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99526-711A-4C1D-845E-89AE695B5F1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760B9-3FCA-4E61-986B-87C4B9C9D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93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760B9-3FCA-4E61-986B-87C4B9C9DD8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26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DF15F47-6A0F-40FF-8F51-9AF4564FBC7D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F9F6875-A716-48C0-8F90-14C53E195E70}" type="datetimeFigureOut">
              <a:rPr lang="es-ES" smtClean="0"/>
              <a:t>13/09/2023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Rol del psicólogo clínico en diferentes encuadres de trabajo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638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0"/>
            <a:ext cx="7620000" cy="1143000"/>
          </a:xfrm>
        </p:spPr>
        <p:txBody>
          <a:bodyPr/>
          <a:lstStyle/>
          <a:p>
            <a:pPr algn="ctr"/>
            <a:r>
              <a:rPr lang="es-ES" dirty="0" smtClean="0"/>
              <a:t>Modos de Abordaje: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s-ES" dirty="0" smtClean="0"/>
              <a:t>Niñez: comprende a menores de 10 años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Adolescencia: entre 10 y 14 años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Juventud de 20 a 25 años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Adultos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es-ES" b="1" dirty="0" smtClean="0"/>
              <a:t>ADULTOS:</a:t>
            </a:r>
          </a:p>
          <a:p>
            <a:pPr>
              <a:lnSpc>
                <a:spcPct val="150000"/>
              </a:lnSpc>
            </a:pPr>
            <a:r>
              <a:rPr lang="es-ES" b="1" dirty="0" smtClean="0"/>
              <a:t>MODO 1</a:t>
            </a:r>
            <a:r>
              <a:rPr lang="es-ES" dirty="0" smtClean="0"/>
              <a:t>: atención en grupo, gratuita, hasta 16 sesiones anuales. </a:t>
            </a:r>
          </a:p>
          <a:p>
            <a:pPr>
              <a:lnSpc>
                <a:spcPct val="150000"/>
              </a:lnSpc>
            </a:pPr>
            <a:r>
              <a:rPr lang="es-ES" b="1" dirty="0" smtClean="0"/>
              <a:t>MODO 2: </a:t>
            </a:r>
            <a:r>
              <a:rPr lang="es-ES" dirty="0" smtClean="0"/>
              <a:t>atención individual, de pareja, familia o grupal, hasta 48 sesiones anuales con copago.</a:t>
            </a:r>
          </a:p>
          <a:p>
            <a:pPr>
              <a:lnSpc>
                <a:spcPct val="150000"/>
              </a:lnSpc>
            </a:pPr>
            <a:r>
              <a:rPr lang="es-ES" b="1" dirty="0" smtClean="0"/>
              <a:t>MODO 3: </a:t>
            </a:r>
            <a:r>
              <a:rPr lang="es-ES" dirty="0" smtClean="0"/>
              <a:t>atención individual y/o grupal hasta 48 sesiones anuales con copago menor al modo 2.</a:t>
            </a:r>
          </a:p>
        </p:txBody>
      </p:sp>
    </p:spTree>
    <p:extLst>
      <p:ext uri="{BB962C8B-B14F-4D97-AF65-F5344CB8AC3E}">
        <p14:creationId xmlns:p14="http://schemas.microsoft.com/office/powerpoint/2010/main" val="2061402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304800"/>
            <a:ext cx="8077200" cy="6019800"/>
          </a:xfrm>
        </p:spPr>
        <p:txBody>
          <a:bodyPr>
            <a:normAutofit/>
          </a:bodyPr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es-ES" b="1" dirty="0" smtClean="0"/>
              <a:t>NIÑOS Y ADOLESCENTES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/>
              <a:t>MODO 1: </a:t>
            </a:r>
            <a:r>
              <a:rPr lang="es-ES" dirty="0" smtClean="0"/>
              <a:t>atención en grupo, gratuita, hasta 12 sesiones anuales.</a:t>
            </a:r>
          </a:p>
          <a:p>
            <a:pPr algn="just">
              <a:lnSpc>
                <a:spcPct val="150000"/>
              </a:lnSpc>
            </a:pPr>
            <a:endParaRPr lang="es-ES" b="1" dirty="0" smtClean="0"/>
          </a:p>
          <a:p>
            <a:pPr algn="just">
              <a:lnSpc>
                <a:spcPct val="150000"/>
              </a:lnSpc>
            </a:pPr>
            <a:r>
              <a:rPr lang="es-ES" b="1" dirty="0" smtClean="0"/>
              <a:t>MODO 2: </a:t>
            </a:r>
            <a:r>
              <a:rPr lang="es-ES" dirty="0" smtClean="0"/>
              <a:t>atención individual, grupal o de familia, hasta 24 sesiones anuales con copago. </a:t>
            </a:r>
          </a:p>
          <a:p>
            <a:pPr algn="just">
              <a:lnSpc>
                <a:spcPct val="150000"/>
              </a:lnSpc>
            </a:pPr>
            <a:endParaRPr lang="es-ES" b="1" dirty="0" smtClean="0"/>
          </a:p>
          <a:p>
            <a:pPr algn="just">
              <a:lnSpc>
                <a:spcPct val="150000"/>
              </a:lnSpc>
            </a:pPr>
            <a:r>
              <a:rPr lang="es-ES" b="1" dirty="0" smtClean="0"/>
              <a:t>MODO 3: </a:t>
            </a:r>
            <a:r>
              <a:rPr lang="es-ES" dirty="0" smtClean="0"/>
              <a:t>atención individual y/o grupal, hasta 48 sesiones con copago menor al modo 2.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En situaciones de discapacidad física, mental o trastorno del espectro autista se podrá extender hasta 144 sesiones.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250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pPr algn="ctr"/>
            <a:r>
              <a:rPr lang="es-ES" dirty="0" smtClean="0"/>
              <a:t>MODO 1 ADULTOS: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7924800" cy="5715000"/>
          </a:xfrm>
        </p:spPr>
        <p:txBody>
          <a:bodyPr/>
          <a:lstStyle/>
          <a:p>
            <a:pPr marL="114300" indent="0">
              <a:buNone/>
            </a:pPr>
            <a:r>
              <a:rPr lang="es-ES" dirty="0" smtClean="0"/>
              <a:t>Las intervenciones están dirigidas a:</a:t>
            </a:r>
          </a:p>
          <a:p>
            <a:r>
              <a:rPr lang="es-ES" dirty="0" smtClean="0"/>
              <a:t>Familiares o referentes afectivos de personas con uso problemático de sustancias</a:t>
            </a:r>
          </a:p>
          <a:p>
            <a:r>
              <a:rPr lang="es-ES" dirty="0" smtClean="0"/>
              <a:t>Familiares de usuarios con diagnostico de esquizofrenia o trastorno bipolar grave</a:t>
            </a:r>
          </a:p>
          <a:p>
            <a:r>
              <a:rPr lang="es-ES" dirty="0" smtClean="0"/>
              <a:t>Usuarios que hayan sufrido la muerte inesperada de un familiar (suicidio, accidente, muerte en la infancia o adolescencia temprana) </a:t>
            </a:r>
          </a:p>
          <a:p>
            <a:r>
              <a:rPr lang="es-ES" dirty="0" smtClean="0"/>
              <a:t>Familiares  de usuario con IAE en el último año</a:t>
            </a:r>
          </a:p>
          <a:p>
            <a:r>
              <a:rPr lang="es-ES" dirty="0" smtClean="0"/>
              <a:t>Personas en situación de violencia doméstica </a:t>
            </a:r>
          </a:p>
          <a:p>
            <a:r>
              <a:rPr lang="es-ES" dirty="0" smtClean="0"/>
              <a:t>Docentes de enseñanza primaria, secundaria y técnica que consultan por temáticas vinculadas a su actividad laboral</a:t>
            </a:r>
          </a:p>
          <a:p>
            <a:r>
              <a:rPr lang="es-ES" dirty="0" smtClean="0"/>
              <a:t>Personal de salud que consulta por temáticas </a:t>
            </a:r>
            <a:r>
              <a:rPr lang="es-ES" dirty="0"/>
              <a:t>vinculadas a su actividad laboral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916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r>
              <a:rPr lang="es-ES" sz="4400" dirty="0" smtClean="0"/>
              <a:t>MODO 1 NIÑOS Y ADOLESCENTES</a:t>
            </a:r>
            <a:endParaRPr lang="es-E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676400"/>
            <a:ext cx="7620000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s-ES" dirty="0" smtClean="0"/>
              <a:t>Poblaciones objetivo:</a:t>
            </a:r>
          </a:p>
          <a:p>
            <a:r>
              <a:rPr lang="es-ES" dirty="0" smtClean="0"/>
              <a:t>Padres o familiares con hijos en edad pre-escolar, escolar y adolecentes (grupos, talleres de orientación en desarrollo y crianza)</a:t>
            </a:r>
          </a:p>
          <a:p>
            <a:r>
              <a:rPr lang="es-ES" dirty="0" smtClean="0"/>
              <a:t>Padres con hijos con discapacidad mental, física o trastornos del espectro autista</a:t>
            </a:r>
          </a:p>
          <a:p>
            <a:r>
              <a:rPr lang="es-ES" dirty="0" smtClean="0"/>
              <a:t>Adolescentes (espacios de intercambio)</a:t>
            </a:r>
          </a:p>
          <a:p>
            <a:r>
              <a:rPr lang="es-ES" dirty="0" smtClean="0"/>
              <a:t>Embarazadas primerizas </a:t>
            </a:r>
          </a:p>
          <a:p>
            <a:r>
              <a:rPr lang="es-ES" dirty="0" smtClean="0"/>
              <a:t>Puérperas primerizas y/o pareja primeriza</a:t>
            </a:r>
          </a:p>
          <a:p>
            <a:r>
              <a:rPr lang="es-ES" dirty="0"/>
              <a:t>M</a:t>
            </a:r>
            <a:r>
              <a:rPr lang="es-ES" dirty="0" smtClean="0"/>
              <a:t>adres con depresión posparto</a:t>
            </a:r>
          </a:p>
          <a:p>
            <a:r>
              <a:rPr lang="es-ES" dirty="0" smtClean="0"/>
              <a:t>Educadores y cuidadores de niños de la primera infancia (grupos- talleres de orientación)</a:t>
            </a:r>
          </a:p>
          <a:p>
            <a:r>
              <a:rPr lang="es-ES" dirty="0" smtClean="0"/>
              <a:t>Niños con dificultades escolares</a:t>
            </a:r>
          </a:p>
          <a:p>
            <a:r>
              <a:rPr lang="es-ES" dirty="0" err="1" smtClean="0"/>
              <a:t>Psicoprofilaxis</a:t>
            </a:r>
            <a:r>
              <a:rPr lang="es-ES" dirty="0" smtClean="0"/>
              <a:t> quirúrgica con niños </a:t>
            </a:r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34275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MODO 2 Adultos: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2057400"/>
            <a:ext cx="8153400" cy="4800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Atención psicoterapéutica individual, pareja, familia o grupal a: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Usuarios con IAE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Usuarios adolescentes y </a:t>
            </a:r>
            <a:r>
              <a:rPr lang="es-ES" dirty="0" err="1" smtClean="0"/>
              <a:t>jovenes</a:t>
            </a:r>
            <a:r>
              <a:rPr lang="es-ES" dirty="0" smtClean="0"/>
              <a:t> a partir de los 15 años hasta los 25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Docentes de enseñanza inicial, pre escolar, primaria, CAIF, secundaria, técnica y trabajadores de la salud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14292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MODO 2 Niños y adolescentes: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Población objetivo: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Madres deprimidas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Niños y adolescentes con dificultades de aprendizaje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Niños y adolescentes con situaciones de violencia, abandono, perdida de un familiar cercano, separación de los padres, migración, dificultades con los pares, enfermedades orgánicas crónicas e hijos de personas con enfermedades mentales severas y/o adicciones.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Niños que tengan intervenciones quirúrgicas de alta complejidad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Niños y adolescentes con IAE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509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556260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es-ES" b="1" dirty="0" smtClean="0"/>
              <a:t>Adultos:</a:t>
            </a:r>
          </a:p>
          <a:p>
            <a:pPr algn="just"/>
            <a:r>
              <a:rPr lang="es-ES" dirty="0" smtClean="0"/>
              <a:t>Orientado a la rehabilitación de:</a:t>
            </a:r>
          </a:p>
          <a:p>
            <a:pPr algn="just"/>
            <a:r>
              <a:rPr lang="es-ES" dirty="0" smtClean="0"/>
              <a:t>Usuarios con consumo problemático de sustancias</a:t>
            </a:r>
          </a:p>
          <a:p>
            <a:pPr algn="just"/>
            <a:r>
              <a:rPr lang="es-ES" dirty="0" smtClean="0"/>
              <a:t>Usuarios con trastornos mentales severos y persistentes (esquizofrenia y bipolaridad)</a:t>
            </a:r>
          </a:p>
          <a:p>
            <a:pPr marL="114300" indent="0" algn="just">
              <a:buNone/>
            </a:pPr>
            <a:r>
              <a:rPr lang="es-ES" b="1" dirty="0" smtClean="0"/>
              <a:t>Niños y adolescentes: </a:t>
            </a:r>
          </a:p>
          <a:p>
            <a:pPr algn="just"/>
            <a:r>
              <a:rPr lang="es-ES" dirty="0" smtClean="0"/>
              <a:t>Dificultades de aprendizaje especificas no resueltas en el modo 2 </a:t>
            </a:r>
          </a:p>
          <a:p>
            <a:pPr algn="just"/>
            <a:r>
              <a:rPr lang="es-ES" dirty="0" smtClean="0"/>
              <a:t>Situaciones de abandono, violencia sexual y/o intrafamiliar no resueltas en los otros modos</a:t>
            </a:r>
          </a:p>
          <a:p>
            <a:pPr algn="just"/>
            <a:r>
              <a:rPr lang="es-ES" dirty="0" smtClean="0"/>
              <a:t>Discapacidad física, mental y trastornos del aspecto autista</a:t>
            </a:r>
          </a:p>
          <a:p>
            <a:pPr algn="just"/>
            <a:r>
              <a:rPr lang="es-ES" dirty="0" smtClean="0"/>
              <a:t>Consumo problemático de sustancias </a:t>
            </a:r>
          </a:p>
          <a:p>
            <a:pPr algn="just"/>
            <a:r>
              <a:rPr lang="es-ES" dirty="0" smtClean="0"/>
              <a:t>Trastornos del humor</a:t>
            </a:r>
          </a:p>
          <a:p>
            <a:pPr algn="just"/>
            <a:r>
              <a:rPr lang="es-ES" dirty="0" smtClean="0"/>
              <a:t>Trastornos disruptivos </a:t>
            </a:r>
          </a:p>
          <a:p>
            <a:pPr algn="just"/>
            <a:r>
              <a:rPr lang="es-ES" dirty="0" smtClean="0"/>
              <a:t>Trastornos de ansiedad 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81000" y="0"/>
            <a:ext cx="7620000" cy="1143000"/>
          </a:xfrm>
        </p:spPr>
        <p:txBody>
          <a:bodyPr/>
          <a:lstStyle/>
          <a:p>
            <a:pPr algn="ctr"/>
            <a:r>
              <a:rPr lang="es-ES" dirty="0" smtClean="0"/>
              <a:t>MODO 3: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4302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Orientaciones genéricas: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Los abordajes individuales tienen que tener una duración no menor a 40 minutos. Los grupales a 75 minutos.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Frecuencia semanal. </a:t>
            </a:r>
          </a:p>
          <a:p>
            <a:pPr algn="just">
              <a:lnSpc>
                <a:spcPct val="150000"/>
              </a:lnSpc>
            </a:pP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smtClean="0"/>
              <a:t>Mecanismos de acceso: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Iniciativa del usuario (tiene entrevista con coordinadores de grupos)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Derivación del equipo de salud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Comité de recepción: psiquiatra, psicólogo, trabajador social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0013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Ámbito Forense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esta área el psicólogo es un nexo entre la psicología y el derecho. </a:t>
            </a:r>
          </a:p>
          <a:p>
            <a:r>
              <a:rPr lang="es-ES" dirty="0" smtClean="0"/>
              <a:t>El psicólogo forense realiza: </a:t>
            </a:r>
          </a:p>
          <a:p>
            <a:pPr>
              <a:buFontTx/>
              <a:buChar char="-"/>
            </a:pPr>
            <a:r>
              <a:rPr lang="es-ES" dirty="0" smtClean="0"/>
              <a:t>Procesos </a:t>
            </a:r>
            <a:r>
              <a:rPr lang="es-ES" dirty="0" err="1" smtClean="0"/>
              <a:t>psicodiagnósticos</a:t>
            </a:r>
            <a:r>
              <a:rPr lang="es-ES" dirty="0" smtClean="0"/>
              <a:t>- forenses</a:t>
            </a:r>
          </a:p>
          <a:p>
            <a:pPr>
              <a:buFontTx/>
              <a:buChar char="-"/>
            </a:pPr>
            <a:r>
              <a:rPr lang="es-ES" dirty="0" smtClean="0"/>
              <a:t>Terapéuticas </a:t>
            </a:r>
          </a:p>
          <a:p>
            <a:pPr>
              <a:buFontTx/>
              <a:buChar char="-"/>
            </a:pPr>
            <a:r>
              <a:rPr lang="es-ES" dirty="0" smtClean="0"/>
              <a:t>Seguimientos familiares </a:t>
            </a:r>
          </a:p>
          <a:p>
            <a:pPr>
              <a:buFontTx/>
              <a:buChar char="-"/>
            </a:pPr>
            <a:r>
              <a:rPr lang="es-ES" dirty="0" smtClean="0"/>
              <a:t>Orientaciones familiares </a:t>
            </a:r>
          </a:p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r>
              <a:rPr lang="es-ES" dirty="0" smtClean="0"/>
              <a:t>Posibilidades de inserción en:</a:t>
            </a:r>
          </a:p>
          <a:p>
            <a:r>
              <a:rPr lang="es-ES" dirty="0" smtClean="0"/>
              <a:t>Tarea pericial </a:t>
            </a:r>
          </a:p>
          <a:p>
            <a:r>
              <a:rPr lang="es-ES" dirty="0" smtClean="0"/>
              <a:t>En INAU </a:t>
            </a:r>
          </a:p>
          <a:p>
            <a:r>
              <a:rPr lang="es-ES" dirty="0" smtClean="0"/>
              <a:t>En el sistema penitenciario  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811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838200"/>
            <a:ext cx="76200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Trabajo con jóvenes institucionalizados y/o privados de libertad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Diagnósticos de jóvenes y familias (quitas judiciales, derivaciones)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Menores infractores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Abandonos primarios, procesos de adopción, violencia familiar, marginalidad, delitos sexuales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Informes para sentencias judiciales 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Atención individual o grupal a victimas y victimarios.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Trabajo en cárceles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15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57200" y="4572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4000" dirty="0" smtClean="0"/>
              <a:t>Tradicionalmente la psicología clínica aparece ligada al campo: 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4000" dirty="0" smtClean="0"/>
              <a:t>psicopatológico</a:t>
            </a:r>
            <a:r>
              <a:rPr lang="es-ES" sz="3600" dirty="0" smtClean="0"/>
              <a:t>\enfermedad</a:t>
            </a:r>
            <a:r>
              <a:rPr lang="es-ES" sz="4000" dirty="0" smtClean="0"/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4000" dirty="0" smtClean="0"/>
              <a:t>las situaciones asistenciales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4000" dirty="0" smtClean="0"/>
              <a:t>al diagnostico patológico 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4000" dirty="0" smtClean="0"/>
              <a:t>al uso de los test 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26671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Modelos para pensar la clínica psicológica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828800"/>
            <a:ext cx="7620000" cy="4800600"/>
          </a:xfrm>
        </p:spPr>
        <p:txBody>
          <a:bodyPr>
            <a:normAutofit/>
          </a:bodyPr>
          <a:lstStyle/>
          <a:p>
            <a:pPr lvl="0" algn="just"/>
            <a:r>
              <a:rPr lang="es-ES" dirty="0"/>
              <a:t>A) - Modelo de criterio </a:t>
            </a:r>
            <a:r>
              <a:rPr lang="es-ES" dirty="0" err="1"/>
              <a:t>multiaxial</a:t>
            </a:r>
            <a:r>
              <a:rPr lang="es-ES" dirty="0"/>
              <a:t> y de frecuencia en la construcción del concepto "trastornos". Es congruente con el criterio - DSM V y con la ICD-10. Ha sido desarrollado por diversas corrientes de Psicología Clínica, en especial anglosajonas y </a:t>
            </a:r>
            <a:r>
              <a:rPr lang="es-ES" dirty="0" smtClean="0"/>
              <a:t>europeas; </a:t>
            </a:r>
            <a:r>
              <a:rPr lang="es-ES" dirty="0"/>
              <a:t>y contiene un conjunto de presupuestos y nominaciones que facilitan el intercambio interprofesional en el Campo de la Salud Mental - Cuadros Clínicos</a:t>
            </a:r>
          </a:p>
          <a:p>
            <a:pPr marL="114300" indent="0" algn="just">
              <a:buNone/>
            </a:pPr>
            <a:endParaRPr lang="es-ES" dirty="0" smtClean="0"/>
          </a:p>
          <a:p>
            <a:pPr marL="114300" indent="0" algn="just">
              <a:buNone/>
            </a:pPr>
            <a:r>
              <a:rPr lang="es-ES" dirty="0" smtClean="0"/>
              <a:t>Los </a:t>
            </a:r>
            <a:r>
              <a:rPr lang="es-ES" dirty="0"/>
              <a:t>límites de este modelo se sitúan en su carácter globalizador lo cual determina que se sustituya la peculiaridad subjetiva, cultural, antropológica y social por trastornos que son descriptivos antes que contextualizados.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322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658091"/>
            <a:ext cx="7772400" cy="61722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s-ES" sz="2400" dirty="0"/>
              <a:t>b)-Modelo de Potencialidades dinámico estructurales. C</a:t>
            </a:r>
            <a:r>
              <a:rPr lang="es-ES" sz="2400" dirty="0" smtClean="0"/>
              <a:t>oncepción </a:t>
            </a:r>
            <a:r>
              <a:rPr lang="es-ES" sz="2400" dirty="0"/>
              <a:t>histórica social y antropológica de Salud-Enfermedad y Terapéuticas. Proviene de desarrollos conceptuales realizados en el Río de la Plata. Remite a un paradigma que articula Sistemas </a:t>
            </a:r>
            <a:r>
              <a:rPr lang="es-ES" sz="2400" dirty="0" err="1"/>
              <a:t>Intrapsíquicos</a:t>
            </a:r>
            <a:r>
              <a:rPr lang="es-ES" sz="2400" dirty="0"/>
              <a:t> e Intersubjetivos en su constante interacción con el marco social real e imaginario. Sustituye las nosografías descriptivas por una concepción de funcionalidad </a:t>
            </a:r>
            <a:r>
              <a:rPr lang="es-ES" sz="2400" dirty="0" smtClean="0"/>
              <a:t>social-familiar </a:t>
            </a:r>
            <a:r>
              <a:rPr lang="es-ES" sz="2400" dirty="0"/>
              <a:t>del síntoma, situando subjetividad-intersubjetividad-lazos </a:t>
            </a:r>
            <a:r>
              <a:rPr lang="es-ES" sz="2400" dirty="0" smtClean="0"/>
              <a:t>sociales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9041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81000" y="512618"/>
            <a:ext cx="7772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dirty="0" smtClean="0"/>
              <a:t>En Uruguay por su particular historia, la </a:t>
            </a:r>
            <a:r>
              <a:rPr lang="es-ES" sz="2800" dirty="0"/>
              <a:t>Psicología Clínica ha adquirido un perfil peculiar que se caracteriza por </a:t>
            </a:r>
            <a:r>
              <a:rPr lang="es-ES" sz="2800" dirty="0" smtClean="0"/>
              <a:t>una </a:t>
            </a:r>
            <a:r>
              <a:rPr lang="es-ES" sz="2800" dirty="0"/>
              <a:t>perspectiva social de la clínica. Por esta razón no se adecuan las definiciones que habitualmente se hacen de esta área. Trabajamos con procesos complejos y dinámicos que abordan no sólo el componente individual y/o grupal sino también las estructuras sociales, políticas, económicas, etc., que </a:t>
            </a:r>
            <a:r>
              <a:rPr lang="es-ES" sz="2800" dirty="0" smtClean="0"/>
              <a:t>dan </a:t>
            </a:r>
            <a:r>
              <a:rPr lang="es-ES" sz="2800" dirty="0"/>
              <a:t>sentido.</a:t>
            </a:r>
          </a:p>
        </p:txBody>
      </p:sp>
    </p:spTree>
    <p:extLst>
      <p:ext uri="{BB962C8B-B14F-4D97-AF65-F5344CB8AC3E}">
        <p14:creationId xmlns:p14="http://schemas.microsoft.com/office/powerpoint/2010/main" val="269369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3200" dirty="0"/>
              <a:t>Podemos decir que la </a:t>
            </a:r>
            <a:r>
              <a:rPr lang="es-ES" sz="3200" dirty="0" err="1"/>
              <a:t>Psic</a:t>
            </a:r>
            <a:r>
              <a:rPr lang="es-ES" sz="3200" dirty="0"/>
              <a:t>. Clínica se ocupa de la investigación, comprensión e intervención de las condiciones que pueden generar malestar o sufrimiento a las personas en los distintos y variados contextos en los que puedan tener lugar; y en las dimensiones: individual, grupal, familiar, institucional y comunitaria.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650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066800"/>
            <a:ext cx="7620000" cy="4800600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s-ES" sz="3000" dirty="0"/>
              <a:t>Si bien la atención psicológica ha estado en nuestro medio clásicamente ligada a conceptos de gestión individual-privada y/o prestaciones encuadradas en el marco de Hospitales </a:t>
            </a:r>
            <a:r>
              <a:rPr lang="es-ES" sz="3000" dirty="0" smtClean="0"/>
              <a:t>Generales o </a:t>
            </a:r>
            <a:r>
              <a:rPr lang="es-ES" sz="3000" dirty="0"/>
              <a:t>de Clínicas, Policlínicas de Intendencias, s</a:t>
            </a:r>
            <a:r>
              <a:rPr lang="es-ES" sz="3000" dirty="0" smtClean="0"/>
              <a:t>ervicios </a:t>
            </a:r>
            <a:r>
              <a:rPr lang="es-ES" sz="3000" dirty="0"/>
              <a:t>organizados y sostenidos por la Facultad de </a:t>
            </a:r>
            <a:r>
              <a:rPr lang="es-ES" sz="3000" dirty="0" smtClean="0"/>
              <a:t>Psicología. Hay </a:t>
            </a:r>
            <a:r>
              <a:rPr lang="es-ES" sz="3000" dirty="0"/>
              <a:t>un desplazamiento hacia una concepción que bascula en dirección a la promoción de salud y atención en la comunidad.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557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304800"/>
            <a:ext cx="7620000" cy="4800600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60000"/>
              </a:lnSpc>
              <a:buNone/>
            </a:pPr>
            <a:r>
              <a:rPr lang="es-ES" sz="2000" dirty="0"/>
              <a:t>Si bien se pueden señalar las diferencias Teórico-Metodológico-Técnicas que distinguen ambos modelos hay acuerdo en la delimitación de las funciones del Psicólogo Clínico</a:t>
            </a:r>
            <a:r>
              <a:rPr lang="es-ES" sz="2000" dirty="0" smtClean="0"/>
              <a:t>: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 </a:t>
            </a:r>
            <a:r>
              <a:rPr lang="es-ES" sz="2000" dirty="0"/>
              <a:t>Consulta. </a:t>
            </a:r>
            <a:endParaRPr lang="es-ES" sz="2000" dirty="0" smtClean="0"/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Diagnosis</a:t>
            </a:r>
            <a:r>
              <a:rPr lang="es-ES" sz="2000" dirty="0"/>
              <a:t>. </a:t>
            </a:r>
            <a:endParaRPr lang="es-ES" sz="2000" dirty="0" smtClean="0"/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Prognosis</a:t>
            </a:r>
            <a:r>
              <a:rPr lang="es-ES" sz="2000" dirty="0"/>
              <a:t>. </a:t>
            </a:r>
            <a:r>
              <a:rPr lang="es-ES" sz="2000" dirty="0" smtClean="0"/>
              <a:t> 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Seguimientos</a:t>
            </a:r>
            <a:r>
              <a:rPr lang="es-ES" sz="2000" dirty="0"/>
              <a:t>. 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Intervenciones</a:t>
            </a:r>
            <a:r>
              <a:rPr lang="es-ES" sz="2000" dirty="0"/>
              <a:t>. </a:t>
            </a:r>
            <a:r>
              <a:rPr lang="es-ES" sz="2000" dirty="0" smtClean="0"/>
              <a:t> 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Abordajes </a:t>
            </a:r>
            <a:r>
              <a:rPr lang="es-ES" sz="2000" dirty="0"/>
              <a:t>Psicoterapéuticos. 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Evaluación</a:t>
            </a:r>
            <a:r>
              <a:rPr lang="es-ES" sz="2000" dirty="0"/>
              <a:t>. </a:t>
            </a:r>
            <a:r>
              <a:rPr lang="es-ES" sz="2000" dirty="0" smtClean="0"/>
              <a:t> </a:t>
            </a:r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Investigación </a:t>
            </a:r>
            <a:r>
              <a:rPr lang="es-ES" sz="2000" dirty="0"/>
              <a:t>Clínica. </a:t>
            </a:r>
            <a:endParaRPr lang="es-ES" sz="2000" dirty="0" smtClean="0"/>
          </a:p>
          <a:p>
            <a:pPr algn="just">
              <a:lnSpc>
                <a:spcPct val="160000"/>
              </a:lnSpc>
            </a:pPr>
            <a:r>
              <a:rPr lang="es-ES" sz="2000" dirty="0" smtClean="0"/>
              <a:t>Interconsulta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59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13855"/>
            <a:ext cx="7620000" cy="1143000"/>
          </a:xfrm>
        </p:spPr>
        <p:txBody>
          <a:bodyPr/>
          <a:lstStyle/>
          <a:p>
            <a:r>
              <a:rPr lang="es-ES" dirty="0" smtClean="0"/>
              <a:t>Prestaciones en Salud Mental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066800"/>
            <a:ext cx="8153400" cy="48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 smtClean="0"/>
              <a:t>Se integran en 2011 al Sistema Nacional Integrado de Salud (SNIS)</a:t>
            </a:r>
            <a:endParaRPr lang="es-ES" sz="2400" dirty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Destacan acciones en áreas de prevención y promoción en Salud Mental. La atención de personas con trastornos mentales en  rehabilitación e  intervenciones psicosociales accesibles a todos los ciudadanos. 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Prioriza la atención sobre los factores de riesgo y  las poblaciones vulnerables, poniendo acento en los motivos de consulta más frecuentes en la infancia, adolescencia y adultez.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754883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621</TotalTime>
  <Words>1214</Words>
  <Application>Microsoft Office PowerPoint</Application>
  <PresentationFormat>Presentación en pantalla (4:3)</PresentationFormat>
  <Paragraphs>117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Adyacencia</vt:lpstr>
      <vt:lpstr>El Rol del psicólogo clínico en diferentes encuadres de trabajo</vt:lpstr>
      <vt:lpstr>Presentación de PowerPoint</vt:lpstr>
      <vt:lpstr>Modelos para pensar la clínica psicológica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Prestaciones en Salud Mental</vt:lpstr>
      <vt:lpstr>Modos de Abordaje: </vt:lpstr>
      <vt:lpstr>Presentación de PowerPoint</vt:lpstr>
      <vt:lpstr>MODO 1 ADULTOS:</vt:lpstr>
      <vt:lpstr>MODO 1 NIÑOS Y ADOLESCENTES</vt:lpstr>
      <vt:lpstr>MODO 2 Adultos: </vt:lpstr>
      <vt:lpstr>MODO 2 Niños y adolescentes:</vt:lpstr>
      <vt:lpstr>MODO 3:</vt:lpstr>
      <vt:lpstr>Orientaciones genéricas:</vt:lpstr>
      <vt:lpstr>Ámbito Forense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Veronica</cp:lastModifiedBy>
  <cp:revision>22</cp:revision>
  <dcterms:created xsi:type="dcterms:W3CDTF">2020-03-10T14:24:20Z</dcterms:created>
  <dcterms:modified xsi:type="dcterms:W3CDTF">2023-09-13T14:30:31Z</dcterms:modified>
</cp:coreProperties>
</file>