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ooper Hewitt Bold" panose="020B0604020202020204" charset="0"/>
      <p:regular r:id="rId16"/>
    </p:embeddedFont>
    <p:embeddedFont>
      <p:font typeface="Muli" panose="020B0604020202020204" charset="0"/>
      <p:regular r:id="rId17"/>
    </p:embeddedFont>
    <p:embeddedFont>
      <p:font typeface="Oswald" panose="00000500000000000000" pitchFamily="2" charset="0"/>
      <p:regular r:id="rId18"/>
    </p:embeddedFont>
    <p:embeddedFont>
      <p:font typeface="Oswald Bold" panose="00000800000000000000" charset="0"/>
      <p:regular r:id="rId19"/>
    </p:embeddedFont>
    <p:embeddedFont>
      <p:font typeface="Ubuntu Bold" panose="020B0604020202020204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30" d="100"/>
          <a:sy n="30" d="100"/>
        </p:scale>
        <p:origin x="67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10" Type="http://schemas.openxmlformats.org/officeDocument/2006/relationships/image" Target="../media/image13.svg"/><Relationship Id="rId4" Type="http://schemas.openxmlformats.org/officeDocument/2006/relationships/image" Target="../media/image18.sv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14435" y="8602223"/>
            <a:ext cx="18602435" cy="930122"/>
          </a:xfrm>
          <a:custGeom>
            <a:avLst/>
            <a:gdLst/>
            <a:ahLst/>
            <a:cxnLst/>
            <a:rect l="l" t="t" r="r" b="b"/>
            <a:pathLst>
              <a:path w="18602435" h="930122">
                <a:moveTo>
                  <a:pt x="0" y="0"/>
                </a:moveTo>
                <a:lnTo>
                  <a:pt x="18602435" y="0"/>
                </a:lnTo>
                <a:lnTo>
                  <a:pt x="18602435" y="930122"/>
                </a:lnTo>
                <a:lnTo>
                  <a:pt x="0" y="9301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4168864" y="-1150210"/>
            <a:ext cx="25494997" cy="9752432"/>
            <a:chOff x="0" y="0"/>
            <a:chExt cx="546592" cy="20908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46592" cy="209084"/>
            </a:xfrm>
            <a:custGeom>
              <a:avLst/>
              <a:gdLst/>
              <a:ahLst/>
              <a:cxnLst/>
              <a:rect l="l" t="t" r="r" b="b"/>
              <a:pathLst>
                <a:path w="546592" h="209084">
                  <a:moveTo>
                    <a:pt x="343392" y="0"/>
                  </a:moveTo>
                  <a:lnTo>
                    <a:pt x="0" y="0"/>
                  </a:lnTo>
                  <a:lnTo>
                    <a:pt x="203200" y="209084"/>
                  </a:lnTo>
                  <a:lnTo>
                    <a:pt x="546592" y="209084"/>
                  </a:lnTo>
                  <a:lnTo>
                    <a:pt x="343392" y="0"/>
                  </a:lnTo>
                  <a:close/>
                </a:path>
              </a:pathLst>
            </a:custGeom>
            <a:solidFill>
              <a:srgbClr val="059D05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134670" y="-2707554"/>
            <a:ext cx="9023520" cy="4642410"/>
            <a:chOff x="0" y="0"/>
            <a:chExt cx="406400" cy="20908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06400" cy="209084"/>
            </a:xfrm>
            <a:custGeom>
              <a:avLst/>
              <a:gdLst/>
              <a:ahLst/>
              <a:cxnLst/>
              <a:rect l="l" t="t" r="r" b="b"/>
              <a:pathLst>
                <a:path w="406400" h="209084">
                  <a:moveTo>
                    <a:pt x="203200" y="0"/>
                  </a:moveTo>
                  <a:lnTo>
                    <a:pt x="0" y="0"/>
                  </a:lnTo>
                  <a:lnTo>
                    <a:pt x="203200" y="209084"/>
                  </a:lnTo>
                  <a:lnTo>
                    <a:pt x="406400" y="209084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00061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5778247" y="0"/>
            <a:ext cx="14484870" cy="7981649"/>
            <a:chOff x="0" y="0"/>
            <a:chExt cx="28158199" cy="1551611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8158185" cy="15516098"/>
            </a:xfrm>
            <a:custGeom>
              <a:avLst/>
              <a:gdLst/>
              <a:ahLst/>
              <a:cxnLst/>
              <a:rect l="l" t="t" r="r" b="b"/>
              <a:pathLst>
                <a:path w="28158185" h="15516098">
                  <a:moveTo>
                    <a:pt x="0" y="0"/>
                  </a:moveTo>
                  <a:lnTo>
                    <a:pt x="15024354" y="15516098"/>
                  </a:lnTo>
                  <a:lnTo>
                    <a:pt x="28158185" y="15516098"/>
                  </a:lnTo>
                  <a:lnTo>
                    <a:pt x="28158185" y="0"/>
                  </a:lnTo>
                  <a:close/>
                </a:path>
              </a:pathLst>
            </a:custGeom>
            <a:blipFill>
              <a:blip r:embed="rId4"/>
              <a:stretch>
                <a:fillRect l="-25126" r="-9271"/>
              </a:stretch>
            </a:blipFill>
          </p:spPr>
        </p:sp>
      </p:grpSp>
      <p:sp>
        <p:nvSpPr>
          <p:cNvPr id="11" name="TextBox 11"/>
          <p:cNvSpPr txBox="1"/>
          <p:nvPr/>
        </p:nvSpPr>
        <p:spPr>
          <a:xfrm>
            <a:off x="771957" y="3628363"/>
            <a:ext cx="10525337" cy="2381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000"/>
              </a:lnSpc>
            </a:pPr>
            <a:r>
              <a:rPr lang="en-US" sz="9000">
                <a:solidFill>
                  <a:srgbClr val="0151AF"/>
                </a:solidFill>
                <a:latin typeface="Ubuntu Bold"/>
              </a:rPr>
              <a:t>AGENTES DE COMUNICACIÓN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71957" y="6112537"/>
            <a:ext cx="7918409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99"/>
              </a:lnSpc>
            </a:pPr>
            <a:r>
              <a:rPr lang="en-US" sz="3999" spc="799">
                <a:solidFill>
                  <a:srgbClr val="000061"/>
                </a:solidFill>
                <a:latin typeface="Oswald"/>
              </a:rPr>
              <a:t>2023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-1579966" y="1191754"/>
            <a:ext cx="7741072" cy="1040112"/>
            <a:chOff x="0" y="0"/>
            <a:chExt cx="1556116" cy="209084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556116" cy="209084"/>
            </a:xfrm>
            <a:custGeom>
              <a:avLst/>
              <a:gdLst/>
              <a:ahLst/>
              <a:cxnLst/>
              <a:rect l="l" t="t" r="r" b="b"/>
              <a:pathLst>
                <a:path w="1556116" h="209084">
                  <a:moveTo>
                    <a:pt x="1352916" y="0"/>
                  </a:moveTo>
                  <a:lnTo>
                    <a:pt x="0" y="0"/>
                  </a:lnTo>
                  <a:lnTo>
                    <a:pt x="203200" y="209084"/>
                  </a:lnTo>
                  <a:lnTo>
                    <a:pt x="1556116" y="209084"/>
                  </a:lnTo>
                  <a:lnTo>
                    <a:pt x="1352916" y="0"/>
                  </a:lnTo>
                  <a:close/>
                </a:path>
              </a:pathLst>
            </a:custGeom>
            <a:solidFill>
              <a:srgbClr val="0151AF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3345966" y="0"/>
            <a:ext cx="1645797" cy="846728"/>
            <a:chOff x="0" y="0"/>
            <a:chExt cx="406400" cy="209084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406400" cy="209084"/>
            </a:xfrm>
            <a:custGeom>
              <a:avLst/>
              <a:gdLst/>
              <a:ahLst/>
              <a:cxnLst/>
              <a:rect l="l" t="t" r="r" b="b"/>
              <a:pathLst>
                <a:path w="406400" h="209084">
                  <a:moveTo>
                    <a:pt x="203200" y="0"/>
                  </a:moveTo>
                  <a:lnTo>
                    <a:pt x="0" y="0"/>
                  </a:lnTo>
                  <a:lnTo>
                    <a:pt x="203200" y="209084"/>
                  </a:lnTo>
                  <a:lnTo>
                    <a:pt x="406400" y="209084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59D05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931205" y="4919220"/>
            <a:ext cx="22098102" cy="4505814"/>
            <a:chOff x="0" y="0"/>
            <a:chExt cx="914859" cy="1865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14859" cy="186540"/>
            </a:xfrm>
            <a:custGeom>
              <a:avLst/>
              <a:gdLst/>
              <a:ahLst/>
              <a:cxnLst/>
              <a:rect l="l" t="t" r="r" b="b"/>
              <a:pathLst>
                <a:path w="914859" h="186540">
                  <a:moveTo>
                    <a:pt x="203200" y="0"/>
                  </a:moveTo>
                  <a:lnTo>
                    <a:pt x="914859" y="0"/>
                  </a:lnTo>
                  <a:lnTo>
                    <a:pt x="711659" y="186540"/>
                  </a:lnTo>
                  <a:lnTo>
                    <a:pt x="0" y="18654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292E6E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0551711" y="756302"/>
            <a:ext cx="22174452" cy="6620893"/>
            <a:chOff x="0" y="0"/>
            <a:chExt cx="714206" cy="21324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14206" cy="213249"/>
            </a:xfrm>
            <a:custGeom>
              <a:avLst/>
              <a:gdLst/>
              <a:ahLst/>
              <a:cxnLst/>
              <a:rect l="l" t="t" r="r" b="b"/>
              <a:pathLst>
                <a:path w="714206" h="213249">
                  <a:moveTo>
                    <a:pt x="203200" y="0"/>
                  </a:moveTo>
                  <a:lnTo>
                    <a:pt x="714206" y="0"/>
                  </a:lnTo>
                  <a:lnTo>
                    <a:pt x="511006" y="213249"/>
                  </a:lnTo>
                  <a:lnTo>
                    <a:pt x="0" y="213249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E7E8E9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277071" y="-460653"/>
            <a:ext cx="11348701" cy="4505814"/>
            <a:chOff x="0" y="0"/>
            <a:chExt cx="469835" cy="18654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69835" cy="186540"/>
            </a:xfrm>
            <a:custGeom>
              <a:avLst/>
              <a:gdLst/>
              <a:ahLst/>
              <a:cxnLst/>
              <a:rect l="l" t="t" r="r" b="b"/>
              <a:pathLst>
                <a:path w="469835" h="186540">
                  <a:moveTo>
                    <a:pt x="203200" y="0"/>
                  </a:moveTo>
                  <a:lnTo>
                    <a:pt x="469835" y="0"/>
                  </a:lnTo>
                  <a:lnTo>
                    <a:pt x="266635" y="186540"/>
                  </a:lnTo>
                  <a:lnTo>
                    <a:pt x="0" y="18654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151A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049742" y="1792255"/>
            <a:ext cx="6106062" cy="2453069"/>
            <a:chOff x="0" y="0"/>
            <a:chExt cx="530810" cy="213249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30810" cy="213249"/>
            </a:xfrm>
            <a:custGeom>
              <a:avLst/>
              <a:gdLst/>
              <a:ahLst/>
              <a:cxnLst/>
              <a:rect l="l" t="t" r="r" b="b"/>
              <a:pathLst>
                <a:path w="530810" h="213249">
                  <a:moveTo>
                    <a:pt x="203200" y="0"/>
                  </a:moveTo>
                  <a:lnTo>
                    <a:pt x="530810" y="0"/>
                  </a:lnTo>
                  <a:lnTo>
                    <a:pt x="327610" y="213249"/>
                  </a:lnTo>
                  <a:lnTo>
                    <a:pt x="0" y="213249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59D05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3517929" y="1946268"/>
            <a:ext cx="11252143" cy="6394463"/>
            <a:chOff x="0" y="0"/>
            <a:chExt cx="27303184" cy="1551608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7303223" cy="15516098"/>
            </a:xfrm>
            <a:custGeom>
              <a:avLst/>
              <a:gdLst/>
              <a:ahLst/>
              <a:cxnLst/>
              <a:rect l="l" t="t" r="r" b="b"/>
              <a:pathLst>
                <a:path w="27303223" h="15516098">
                  <a:moveTo>
                    <a:pt x="15024354" y="0"/>
                  </a:moveTo>
                  <a:lnTo>
                    <a:pt x="0" y="15516098"/>
                  </a:lnTo>
                  <a:lnTo>
                    <a:pt x="12278868" y="15516098"/>
                  </a:lnTo>
                  <a:lnTo>
                    <a:pt x="27303223" y="0"/>
                  </a:lnTo>
                  <a:close/>
                </a:path>
              </a:pathLst>
            </a:custGeom>
            <a:blipFill>
              <a:blip r:embed="rId2"/>
              <a:stretch>
                <a:fillRect l="-402" r="-402"/>
              </a:stretch>
            </a:blipFill>
          </p:spPr>
        </p:sp>
      </p:grpSp>
      <p:sp>
        <p:nvSpPr>
          <p:cNvPr id="16" name="Freeform 16"/>
          <p:cNvSpPr/>
          <p:nvPr/>
        </p:nvSpPr>
        <p:spPr>
          <a:xfrm>
            <a:off x="11927541" y="6282074"/>
            <a:ext cx="414561" cy="414561"/>
          </a:xfrm>
          <a:custGeom>
            <a:avLst/>
            <a:gdLst/>
            <a:ahLst/>
            <a:cxnLst/>
            <a:rect l="l" t="t" r="r" b="b"/>
            <a:pathLst>
              <a:path w="414561" h="414561">
                <a:moveTo>
                  <a:pt x="0" y="0"/>
                </a:moveTo>
                <a:lnTo>
                  <a:pt x="414561" y="0"/>
                </a:lnTo>
                <a:lnTo>
                  <a:pt x="414561" y="414561"/>
                </a:lnTo>
                <a:lnTo>
                  <a:pt x="0" y="41456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1927541" y="8057755"/>
            <a:ext cx="414561" cy="565953"/>
          </a:xfrm>
          <a:custGeom>
            <a:avLst/>
            <a:gdLst/>
            <a:ahLst/>
            <a:cxnLst/>
            <a:rect l="l" t="t" r="r" b="b"/>
            <a:pathLst>
              <a:path w="414561" h="565953">
                <a:moveTo>
                  <a:pt x="0" y="0"/>
                </a:moveTo>
                <a:lnTo>
                  <a:pt x="414561" y="0"/>
                </a:lnTo>
                <a:lnTo>
                  <a:pt x="414561" y="565953"/>
                </a:lnTo>
                <a:lnTo>
                  <a:pt x="0" y="56595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1927541" y="7125063"/>
            <a:ext cx="504265" cy="504265"/>
          </a:xfrm>
          <a:custGeom>
            <a:avLst/>
            <a:gdLst/>
            <a:ahLst/>
            <a:cxnLst/>
            <a:rect l="l" t="t" r="r" b="b"/>
            <a:pathLst>
              <a:path w="504265" h="504265">
                <a:moveTo>
                  <a:pt x="0" y="0"/>
                </a:moveTo>
                <a:lnTo>
                  <a:pt x="504265" y="0"/>
                </a:lnTo>
                <a:lnTo>
                  <a:pt x="504265" y="504264"/>
                </a:lnTo>
                <a:lnTo>
                  <a:pt x="0" y="50426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2497070" y="8623708"/>
            <a:ext cx="2727035" cy="487458"/>
          </a:xfrm>
          <a:custGeom>
            <a:avLst/>
            <a:gdLst/>
            <a:ahLst/>
            <a:cxnLst/>
            <a:rect l="l" t="t" r="r" b="b"/>
            <a:pathLst>
              <a:path w="2727035" h="487458">
                <a:moveTo>
                  <a:pt x="0" y="0"/>
                </a:moveTo>
                <a:lnTo>
                  <a:pt x="2727035" y="0"/>
                </a:lnTo>
                <a:lnTo>
                  <a:pt x="2727035" y="487458"/>
                </a:lnTo>
                <a:lnTo>
                  <a:pt x="0" y="48745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15155804" y="4656042"/>
            <a:ext cx="2727035" cy="487458"/>
          </a:xfrm>
          <a:custGeom>
            <a:avLst/>
            <a:gdLst/>
            <a:ahLst/>
            <a:cxnLst/>
            <a:rect l="l" t="t" r="r" b="b"/>
            <a:pathLst>
              <a:path w="2727035" h="487458">
                <a:moveTo>
                  <a:pt x="0" y="0"/>
                </a:moveTo>
                <a:lnTo>
                  <a:pt x="2727035" y="0"/>
                </a:lnTo>
                <a:lnTo>
                  <a:pt x="2727035" y="487458"/>
                </a:lnTo>
                <a:lnTo>
                  <a:pt x="0" y="48745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grpSp>
        <p:nvGrpSpPr>
          <p:cNvPr id="21" name="Group 21"/>
          <p:cNvGrpSpPr/>
          <p:nvPr/>
        </p:nvGrpSpPr>
        <p:grpSpPr>
          <a:xfrm>
            <a:off x="-8663989" y="7761886"/>
            <a:ext cx="11959135" cy="753069"/>
            <a:chOff x="0" y="0"/>
            <a:chExt cx="3386510" cy="213249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3386510" cy="213249"/>
            </a:xfrm>
            <a:custGeom>
              <a:avLst/>
              <a:gdLst/>
              <a:ahLst/>
              <a:cxnLst/>
              <a:rect l="l" t="t" r="r" b="b"/>
              <a:pathLst>
                <a:path w="3386510" h="213249">
                  <a:moveTo>
                    <a:pt x="203200" y="0"/>
                  </a:moveTo>
                  <a:lnTo>
                    <a:pt x="3386510" y="0"/>
                  </a:lnTo>
                  <a:lnTo>
                    <a:pt x="3183310" y="213249"/>
                  </a:lnTo>
                  <a:lnTo>
                    <a:pt x="0" y="213249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151AF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1028700" y="2513964"/>
            <a:ext cx="7021295" cy="990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79"/>
              </a:lnSpc>
            </a:pPr>
            <a:r>
              <a:rPr lang="en-US" sz="6399">
                <a:solidFill>
                  <a:srgbClr val="0151AF"/>
                </a:solidFill>
                <a:latin typeface="Ubuntu Bold"/>
              </a:rPr>
              <a:t>Muchas gracias!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2732822" y="6329699"/>
            <a:ext cx="2963376" cy="409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00"/>
              </a:lnSpc>
            </a:pPr>
            <a:r>
              <a:rPr lang="en-US" sz="3000">
                <a:solidFill>
                  <a:srgbClr val="E7E8E9"/>
                </a:solidFill>
                <a:latin typeface="Oswald"/>
              </a:rPr>
              <a:t>+123-456-7890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2732822" y="7219752"/>
            <a:ext cx="4845965" cy="409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00"/>
              </a:lnSpc>
            </a:pPr>
            <a:r>
              <a:rPr lang="en-US" sz="3000">
                <a:solidFill>
                  <a:srgbClr val="E7E8E9"/>
                </a:solidFill>
                <a:latin typeface="Oswald"/>
              </a:rPr>
              <a:t>www.reallygreatsite.com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2732822" y="8105380"/>
            <a:ext cx="4106376" cy="409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00"/>
              </a:lnSpc>
            </a:pPr>
            <a:r>
              <a:rPr lang="en-US" sz="3000">
                <a:solidFill>
                  <a:srgbClr val="E7E8E9"/>
                </a:solidFill>
                <a:latin typeface="Oswald"/>
              </a:rPr>
              <a:t>123 Anywhere St., Anycity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9095130" y="-374376"/>
            <a:ext cx="29985394" cy="11035751"/>
            <a:chOff x="0" y="0"/>
            <a:chExt cx="568106" cy="20908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68106" cy="209084"/>
            </a:xfrm>
            <a:custGeom>
              <a:avLst/>
              <a:gdLst/>
              <a:ahLst/>
              <a:cxnLst/>
              <a:rect l="l" t="t" r="r" b="b"/>
              <a:pathLst>
                <a:path w="568106" h="209084">
                  <a:moveTo>
                    <a:pt x="364906" y="0"/>
                  </a:moveTo>
                  <a:lnTo>
                    <a:pt x="0" y="0"/>
                  </a:lnTo>
                  <a:lnTo>
                    <a:pt x="203200" y="209084"/>
                  </a:lnTo>
                  <a:lnTo>
                    <a:pt x="568106" y="209084"/>
                  </a:lnTo>
                  <a:lnTo>
                    <a:pt x="364906" y="0"/>
                  </a:lnTo>
                  <a:close/>
                </a:path>
              </a:pathLst>
            </a:custGeom>
            <a:solidFill>
              <a:srgbClr val="000061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8392615" y="1855744"/>
            <a:ext cx="19552829" cy="6776429"/>
            <a:chOff x="0" y="0"/>
            <a:chExt cx="603295" cy="20908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03295" cy="209084"/>
            </a:xfrm>
            <a:custGeom>
              <a:avLst/>
              <a:gdLst/>
              <a:ahLst/>
              <a:cxnLst/>
              <a:rect l="l" t="t" r="r" b="b"/>
              <a:pathLst>
                <a:path w="603295" h="209084">
                  <a:moveTo>
                    <a:pt x="400095" y="0"/>
                  </a:moveTo>
                  <a:lnTo>
                    <a:pt x="0" y="0"/>
                  </a:lnTo>
                  <a:lnTo>
                    <a:pt x="203200" y="209084"/>
                  </a:lnTo>
                  <a:lnTo>
                    <a:pt x="603295" y="209084"/>
                  </a:lnTo>
                  <a:lnTo>
                    <a:pt x="400095" y="0"/>
                  </a:lnTo>
                  <a:close/>
                </a:path>
              </a:pathLst>
            </a:custGeom>
            <a:solidFill>
              <a:srgbClr val="059D05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-755307" y="2073688"/>
            <a:ext cx="11142033" cy="6139624"/>
            <a:chOff x="0" y="0"/>
            <a:chExt cx="28158199" cy="1551608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8158185" cy="15516098"/>
            </a:xfrm>
            <a:custGeom>
              <a:avLst/>
              <a:gdLst/>
              <a:ahLst/>
              <a:cxnLst/>
              <a:rect l="l" t="t" r="r" b="b"/>
              <a:pathLst>
                <a:path w="28158185" h="15516098">
                  <a:moveTo>
                    <a:pt x="0" y="0"/>
                  </a:moveTo>
                  <a:lnTo>
                    <a:pt x="0" y="15516098"/>
                  </a:lnTo>
                  <a:lnTo>
                    <a:pt x="28158185" y="15516098"/>
                  </a:lnTo>
                  <a:lnTo>
                    <a:pt x="13133832" y="0"/>
                  </a:lnTo>
                  <a:close/>
                </a:path>
              </a:pathLst>
            </a:custGeom>
            <a:blipFill>
              <a:blip r:embed="rId2"/>
              <a:stretch>
                <a:fillRect l="-38708" t="-26417" b="-52306"/>
              </a:stretch>
            </a:blipFill>
          </p:spPr>
        </p:sp>
      </p:grpSp>
      <p:grpSp>
        <p:nvGrpSpPr>
          <p:cNvPr id="10" name="Group 10"/>
          <p:cNvGrpSpPr/>
          <p:nvPr/>
        </p:nvGrpSpPr>
        <p:grpSpPr>
          <a:xfrm>
            <a:off x="861875" y="-374376"/>
            <a:ext cx="3715637" cy="1911617"/>
            <a:chOff x="0" y="0"/>
            <a:chExt cx="406400" cy="20908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06400" cy="209084"/>
            </a:xfrm>
            <a:custGeom>
              <a:avLst/>
              <a:gdLst/>
              <a:ahLst/>
              <a:cxnLst/>
              <a:rect l="l" t="t" r="r" b="b"/>
              <a:pathLst>
                <a:path w="406400" h="209084">
                  <a:moveTo>
                    <a:pt x="203200" y="0"/>
                  </a:moveTo>
                  <a:lnTo>
                    <a:pt x="0" y="0"/>
                  </a:lnTo>
                  <a:lnTo>
                    <a:pt x="203200" y="209084"/>
                  </a:lnTo>
                  <a:lnTo>
                    <a:pt x="406400" y="209084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151AF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9664538" y="8749759"/>
            <a:ext cx="3715637" cy="1911617"/>
            <a:chOff x="0" y="0"/>
            <a:chExt cx="406400" cy="209084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06400" cy="209084"/>
            </a:xfrm>
            <a:custGeom>
              <a:avLst/>
              <a:gdLst/>
              <a:ahLst/>
              <a:cxnLst/>
              <a:rect l="l" t="t" r="r" b="b"/>
              <a:pathLst>
                <a:path w="406400" h="209084">
                  <a:moveTo>
                    <a:pt x="203200" y="0"/>
                  </a:moveTo>
                  <a:lnTo>
                    <a:pt x="0" y="0"/>
                  </a:lnTo>
                  <a:lnTo>
                    <a:pt x="203200" y="209084"/>
                  </a:lnTo>
                  <a:lnTo>
                    <a:pt x="406400" y="209084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151AF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3763948" y="-374376"/>
            <a:ext cx="16210000" cy="1911617"/>
            <a:chOff x="0" y="0"/>
            <a:chExt cx="1772978" cy="209084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772978" cy="209084"/>
            </a:xfrm>
            <a:custGeom>
              <a:avLst/>
              <a:gdLst/>
              <a:ahLst/>
              <a:cxnLst/>
              <a:rect l="l" t="t" r="r" b="b"/>
              <a:pathLst>
                <a:path w="1772978" h="209084">
                  <a:moveTo>
                    <a:pt x="1569778" y="0"/>
                  </a:moveTo>
                  <a:lnTo>
                    <a:pt x="0" y="0"/>
                  </a:lnTo>
                  <a:lnTo>
                    <a:pt x="203200" y="209084"/>
                  </a:lnTo>
                  <a:lnTo>
                    <a:pt x="1772978" y="209084"/>
                  </a:lnTo>
                  <a:lnTo>
                    <a:pt x="1569778" y="0"/>
                  </a:lnTo>
                  <a:close/>
                </a:path>
              </a:pathLst>
            </a:custGeom>
            <a:solidFill>
              <a:srgbClr val="E7E8E9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2527571" y="8749759"/>
            <a:ext cx="16210000" cy="1911617"/>
            <a:chOff x="0" y="0"/>
            <a:chExt cx="1772978" cy="209084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772978" cy="209084"/>
            </a:xfrm>
            <a:custGeom>
              <a:avLst/>
              <a:gdLst/>
              <a:ahLst/>
              <a:cxnLst/>
              <a:rect l="l" t="t" r="r" b="b"/>
              <a:pathLst>
                <a:path w="1772978" h="209084">
                  <a:moveTo>
                    <a:pt x="1569778" y="0"/>
                  </a:moveTo>
                  <a:lnTo>
                    <a:pt x="0" y="0"/>
                  </a:lnTo>
                  <a:lnTo>
                    <a:pt x="203200" y="209084"/>
                  </a:lnTo>
                  <a:lnTo>
                    <a:pt x="1772978" y="209084"/>
                  </a:lnTo>
                  <a:lnTo>
                    <a:pt x="1569778" y="0"/>
                  </a:lnTo>
                  <a:close/>
                </a:path>
              </a:pathLst>
            </a:custGeom>
            <a:solidFill>
              <a:srgbClr val="E7E8E9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 flipH="1">
            <a:off x="5973027" y="1293512"/>
            <a:ext cx="2727035" cy="487458"/>
          </a:xfrm>
          <a:custGeom>
            <a:avLst/>
            <a:gdLst/>
            <a:ahLst/>
            <a:cxnLst/>
            <a:rect l="l" t="t" r="r" b="b"/>
            <a:pathLst>
              <a:path w="2727035" h="487458">
                <a:moveTo>
                  <a:pt x="2727036" y="0"/>
                </a:moveTo>
                <a:lnTo>
                  <a:pt x="0" y="0"/>
                </a:lnTo>
                <a:lnTo>
                  <a:pt x="0" y="487458"/>
                </a:lnTo>
                <a:lnTo>
                  <a:pt x="2727036" y="487458"/>
                </a:lnTo>
                <a:lnTo>
                  <a:pt x="2727036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3" name="TextBox 23"/>
          <p:cNvSpPr txBox="1"/>
          <p:nvPr/>
        </p:nvSpPr>
        <p:spPr>
          <a:xfrm>
            <a:off x="7479585" y="3603625"/>
            <a:ext cx="9779715" cy="3041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Muli"/>
              </a:rPr>
              <a:t>Presentation is a public speaking activity that aims to</a:t>
            </a:r>
          </a:p>
          <a:p>
            <a:pPr algn="r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Muli"/>
              </a:rPr>
              <a:t>convey a message or information. The things conveyed</a:t>
            </a:r>
          </a:p>
          <a:p>
            <a:pPr algn="r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Muli"/>
              </a:rPr>
              <a:t>can be in the form of ideas, ideas, programs, products,</a:t>
            </a:r>
          </a:p>
          <a:p>
            <a:pPr algn="r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Muli"/>
              </a:rPr>
              <a:t>or services and are usually carried out in a discussion</a:t>
            </a:r>
          </a:p>
          <a:p>
            <a:pPr algn="r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Muli"/>
              </a:rPr>
              <a:t>or forum. A good presentation must contain at</a:t>
            </a:r>
          </a:p>
          <a:p>
            <a:pPr algn="r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Muli"/>
              </a:rPr>
              <a:t>least three important aspects which include</a:t>
            </a:r>
          </a:p>
          <a:p>
            <a:pPr algn="r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Muli"/>
              </a:rPr>
              <a:t>opening, content and conclusion. 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7795841" y="2140363"/>
            <a:ext cx="9463459" cy="1274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800"/>
              </a:lnSpc>
            </a:pPr>
            <a:r>
              <a:rPr lang="en-US" sz="4800">
                <a:solidFill>
                  <a:srgbClr val="0151AF"/>
                </a:solidFill>
                <a:latin typeface="Ubuntu Bold"/>
              </a:rPr>
              <a:t>Presentación de la actividad</a:t>
            </a:r>
          </a:p>
          <a:p>
            <a:pPr algn="r">
              <a:lnSpc>
                <a:spcPts val="4800"/>
              </a:lnSpc>
            </a:pPr>
            <a:endParaRPr lang="en-US" sz="4800">
              <a:solidFill>
                <a:srgbClr val="0151AF"/>
              </a:solidFill>
              <a:latin typeface="Ubuntu 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8950510" y="1340931"/>
            <a:ext cx="9337490" cy="9802535"/>
            <a:chOff x="0" y="0"/>
            <a:chExt cx="23610113" cy="24785993"/>
          </a:xfrm>
        </p:grpSpPr>
        <p:sp>
          <p:nvSpPr>
            <p:cNvPr id="3" name="Freeform 3"/>
            <p:cNvSpPr/>
            <p:nvPr/>
          </p:nvSpPr>
          <p:spPr>
            <a:xfrm flipH="1">
              <a:off x="0" y="0"/>
              <a:ext cx="23610063" cy="24785954"/>
            </a:xfrm>
            <a:custGeom>
              <a:avLst/>
              <a:gdLst/>
              <a:ahLst/>
              <a:cxnLst/>
              <a:rect l="l" t="t" r="r" b="b"/>
              <a:pathLst>
                <a:path w="23610063" h="24785954">
                  <a:moveTo>
                    <a:pt x="14306169" y="0"/>
                  </a:moveTo>
                  <a:lnTo>
                    <a:pt x="23610063" y="16069945"/>
                  </a:lnTo>
                  <a:lnTo>
                    <a:pt x="18525745" y="24785954"/>
                  </a:lnTo>
                  <a:lnTo>
                    <a:pt x="0" y="247859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15580" t="-7666" r="-64326" b="-6581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8952774" y="-255429"/>
            <a:ext cx="3715637" cy="1911617"/>
            <a:chOff x="0" y="0"/>
            <a:chExt cx="406400" cy="20908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06400" cy="209084"/>
            </a:xfrm>
            <a:custGeom>
              <a:avLst/>
              <a:gdLst/>
              <a:ahLst/>
              <a:cxnLst/>
              <a:rect l="l" t="t" r="r" b="b"/>
              <a:pathLst>
                <a:path w="406400" h="209084">
                  <a:moveTo>
                    <a:pt x="203200" y="0"/>
                  </a:moveTo>
                  <a:lnTo>
                    <a:pt x="0" y="0"/>
                  </a:lnTo>
                  <a:lnTo>
                    <a:pt x="203200" y="209084"/>
                  </a:lnTo>
                  <a:lnTo>
                    <a:pt x="406400" y="209084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59D05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2083767" y="700379"/>
            <a:ext cx="17838677" cy="867070"/>
            <a:chOff x="0" y="0"/>
            <a:chExt cx="4301595" cy="20908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301596" cy="209084"/>
            </a:xfrm>
            <a:custGeom>
              <a:avLst/>
              <a:gdLst/>
              <a:ahLst/>
              <a:cxnLst/>
              <a:rect l="l" t="t" r="r" b="b"/>
              <a:pathLst>
                <a:path w="4301596" h="209084">
                  <a:moveTo>
                    <a:pt x="4098396" y="0"/>
                  </a:moveTo>
                  <a:lnTo>
                    <a:pt x="0" y="0"/>
                  </a:lnTo>
                  <a:lnTo>
                    <a:pt x="203200" y="209084"/>
                  </a:lnTo>
                  <a:lnTo>
                    <a:pt x="4301596" y="209084"/>
                  </a:lnTo>
                  <a:lnTo>
                    <a:pt x="4098396" y="0"/>
                  </a:lnTo>
                  <a:close/>
                </a:path>
              </a:pathLst>
            </a:custGeom>
            <a:solidFill>
              <a:srgbClr val="000061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 flipH="1">
            <a:off x="9144000" y="2090998"/>
            <a:ext cx="2727035" cy="487458"/>
          </a:xfrm>
          <a:custGeom>
            <a:avLst/>
            <a:gdLst/>
            <a:ahLst/>
            <a:cxnLst/>
            <a:rect l="l" t="t" r="r" b="b"/>
            <a:pathLst>
              <a:path w="2727035" h="487458">
                <a:moveTo>
                  <a:pt x="2727035" y="0"/>
                </a:moveTo>
                <a:lnTo>
                  <a:pt x="0" y="0"/>
                </a:lnTo>
                <a:lnTo>
                  <a:pt x="0" y="487458"/>
                </a:lnTo>
                <a:lnTo>
                  <a:pt x="2727035" y="487458"/>
                </a:lnTo>
                <a:lnTo>
                  <a:pt x="2727035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13798267" y="5457423"/>
            <a:ext cx="12573836" cy="12573836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151AF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245330" y="1874162"/>
            <a:ext cx="7367805" cy="2190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59"/>
              </a:lnSpc>
            </a:pPr>
            <a:r>
              <a:rPr lang="en-US" sz="4800">
                <a:solidFill>
                  <a:srgbClr val="292E6E"/>
                </a:solidFill>
                <a:latin typeface="Ubuntu Bold"/>
              </a:rPr>
              <a:t>El agente de comunicación: definición</a:t>
            </a:r>
          </a:p>
          <a:p>
            <a:pPr>
              <a:lnSpc>
                <a:spcPts val="5759"/>
              </a:lnSpc>
            </a:pPr>
            <a:endParaRPr lang="en-US" sz="4800">
              <a:solidFill>
                <a:srgbClr val="292E6E"/>
              </a:solidFill>
              <a:latin typeface="Ubuntu 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245330" y="4599821"/>
            <a:ext cx="8114903" cy="4356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Muli"/>
              </a:rPr>
              <a:t>Presentation is a public speaking activity that</a:t>
            </a:r>
          </a:p>
          <a:p>
            <a:pPr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Muli"/>
              </a:rPr>
              <a:t>aims to convey a message or information. The</a:t>
            </a:r>
          </a:p>
          <a:p>
            <a:pPr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Muli"/>
              </a:rPr>
              <a:t>things conveyed can be in the form of ideas,</a:t>
            </a:r>
          </a:p>
          <a:p>
            <a:pPr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Muli"/>
              </a:rPr>
              <a:t>ideas, programs, products, or services and are</a:t>
            </a:r>
          </a:p>
          <a:p>
            <a:pPr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Muli"/>
              </a:rPr>
              <a:t>usually carried out in a discussion or forum. A</a:t>
            </a:r>
          </a:p>
          <a:p>
            <a:pPr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Muli"/>
              </a:rPr>
              <a:t>good presentation must contain at least three</a:t>
            </a:r>
          </a:p>
          <a:p>
            <a:pPr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Muli"/>
              </a:rPr>
              <a:t>important aspects which include opening,</a:t>
            </a:r>
          </a:p>
          <a:p>
            <a:pPr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Muli"/>
              </a:rPr>
              <a:t>content and conclusion. Presentation is a public</a:t>
            </a:r>
          </a:p>
          <a:p>
            <a:pPr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Muli"/>
              </a:rPr>
              <a:t>speaking activity that aims to convey a message</a:t>
            </a:r>
          </a:p>
          <a:p>
            <a:pPr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Muli"/>
              </a:rPr>
              <a:t>or information. 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-262040" y="1340931"/>
            <a:ext cx="9882468" cy="226519"/>
            <a:chOff x="0" y="0"/>
            <a:chExt cx="9121832" cy="209084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9121832" cy="209084"/>
            </a:xfrm>
            <a:custGeom>
              <a:avLst/>
              <a:gdLst/>
              <a:ahLst/>
              <a:cxnLst/>
              <a:rect l="l" t="t" r="r" b="b"/>
              <a:pathLst>
                <a:path w="9121832" h="209084">
                  <a:moveTo>
                    <a:pt x="8918632" y="0"/>
                  </a:moveTo>
                  <a:lnTo>
                    <a:pt x="0" y="0"/>
                  </a:lnTo>
                  <a:lnTo>
                    <a:pt x="203200" y="209084"/>
                  </a:lnTo>
                  <a:lnTo>
                    <a:pt x="9121832" y="209084"/>
                  </a:lnTo>
                  <a:lnTo>
                    <a:pt x="8918632" y="0"/>
                  </a:lnTo>
                  <a:close/>
                </a:path>
              </a:pathLst>
            </a:custGeom>
            <a:solidFill>
              <a:srgbClr val="0151AF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7266107" y="-374376"/>
            <a:ext cx="29985394" cy="11035751"/>
            <a:chOff x="0" y="0"/>
            <a:chExt cx="568106" cy="20908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68106" cy="209084"/>
            </a:xfrm>
            <a:custGeom>
              <a:avLst/>
              <a:gdLst/>
              <a:ahLst/>
              <a:cxnLst/>
              <a:rect l="l" t="t" r="r" b="b"/>
              <a:pathLst>
                <a:path w="568106" h="209084">
                  <a:moveTo>
                    <a:pt x="364906" y="0"/>
                  </a:moveTo>
                  <a:lnTo>
                    <a:pt x="0" y="0"/>
                  </a:lnTo>
                  <a:lnTo>
                    <a:pt x="203200" y="209084"/>
                  </a:lnTo>
                  <a:lnTo>
                    <a:pt x="568106" y="209084"/>
                  </a:lnTo>
                  <a:lnTo>
                    <a:pt x="364906" y="0"/>
                  </a:lnTo>
                  <a:close/>
                </a:path>
              </a:pathLst>
            </a:custGeom>
            <a:solidFill>
              <a:srgbClr val="0151A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0" y="0"/>
            <a:ext cx="11902564" cy="10287000"/>
            <a:chOff x="0" y="0"/>
            <a:chExt cx="17952872" cy="15516085"/>
          </a:xfrm>
        </p:grpSpPr>
        <p:sp>
          <p:nvSpPr>
            <p:cNvPr id="6" name="Freeform 6"/>
            <p:cNvSpPr/>
            <p:nvPr/>
          </p:nvSpPr>
          <p:spPr>
            <a:xfrm flipH="1">
              <a:off x="0" y="0"/>
              <a:ext cx="17952847" cy="15516098"/>
            </a:xfrm>
            <a:custGeom>
              <a:avLst/>
              <a:gdLst/>
              <a:ahLst/>
              <a:cxnLst/>
              <a:rect l="l" t="t" r="r" b="b"/>
              <a:pathLst>
                <a:path w="17952847" h="15516098">
                  <a:moveTo>
                    <a:pt x="17952847" y="0"/>
                  </a:moveTo>
                  <a:lnTo>
                    <a:pt x="17952847" y="15516098"/>
                  </a:lnTo>
                  <a:lnTo>
                    <a:pt x="0" y="15516098"/>
                  </a:lnTo>
                  <a:lnTo>
                    <a:pt x="15024354" y="0"/>
                  </a:lnTo>
                  <a:close/>
                </a:path>
              </a:pathLst>
            </a:custGeom>
            <a:blipFill>
              <a:blip r:embed="rId2"/>
              <a:stretch>
                <a:fillRect l="-5787" r="-23934"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>
            <a:off x="2453362" y="-374376"/>
            <a:ext cx="3715637" cy="1911617"/>
            <a:chOff x="0" y="0"/>
            <a:chExt cx="406400" cy="20908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06400" cy="209084"/>
            </a:xfrm>
            <a:custGeom>
              <a:avLst/>
              <a:gdLst/>
              <a:ahLst/>
              <a:cxnLst/>
              <a:rect l="l" t="t" r="r" b="b"/>
              <a:pathLst>
                <a:path w="406400" h="209084">
                  <a:moveTo>
                    <a:pt x="203200" y="0"/>
                  </a:moveTo>
                  <a:lnTo>
                    <a:pt x="0" y="0"/>
                  </a:lnTo>
                  <a:lnTo>
                    <a:pt x="203200" y="209084"/>
                  </a:lnTo>
                  <a:lnTo>
                    <a:pt x="406400" y="209084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59D05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5584355" y="581433"/>
            <a:ext cx="17838677" cy="867070"/>
            <a:chOff x="0" y="0"/>
            <a:chExt cx="4301595" cy="20908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301596" cy="209084"/>
            </a:xfrm>
            <a:custGeom>
              <a:avLst/>
              <a:gdLst/>
              <a:ahLst/>
              <a:cxnLst/>
              <a:rect l="l" t="t" r="r" b="b"/>
              <a:pathLst>
                <a:path w="4301596" h="209084">
                  <a:moveTo>
                    <a:pt x="4098396" y="0"/>
                  </a:moveTo>
                  <a:lnTo>
                    <a:pt x="0" y="0"/>
                  </a:lnTo>
                  <a:lnTo>
                    <a:pt x="203200" y="209084"/>
                  </a:lnTo>
                  <a:lnTo>
                    <a:pt x="4301596" y="209084"/>
                  </a:lnTo>
                  <a:lnTo>
                    <a:pt x="4098396" y="0"/>
                  </a:lnTo>
                  <a:close/>
                </a:path>
              </a:pathLst>
            </a:custGeom>
            <a:solidFill>
              <a:srgbClr val="000061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3887835" y="6864350"/>
            <a:ext cx="18130417" cy="2919303"/>
            <a:chOff x="0" y="0"/>
            <a:chExt cx="1298524" cy="209084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298524" cy="209084"/>
            </a:xfrm>
            <a:custGeom>
              <a:avLst/>
              <a:gdLst/>
              <a:ahLst/>
              <a:cxnLst/>
              <a:rect l="l" t="t" r="r" b="b"/>
              <a:pathLst>
                <a:path w="1298524" h="209084">
                  <a:moveTo>
                    <a:pt x="1095324" y="0"/>
                  </a:moveTo>
                  <a:lnTo>
                    <a:pt x="0" y="0"/>
                  </a:lnTo>
                  <a:lnTo>
                    <a:pt x="203200" y="209084"/>
                  </a:lnTo>
                  <a:lnTo>
                    <a:pt x="1298524" y="209084"/>
                  </a:lnTo>
                  <a:lnTo>
                    <a:pt x="1095324" y="0"/>
                  </a:lnTo>
                  <a:close/>
                </a:path>
              </a:pathLst>
            </a:custGeom>
            <a:solidFill>
              <a:srgbClr val="000061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 flipH="1">
            <a:off x="4805481" y="1706424"/>
            <a:ext cx="2727035" cy="487458"/>
          </a:xfrm>
          <a:custGeom>
            <a:avLst/>
            <a:gdLst/>
            <a:ahLst/>
            <a:cxnLst/>
            <a:rect l="l" t="t" r="r" b="b"/>
            <a:pathLst>
              <a:path w="2727035" h="487458">
                <a:moveTo>
                  <a:pt x="2727036" y="0"/>
                </a:moveTo>
                <a:lnTo>
                  <a:pt x="0" y="0"/>
                </a:lnTo>
                <a:lnTo>
                  <a:pt x="0" y="487458"/>
                </a:lnTo>
                <a:lnTo>
                  <a:pt x="2727036" y="487458"/>
                </a:lnTo>
                <a:lnTo>
                  <a:pt x="2727036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10446131" y="2260557"/>
            <a:ext cx="7197505" cy="1884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800"/>
              </a:lnSpc>
            </a:pPr>
            <a:r>
              <a:rPr lang="en-US" sz="4800">
                <a:solidFill>
                  <a:srgbClr val="0151AF"/>
                </a:solidFill>
                <a:latin typeface="Ubuntu Bold"/>
              </a:rPr>
              <a:t>La organización: tipos y estructuras</a:t>
            </a:r>
          </a:p>
          <a:p>
            <a:pPr algn="r">
              <a:lnSpc>
                <a:spcPts val="4800"/>
              </a:lnSpc>
            </a:pPr>
            <a:endParaRPr lang="en-US" sz="4800">
              <a:solidFill>
                <a:srgbClr val="0151AF"/>
              </a:solidFill>
              <a:latin typeface="Ubuntu Bol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5797363" y="3603625"/>
            <a:ext cx="11846273" cy="2603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Muli"/>
              </a:rPr>
              <a:t>Presentation is a public speaking activity that aims to convey a message</a:t>
            </a:r>
          </a:p>
          <a:p>
            <a:pPr algn="r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Muli"/>
              </a:rPr>
              <a:t>or information. The things conveyed can be in the form of ideas, ideas,</a:t>
            </a:r>
          </a:p>
          <a:p>
            <a:pPr algn="r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Muli"/>
              </a:rPr>
              <a:t>programs, products, or services and are usually carried out in a</a:t>
            </a:r>
          </a:p>
          <a:p>
            <a:pPr algn="r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Muli"/>
              </a:rPr>
              <a:t>discussion or forum. A good presentation must contain at least</a:t>
            </a:r>
          </a:p>
          <a:p>
            <a:pPr algn="r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Muli"/>
              </a:rPr>
              <a:t>three important aspects which include opening, content</a:t>
            </a:r>
          </a:p>
          <a:p>
            <a:pPr algn="r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Muli"/>
              </a:rPr>
              <a:t>and conclusion.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9976891" y="7969250"/>
            <a:ext cx="3779381" cy="1289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499"/>
              </a:lnSpc>
            </a:pPr>
            <a:r>
              <a:rPr lang="en-US" sz="2499">
                <a:solidFill>
                  <a:srgbClr val="F2F2F2"/>
                </a:solidFill>
                <a:latin typeface="Muli"/>
              </a:rPr>
              <a:t>Fill in the following text</a:t>
            </a:r>
          </a:p>
          <a:p>
            <a:pPr algn="r">
              <a:lnSpc>
                <a:spcPts val="3499"/>
              </a:lnSpc>
            </a:pPr>
            <a:r>
              <a:rPr lang="en-US" sz="2499">
                <a:solidFill>
                  <a:srgbClr val="F2F2F2"/>
                </a:solidFill>
                <a:latin typeface="Muli"/>
              </a:rPr>
              <a:t>fields with appropriate</a:t>
            </a:r>
          </a:p>
          <a:p>
            <a:pPr algn="r">
              <a:lnSpc>
                <a:spcPts val="3499"/>
              </a:lnSpc>
            </a:pPr>
            <a:r>
              <a:rPr lang="en-US" sz="2499">
                <a:solidFill>
                  <a:srgbClr val="F2F2F2"/>
                </a:solidFill>
                <a:latin typeface="Muli"/>
              </a:rPr>
              <a:t>explanations.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3864255" y="7969250"/>
            <a:ext cx="3779381" cy="1289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499"/>
              </a:lnSpc>
            </a:pPr>
            <a:r>
              <a:rPr lang="en-US" sz="2499">
                <a:solidFill>
                  <a:srgbClr val="F2F2F2"/>
                </a:solidFill>
                <a:latin typeface="Muli"/>
              </a:rPr>
              <a:t>Fill in the following text</a:t>
            </a:r>
          </a:p>
          <a:p>
            <a:pPr algn="r">
              <a:lnSpc>
                <a:spcPts val="3499"/>
              </a:lnSpc>
            </a:pPr>
            <a:r>
              <a:rPr lang="en-US" sz="2499">
                <a:solidFill>
                  <a:srgbClr val="F2F2F2"/>
                </a:solidFill>
                <a:latin typeface="Muli"/>
              </a:rPr>
              <a:t>fields with appropriate</a:t>
            </a:r>
          </a:p>
          <a:p>
            <a:pPr algn="r">
              <a:lnSpc>
                <a:spcPts val="3499"/>
              </a:lnSpc>
            </a:pPr>
            <a:r>
              <a:rPr lang="en-US" sz="2499">
                <a:solidFill>
                  <a:srgbClr val="F2F2F2"/>
                </a:solidFill>
                <a:latin typeface="Muli"/>
              </a:rPr>
              <a:t>explanations.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0792896" y="7213392"/>
            <a:ext cx="2963376" cy="530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999"/>
              </a:lnSpc>
            </a:pPr>
            <a:r>
              <a:rPr lang="en-US" sz="3999">
                <a:solidFill>
                  <a:srgbClr val="059D05"/>
                </a:solidFill>
                <a:latin typeface="Oswald"/>
              </a:rPr>
              <a:t>Content Name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4680260" y="7213392"/>
            <a:ext cx="2963376" cy="530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999"/>
              </a:lnSpc>
            </a:pPr>
            <a:r>
              <a:rPr lang="en-US" sz="3999">
                <a:solidFill>
                  <a:srgbClr val="059D05"/>
                </a:solidFill>
                <a:latin typeface="Oswald"/>
              </a:rPr>
              <a:t>Content Name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6051427" y="7969250"/>
            <a:ext cx="3779381" cy="1289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499"/>
              </a:lnSpc>
            </a:pPr>
            <a:r>
              <a:rPr lang="en-US" sz="2499">
                <a:solidFill>
                  <a:srgbClr val="F2F2F2"/>
                </a:solidFill>
                <a:latin typeface="Muli"/>
              </a:rPr>
              <a:t>Fill in the following text</a:t>
            </a:r>
          </a:p>
          <a:p>
            <a:pPr algn="r">
              <a:lnSpc>
                <a:spcPts val="3499"/>
              </a:lnSpc>
            </a:pPr>
            <a:r>
              <a:rPr lang="en-US" sz="2499">
                <a:solidFill>
                  <a:srgbClr val="F2F2F2"/>
                </a:solidFill>
                <a:latin typeface="Muli"/>
              </a:rPr>
              <a:t>fields with appropriate</a:t>
            </a:r>
          </a:p>
          <a:p>
            <a:pPr algn="r">
              <a:lnSpc>
                <a:spcPts val="3499"/>
              </a:lnSpc>
            </a:pPr>
            <a:r>
              <a:rPr lang="en-US" sz="2499">
                <a:solidFill>
                  <a:srgbClr val="F2F2F2"/>
                </a:solidFill>
                <a:latin typeface="Muli"/>
              </a:rPr>
              <a:t>explanations.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6867432" y="7213392"/>
            <a:ext cx="2963376" cy="530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999"/>
              </a:lnSpc>
            </a:pPr>
            <a:r>
              <a:rPr lang="en-US" sz="3999">
                <a:solidFill>
                  <a:srgbClr val="059D05"/>
                </a:solidFill>
                <a:latin typeface="Oswald"/>
              </a:rPr>
              <a:t>Content Name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7954645" y="1340931"/>
            <a:ext cx="10416040" cy="8663155"/>
            <a:chOff x="0" y="0"/>
            <a:chExt cx="38227508" cy="317943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8227508" cy="31794323"/>
            </a:xfrm>
            <a:custGeom>
              <a:avLst/>
              <a:gdLst/>
              <a:ahLst/>
              <a:cxnLst/>
              <a:rect l="l" t="t" r="r" b="b"/>
              <a:pathLst>
                <a:path w="38227508" h="31794323">
                  <a:moveTo>
                    <a:pt x="0" y="0"/>
                  </a:moveTo>
                  <a:lnTo>
                    <a:pt x="14038072" y="31794323"/>
                  </a:lnTo>
                  <a:lnTo>
                    <a:pt x="38227508" y="31785688"/>
                  </a:lnTo>
                  <a:lnTo>
                    <a:pt x="38227508" y="0"/>
                  </a:lnTo>
                  <a:close/>
                </a:path>
              </a:pathLst>
            </a:custGeom>
            <a:blipFill>
              <a:blip r:embed="rId2"/>
              <a:stretch>
                <a:fillRect r="-29673" b="-3876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8952774" y="-255429"/>
            <a:ext cx="3715637" cy="1911617"/>
            <a:chOff x="0" y="0"/>
            <a:chExt cx="406400" cy="20908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06400" cy="209084"/>
            </a:xfrm>
            <a:custGeom>
              <a:avLst/>
              <a:gdLst/>
              <a:ahLst/>
              <a:cxnLst/>
              <a:rect l="l" t="t" r="r" b="b"/>
              <a:pathLst>
                <a:path w="406400" h="209084">
                  <a:moveTo>
                    <a:pt x="203200" y="0"/>
                  </a:moveTo>
                  <a:lnTo>
                    <a:pt x="0" y="0"/>
                  </a:lnTo>
                  <a:lnTo>
                    <a:pt x="203200" y="209084"/>
                  </a:lnTo>
                  <a:lnTo>
                    <a:pt x="406400" y="209084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59D05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2083767" y="700379"/>
            <a:ext cx="17838677" cy="867070"/>
            <a:chOff x="0" y="0"/>
            <a:chExt cx="4301595" cy="20908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301596" cy="209084"/>
            </a:xfrm>
            <a:custGeom>
              <a:avLst/>
              <a:gdLst/>
              <a:ahLst/>
              <a:cxnLst/>
              <a:rect l="l" t="t" r="r" b="b"/>
              <a:pathLst>
                <a:path w="4301596" h="209084">
                  <a:moveTo>
                    <a:pt x="4098396" y="0"/>
                  </a:moveTo>
                  <a:lnTo>
                    <a:pt x="0" y="0"/>
                  </a:lnTo>
                  <a:lnTo>
                    <a:pt x="203200" y="209084"/>
                  </a:lnTo>
                  <a:lnTo>
                    <a:pt x="4301596" y="209084"/>
                  </a:lnTo>
                  <a:lnTo>
                    <a:pt x="4098396" y="0"/>
                  </a:lnTo>
                  <a:close/>
                </a:path>
              </a:pathLst>
            </a:custGeom>
            <a:solidFill>
              <a:srgbClr val="000061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 flipH="1">
            <a:off x="11304893" y="1825371"/>
            <a:ext cx="2727035" cy="487458"/>
          </a:xfrm>
          <a:custGeom>
            <a:avLst/>
            <a:gdLst/>
            <a:ahLst/>
            <a:cxnLst/>
            <a:rect l="l" t="t" r="r" b="b"/>
            <a:pathLst>
              <a:path w="2727035" h="487458">
                <a:moveTo>
                  <a:pt x="2727035" y="0"/>
                </a:moveTo>
                <a:lnTo>
                  <a:pt x="0" y="0"/>
                </a:lnTo>
                <a:lnTo>
                  <a:pt x="0" y="487458"/>
                </a:lnTo>
                <a:lnTo>
                  <a:pt x="2727035" y="487458"/>
                </a:lnTo>
                <a:lnTo>
                  <a:pt x="2727035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12083767" y="3341012"/>
            <a:ext cx="12573836" cy="12573836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151AF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245330" y="1874162"/>
            <a:ext cx="7367805" cy="2914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59"/>
              </a:lnSpc>
            </a:pPr>
            <a:r>
              <a:rPr lang="en-US" sz="4800">
                <a:solidFill>
                  <a:srgbClr val="292E6E"/>
                </a:solidFill>
                <a:latin typeface="Ubuntu Bold"/>
              </a:rPr>
              <a:t>La comunicación organizacional: características</a:t>
            </a:r>
          </a:p>
          <a:p>
            <a:pPr>
              <a:lnSpc>
                <a:spcPts val="5759"/>
              </a:lnSpc>
            </a:pPr>
            <a:endParaRPr lang="en-US" sz="4800">
              <a:solidFill>
                <a:srgbClr val="292E6E"/>
              </a:solidFill>
              <a:latin typeface="Ubuntu 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245330" y="4599821"/>
            <a:ext cx="8114903" cy="4356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Muli"/>
              </a:rPr>
              <a:t>Presentation is a public speaking activity that</a:t>
            </a:r>
          </a:p>
          <a:p>
            <a:pPr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Muli"/>
              </a:rPr>
              <a:t>aims to convey a message or information. The</a:t>
            </a:r>
          </a:p>
          <a:p>
            <a:pPr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Muli"/>
              </a:rPr>
              <a:t>things conveyed can be in the form of ideas,</a:t>
            </a:r>
          </a:p>
          <a:p>
            <a:pPr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Muli"/>
              </a:rPr>
              <a:t>ideas, programs, products, or services and are</a:t>
            </a:r>
          </a:p>
          <a:p>
            <a:pPr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Muli"/>
              </a:rPr>
              <a:t>usually carried out in a discussion or forum. A</a:t>
            </a:r>
          </a:p>
          <a:p>
            <a:pPr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Muli"/>
              </a:rPr>
              <a:t>good presentation must contain at least three</a:t>
            </a:r>
          </a:p>
          <a:p>
            <a:pPr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Muli"/>
              </a:rPr>
              <a:t>important aspects which include opening,</a:t>
            </a:r>
          </a:p>
          <a:p>
            <a:pPr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Muli"/>
              </a:rPr>
              <a:t>content and conclusion. Presentation is a public</a:t>
            </a:r>
          </a:p>
          <a:p>
            <a:pPr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Muli"/>
              </a:rPr>
              <a:t>speaking activity that aims to convey a message</a:t>
            </a:r>
          </a:p>
          <a:p>
            <a:pPr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Muli"/>
              </a:rPr>
              <a:t>or information. 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-262040" y="1340931"/>
            <a:ext cx="9882468" cy="226519"/>
            <a:chOff x="0" y="0"/>
            <a:chExt cx="9121832" cy="209084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9121832" cy="209084"/>
            </a:xfrm>
            <a:custGeom>
              <a:avLst/>
              <a:gdLst/>
              <a:ahLst/>
              <a:cxnLst/>
              <a:rect l="l" t="t" r="r" b="b"/>
              <a:pathLst>
                <a:path w="9121832" h="209084">
                  <a:moveTo>
                    <a:pt x="8918632" y="0"/>
                  </a:moveTo>
                  <a:lnTo>
                    <a:pt x="0" y="0"/>
                  </a:lnTo>
                  <a:lnTo>
                    <a:pt x="203200" y="209084"/>
                  </a:lnTo>
                  <a:lnTo>
                    <a:pt x="9121832" y="209084"/>
                  </a:lnTo>
                  <a:lnTo>
                    <a:pt x="8918632" y="0"/>
                  </a:lnTo>
                  <a:close/>
                </a:path>
              </a:pathLst>
            </a:custGeom>
            <a:solidFill>
              <a:srgbClr val="0151AF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14435" y="8602223"/>
            <a:ext cx="18602435" cy="930122"/>
          </a:xfrm>
          <a:custGeom>
            <a:avLst/>
            <a:gdLst/>
            <a:ahLst/>
            <a:cxnLst/>
            <a:rect l="l" t="t" r="r" b="b"/>
            <a:pathLst>
              <a:path w="18602435" h="930122">
                <a:moveTo>
                  <a:pt x="0" y="0"/>
                </a:moveTo>
                <a:lnTo>
                  <a:pt x="18602435" y="0"/>
                </a:lnTo>
                <a:lnTo>
                  <a:pt x="18602435" y="930122"/>
                </a:lnTo>
                <a:lnTo>
                  <a:pt x="0" y="9301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4829549" y="3966767"/>
            <a:ext cx="4589383" cy="3943694"/>
            <a:chOff x="0" y="0"/>
            <a:chExt cx="1208726" cy="103866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08726" cy="1038668"/>
            </a:xfrm>
            <a:custGeom>
              <a:avLst/>
              <a:gdLst/>
              <a:ahLst/>
              <a:cxnLst/>
              <a:rect l="l" t="t" r="r" b="b"/>
              <a:pathLst>
                <a:path w="1208726" h="1038668">
                  <a:moveTo>
                    <a:pt x="0" y="0"/>
                  </a:moveTo>
                  <a:lnTo>
                    <a:pt x="1208726" y="0"/>
                  </a:lnTo>
                  <a:lnTo>
                    <a:pt x="1208726" y="1038668"/>
                  </a:lnTo>
                  <a:lnTo>
                    <a:pt x="0" y="1038668"/>
                  </a:lnTo>
                  <a:close/>
                </a:path>
              </a:pathLst>
            </a:custGeom>
            <a:solidFill>
              <a:srgbClr val="E7E8E9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57150" y="3966767"/>
            <a:ext cx="4589383" cy="3943694"/>
            <a:chOff x="0" y="0"/>
            <a:chExt cx="1208726" cy="103866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208726" cy="1038668"/>
            </a:xfrm>
            <a:custGeom>
              <a:avLst/>
              <a:gdLst/>
              <a:ahLst/>
              <a:cxnLst/>
              <a:rect l="l" t="t" r="r" b="b"/>
              <a:pathLst>
                <a:path w="1208726" h="1038668">
                  <a:moveTo>
                    <a:pt x="0" y="0"/>
                  </a:moveTo>
                  <a:lnTo>
                    <a:pt x="1208726" y="0"/>
                  </a:lnTo>
                  <a:lnTo>
                    <a:pt x="1208726" y="1038668"/>
                  </a:lnTo>
                  <a:lnTo>
                    <a:pt x="0" y="1038668"/>
                  </a:lnTo>
                  <a:close/>
                </a:path>
              </a:pathLst>
            </a:custGeom>
            <a:solidFill>
              <a:srgbClr val="E7E8E9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9601949" y="3966767"/>
            <a:ext cx="4589383" cy="3943694"/>
            <a:chOff x="0" y="0"/>
            <a:chExt cx="1208726" cy="103866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208726" cy="1038668"/>
            </a:xfrm>
            <a:custGeom>
              <a:avLst/>
              <a:gdLst/>
              <a:ahLst/>
              <a:cxnLst/>
              <a:rect l="l" t="t" r="r" b="b"/>
              <a:pathLst>
                <a:path w="1208726" h="1038668">
                  <a:moveTo>
                    <a:pt x="0" y="0"/>
                  </a:moveTo>
                  <a:lnTo>
                    <a:pt x="1208726" y="0"/>
                  </a:lnTo>
                  <a:lnTo>
                    <a:pt x="1208726" y="1038668"/>
                  </a:lnTo>
                  <a:lnTo>
                    <a:pt x="0" y="1038668"/>
                  </a:lnTo>
                  <a:close/>
                </a:path>
              </a:pathLst>
            </a:custGeom>
            <a:solidFill>
              <a:srgbClr val="E7E8E9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810921" y="3436119"/>
            <a:ext cx="1061295" cy="1061295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61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6779385" y="3436119"/>
            <a:ext cx="1061295" cy="1061295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61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1060462" y="1316738"/>
            <a:ext cx="12499142" cy="1884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00"/>
              </a:lnSpc>
            </a:pPr>
            <a:r>
              <a:rPr lang="en-US" sz="4800">
                <a:solidFill>
                  <a:srgbClr val="0151AF"/>
                </a:solidFill>
                <a:latin typeface="Ubuntu Bold"/>
              </a:rPr>
              <a:t>Las comunicaciones en ambiente organizacional</a:t>
            </a:r>
          </a:p>
          <a:p>
            <a:pPr algn="ctr">
              <a:lnSpc>
                <a:spcPts val="4800"/>
              </a:lnSpc>
            </a:pPr>
            <a:endParaRPr lang="en-US" sz="4800">
              <a:solidFill>
                <a:srgbClr val="0151AF"/>
              </a:solidFill>
              <a:latin typeface="Ubuntu Bold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829344" y="3739755"/>
            <a:ext cx="1044993" cy="530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99"/>
              </a:lnSpc>
            </a:pPr>
            <a:r>
              <a:rPr lang="en-US" sz="3999">
                <a:solidFill>
                  <a:srgbClr val="E7E8E9"/>
                </a:solidFill>
                <a:latin typeface="Oswald Bold"/>
              </a:rPr>
              <a:t>01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6787536" y="3739755"/>
            <a:ext cx="1044993" cy="530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99"/>
              </a:lnSpc>
            </a:pPr>
            <a:r>
              <a:rPr lang="en-US" sz="3999">
                <a:solidFill>
                  <a:srgbClr val="E7E8E9"/>
                </a:solidFill>
                <a:latin typeface="Oswald Bold"/>
              </a:rPr>
              <a:t>02</a:t>
            </a:r>
          </a:p>
        </p:txBody>
      </p:sp>
      <p:grpSp>
        <p:nvGrpSpPr>
          <p:cNvPr id="21" name="Group 21"/>
          <p:cNvGrpSpPr/>
          <p:nvPr/>
        </p:nvGrpSpPr>
        <p:grpSpPr>
          <a:xfrm>
            <a:off x="11211106" y="3489888"/>
            <a:ext cx="1061295" cy="1061295"/>
            <a:chOff x="0" y="0"/>
            <a:chExt cx="812800" cy="8128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61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11371557" y="3818913"/>
            <a:ext cx="1044993" cy="530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99"/>
              </a:lnSpc>
            </a:pPr>
            <a:r>
              <a:rPr lang="en-US" sz="3999">
                <a:solidFill>
                  <a:srgbClr val="E7E8E9"/>
                </a:solidFill>
                <a:latin typeface="Oswald Bold"/>
              </a:rPr>
              <a:t>03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-314435" y="5712547"/>
            <a:ext cx="5332552" cy="1727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Muli"/>
              </a:rPr>
              <a:t>Presentation is a public</a:t>
            </a:r>
          </a:p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Muli"/>
              </a:rPr>
              <a:t>speaking activity that</a:t>
            </a:r>
          </a:p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Muli"/>
              </a:rPr>
              <a:t>aims to convey a</a:t>
            </a:r>
          </a:p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Muli"/>
              </a:rPr>
              <a:t>message or information.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870153" y="4994788"/>
            <a:ext cx="2963376" cy="530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99"/>
              </a:lnSpc>
            </a:pPr>
            <a:r>
              <a:rPr lang="en-US" sz="3999">
                <a:solidFill>
                  <a:srgbClr val="059D05"/>
                </a:solidFill>
                <a:latin typeface="Oswald"/>
              </a:rPr>
              <a:t>INTERNA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4643757" y="5674447"/>
            <a:ext cx="5332552" cy="1727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Muli"/>
              </a:rPr>
              <a:t>Presentation is a public</a:t>
            </a:r>
          </a:p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Muli"/>
              </a:rPr>
              <a:t>speaking activity that</a:t>
            </a:r>
          </a:p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Muli"/>
              </a:rPr>
              <a:t>aims to convey a</a:t>
            </a:r>
          </a:p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Muli"/>
              </a:rPr>
              <a:t>message or information.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5828345" y="4956688"/>
            <a:ext cx="3315655" cy="530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99"/>
              </a:lnSpc>
            </a:pPr>
            <a:r>
              <a:rPr lang="en-US" sz="3999">
                <a:solidFill>
                  <a:srgbClr val="059D05"/>
                </a:solidFill>
                <a:latin typeface="Oswald"/>
              </a:rPr>
              <a:t>ADMINISTRATIVA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9230364" y="5648838"/>
            <a:ext cx="5332552" cy="1727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Muli"/>
              </a:rPr>
              <a:t>Presentation is a public</a:t>
            </a:r>
          </a:p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Muli"/>
              </a:rPr>
              <a:t>speaking activity that</a:t>
            </a:r>
          </a:p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Muli"/>
              </a:rPr>
              <a:t>aims to convey a</a:t>
            </a:r>
          </a:p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Muli"/>
              </a:rPr>
              <a:t>message or information.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0596228" y="4916488"/>
            <a:ext cx="2963376" cy="530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99"/>
              </a:lnSpc>
            </a:pPr>
            <a:r>
              <a:rPr lang="en-US" sz="3999">
                <a:solidFill>
                  <a:srgbClr val="059D05"/>
                </a:solidFill>
                <a:latin typeface="Oswald"/>
              </a:rPr>
              <a:t>INSTITUCIONAL</a:t>
            </a:r>
          </a:p>
        </p:txBody>
      </p:sp>
      <p:grpSp>
        <p:nvGrpSpPr>
          <p:cNvPr id="31" name="Group 31"/>
          <p:cNvGrpSpPr/>
          <p:nvPr/>
        </p:nvGrpSpPr>
        <p:grpSpPr>
          <a:xfrm>
            <a:off x="-2954996" y="1127645"/>
            <a:ext cx="5909992" cy="1217021"/>
            <a:chOff x="0" y="0"/>
            <a:chExt cx="1015337" cy="209084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1015337" cy="209084"/>
            </a:xfrm>
            <a:custGeom>
              <a:avLst/>
              <a:gdLst/>
              <a:ahLst/>
              <a:cxnLst/>
              <a:rect l="l" t="t" r="r" b="b"/>
              <a:pathLst>
                <a:path w="1015337" h="209084">
                  <a:moveTo>
                    <a:pt x="812137" y="0"/>
                  </a:moveTo>
                  <a:lnTo>
                    <a:pt x="0" y="0"/>
                  </a:lnTo>
                  <a:lnTo>
                    <a:pt x="203200" y="209084"/>
                  </a:lnTo>
                  <a:lnTo>
                    <a:pt x="1015337" y="209084"/>
                  </a:lnTo>
                  <a:lnTo>
                    <a:pt x="812137" y="0"/>
                  </a:lnTo>
                  <a:close/>
                </a:path>
              </a:pathLst>
            </a:custGeom>
            <a:solidFill>
              <a:srgbClr val="000061"/>
            </a:solidFill>
          </p:spPr>
        </p:sp>
        <p:sp>
          <p:nvSpPr>
            <p:cNvPr id="33" name="TextBox 33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15393571" y="1028700"/>
            <a:ext cx="5909992" cy="1217021"/>
            <a:chOff x="0" y="0"/>
            <a:chExt cx="1015337" cy="209084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1015337" cy="209084"/>
            </a:xfrm>
            <a:custGeom>
              <a:avLst/>
              <a:gdLst/>
              <a:ahLst/>
              <a:cxnLst/>
              <a:rect l="l" t="t" r="r" b="b"/>
              <a:pathLst>
                <a:path w="1015337" h="209084">
                  <a:moveTo>
                    <a:pt x="812137" y="0"/>
                  </a:moveTo>
                  <a:lnTo>
                    <a:pt x="0" y="0"/>
                  </a:lnTo>
                  <a:lnTo>
                    <a:pt x="203200" y="209084"/>
                  </a:lnTo>
                  <a:lnTo>
                    <a:pt x="1015337" y="209084"/>
                  </a:lnTo>
                  <a:lnTo>
                    <a:pt x="812137" y="0"/>
                  </a:lnTo>
                  <a:close/>
                </a:path>
              </a:pathLst>
            </a:custGeom>
            <a:solidFill>
              <a:srgbClr val="000061"/>
            </a:solidFill>
          </p:spPr>
        </p:sp>
        <p:sp>
          <p:nvSpPr>
            <p:cNvPr id="36" name="TextBox 36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7" name="Freeform 37"/>
          <p:cNvSpPr/>
          <p:nvPr/>
        </p:nvSpPr>
        <p:spPr>
          <a:xfrm flipH="1">
            <a:off x="-835919" y="2100937"/>
            <a:ext cx="2727035" cy="487458"/>
          </a:xfrm>
          <a:custGeom>
            <a:avLst/>
            <a:gdLst/>
            <a:ahLst/>
            <a:cxnLst/>
            <a:rect l="l" t="t" r="r" b="b"/>
            <a:pathLst>
              <a:path w="2727035" h="487458">
                <a:moveTo>
                  <a:pt x="2727036" y="0"/>
                </a:moveTo>
                <a:lnTo>
                  <a:pt x="0" y="0"/>
                </a:lnTo>
                <a:lnTo>
                  <a:pt x="0" y="487457"/>
                </a:lnTo>
                <a:lnTo>
                  <a:pt x="2727036" y="487457"/>
                </a:lnTo>
                <a:lnTo>
                  <a:pt x="2727036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8" name="Freeform 38"/>
          <p:cNvSpPr/>
          <p:nvPr/>
        </p:nvSpPr>
        <p:spPr>
          <a:xfrm flipH="1">
            <a:off x="16181496" y="762605"/>
            <a:ext cx="2727035" cy="487458"/>
          </a:xfrm>
          <a:custGeom>
            <a:avLst/>
            <a:gdLst/>
            <a:ahLst/>
            <a:cxnLst/>
            <a:rect l="l" t="t" r="r" b="b"/>
            <a:pathLst>
              <a:path w="2727035" h="487458">
                <a:moveTo>
                  <a:pt x="2727035" y="0"/>
                </a:moveTo>
                <a:lnTo>
                  <a:pt x="0" y="0"/>
                </a:lnTo>
                <a:lnTo>
                  <a:pt x="0" y="487458"/>
                </a:lnTo>
                <a:lnTo>
                  <a:pt x="2727035" y="487458"/>
                </a:lnTo>
                <a:lnTo>
                  <a:pt x="2727035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39" name="Group 39"/>
          <p:cNvGrpSpPr/>
          <p:nvPr/>
        </p:nvGrpSpPr>
        <p:grpSpPr>
          <a:xfrm>
            <a:off x="14117414" y="3966767"/>
            <a:ext cx="4589383" cy="3943694"/>
            <a:chOff x="0" y="0"/>
            <a:chExt cx="1208726" cy="1038668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1208726" cy="1038668"/>
            </a:xfrm>
            <a:custGeom>
              <a:avLst/>
              <a:gdLst/>
              <a:ahLst/>
              <a:cxnLst/>
              <a:rect l="l" t="t" r="r" b="b"/>
              <a:pathLst>
                <a:path w="1208726" h="1038668">
                  <a:moveTo>
                    <a:pt x="0" y="0"/>
                  </a:moveTo>
                  <a:lnTo>
                    <a:pt x="1208726" y="0"/>
                  </a:lnTo>
                  <a:lnTo>
                    <a:pt x="1208726" y="1038668"/>
                  </a:lnTo>
                  <a:lnTo>
                    <a:pt x="0" y="1038668"/>
                  </a:lnTo>
                  <a:close/>
                </a:path>
              </a:pathLst>
            </a:custGeom>
            <a:solidFill>
              <a:srgbClr val="E7E8E9"/>
            </a:solidFill>
          </p:spPr>
        </p:sp>
        <p:sp>
          <p:nvSpPr>
            <p:cNvPr id="41" name="TextBox 4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15650848" y="3303729"/>
            <a:ext cx="1061295" cy="1148355"/>
            <a:chOff x="0" y="0"/>
            <a:chExt cx="812800" cy="879475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812800" cy="879475"/>
            </a:xfrm>
            <a:custGeom>
              <a:avLst/>
              <a:gdLst/>
              <a:ahLst/>
              <a:cxnLst/>
              <a:rect l="l" t="t" r="r" b="b"/>
              <a:pathLst>
                <a:path w="812800" h="879475">
                  <a:moveTo>
                    <a:pt x="0" y="0"/>
                  </a:moveTo>
                  <a:lnTo>
                    <a:pt x="812800" y="0"/>
                  </a:lnTo>
                  <a:lnTo>
                    <a:pt x="812800" y="879475"/>
                  </a:lnTo>
                  <a:lnTo>
                    <a:pt x="0" y="879475"/>
                  </a:lnTo>
                  <a:close/>
                </a:path>
              </a:pathLst>
            </a:custGeom>
            <a:solidFill>
              <a:srgbClr val="000061"/>
            </a:solidFill>
          </p:spPr>
        </p:sp>
        <p:sp>
          <p:nvSpPr>
            <p:cNvPr id="44" name="TextBox 4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45" name="TextBox 45"/>
          <p:cNvSpPr txBox="1"/>
          <p:nvPr/>
        </p:nvSpPr>
        <p:spPr>
          <a:xfrm>
            <a:off x="15658999" y="3650894"/>
            <a:ext cx="1044993" cy="530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99"/>
              </a:lnSpc>
            </a:pPr>
            <a:r>
              <a:rPr lang="en-US" sz="3999">
                <a:solidFill>
                  <a:srgbClr val="E7E8E9"/>
                </a:solidFill>
                <a:latin typeface="Oswald Bold"/>
              </a:rPr>
              <a:t>04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3745829" y="5474960"/>
            <a:ext cx="5332552" cy="1727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Muli"/>
              </a:rPr>
              <a:t>Presentation is a public</a:t>
            </a:r>
          </a:p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Muli"/>
              </a:rPr>
              <a:t>speaking activity that</a:t>
            </a:r>
          </a:p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Muli"/>
              </a:rPr>
              <a:t>aims to convey a</a:t>
            </a:r>
          </a:p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Muli"/>
              </a:rPr>
              <a:t>message or information.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4699808" y="4755559"/>
            <a:ext cx="2963376" cy="530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99"/>
              </a:lnSpc>
            </a:pPr>
            <a:r>
              <a:rPr lang="en-US" sz="3999">
                <a:solidFill>
                  <a:srgbClr val="059D05"/>
                </a:solidFill>
                <a:latin typeface="Oswald"/>
              </a:rPr>
              <a:t>MARKETING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944467" y="6964939"/>
            <a:ext cx="23786985" cy="5517876"/>
            <a:chOff x="0" y="0"/>
            <a:chExt cx="901340" cy="20908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01340" cy="209084"/>
            </a:xfrm>
            <a:custGeom>
              <a:avLst/>
              <a:gdLst/>
              <a:ahLst/>
              <a:cxnLst/>
              <a:rect l="l" t="t" r="r" b="b"/>
              <a:pathLst>
                <a:path w="901340" h="209084">
                  <a:moveTo>
                    <a:pt x="698140" y="0"/>
                  </a:moveTo>
                  <a:lnTo>
                    <a:pt x="0" y="0"/>
                  </a:lnTo>
                  <a:lnTo>
                    <a:pt x="203200" y="209084"/>
                  </a:lnTo>
                  <a:lnTo>
                    <a:pt x="901340" y="209084"/>
                  </a:lnTo>
                  <a:lnTo>
                    <a:pt x="698140" y="0"/>
                  </a:lnTo>
                  <a:close/>
                </a:path>
              </a:pathLst>
            </a:custGeom>
            <a:solidFill>
              <a:srgbClr val="000061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8519410" y="4291521"/>
            <a:ext cx="8739890" cy="4966779"/>
            <a:chOff x="0" y="0"/>
            <a:chExt cx="27303184" cy="1551608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7303223" cy="15516098"/>
            </a:xfrm>
            <a:custGeom>
              <a:avLst/>
              <a:gdLst/>
              <a:ahLst/>
              <a:cxnLst/>
              <a:rect l="l" t="t" r="r" b="b"/>
              <a:pathLst>
                <a:path w="27303223" h="15516098">
                  <a:moveTo>
                    <a:pt x="15024354" y="0"/>
                  </a:moveTo>
                  <a:lnTo>
                    <a:pt x="0" y="15516098"/>
                  </a:lnTo>
                  <a:lnTo>
                    <a:pt x="12278868" y="15516098"/>
                  </a:lnTo>
                  <a:lnTo>
                    <a:pt x="27303223" y="0"/>
                  </a:lnTo>
                  <a:close/>
                </a:path>
              </a:pathLst>
            </a:custGeom>
            <a:blipFill>
              <a:blip r:embed="rId2"/>
              <a:stretch>
                <a:fillRect r="-9598" b="-28490"/>
              </a:stretch>
            </a:blipFill>
          </p:spPr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3745355" y="4291521"/>
            <a:ext cx="8739890" cy="4966779"/>
            <a:chOff x="0" y="0"/>
            <a:chExt cx="27303184" cy="1551608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7303223" cy="15516098"/>
            </a:xfrm>
            <a:custGeom>
              <a:avLst/>
              <a:gdLst/>
              <a:ahLst/>
              <a:cxnLst/>
              <a:rect l="l" t="t" r="r" b="b"/>
              <a:pathLst>
                <a:path w="27303223" h="15516098">
                  <a:moveTo>
                    <a:pt x="15024354" y="0"/>
                  </a:moveTo>
                  <a:lnTo>
                    <a:pt x="0" y="15516098"/>
                  </a:lnTo>
                  <a:lnTo>
                    <a:pt x="12278868" y="15516098"/>
                  </a:lnTo>
                  <a:lnTo>
                    <a:pt x="27303223" y="0"/>
                  </a:lnTo>
                  <a:close/>
                </a:path>
              </a:pathLst>
            </a:custGeom>
            <a:blipFill>
              <a:blip r:embed="rId3"/>
              <a:stretch>
                <a:fillRect l="-53502" t="-60857" r="-11988" b="-33161"/>
              </a:stretch>
            </a:blipFill>
          </p:spPr>
        </p:sp>
      </p:grpSp>
      <p:grpSp>
        <p:nvGrpSpPr>
          <p:cNvPr id="9" name="Group 9"/>
          <p:cNvGrpSpPr/>
          <p:nvPr/>
        </p:nvGrpSpPr>
        <p:grpSpPr>
          <a:xfrm>
            <a:off x="-3697325" y="6496504"/>
            <a:ext cx="9452049" cy="936870"/>
            <a:chOff x="0" y="0"/>
            <a:chExt cx="2489429" cy="24674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489429" cy="246748"/>
            </a:xfrm>
            <a:custGeom>
              <a:avLst/>
              <a:gdLst/>
              <a:ahLst/>
              <a:cxnLst/>
              <a:rect l="l" t="t" r="r" b="b"/>
              <a:pathLst>
                <a:path w="2489429" h="246748">
                  <a:moveTo>
                    <a:pt x="203200" y="0"/>
                  </a:moveTo>
                  <a:lnTo>
                    <a:pt x="2489429" y="0"/>
                  </a:lnTo>
                  <a:lnTo>
                    <a:pt x="2286229" y="246748"/>
                  </a:lnTo>
                  <a:lnTo>
                    <a:pt x="0" y="246748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151AF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-334818" y="6252775"/>
            <a:ext cx="2727035" cy="487458"/>
          </a:xfrm>
          <a:custGeom>
            <a:avLst/>
            <a:gdLst/>
            <a:ahLst/>
            <a:cxnLst/>
            <a:rect l="l" t="t" r="r" b="b"/>
            <a:pathLst>
              <a:path w="2727035" h="487458">
                <a:moveTo>
                  <a:pt x="0" y="0"/>
                </a:moveTo>
                <a:lnTo>
                  <a:pt x="2727036" y="0"/>
                </a:lnTo>
                <a:lnTo>
                  <a:pt x="2727036" y="487458"/>
                </a:lnTo>
                <a:lnTo>
                  <a:pt x="0" y="48745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>
            <a:off x="15474042" y="2786131"/>
            <a:ext cx="8642423" cy="8642423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151AF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715082" y="666578"/>
            <a:ext cx="7400218" cy="1274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00"/>
              </a:lnSpc>
            </a:pPr>
            <a:r>
              <a:rPr lang="en-US" sz="4800">
                <a:solidFill>
                  <a:srgbClr val="0151AF"/>
                </a:solidFill>
                <a:latin typeface="Ubuntu Bold"/>
              </a:rPr>
              <a:t>El plan de comunicación</a:t>
            </a:r>
          </a:p>
          <a:p>
            <a:pPr>
              <a:lnSpc>
                <a:spcPts val="4800"/>
              </a:lnSpc>
            </a:pPr>
            <a:endParaRPr lang="en-US" sz="4800">
              <a:solidFill>
                <a:srgbClr val="0151AF"/>
              </a:solidFill>
              <a:latin typeface="Ubuntu Bold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715082" y="1459421"/>
            <a:ext cx="6649073" cy="2603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Muli"/>
              </a:rPr>
              <a:t>Presentation is a public speaking activity</a:t>
            </a:r>
          </a:p>
          <a:p>
            <a:pPr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Muli"/>
              </a:rPr>
              <a:t>that aims to convey a message or</a:t>
            </a:r>
          </a:p>
          <a:p>
            <a:pPr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Muli"/>
              </a:rPr>
              <a:t>information  The things conveyed can be</a:t>
            </a:r>
          </a:p>
          <a:p>
            <a:pPr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Muli"/>
              </a:rPr>
              <a:t>in the form of ideas, ideas, programs,</a:t>
            </a:r>
          </a:p>
          <a:p>
            <a:pPr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Muli"/>
              </a:rPr>
              <a:t>products, or services and are usually</a:t>
            </a:r>
          </a:p>
          <a:p>
            <a:pPr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Muli"/>
              </a:rPr>
              <a:t>carried out in a discussion or forum.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519410" y="2128028"/>
            <a:ext cx="4192382" cy="1727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Muli"/>
              </a:rPr>
              <a:t>Presentation is a public</a:t>
            </a:r>
          </a:p>
          <a:p>
            <a:pPr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Muli"/>
              </a:rPr>
              <a:t>speaking activity that</a:t>
            </a:r>
          </a:p>
          <a:p>
            <a:pPr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Muli"/>
              </a:rPr>
              <a:t>aims to convey a message</a:t>
            </a:r>
          </a:p>
          <a:p>
            <a:pPr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Muli"/>
              </a:rPr>
              <a:t>or information.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8519410" y="1410798"/>
            <a:ext cx="2963376" cy="530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99"/>
              </a:lnSpc>
            </a:pPr>
            <a:r>
              <a:rPr lang="en-US" sz="3999">
                <a:solidFill>
                  <a:srgbClr val="059D05"/>
                </a:solidFill>
                <a:latin typeface="Oswald"/>
              </a:rPr>
              <a:t>OBJETIVOS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3279997" y="2128028"/>
            <a:ext cx="4192382" cy="1727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Muli"/>
              </a:rPr>
              <a:t>Presentation is a public</a:t>
            </a:r>
          </a:p>
          <a:p>
            <a:pPr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Muli"/>
              </a:rPr>
              <a:t>speaking activity that</a:t>
            </a:r>
          </a:p>
          <a:p>
            <a:pPr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Muli"/>
              </a:rPr>
              <a:t>aims to convey a message</a:t>
            </a:r>
          </a:p>
          <a:p>
            <a:pPr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Muli"/>
              </a:rPr>
              <a:t>or information.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3279997" y="1410798"/>
            <a:ext cx="2963376" cy="530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99"/>
              </a:lnSpc>
            </a:pPr>
            <a:r>
              <a:rPr lang="en-US" sz="3999">
                <a:solidFill>
                  <a:srgbClr val="059D05"/>
                </a:solidFill>
                <a:latin typeface="Oswald"/>
              </a:rPr>
              <a:t>ESTRATEGIAS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513278" y="4367721"/>
            <a:ext cx="2963376" cy="530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99"/>
              </a:lnSpc>
            </a:pPr>
            <a:r>
              <a:rPr lang="en-US" sz="3999">
                <a:solidFill>
                  <a:srgbClr val="059D05"/>
                </a:solidFill>
                <a:latin typeface="Oswald"/>
              </a:rPr>
              <a:t>ACCIONES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526287" y="5105400"/>
            <a:ext cx="6438135" cy="850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Muli"/>
              </a:rPr>
              <a:t>Presentation is a public speaking activity that aims to convey a message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67596" y="2847694"/>
            <a:ext cx="7533754" cy="2438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59"/>
              </a:lnSpc>
            </a:pPr>
            <a:r>
              <a:rPr lang="en-US" sz="4800">
                <a:solidFill>
                  <a:srgbClr val="292E6E"/>
                </a:solidFill>
                <a:latin typeface="Ubuntu Bold"/>
              </a:rPr>
              <a:t>Desarrollo del plan: etapas y resultados</a:t>
            </a:r>
          </a:p>
          <a:p>
            <a:pPr>
              <a:lnSpc>
                <a:spcPts val="7679"/>
              </a:lnSpc>
            </a:pPr>
            <a:endParaRPr lang="en-US" sz="4800">
              <a:solidFill>
                <a:srgbClr val="292E6E"/>
              </a:solidFill>
              <a:latin typeface="Ubuntu Bold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28700" y="5247994"/>
            <a:ext cx="7200377" cy="2165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Muli"/>
              </a:rPr>
              <a:t>Presentation is a public speaking activity that</a:t>
            </a:r>
          </a:p>
          <a:p>
            <a:pPr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Muli"/>
              </a:rPr>
              <a:t>aims to convey a message or information. The</a:t>
            </a:r>
          </a:p>
          <a:p>
            <a:pPr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Muli"/>
              </a:rPr>
              <a:t>things conveyed can be in the form of ideas,</a:t>
            </a:r>
          </a:p>
          <a:p>
            <a:pPr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Muli"/>
              </a:rPr>
              <a:t>ideas, programs, products, or services and are</a:t>
            </a:r>
          </a:p>
          <a:p>
            <a:pPr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Muli"/>
              </a:rPr>
              <a:t>usually carried out in a discussion or forum.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-2653649" y="-882917"/>
            <a:ext cx="8183303" cy="1911617"/>
            <a:chOff x="0" y="0"/>
            <a:chExt cx="895054" cy="20908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95054" cy="209084"/>
            </a:xfrm>
            <a:custGeom>
              <a:avLst/>
              <a:gdLst/>
              <a:ahLst/>
              <a:cxnLst/>
              <a:rect l="l" t="t" r="r" b="b"/>
              <a:pathLst>
                <a:path w="895054" h="209084">
                  <a:moveTo>
                    <a:pt x="691854" y="0"/>
                  </a:moveTo>
                  <a:lnTo>
                    <a:pt x="0" y="0"/>
                  </a:lnTo>
                  <a:lnTo>
                    <a:pt x="203200" y="209084"/>
                  </a:lnTo>
                  <a:lnTo>
                    <a:pt x="895054" y="209084"/>
                  </a:lnTo>
                  <a:lnTo>
                    <a:pt x="691854" y="0"/>
                  </a:lnTo>
                  <a:close/>
                </a:path>
              </a:pathLst>
            </a:custGeom>
            <a:solidFill>
              <a:srgbClr val="000061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-1326761" y="9258300"/>
            <a:ext cx="9882468" cy="226519"/>
            <a:chOff x="0" y="0"/>
            <a:chExt cx="9121832" cy="20908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9121832" cy="209084"/>
            </a:xfrm>
            <a:custGeom>
              <a:avLst/>
              <a:gdLst/>
              <a:ahLst/>
              <a:cxnLst/>
              <a:rect l="l" t="t" r="r" b="b"/>
              <a:pathLst>
                <a:path w="9121832" h="209084">
                  <a:moveTo>
                    <a:pt x="8918632" y="0"/>
                  </a:moveTo>
                  <a:lnTo>
                    <a:pt x="0" y="0"/>
                  </a:lnTo>
                  <a:lnTo>
                    <a:pt x="203200" y="209084"/>
                  </a:lnTo>
                  <a:lnTo>
                    <a:pt x="9121832" y="209084"/>
                  </a:lnTo>
                  <a:lnTo>
                    <a:pt x="8918632" y="0"/>
                  </a:lnTo>
                  <a:close/>
                </a:path>
              </a:pathLst>
            </a:custGeom>
            <a:solidFill>
              <a:srgbClr val="059D05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3614473" y="-1334234"/>
            <a:ext cx="3830363" cy="1911617"/>
            <a:chOff x="0" y="0"/>
            <a:chExt cx="418948" cy="20908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18948" cy="209084"/>
            </a:xfrm>
            <a:custGeom>
              <a:avLst/>
              <a:gdLst/>
              <a:ahLst/>
              <a:cxnLst/>
              <a:rect l="l" t="t" r="r" b="b"/>
              <a:pathLst>
                <a:path w="418948" h="209084">
                  <a:moveTo>
                    <a:pt x="215748" y="0"/>
                  </a:moveTo>
                  <a:lnTo>
                    <a:pt x="0" y="0"/>
                  </a:lnTo>
                  <a:lnTo>
                    <a:pt x="203200" y="209084"/>
                  </a:lnTo>
                  <a:lnTo>
                    <a:pt x="418948" y="209084"/>
                  </a:lnTo>
                  <a:lnTo>
                    <a:pt x="215748" y="0"/>
                  </a:lnTo>
                  <a:close/>
                </a:path>
              </a:pathLst>
            </a:custGeom>
            <a:solidFill>
              <a:srgbClr val="0151AF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2311082" y="9639902"/>
            <a:ext cx="8183303" cy="1911617"/>
            <a:chOff x="0" y="0"/>
            <a:chExt cx="895054" cy="209084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95054" cy="209084"/>
            </a:xfrm>
            <a:custGeom>
              <a:avLst/>
              <a:gdLst/>
              <a:ahLst/>
              <a:cxnLst/>
              <a:rect l="l" t="t" r="r" b="b"/>
              <a:pathLst>
                <a:path w="895054" h="209084">
                  <a:moveTo>
                    <a:pt x="691854" y="0"/>
                  </a:moveTo>
                  <a:lnTo>
                    <a:pt x="0" y="0"/>
                  </a:lnTo>
                  <a:lnTo>
                    <a:pt x="203200" y="209084"/>
                  </a:lnTo>
                  <a:lnTo>
                    <a:pt x="895054" y="209084"/>
                  </a:lnTo>
                  <a:lnTo>
                    <a:pt x="691854" y="0"/>
                  </a:lnTo>
                  <a:close/>
                </a:path>
              </a:pathLst>
            </a:custGeom>
            <a:solidFill>
              <a:srgbClr val="000061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 flipH="1">
            <a:off x="1028700" y="784971"/>
            <a:ext cx="2727035" cy="487458"/>
          </a:xfrm>
          <a:custGeom>
            <a:avLst/>
            <a:gdLst/>
            <a:ahLst/>
            <a:cxnLst/>
            <a:rect l="l" t="t" r="r" b="b"/>
            <a:pathLst>
              <a:path w="2727035" h="487458">
                <a:moveTo>
                  <a:pt x="2727035" y="0"/>
                </a:moveTo>
                <a:lnTo>
                  <a:pt x="0" y="0"/>
                </a:lnTo>
                <a:lnTo>
                  <a:pt x="0" y="487458"/>
                </a:lnTo>
                <a:lnTo>
                  <a:pt x="2727035" y="487458"/>
                </a:lnTo>
                <a:lnTo>
                  <a:pt x="272703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flipH="1">
            <a:off x="15361964" y="9396173"/>
            <a:ext cx="2727035" cy="487458"/>
          </a:xfrm>
          <a:custGeom>
            <a:avLst/>
            <a:gdLst/>
            <a:ahLst/>
            <a:cxnLst/>
            <a:rect l="l" t="t" r="r" b="b"/>
            <a:pathLst>
              <a:path w="2727035" h="487458">
                <a:moveTo>
                  <a:pt x="2727036" y="0"/>
                </a:moveTo>
                <a:lnTo>
                  <a:pt x="0" y="0"/>
                </a:lnTo>
                <a:lnTo>
                  <a:pt x="0" y="487458"/>
                </a:lnTo>
                <a:lnTo>
                  <a:pt x="2727036" y="487458"/>
                </a:lnTo>
                <a:lnTo>
                  <a:pt x="2727036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8" name="Group 18"/>
          <p:cNvGrpSpPr/>
          <p:nvPr/>
        </p:nvGrpSpPr>
        <p:grpSpPr>
          <a:xfrm>
            <a:off x="10037808" y="9935119"/>
            <a:ext cx="3830363" cy="1911617"/>
            <a:chOff x="0" y="0"/>
            <a:chExt cx="418948" cy="209084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418948" cy="209084"/>
            </a:xfrm>
            <a:custGeom>
              <a:avLst/>
              <a:gdLst/>
              <a:ahLst/>
              <a:cxnLst/>
              <a:rect l="l" t="t" r="r" b="b"/>
              <a:pathLst>
                <a:path w="418948" h="209084">
                  <a:moveTo>
                    <a:pt x="215748" y="0"/>
                  </a:moveTo>
                  <a:lnTo>
                    <a:pt x="0" y="0"/>
                  </a:lnTo>
                  <a:lnTo>
                    <a:pt x="203200" y="209084"/>
                  </a:lnTo>
                  <a:lnTo>
                    <a:pt x="418948" y="209084"/>
                  </a:lnTo>
                  <a:lnTo>
                    <a:pt x="215748" y="0"/>
                  </a:lnTo>
                  <a:close/>
                </a:path>
              </a:pathLst>
            </a:custGeom>
            <a:solidFill>
              <a:srgbClr val="0151AF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-1438145" y="8927823"/>
            <a:ext cx="3830363" cy="1911617"/>
            <a:chOff x="0" y="0"/>
            <a:chExt cx="418948" cy="209084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418948" cy="209084"/>
            </a:xfrm>
            <a:custGeom>
              <a:avLst/>
              <a:gdLst/>
              <a:ahLst/>
              <a:cxnLst/>
              <a:rect l="l" t="t" r="r" b="b"/>
              <a:pathLst>
                <a:path w="418948" h="209084">
                  <a:moveTo>
                    <a:pt x="215748" y="0"/>
                  </a:moveTo>
                  <a:lnTo>
                    <a:pt x="0" y="0"/>
                  </a:lnTo>
                  <a:lnTo>
                    <a:pt x="203200" y="209084"/>
                  </a:lnTo>
                  <a:lnTo>
                    <a:pt x="418948" y="209084"/>
                  </a:lnTo>
                  <a:lnTo>
                    <a:pt x="215748" y="0"/>
                  </a:lnTo>
                  <a:close/>
                </a:path>
              </a:pathLst>
            </a:custGeom>
            <a:solidFill>
              <a:srgbClr val="0151AF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699291" y="9694369"/>
            <a:ext cx="3830363" cy="1911617"/>
            <a:chOff x="0" y="0"/>
            <a:chExt cx="418948" cy="209084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418948" cy="209084"/>
            </a:xfrm>
            <a:custGeom>
              <a:avLst/>
              <a:gdLst/>
              <a:ahLst/>
              <a:cxnLst/>
              <a:rect l="l" t="t" r="r" b="b"/>
              <a:pathLst>
                <a:path w="418948" h="209084">
                  <a:moveTo>
                    <a:pt x="215748" y="0"/>
                  </a:moveTo>
                  <a:lnTo>
                    <a:pt x="0" y="0"/>
                  </a:lnTo>
                  <a:lnTo>
                    <a:pt x="203200" y="209084"/>
                  </a:lnTo>
                  <a:lnTo>
                    <a:pt x="418948" y="209084"/>
                  </a:lnTo>
                  <a:lnTo>
                    <a:pt x="215748" y="0"/>
                  </a:lnTo>
                  <a:close/>
                </a:path>
              </a:pathLst>
            </a:custGeom>
            <a:solidFill>
              <a:srgbClr val="000061"/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10058923" y="1585028"/>
            <a:ext cx="7200377" cy="2165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Muli"/>
              </a:rPr>
              <a:t>Presentation is a public speaking activity that</a:t>
            </a:r>
          </a:p>
          <a:p>
            <a:pPr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Muli"/>
              </a:rPr>
              <a:t>aims to convey a message or information. The</a:t>
            </a:r>
          </a:p>
          <a:p>
            <a:pPr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Muli"/>
              </a:rPr>
              <a:t>things conveyed can be in the form of ideas,</a:t>
            </a:r>
          </a:p>
          <a:p>
            <a:pPr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Muli"/>
              </a:rPr>
              <a:t>ideas, programs, products, or services and are</a:t>
            </a:r>
          </a:p>
          <a:p>
            <a:pPr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Muli"/>
              </a:rPr>
              <a:t>usually carried out in a discussion or forum.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0058923" y="4635174"/>
            <a:ext cx="7200377" cy="2165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Muli"/>
              </a:rPr>
              <a:t>Presentation is a public speaking activity that</a:t>
            </a:r>
          </a:p>
          <a:p>
            <a:pPr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Muli"/>
              </a:rPr>
              <a:t>aims to convey a message or information. The</a:t>
            </a:r>
          </a:p>
          <a:p>
            <a:pPr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Muli"/>
              </a:rPr>
              <a:t>things conveyed can be in the form of ideas,</a:t>
            </a:r>
          </a:p>
          <a:p>
            <a:pPr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Muli"/>
              </a:rPr>
              <a:t>ideas, programs, products, or services and are</a:t>
            </a:r>
          </a:p>
          <a:p>
            <a:pPr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Muli"/>
              </a:rPr>
              <a:t>usually carried out in a discussion or forum.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563426" y="323075"/>
            <a:ext cx="7533754" cy="1714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59"/>
              </a:lnSpc>
            </a:pPr>
            <a:r>
              <a:rPr lang="en-US" sz="4800">
                <a:solidFill>
                  <a:srgbClr val="292E6E"/>
                </a:solidFill>
                <a:latin typeface="Ubuntu Bold"/>
              </a:rPr>
              <a:t>El equipo que realizó</a:t>
            </a:r>
          </a:p>
          <a:p>
            <a:pPr>
              <a:lnSpc>
                <a:spcPts val="7679"/>
              </a:lnSpc>
            </a:pPr>
            <a:endParaRPr lang="en-US" sz="4800">
              <a:solidFill>
                <a:srgbClr val="292E6E"/>
              </a:solidFill>
              <a:latin typeface="Ubuntu Bold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-2653649" y="-882917"/>
            <a:ext cx="8183303" cy="1911617"/>
            <a:chOff x="0" y="0"/>
            <a:chExt cx="895054" cy="20908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95054" cy="209084"/>
            </a:xfrm>
            <a:custGeom>
              <a:avLst/>
              <a:gdLst/>
              <a:ahLst/>
              <a:cxnLst/>
              <a:rect l="l" t="t" r="r" b="b"/>
              <a:pathLst>
                <a:path w="895054" h="209084">
                  <a:moveTo>
                    <a:pt x="691854" y="0"/>
                  </a:moveTo>
                  <a:lnTo>
                    <a:pt x="0" y="0"/>
                  </a:lnTo>
                  <a:lnTo>
                    <a:pt x="203200" y="209084"/>
                  </a:lnTo>
                  <a:lnTo>
                    <a:pt x="895054" y="209084"/>
                  </a:lnTo>
                  <a:lnTo>
                    <a:pt x="691854" y="0"/>
                  </a:lnTo>
                  <a:close/>
                </a:path>
              </a:pathLst>
            </a:custGeom>
            <a:solidFill>
              <a:srgbClr val="000061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-1326761" y="9258300"/>
            <a:ext cx="9882468" cy="226519"/>
            <a:chOff x="0" y="0"/>
            <a:chExt cx="9121832" cy="20908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9121832" cy="209084"/>
            </a:xfrm>
            <a:custGeom>
              <a:avLst/>
              <a:gdLst/>
              <a:ahLst/>
              <a:cxnLst/>
              <a:rect l="l" t="t" r="r" b="b"/>
              <a:pathLst>
                <a:path w="9121832" h="209084">
                  <a:moveTo>
                    <a:pt x="8918632" y="0"/>
                  </a:moveTo>
                  <a:lnTo>
                    <a:pt x="0" y="0"/>
                  </a:lnTo>
                  <a:lnTo>
                    <a:pt x="203200" y="209084"/>
                  </a:lnTo>
                  <a:lnTo>
                    <a:pt x="9121832" y="209084"/>
                  </a:lnTo>
                  <a:lnTo>
                    <a:pt x="8918632" y="0"/>
                  </a:lnTo>
                  <a:close/>
                </a:path>
              </a:pathLst>
            </a:custGeom>
            <a:solidFill>
              <a:srgbClr val="059D05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3614473" y="-1334234"/>
            <a:ext cx="3830363" cy="1911617"/>
            <a:chOff x="0" y="0"/>
            <a:chExt cx="418948" cy="20908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18948" cy="209084"/>
            </a:xfrm>
            <a:custGeom>
              <a:avLst/>
              <a:gdLst/>
              <a:ahLst/>
              <a:cxnLst/>
              <a:rect l="l" t="t" r="r" b="b"/>
              <a:pathLst>
                <a:path w="418948" h="209084">
                  <a:moveTo>
                    <a:pt x="215748" y="0"/>
                  </a:moveTo>
                  <a:lnTo>
                    <a:pt x="0" y="0"/>
                  </a:lnTo>
                  <a:lnTo>
                    <a:pt x="203200" y="209084"/>
                  </a:lnTo>
                  <a:lnTo>
                    <a:pt x="418948" y="209084"/>
                  </a:lnTo>
                  <a:lnTo>
                    <a:pt x="215748" y="0"/>
                  </a:lnTo>
                  <a:close/>
                </a:path>
              </a:pathLst>
            </a:custGeom>
            <a:solidFill>
              <a:srgbClr val="0151AF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2311082" y="9639902"/>
            <a:ext cx="8183303" cy="1911617"/>
            <a:chOff x="0" y="0"/>
            <a:chExt cx="895054" cy="20908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95054" cy="209084"/>
            </a:xfrm>
            <a:custGeom>
              <a:avLst/>
              <a:gdLst/>
              <a:ahLst/>
              <a:cxnLst/>
              <a:rect l="l" t="t" r="r" b="b"/>
              <a:pathLst>
                <a:path w="895054" h="209084">
                  <a:moveTo>
                    <a:pt x="691854" y="0"/>
                  </a:moveTo>
                  <a:lnTo>
                    <a:pt x="0" y="0"/>
                  </a:lnTo>
                  <a:lnTo>
                    <a:pt x="203200" y="209084"/>
                  </a:lnTo>
                  <a:lnTo>
                    <a:pt x="895054" y="209084"/>
                  </a:lnTo>
                  <a:lnTo>
                    <a:pt x="691854" y="0"/>
                  </a:lnTo>
                  <a:close/>
                </a:path>
              </a:pathLst>
            </a:custGeom>
            <a:solidFill>
              <a:srgbClr val="000061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 flipH="1">
            <a:off x="1028700" y="784971"/>
            <a:ext cx="2727035" cy="487458"/>
          </a:xfrm>
          <a:custGeom>
            <a:avLst/>
            <a:gdLst/>
            <a:ahLst/>
            <a:cxnLst/>
            <a:rect l="l" t="t" r="r" b="b"/>
            <a:pathLst>
              <a:path w="2727035" h="487458">
                <a:moveTo>
                  <a:pt x="2727035" y="0"/>
                </a:moveTo>
                <a:lnTo>
                  <a:pt x="0" y="0"/>
                </a:lnTo>
                <a:lnTo>
                  <a:pt x="0" y="487458"/>
                </a:lnTo>
                <a:lnTo>
                  <a:pt x="2727035" y="487458"/>
                </a:lnTo>
                <a:lnTo>
                  <a:pt x="272703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flipH="1">
            <a:off x="15361964" y="9396173"/>
            <a:ext cx="2727035" cy="487458"/>
          </a:xfrm>
          <a:custGeom>
            <a:avLst/>
            <a:gdLst/>
            <a:ahLst/>
            <a:cxnLst/>
            <a:rect l="l" t="t" r="r" b="b"/>
            <a:pathLst>
              <a:path w="2727035" h="487458">
                <a:moveTo>
                  <a:pt x="2727036" y="0"/>
                </a:moveTo>
                <a:lnTo>
                  <a:pt x="0" y="0"/>
                </a:lnTo>
                <a:lnTo>
                  <a:pt x="0" y="487458"/>
                </a:lnTo>
                <a:lnTo>
                  <a:pt x="2727036" y="487458"/>
                </a:lnTo>
                <a:lnTo>
                  <a:pt x="2727036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7" name="Group 17"/>
          <p:cNvGrpSpPr/>
          <p:nvPr/>
        </p:nvGrpSpPr>
        <p:grpSpPr>
          <a:xfrm>
            <a:off x="10037808" y="9935119"/>
            <a:ext cx="3830363" cy="1911617"/>
            <a:chOff x="0" y="0"/>
            <a:chExt cx="418948" cy="209084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18948" cy="209084"/>
            </a:xfrm>
            <a:custGeom>
              <a:avLst/>
              <a:gdLst/>
              <a:ahLst/>
              <a:cxnLst/>
              <a:rect l="l" t="t" r="r" b="b"/>
              <a:pathLst>
                <a:path w="418948" h="209084">
                  <a:moveTo>
                    <a:pt x="215748" y="0"/>
                  </a:moveTo>
                  <a:lnTo>
                    <a:pt x="0" y="0"/>
                  </a:lnTo>
                  <a:lnTo>
                    <a:pt x="203200" y="209084"/>
                  </a:lnTo>
                  <a:lnTo>
                    <a:pt x="418948" y="209084"/>
                  </a:lnTo>
                  <a:lnTo>
                    <a:pt x="215748" y="0"/>
                  </a:lnTo>
                  <a:close/>
                </a:path>
              </a:pathLst>
            </a:custGeom>
            <a:solidFill>
              <a:srgbClr val="0151AF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1438145" y="8927823"/>
            <a:ext cx="3830363" cy="1911617"/>
            <a:chOff x="0" y="0"/>
            <a:chExt cx="418948" cy="209084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418948" cy="209084"/>
            </a:xfrm>
            <a:custGeom>
              <a:avLst/>
              <a:gdLst/>
              <a:ahLst/>
              <a:cxnLst/>
              <a:rect l="l" t="t" r="r" b="b"/>
              <a:pathLst>
                <a:path w="418948" h="209084">
                  <a:moveTo>
                    <a:pt x="215748" y="0"/>
                  </a:moveTo>
                  <a:lnTo>
                    <a:pt x="0" y="0"/>
                  </a:lnTo>
                  <a:lnTo>
                    <a:pt x="203200" y="209084"/>
                  </a:lnTo>
                  <a:lnTo>
                    <a:pt x="418948" y="209084"/>
                  </a:lnTo>
                  <a:lnTo>
                    <a:pt x="215748" y="0"/>
                  </a:lnTo>
                  <a:close/>
                </a:path>
              </a:pathLst>
            </a:custGeom>
            <a:solidFill>
              <a:srgbClr val="0151AF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699291" y="9694369"/>
            <a:ext cx="3830363" cy="1911617"/>
            <a:chOff x="0" y="0"/>
            <a:chExt cx="418948" cy="209084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418948" cy="209084"/>
            </a:xfrm>
            <a:custGeom>
              <a:avLst/>
              <a:gdLst/>
              <a:ahLst/>
              <a:cxnLst/>
              <a:rect l="l" t="t" r="r" b="b"/>
              <a:pathLst>
                <a:path w="418948" h="209084">
                  <a:moveTo>
                    <a:pt x="215748" y="0"/>
                  </a:moveTo>
                  <a:lnTo>
                    <a:pt x="0" y="0"/>
                  </a:lnTo>
                  <a:lnTo>
                    <a:pt x="203200" y="209084"/>
                  </a:lnTo>
                  <a:lnTo>
                    <a:pt x="418948" y="209084"/>
                  </a:lnTo>
                  <a:lnTo>
                    <a:pt x="215748" y="0"/>
                  </a:lnTo>
                  <a:close/>
                </a:path>
              </a:pathLst>
            </a:custGeom>
            <a:solidFill>
              <a:srgbClr val="000061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8209829" y="2476798"/>
            <a:ext cx="1508547" cy="1505913"/>
            <a:chOff x="0" y="0"/>
            <a:chExt cx="368348" cy="367705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368348" cy="367705"/>
            </a:xfrm>
            <a:custGeom>
              <a:avLst/>
              <a:gdLst/>
              <a:ahLst/>
              <a:cxnLst/>
              <a:rect l="l" t="t" r="r" b="b"/>
              <a:pathLst>
                <a:path w="368348" h="367705">
                  <a:moveTo>
                    <a:pt x="0" y="0"/>
                  </a:moveTo>
                  <a:lnTo>
                    <a:pt x="368348" y="0"/>
                  </a:lnTo>
                  <a:lnTo>
                    <a:pt x="368348" y="367705"/>
                  </a:lnTo>
                  <a:lnTo>
                    <a:pt x="0" y="367705"/>
                  </a:lnTo>
                  <a:close/>
                </a:path>
              </a:pathLst>
            </a:custGeom>
            <a:solidFill>
              <a:srgbClr val="F9B680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99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3158057" y="2476798"/>
            <a:ext cx="1508547" cy="1505913"/>
            <a:chOff x="0" y="0"/>
            <a:chExt cx="368348" cy="367705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368348" cy="367705"/>
            </a:xfrm>
            <a:custGeom>
              <a:avLst/>
              <a:gdLst/>
              <a:ahLst/>
              <a:cxnLst/>
              <a:rect l="l" t="t" r="r" b="b"/>
              <a:pathLst>
                <a:path w="368348" h="367705">
                  <a:moveTo>
                    <a:pt x="0" y="0"/>
                  </a:moveTo>
                  <a:lnTo>
                    <a:pt x="368348" y="0"/>
                  </a:lnTo>
                  <a:lnTo>
                    <a:pt x="368348" y="367705"/>
                  </a:lnTo>
                  <a:lnTo>
                    <a:pt x="0" y="367705"/>
                  </a:lnTo>
                  <a:close/>
                </a:path>
              </a:pathLst>
            </a:custGeom>
            <a:solidFill>
              <a:srgbClr val="F9B680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99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13261602" y="2476798"/>
            <a:ext cx="1508547" cy="1505913"/>
            <a:chOff x="0" y="0"/>
            <a:chExt cx="368348" cy="367705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368348" cy="367705"/>
            </a:xfrm>
            <a:custGeom>
              <a:avLst/>
              <a:gdLst/>
              <a:ahLst/>
              <a:cxnLst/>
              <a:rect l="l" t="t" r="r" b="b"/>
              <a:pathLst>
                <a:path w="368348" h="367705">
                  <a:moveTo>
                    <a:pt x="0" y="0"/>
                  </a:moveTo>
                  <a:lnTo>
                    <a:pt x="368348" y="0"/>
                  </a:lnTo>
                  <a:lnTo>
                    <a:pt x="368348" y="367705"/>
                  </a:lnTo>
                  <a:lnTo>
                    <a:pt x="0" y="367705"/>
                  </a:lnTo>
                  <a:close/>
                </a:path>
              </a:pathLst>
            </a:custGeom>
            <a:solidFill>
              <a:srgbClr val="F9B680"/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99"/>
                </a:lnSpc>
              </a:pPr>
              <a:endParaRPr/>
            </a:p>
          </p:txBody>
        </p:sp>
      </p:grpSp>
      <p:sp>
        <p:nvSpPr>
          <p:cNvPr id="35" name="TextBox 35"/>
          <p:cNvSpPr txBox="1"/>
          <p:nvPr/>
        </p:nvSpPr>
        <p:spPr>
          <a:xfrm>
            <a:off x="1699291" y="4449245"/>
            <a:ext cx="4426078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000">
                <a:solidFill>
                  <a:srgbClr val="051D64"/>
                </a:solidFill>
                <a:latin typeface="Cooper Hewitt Bold"/>
              </a:rPr>
              <a:t>CONTENT NAME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6751064" y="4449245"/>
            <a:ext cx="4426078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000">
                <a:solidFill>
                  <a:srgbClr val="051D64"/>
                </a:solidFill>
                <a:latin typeface="Cooper Hewitt Bold"/>
              </a:rPr>
              <a:t>CONTENT NAME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1802836" y="4449245"/>
            <a:ext cx="4426078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000">
                <a:solidFill>
                  <a:srgbClr val="051D64"/>
                </a:solidFill>
                <a:latin typeface="Cooper Hewitt Bold"/>
              </a:rPr>
              <a:t>CONTENT NAME</a:t>
            </a:r>
          </a:p>
        </p:txBody>
      </p:sp>
      <p:grpSp>
        <p:nvGrpSpPr>
          <p:cNvPr id="38" name="Group 38"/>
          <p:cNvGrpSpPr/>
          <p:nvPr/>
        </p:nvGrpSpPr>
        <p:grpSpPr>
          <a:xfrm>
            <a:off x="7948540" y="5544620"/>
            <a:ext cx="1508547" cy="1505913"/>
            <a:chOff x="0" y="0"/>
            <a:chExt cx="368348" cy="367705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368348" cy="367705"/>
            </a:xfrm>
            <a:custGeom>
              <a:avLst/>
              <a:gdLst/>
              <a:ahLst/>
              <a:cxnLst/>
              <a:rect l="l" t="t" r="r" b="b"/>
              <a:pathLst>
                <a:path w="368348" h="367705">
                  <a:moveTo>
                    <a:pt x="0" y="0"/>
                  </a:moveTo>
                  <a:lnTo>
                    <a:pt x="368348" y="0"/>
                  </a:lnTo>
                  <a:lnTo>
                    <a:pt x="368348" y="367705"/>
                  </a:lnTo>
                  <a:lnTo>
                    <a:pt x="0" y="367705"/>
                  </a:lnTo>
                  <a:close/>
                </a:path>
              </a:pathLst>
            </a:custGeom>
            <a:solidFill>
              <a:srgbClr val="F9B680"/>
            </a:solidFill>
          </p:spPr>
        </p:sp>
        <p:sp>
          <p:nvSpPr>
            <p:cNvPr id="40" name="TextBox 40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99"/>
                </a:lnSpc>
              </a:pPr>
              <a:endParaRPr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2896768" y="5544620"/>
            <a:ext cx="1508547" cy="1505913"/>
            <a:chOff x="0" y="0"/>
            <a:chExt cx="368348" cy="367705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368348" cy="367705"/>
            </a:xfrm>
            <a:custGeom>
              <a:avLst/>
              <a:gdLst/>
              <a:ahLst/>
              <a:cxnLst/>
              <a:rect l="l" t="t" r="r" b="b"/>
              <a:pathLst>
                <a:path w="368348" h="367705">
                  <a:moveTo>
                    <a:pt x="0" y="0"/>
                  </a:moveTo>
                  <a:lnTo>
                    <a:pt x="368348" y="0"/>
                  </a:lnTo>
                  <a:lnTo>
                    <a:pt x="368348" y="367705"/>
                  </a:lnTo>
                  <a:lnTo>
                    <a:pt x="0" y="367705"/>
                  </a:lnTo>
                  <a:close/>
                </a:path>
              </a:pathLst>
            </a:custGeom>
            <a:solidFill>
              <a:srgbClr val="F9B680"/>
            </a:solidFill>
          </p:spPr>
        </p:sp>
        <p:sp>
          <p:nvSpPr>
            <p:cNvPr id="43" name="TextBox 43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99"/>
                </a:lnSpc>
              </a:pPr>
              <a:endParaRPr/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13000313" y="5544620"/>
            <a:ext cx="1508547" cy="1505913"/>
            <a:chOff x="0" y="0"/>
            <a:chExt cx="368348" cy="367705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368348" cy="367705"/>
            </a:xfrm>
            <a:custGeom>
              <a:avLst/>
              <a:gdLst/>
              <a:ahLst/>
              <a:cxnLst/>
              <a:rect l="l" t="t" r="r" b="b"/>
              <a:pathLst>
                <a:path w="368348" h="367705">
                  <a:moveTo>
                    <a:pt x="0" y="0"/>
                  </a:moveTo>
                  <a:lnTo>
                    <a:pt x="368348" y="0"/>
                  </a:lnTo>
                  <a:lnTo>
                    <a:pt x="368348" y="367705"/>
                  </a:lnTo>
                  <a:lnTo>
                    <a:pt x="0" y="367705"/>
                  </a:lnTo>
                  <a:close/>
                </a:path>
              </a:pathLst>
            </a:custGeom>
            <a:solidFill>
              <a:srgbClr val="F9B680"/>
            </a:solidFill>
          </p:spPr>
        </p:sp>
        <p:sp>
          <p:nvSpPr>
            <p:cNvPr id="46" name="TextBox 46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99"/>
                </a:lnSpc>
              </a:pPr>
              <a:endParaRPr/>
            </a:p>
          </p:txBody>
        </p:sp>
      </p:grpSp>
      <p:sp>
        <p:nvSpPr>
          <p:cNvPr id="47" name="TextBox 47"/>
          <p:cNvSpPr txBox="1"/>
          <p:nvPr/>
        </p:nvSpPr>
        <p:spPr>
          <a:xfrm>
            <a:off x="1438002" y="7517067"/>
            <a:ext cx="4426078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000">
                <a:solidFill>
                  <a:srgbClr val="051D64"/>
                </a:solidFill>
                <a:latin typeface="Cooper Hewitt Bold"/>
              </a:rPr>
              <a:t>CONTENT NAME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6489775" y="7517067"/>
            <a:ext cx="4426078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000">
                <a:solidFill>
                  <a:srgbClr val="051D64"/>
                </a:solidFill>
                <a:latin typeface="Cooper Hewitt Bold"/>
              </a:rPr>
              <a:t>CONTENT NAME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11541547" y="7517067"/>
            <a:ext cx="4426078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000">
                <a:solidFill>
                  <a:srgbClr val="051D64"/>
                </a:solidFill>
                <a:latin typeface="Cooper Hewitt Bold"/>
              </a:rPr>
              <a:t>CONTENT NAME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682</Words>
  <Application>Microsoft Office PowerPoint</Application>
  <PresentationFormat>Personalizado</PresentationFormat>
  <Paragraphs>122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8" baseType="lpstr">
      <vt:lpstr>Muli</vt:lpstr>
      <vt:lpstr>Arial</vt:lpstr>
      <vt:lpstr>Ubuntu Bold</vt:lpstr>
      <vt:lpstr>Oswald Bold</vt:lpstr>
      <vt:lpstr>Oswald</vt:lpstr>
      <vt:lpstr>Cooper Hewitt Bold</vt:lpstr>
      <vt:lpstr>Calibri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AGENTES DE COMUNICACIÓN</dc:title>
  <dc:creator>Ana Montero</dc:creator>
  <cp:lastModifiedBy>Ana Montero</cp:lastModifiedBy>
  <cp:revision>1</cp:revision>
  <dcterms:created xsi:type="dcterms:W3CDTF">2006-08-16T00:00:00Z</dcterms:created>
  <dcterms:modified xsi:type="dcterms:W3CDTF">2023-10-11T13:26:06Z</dcterms:modified>
  <dc:identifier>DAFwNFGY6hA</dc:identifier>
</cp:coreProperties>
</file>