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3" r:id="rId5"/>
    <p:sldId id="264" r:id="rId6"/>
    <p:sldId id="260" r:id="rId7"/>
    <p:sldId id="261" r:id="rId8"/>
    <p:sldId id="271" r:id="rId9"/>
    <p:sldId id="276" r:id="rId10"/>
    <p:sldId id="267" r:id="rId11"/>
    <p:sldId id="268" r:id="rId12"/>
    <p:sldId id="269" r:id="rId13"/>
    <p:sldId id="270" r:id="rId14"/>
    <p:sldId id="273" r:id="rId15"/>
    <p:sldId id="275" r:id="rId16"/>
    <p:sldId id="277" r:id="rId17"/>
    <p:sldId id="278" r:id="rId18"/>
    <p:sldId id="28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F8D-D25B-4F07-9754-74940BE92685}" type="datetimeFigureOut">
              <a:rPr lang="es-UY" smtClean="0"/>
              <a:t>18/9/2023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392B626-5929-42EA-A01B-3ACCD69FD64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7512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F8D-D25B-4F07-9754-74940BE92685}" type="datetimeFigureOut">
              <a:rPr lang="es-UY" smtClean="0"/>
              <a:t>18/9/2023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92B626-5929-42EA-A01B-3ACCD69FD64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4384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F8D-D25B-4F07-9754-74940BE92685}" type="datetimeFigureOut">
              <a:rPr lang="es-UY" smtClean="0"/>
              <a:t>18/9/2023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92B626-5929-42EA-A01B-3ACCD69FD646}" type="slidenum">
              <a:rPr lang="es-UY" smtClean="0"/>
              <a:t>‹Nº›</a:t>
            </a:fld>
            <a:endParaRPr lang="es-UY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3366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F8D-D25B-4F07-9754-74940BE92685}" type="datetimeFigureOut">
              <a:rPr lang="es-UY" smtClean="0"/>
              <a:t>18/9/2023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92B626-5929-42EA-A01B-3ACCD69FD64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218517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F8D-D25B-4F07-9754-74940BE92685}" type="datetimeFigureOut">
              <a:rPr lang="es-UY" smtClean="0"/>
              <a:t>18/9/2023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92B626-5929-42EA-A01B-3ACCD69FD646}" type="slidenum">
              <a:rPr lang="es-UY" smtClean="0"/>
              <a:t>‹Nº›</a:t>
            </a:fld>
            <a:endParaRPr lang="es-UY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2275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F8D-D25B-4F07-9754-74940BE92685}" type="datetimeFigureOut">
              <a:rPr lang="es-UY" smtClean="0"/>
              <a:t>18/9/2023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92B626-5929-42EA-A01B-3ACCD69FD64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72726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F8D-D25B-4F07-9754-74940BE92685}" type="datetimeFigureOut">
              <a:rPr lang="es-UY" smtClean="0"/>
              <a:t>18/9/2023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B626-5929-42EA-A01B-3ACCD69FD64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90026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F8D-D25B-4F07-9754-74940BE92685}" type="datetimeFigureOut">
              <a:rPr lang="es-UY" smtClean="0"/>
              <a:t>18/9/2023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B626-5929-42EA-A01B-3ACCD69FD64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92484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F8D-D25B-4F07-9754-74940BE92685}" type="datetimeFigureOut">
              <a:rPr lang="es-UY" smtClean="0"/>
              <a:t>18/9/2023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B626-5929-42EA-A01B-3ACCD69FD64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7813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F8D-D25B-4F07-9754-74940BE92685}" type="datetimeFigureOut">
              <a:rPr lang="es-UY" smtClean="0"/>
              <a:t>18/9/2023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92B626-5929-42EA-A01B-3ACCD69FD64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2642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F8D-D25B-4F07-9754-74940BE92685}" type="datetimeFigureOut">
              <a:rPr lang="es-UY" smtClean="0"/>
              <a:t>18/9/2023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92B626-5929-42EA-A01B-3ACCD69FD64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5219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F8D-D25B-4F07-9754-74940BE92685}" type="datetimeFigureOut">
              <a:rPr lang="es-UY" smtClean="0"/>
              <a:t>18/9/2023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92B626-5929-42EA-A01B-3ACCD69FD64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303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F8D-D25B-4F07-9754-74940BE92685}" type="datetimeFigureOut">
              <a:rPr lang="es-UY" smtClean="0"/>
              <a:t>18/9/2023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B626-5929-42EA-A01B-3ACCD69FD64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2758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F8D-D25B-4F07-9754-74940BE92685}" type="datetimeFigureOut">
              <a:rPr lang="es-UY" smtClean="0"/>
              <a:t>18/9/2023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B626-5929-42EA-A01B-3ACCD69FD64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08813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F8D-D25B-4F07-9754-74940BE92685}" type="datetimeFigureOut">
              <a:rPr lang="es-UY" smtClean="0"/>
              <a:t>18/9/2023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B626-5929-42EA-A01B-3ACCD69FD64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7876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1F8D-D25B-4F07-9754-74940BE92685}" type="datetimeFigureOut">
              <a:rPr lang="es-UY" smtClean="0"/>
              <a:t>18/9/2023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92B626-5929-42EA-A01B-3ACCD69FD64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6138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A1F8D-D25B-4F07-9754-74940BE92685}" type="datetimeFigureOut">
              <a:rPr lang="es-UY" smtClean="0"/>
              <a:t>18/9/2023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392B626-5929-42EA-A01B-3ACCD69FD646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29555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C5F2E7-F3F6-2DA7-F121-D61B6FD030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UY" dirty="0"/>
              <a:t>Clase acceso a la información publica/publica ambiental 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977B9D-F506-6756-C04F-DD79ADEB15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41114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83552-A895-5D7C-62FF-0E9D958EC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4786"/>
          </a:xfrm>
        </p:spPr>
        <p:txBody>
          <a:bodyPr>
            <a:normAutofit/>
          </a:bodyPr>
          <a:lstStyle/>
          <a:p>
            <a:r>
              <a:rPr lang="es-UY" sz="3200" dirty="0"/>
              <a:t>Ley 18381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7FE856-E269-D435-F7D0-BE7DF4424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7363"/>
            <a:ext cx="10515600" cy="499623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s-MX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2400" dirty="0">
                <a:latin typeface="Calibri" panose="020F0502020204030204" pitchFamily="34" charset="0"/>
                <a:cs typeface="Calibri" panose="020F0502020204030204" pitchFamily="34" charset="0"/>
              </a:rPr>
              <a:t>Objeto promover la transparencia de la función administrativa de todo organismo público, sea o no estatal, y garantizar el derecho fundamental de las personas al acceso a la información pública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MX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2400" dirty="0">
                <a:latin typeface="Calibri" panose="020F0502020204030204" pitchFamily="34" charset="0"/>
                <a:cs typeface="Calibri" panose="020F0502020204030204" pitchFamily="34" charset="0"/>
              </a:rPr>
              <a:t>Considera información pública toda la que emane o esté en posesión de cualquier organismo público, sea o no estatal, salvo las excepciones o secretos establecidos por ley, así como las informaciones reservadas o confidenciales</a:t>
            </a:r>
            <a:endParaRPr lang="es-UY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665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60DA36-54BB-5305-AA14-F9D7BFBF3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0498"/>
          </a:xfrm>
        </p:spPr>
        <p:txBody>
          <a:bodyPr>
            <a:normAutofit fontScale="90000"/>
          </a:bodyPr>
          <a:lstStyle/>
          <a:p>
            <a:r>
              <a:rPr lang="es-UY" sz="3200" dirty="0"/>
              <a:t>Ley 18381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9E8306-913D-7F4A-DE99-BE1112E0D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012" y="1677880"/>
            <a:ext cx="10515600" cy="423334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sz="2400" dirty="0">
                <a:latin typeface="Calibri" panose="020F0502020204030204" pitchFamily="34" charset="0"/>
                <a:cs typeface="Calibri" panose="020F0502020204030204" pitchFamily="34" charset="0"/>
              </a:rPr>
              <a:t>El acceso a la información pública es un derecho de todas las personas, sin discriminación por razón de nacionalidad o carácter del solicitante, y que se ejerce sin necesidad de justificar las razones por las que se solicita la información.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2400" dirty="0">
                <a:latin typeface="Calibri" panose="020F0502020204030204" pitchFamily="34" charset="0"/>
                <a:cs typeface="Calibri" panose="020F0502020204030204" pitchFamily="34" charset="0"/>
              </a:rPr>
              <a:t>Información púbica: Información producida, obtenida, en poder o bajo control de los sujetos obligados. Sin importar el formato en el que esté. La información en poder de organismos públicos, estatales y no estatales, es pública.</a:t>
            </a:r>
            <a:endParaRPr lang="es-UY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503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DFDAB3-F56A-9F91-DEB8-BD8E8712C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397"/>
          </a:xfrm>
        </p:spPr>
        <p:txBody>
          <a:bodyPr>
            <a:normAutofit fontScale="90000"/>
          </a:bodyPr>
          <a:lstStyle/>
          <a:p>
            <a:r>
              <a:rPr lang="es-UY" sz="3200" dirty="0"/>
              <a:t>Ley 18381 Limites del acceso a la información Arcana </a:t>
            </a:r>
            <a:r>
              <a:rPr lang="es-UY" sz="3200" dirty="0" err="1"/>
              <a:t>Imperi</a:t>
            </a:r>
            <a:r>
              <a:rPr lang="es-UY" sz="3200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90D190-E7CF-A651-B1B8-8DCCA3215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600"/>
            <a:ext cx="10666412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>
                <a:latin typeface="Calibri" panose="020F0502020204030204" pitchFamily="34" charset="0"/>
                <a:cs typeface="Calibri" panose="020F0502020204030204" pitchFamily="34" charset="0"/>
              </a:rPr>
              <a:t>De interpretación estricta </a:t>
            </a:r>
          </a:p>
          <a:p>
            <a:pPr marL="0" indent="0">
              <a:buNone/>
            </a:pPr>
            <a:r>
              <a:rPr lang="es-MX" sz="2400" dirty="0">
                <a:latin typeface="Calibri" panose="020F0502020204030204" pitchFamily="34" charset="0"/>
                <a:cs typeface="Calibri" panose="020F0502020204030204" pitchFamily="34" charset="0"/>
              </a:rPr>
              <a:t>Información declara por Ley como SECRETA </a:t>
            </a:r>
          </a:p>
          <a:p>
            <a:pPr marL="0" indent="0">
              <a:buNone/>
            </a:pPr>
            <a:r>
              <a:rPr lang="es-MX" sz="2400" dirty="0">
                <a:latin typeface="Calibri" panose="020F0502020204030204" pitchFamily="34" charset="0"/>
                <a:cs typeface="Calibri" panose="020F0502020204030204" pitchFamily="34" charset="0"/>
              </a:rPr>
              <a:t>Información clasificada como RESERVADA (de conformidad con el artículo 9 de la Ley)</a:t>
            </a:r>
          </a:p>
          <a:p>
            <a:pPr marL="0" indent="0">
              <a:buNone/>
            </a:pPr>
            <a:r>
              <a:rPr lang="es-MX" sz="2400" dirty="0">
                <a:latin typeface="Calibri" panose="020F0502020204030204" pitchFamily="34" charset="0"/>
                <a:cs typeface="Calibri" panose="020F0502020204030204" pitchFamily="34" charset="0"/>
              </a:rPr>
              <a:t>Información CONFIDENCIAL (según el artículo 10 de la Ley) </a:t>
            </a:r>
            <a:endParaRPr lang="es-UY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124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02F165-C806-8E16-0844-943F9D68A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dirty="0"/>
              <a:t>Ley 18381 Transparencia activa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74FB74-83F8-5B29-2C25-07663A215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7464" y="1802167"/>
            <a:ext cx="10377148" cy="4109055"/>
          </a:xfrm>
        </p:spPr>
        <p:txBody>
          <a:bodyPr/>
          <a:lstStyle/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>
                <a:latin typeface="Calibri" panose="020F0502020204030204" pitchFamily="34" charset="0"/>
                <a:cs typeface="Calibri" panose="020F0502020204030204" pitchFamily="34" charset="0"/>
              </a:rPr>
              <a:t>Obligación de los sujetos alcanzados por la ley de organizar, sistematizar y disponer fácilmente de la información pública en su poder. </a:t>
            </a:r>
          </a:p>
          <a:p>
            <a:pPr marL="0" indent="0" algn="just">
              <a:buNone/>
            </a:pPr>
            <a:endParaRPr lang="es-MX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s-MX" dirty="0">
                <a:latin typeface="Calibri" panose="020F0502020204030204" pitchFamily="34" charset="0"/>
                <a:cs typeface="Calibri" panose="020F0502020204030204" pitchFamily="34" charset="0"/>
              </a:rPr>
              <a:t>Deben difundir en forma permanente a través de sus sitios web cierta información mínima.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992246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4A3A5-1A04-F761-28C8-CEDF42B9E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5908"/>
          </a:xfrm>
        </p:spPr>
        <p:txBody>
          <a:bodyPr>
            <a:noAutofit/>
          </a:bodyPr>
          <a:lstStyle/>
          <a:p>
            <a:br>
              <a:rPr lang="es-UY" altLang="es-UY" sz="3200" dirty="0">
                <a:solidFill>
                  <a:srgbClr val="333333"/>
                </a:solidFill>
                <a:cs typeface="Courier New" panose="02070309020205020404" pitchFamily="49" charset="0"/>
              </a:rPr>
            </a:br>
            <a:r>
              <a:rPr lang="es-UY" altLang="es-UY" sz="3200" dirty="0">
                <a:solidFill>
                  <a:srgbClr val="333333"/>
                </a:solidFill>
                <a:cs typeface="Courier New" panose="02070309020205020404" pitchFamily="49" charset="0"/>
              </a:rPr>
              <a:t>Acción de acceso a la información pública).- Art. 22. </a:t>
            </a:r>
            <a:br>
              <a:rPr lang="es-UY" altLang="es-UY" sz="3200" dirty="0">
                <a:solidFill>
                  <a:srgbClr val="333333"/>
                </a:solidFill>
                <a:cs typeface="Courier New" panose="02070309020205020404" pitchFamily="49" charset="0"/>
              </a:rPr>
            </a:b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0E52BF-AAD9-B1D9-55FE-FCA2AC7A8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6241"/>
            <a:ext cx="10515600" cy="118358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kumimoji="0" lang="es-UY" altLang="es-UY" sz="20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cs typeface="Courier New" panose="02070309020205020404" pitchFamily="49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kumimoji="0" lang="es-UY" altLang="es-UY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Courier New" panose="02070309020205020404" pitchFamily="49" charset="0"/>
              </a:rPr>
              <a:t>Toda persona tendrá derecho a entablar una </a:t>
            </a:r>
            <a:r>
              <a:rPr kumimoji="0" lang="es-UY" altLang="es-UY" sz="2000" b="0" i="0" u="sng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Courier New" panose="02070309020205020404" pitchFamily="49" charset="0"/>
              </a:rPr>
              <a:t>acción judicial efectiva </a:t>
            </a:r>
            <a:r>
              <a:rPr kumimoji="0" lang="es-UY" altLang="es-UY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Courier New" panose="02070309020205020404" pitchFamily="49" charset="0"/>
              </a:rPr>
              <a:t>que garantice el pleno acceso a las informaciones de su interés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kumimoji="0" lang="es-UY" altLang="es-UY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Courier New" panose="02070309020205020404" pitchFamily="49" charset="0"/>
              </a:rPr>
              <a:t>La acción de acceso a la información procede contra todo sujeto obligado por la presente ley, cuando éste se negare a expedir la información solicitada o no se expidiese en los plazos fijados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kumimoji="0" lang="es-UY" altLang="es-UY" sz="20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Courier New" panose="02070309020205020404" pitchFamily="49" charset="0"/>
              </a:rPr>
              <a:t>Serán competentes; Letrados de Primera Instancia en lo Contencioso Administrativo, cuando la acción se dirija contra una persona pública estatal, y de Primera Instancia en lo Civil en los restantes casos, en el interior los Letrados de Primera Instancia con competencia en lo Contencioso Administrativo</a:t>
            </a:r>
            <a:endParaRPr kumimoji="0" lang="es-UY" altLang="es-UY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endParaRPr kumimoji="0" lang="es-UY" altLang="es-UY" sz="20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s-UY" sz="2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4B8A020-035D-B9EF-18F9-C4F502A34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8050"/>
            <a:ext cx="65" cy="3410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UY" altLang="es-UY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60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B887DA-6101-8977-AA9F-BA8661E6E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495"/>
            <a:ext cx="10515600" cy="967666"/>
          </a:xfrm>
        </p:spPr>
        <p:txBody>
          <a:bodyPr>
            <a:normAutofit fontScale="90000"/>
          </a:bodyPr>
          <a:lstStyle/>
          <a:p>
            <a:br>
              <a:rPr lang="es-UY" altLang="es-UY" sz="4400" dirty="0">
                <a:solidFill>
                  <a:srgbClr val="333333"/>
                </a:solidFill>
                <a:cs typeface="Courier New" panose="02070309020205020404" pitchFamily="49" charset="0"/>
              </a:rPr>
            </a:br>
            <a:r>
              <a:rPr lang="es-UY" altLang="es-UY" sz="3600" dirty="0">
                <a:solidFill>
                  <a:srgbClr val="333333"/>
                </a:solidFill>
                <a:cs typeface="Courier New" panose="02070309020205020404" pitchFamily="49" charset="0"/>
              </a:rPr>
              <a:t>Acción de acceso a la información pública - Legitimación </a:t>
            </a:r>
            <a:endParaRPr lang="es-UY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526734-BEF9-5C38-5015-982CA0B83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kumimoji="0" lang="es-UY" altLang="es-UY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Courier New" panose="02070309020205020404" pitchFamily="49" charset="0"/>
              </a:rPr>
              <a:t>La acción de acceso a la información podrá ser ejercida por el sujeto interesado o sus representantes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kumimoji="0" lang="es-UY" altLang="es-UY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cs typeface="Courier New" panose="02070309020205020404" pitchFamily="49" charset="0"/>
              </a:rPr>
              <a:t>En el caso de personas jurídicas, la acción deberá ser interpuesta por sus representantes legales o por los apoderados designados</a:t>
            </a: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2018668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AE86B3-FBAA-5FF4-91F3-241E90468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altLang="es-UY" sz="3200" dirty="0">
                <a:solidFill>
                  <a:srgbClr val="333333"/>
                </a:solidFill>
                <a:cs typeface="Courier New" panose="02070309020205020404" pitchFamily="49" charset="0"/>
              </a:rPr>
              <a:t>Acción de acceso a la información pública – procedimiento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3B5FA8-2319-212F-A35E-81BC00D03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118" y="1828800"/>
            <a:ext cx="10279494" cy="40824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0" lang="es-UY" altLang="es-UY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Salvo que la acción fuera manifiestamente improcedente, en cuyo caso el tribunal la rechazará sin sustanciarla y dispondrá el archivo de las actuaciones, se convocará a las partes a una audiencia pública dentro del plazo de tres días de la fecha de la presentación de la demanda</a:t>
            </a:r>
          </a:p>
          <a:p>
            <a:pPr marL="0" indent="0">
              <a:lnSpc>
                <a:spcPct val="150000"/>
              </a:lnSpc>
              <a:buNone/>
            </a:pPr>
            <a:r>
              <a:rPr kumimoji="0" lang="es-UY" altLang="es-UY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sentencia se dictará en la audiencia o a más tardar, dentro de las veinticuatro horas de su celebración</a:t>
            </a:r>
            <a:endParaRPr kumimoji="0" lang="es-UY" altLang="es-UY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2585986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6F5D20-6604-6AF3-36B1-E28D5A86C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altLang="es-UY" sz="3200" dirty="0">
                <a:solidFill>
                  <a:srgbClr val="333333"/>
                </a:solidFill>
                <a:cs typeface="Courier New" panose="02070309020205020404" pitchFamily="49" charset="0"/>
              </a:rPr>
              <a:t>Acción de acceso a la información pública - sentencia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8C77FF-4499-BD62-95DD-F5868ECE8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698594"/>
            <a:ext cx="8915400" cy="377762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UY" altLang="es-UY" sz="240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Contenido</a:t>
            </a:r>
            <a:endParaRPr kumimoji="0" lang="es-UY" altLang="es-UY" sz="24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kumimoji="0" lang="es-UY" altLang="es-UY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A) La identificación concreta de la autoridad o el particular a quien se dirija y contra cuya acción, hecho u omisión se garantice el acceso. B) La determinación precisa de lo que deba o no deba hacerse y el plazo por el cual dicha resolución regirá, si es que corresponde fijarlo. C) El plazo para el cumplimiento de lo dispuesto, no mayor de quince días corridos e ininterrumpidos, computados a partir de la notificación.</a:t>
            </a:r>
            <a:endParaRPr lang="es-UY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28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EDF9B9-4C66-1EFB-1838-86E789D28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828"/>
          </a:xfrm>
        </p:spPr>
        <p:txBody>
          <a:bodyPr>
            <a:normAutofit fontScale="90000"/>
          </a:bodyPr>
          <a:lstStyle/>
          <a:p>
            <a:r>
              <a:rPr lang="es-UY" altLang="es-UY" sz="3200" dirty="0">
                <a:solidFill>
                  <a:srgbClr val="333333"/>
                </a:solidFill>
                <a:cs typeface="Courier New" panose="02070309020205020404" pitchFamily="49" charset="0"/>
              </a:rPr>
              <a:t>Acción de acceso a la información pública – impugnación </a:t>
            </a: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6FC63F-0D60-76E7-1113-5B13B509E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730" y="1686757"/>
            <a:ext cx="10323882" cy="422446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kumimoji="0" lang="es-UY" altLang="es-UY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 el proceso sólo serán apelables la sentencia definitiva y la que rechaza la acción por ser manifiestamente improcedente. </a:t>
            </a:r>
          </a:p>
          <a:p>
            <a:pPr marL="0" indent="0">
              <a:lnSpc>
                <a:spcPct val="150000"/>
              </a:lnSpc>
              <a:buNone/>
            </a:pPr>
            <a:r>
              <a:rPr kumimoji="0" lang="es-UY" altLang="es-UY" sz="24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 recurso de apelación deberá interponerse en escrito fundado, dentro del plazo perentorio de tres días</a:t>
            </a:r>
            <a:r>
              <a:rPr kumimoji="0" lang="es-UY" altLang="es-UY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195720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6BEF5-994A-8BE1-629D-D7D13F3CB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4584"/>
          </a:xfrm>
        </p:spPr>
        <p:txBody>
          <a:bodyPr>
            <a:normAutofit/>
          </a:bodyPr>
          <a:lstStyle/>
          <a:p>
            <a:r>
              <a:rPr lang="es-UY" sz="3200" dirty="0"/>
              <a:t>Derecho a la información pública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829C64-9AF3-BDD7-2070-ED4EC1B70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s-UY" sz="2400" dirty="0"/>
              <a:t>Derecho que evoluciona desde/complementa los derechos humanos de libertad, libertad de expresión, principios republicanos (participación, ejercicio de ciudadanía)</a:t>
            </a:r>
          </a:p>
          <a:p>
            <a:pPr marL="0" indent="0" algn="just">
              <a:buNone/>
            </a:pPr>
            <a:endParaRPr lang="es-UY" sz="2400" dirty="0"/>
          </a:p>
          <a:p>
            <a:pPr marL="0" indent="0" algn="just">
              <a:buNone/>
            </a:pPr>
            <a:r>
              <a:rPr lang="es-UY" sz="2400" dirty="0"/>
              <a:t>Justificación propia e instrumental </a:t>
            </a:r>
          </a:p>
          <a:p>
            <a:pPr marL="0" indent="0" algn="just">
              <a:buNone/>
            </a:pPr>
            <a:endParaRPr lang="es-UY" sz="2400" dirty="0"/>
          </a:p>
          <a:p>
            <a:pPr marL="0" indent="0" algn="just">
              <a:buNone/>
            </a:pPr>
            <a:r>
              <a:rPr lang="es-UY" sz="2400" dirty="0"/>
              <a:t>Dimensión colectiva (control social, transparencia, ejercicio de ciudadanía)</a:t>
            </a:r>
          </a:p>
          <a:p>
            <a:pPr marL="0" indent="0" algn="just">
              <a:buNone/>
            </a:pPr>
            <a:endParaRPr lang="es-UY" sz="2400" dirty="0"/>
          </a:p>
          <a:p>
            <a:pPr marL="0" indent="0" algn="just">
              <a:buNone/>
            </a:pPr>
            <a:r>
              <a:rPr lang="es-UY" sz="2400" dirty="0"/>
              <a:t>Dimensión individual/Derecho a saber (libertad, expresión, prensa, cultura)</a:t>
            </a:r>
          </a:p>
          <a:p>
            <a:pPr marL="0" indent="0" algn="just">
              <a:buNone/>
            </a:pPr>
            <a:endParaRPr lang="es-UY" sz="2400" dirty="0"/>
          </a:p>
          <a:p>
            <a:pPr marL="0" indent="0" algn="just">
              <a:buNone/>
            </a:pPr>
            <a:r>
              <a:rPr lang="es-UY" sz="2400" dirty="0"/>
              <a:t>Comprende el derecho a recibir, buscar, difundir información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Deber de proporcionar información útil en el lugar correcto, en el contexto adecuado y en el momento oportuno</a:t>
            </a:r>
            <a:endParaRPr lang="es-UY" sz="2400" dirty="0"/>
          </a:p>
          <a:p>
            <a:pPr marL="0" indent="0" algn="just">
              <a:buNone/>
            </a:pPr>
            <a:r>
              <a:rPr lang="es-UY" sz="2400" dirty="0"/>
              <a:t>22 leyes de acceso a la información en Latinoamérica en los últimos 20 años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223471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D99DEF-C1AF-C8D9-3761-27A381101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600" dirty="0"/>
              <a:t>Reconocimiento jurídico universal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9C305E-DF03-42F8-4D4D-821A7006E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4917"/>
            <a:ext cx="10515600" cy="479204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sz="2400" dirty="0"/>
              <a:t>Declaración Universal de Derechos Humanos – Art. 19: “todo individuo tiene derecho a la libertad de opinión y de expresión; este derecho incluye el de no ser molestado a causa de sus opiniones, el de investigar y recibir informaciones y opiniones…”. </a:t>
            </a:r>
          </a:p>
          <a:p>
            <a:pPr algn="just">
              <a:lnSpc>
                <a:spcPct val="150000"/>
              </a:lnSpc>
            </a:pPr>
            <a:endParaRPr lang="es-MX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2400" dirty="0"/>
              <a:t>Pacto Internacional de Derecho Civiles y Políticos – Art. 19: “2. Toda persona tiene derecho a la libertad de expresión; este derecho comprende la libertad de buscar, recibir, difundir informaciones e ideas de toda índole, sin consideración de fronteras, ya sea oralmente, por escrito o en forma impresa o artística, o por cualquier otro procedimiento de su elección.</a:t>
            </a: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3647977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A20CF0-0BB1-A9FF-0CE9-EE006DB9F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5908"/>
          </a:xfrm>
        </p:spPr>
        <p:txBody>
          <a:bodyPr>
            <a:normAutofit fontScale="90000"/>
          </a:bodyPr>
          <a:lstStyle/>
          <a:p>
            <a:r>
              <a:rPr lang="es-UY" sz="3200" dirty="0"/>
              <a:t>Reconocimiento jurídico regional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E19CE6-964A-AD09-14C6-25765715D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672"/>
            <a:ext cx="10515600" cy="47742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2400" dirty="0"/>
              <a:t>Artículo 13 de la Convención Americana sobre Derechos Humanos de 1969, también conocida como Pacto de San José; en el </a:t>
            </a:r>
            <a:r>
              <a:rPr lang="es-MX" sz="2400" b="0" i="0" dirty="0">
                <a:solidFill>
                  <a:srgbClr val="040C28"/>
                </a:solidFill>
                <a:effectLst/>
                <a:latin typeface="Google Sans"/>
              </a:rPr>
              <a:t>Toda persona tiene derecho a la libertad de pensamiento y de expresión</a:t>
            </a:r>
            <a:r>
              <a:rPr lang="es-MX" sz="2400" b="0" i="0" dirty="0">
                <a:solidFill>
                  <a:srgbClr val="202124"/>
                </a:solidFill>
                <a:effectLst/>
                <a:latin typeface="Google Sans"/>
              </a:rPr>
              <a:t>. Este derecho comprende la libertad de buscar, recibir y difundir informaciones e ideas de toda índole </a:t>
            </a:r>
          </a:p>
          <a:p>
            <a:pPr marL="0" indent="0" algn="just">
              <a:buNone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833749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641804-3AC6-9B46-76E4-FF9EBF217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0296"/>
          </a:xfrm>
        </p:spPr>
        <p:txBody>
          <a:bodyPr>
            <a:normAutofit fontScale="90000"/>
          </a:bodyPr>
          <a:lstStyle/>
          <a:p>
            <a:r>
              <a:rPr lang="es-UY" sz="3200" dirty="0"/>
              <a:t>Corte Interamericana de Derechos Humanos </a:t>
            </a:r>
            <a:br>
              <a:rPr lang="es-MX" sz="3200" dirty="0"/>
            </a:br>
            <a:endParaRPr lang="es-UY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333B68-6285-ECC3-0ABF-424320B82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2400" dirty="0"/>
              <a:t>Sentencia de la Corte Interamericana de Derechos Humanos (CIDH) en el caso Claude Reyes y otros Vs. Chile. 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Hito en el reconocimiento internacional del derecho de acceso a la información, es la primera controversia jurídica resuelta por la Corte,  desarrolla el objeto central de este derecho</a:t>
            </a:r>
          </a:p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buNone/>
            </a:pPr>
            <a:r>
              <a:rPr lang="es-MX" sz="2400" dirty="0"/>
              <a:t>Solicita al Estado que “adopte, dentro de un plazo razonable, las medidas necesarias para asegurar el derecho de acceso a la información en manos del Estado </a:t>
            </a:r>
            <a:endParaRPr lang="es-UY" sz="2400" dirty="0"/>
          </a:p>
          <a:p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3262925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F8A08-B387-F58F-CEFD-239858F98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3"/>
            <a:ext cx="10515600" cy="851116"/>
          </a:xfrm>
        </p:spPr>
        <p:txBody>
          <a:bodyPr>
            <a:normAutofit fontScale="90000"/>
          </a:bodyPr>
          <a:lstStyle/>
          <a:p>
            <a:r>
              <a:rPr lang="es-UY" sz="3200" dirty="0"/>
              <a:t>Acceso a la información ambiental Principio 10 Declaración de Río 1992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0F29C3-2F65-CA43-9772-4B3453D9F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sz="2400" dirty="0"/>
              <a:t>El mejor modo de tratar las cuestiones ambientales es con la participación de todos los ciudadanos interesados …..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2400" dirty="0"/>
              <a:t>En el plano nacional, toda persona deberá tener acceso adecuado a la información sobre el medio ambiente de que dispongan las autoridades públicas, incluida la información sobre los materiales y las actividades que encierran peligro en sus comunidades, así como la oportunidad de participar en los procesos de adopción de decisiones. Los Estados deberán facilitar y fomentar la sensibilización y la participación de la población poniendo la información a disposición de todos</a:t>
            </a: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3943996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E5FD5E-915C-5317-814C-6C0BA768E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s-UY" sz="3200" dirty="0"/>
              <a:t>Acuerdo de Escazú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2E0EDC-0BC8-494E-BF52-24D82A683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7363"/>
            <a:ext cx="10515600" cy="49696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sz="2400" dirty="0"/>
              <a:t>Objetivo: garantizar la implementación plena y efectiva en América Latina y el Caribe de los derechos de acceso a la información ambiental….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MX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2400" dirty="0"/>
              <a:t>Derechos de acceso:  se entiende el derecho de acceso a la información ambiental, el derecho a la participación pública en los procesos de toma de decisiones en asuntos ambientales y el derecho al acceso a la justicia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MX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2400" dirty="0"/>
              <a:t>Información ambiental: se entiende cualquier información escrita, visual, sonora, relativa al medio ambiente y sus elementos y a los recursos naturales, incluyendo aquella que esté relacionada con los riesgos ambientales y los posibles impactos adversos asociados que afecten o puedan afectar el medio ambiente y la salud, así como la relacionada con la protección y la gestión ambientales</a:t>
            </a:r>
          </a:p>
          <a:p>
            <a:r>
              <a:rPr lang="es-MX" sz="1100" dirty="0"/>
              <a:t>.</a:t>
            </a:r>
            <a:endParaRPr lang="es-UY" sz="1600" dirty="0"/>
          </a:p>
        </p:txBody>
      </p:sp>
    </p:spTree>
    <p:extLst>
      <p:ext uri="{BB962C8B-B14F-4D97-AF65-F5344CB8AC3E}">
        <p14:creationId xmlns:p14="http://schemas.microsoft.com/office/powerpoint/2010/main" val="2839642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77D5F2-0B60-FF0F-8676-CF279089B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200" dirty="0"/>
              <a:t>Acuerdo de Escazú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1F4B4D-113A-61B5-5214-BDFF93777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s-MX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2400" dirty="0"/>
              <a:t>Cada Parte garantizará el derecho a acceder a la justicia en asuntos ambientales de acuerdo con las garantías del debido proceso.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2400" dirty="0"/>
              <a:t>Cada Parte asegurará, en el marco de su legislación nacional, el acceso a instancias judiciales y administrativas para impugnar y recurrir, en cuanto al fondo y el procedimiento: a) cualquier decisión, acción u omisión relacionada con el acceso a la información ambiental;</a:t>
            </a:r>
            <a:endParaRPr lang="es-UY" sz="2400" dirty="0"/>
          </a:p>
        </p:txBody>
      </p:sp>
    </p:spTree>
    <p:extLst>
      <p:ext uri="{BB962C8B-B14F-4D97-AF65-F5344CB8AC3E}">
        <p14:creationId xmlns:p14="http://schemas.microsoft.com/office/powerpoint/2010/main" val="3974258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362E9-5C33-7E96-1BCD-A28661E9F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0094"/>
          </a:xfrm>
        </p:spPr>
        <p:txBody>
          <a:bodyPr>
            <a:normAutofit/>
          </a:bodyPr>
          <a:lstStyle/>
          <a:p>
            <a:r>
              <a:rPr lang="es-UY" sz="3200" dirty="0"/>
              <a:t>Acuerdo de Escazú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A1D718-2B22-FA95-AC5E-1371F6325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5118"/>
            <a:ext cx="10515600" cy="4951845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endParaRPr lang="es-MX" sz="20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2000" dirty="0"/>
              <a:t>Cada Parte facilitará el acceso a la información ambiental de las personas o grupos en situación de vulnerabilidad, estableciendo procedimientos de atención desde la formulación de solicitudes hasta la entrega de la información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2000" dirty="0"/>
              <a:t>Cada Parte deberá garantizar el derecho del público de acceder a la información ambiental de acuerdo con el principio de máxima publicidad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2000" dirty="0"/>
              <a:t>El ejercicio del derecho de acceso comprende; a) solicitar y recibir información de las autoridades competentes sin necesidad de mencionar algún interés especial ni justificar las razones por las cuales se solicita; b) ser informado en forma expedita sobre si la información solicitada obra o no en poder de la autoridad competente y c) ser informado del derecho a impugnar y recurrir la no entrega de información y de los requisitos para ejercer ese derecho</a:t>
            </a:r>
          </a:p>
          <a:p>
            <a:pPr algn="just"/>
            <a:endParaRPr lang="es-MX" sz="1600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187734491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6707</TotalTime>
  <Words>1454</Words>
  <Application>Microsoft Office PowerPoint</Application>
  <PresentationFormat>Panorámica</PresentationFormat>
  <Paragraphs>81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Courier New</vt:lpstr>
      <vt:lpstr>Google Sans</vt:lpstr>
      <vt:lpstr>Wingdings 3</vt:lpstr>
      <vt:lpstr>Espiral</vt:lpstr>
      <vt:lpstr>Clase acceso a la información publica/publica ambiental  </vt:lpstr>
      <vt:lpstr>Derecho a la información pública </vt:lpstr>
      <vt:lpstr>Reconocimiento jurídico universal</vt:lpstr>
      <vt:lpstr>Reconocimiento jurídico regional  </vt:lpstr>
      <vt:lpstr>Corte Interamericana de Derechos Humanos  </vt:lpstr>
      <vt:lpstr>Acceso a la información ambiental Principio 10 Declaración de Río 1992</vt:lpstr>
      <vt:lpstr>Acuerdo de Escazú </vt:lpstr>
      <vt:lpstr>Acuerdo de Escazú </vt:lpstr>
      <vt:lpstr>Acuerdo de Escazú </vt:lpstr>
      <vt:lpstr>Ley 18381</vt:lpstr>
      <vt:lpstr>Ley 18381</vt:lpstr>
      <vt:lpstr>Ley 18381 Limites del acceso a la información Arcana Imperi </vt:lpstr>
      <vt:lpstr>Ley 18381 Transparencia activa </vt:lpstr>
      <vt:lpstr> Acción de acceso a la información pública).- Art. 22.  </vt:lpstr>
      <vt:lpstr> Acción de acceso a la información pública - Legitimación </vt:lpstr>
      <vt:lpstr>Acción de acceso a la información pública – procedimiento</vt:lpstr>
      <vt:lpstr>Acción de acceso a la información pública - sentencia</vt:lpstr>
      <vt:lpstr>Acción de acceso a la información pública – impugnación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acceso a la información publica </dc:title>
  <dc:creator>Alberto Gomez</dc:creator>
  <cp:lastModifiedBy>Alberto Gomez</cp:lastModifiedBy>
  <cp:revision>15</cp:revision>
  <dcterms:created xsi:type="dcterms:W3CDTF">2023-09-14T13:39:36Z</dcterms:created>
  <dcterms:modified xsi:type="dcterms:W3CDTF">2023-09-20T16:58:09Z</dcterms:modified>
</cp:coreProperties>
</file>