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BBAF9B-DD05-4471-9408-25485E9DB27D}">
  <a:tblStyle styleId="{12BBAF9B-DD05-4471-9408-25485E9DB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 snapToGrid="0">
      <p:cViewPr varScale="1">
        <p:scale>
          <a:sx n="148" d="100"/>
          <a:sy n="148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a3d181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a3d1814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a3d1814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6a3d1814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dar tiempo para trabajo en equipos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a3d1814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a3d1814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a3d1814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a3d1814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a3d1814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a3d1814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a4c5666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a4c5666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a4c566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6a4c566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a4c5666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6a4c5666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que completaría en el espacio en blanco?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a3d181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a3d1814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a3d181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a3d181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presentar imágenes disparadoras para introducir grandes temas vinculados a Weber. Esto es sobre la Etica protestante y el espìritu del capitalismo.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Enfatizar el hecho de que Weber estudiaba otras dimensiones además de la dimensión económica: la religión, la cultura, las formas de pensar.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la imagen resaltar la austeridad, la frugalidad, la familia, etc.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a3d1814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a3d181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a3d1814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a3d1814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puede representar: una estructura que no lleva a ningún lado concreto, la importancia de los “papeles” de la estructura más allá de su propósito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a3d181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a3d181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Weber también estudió el proceso de racionalización de la sociedad como parte del proceso de cambios, sumado a los cambios económicos.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a3d1814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a3d1814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a3d1814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a3d1814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a3d181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a3d1814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Weber aporta no solo teoría sino perspectivas metodológicas a la sociología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lase_social" TargetMode="External"/><Relationship Id="rId7" Type="http://schemas.openxmlformats.org/officeDocument/2006/relationships/hyperlink" Target="https://es.wikipedia.org/wiki/Prestigi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s.wikipedia.org/wiki/Honor" TargetMode="External"/><Relationship Id="rId5" Type="http://schemas.openxmlformats.org/officeDocument/2006/relationships/hyperlink" Target="https://es.wikipedia.org/wiki/Partido_pol%C3%ADtico" TargetMode="External"/><Relationship Id="rId4" Type="http://schemas.openxmlformats.org/officeDocument/2006/relationships/hyperlink" Target="https://es.wikipedia.org/wiki/Estatus_socia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050" y="752475"/>
            <a:ext cx="3238500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374975" y="1185325"/>
            <a:ext cx="2949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/>
              <a:t>1864- 1920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/>
              <a:t>Economista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/>
              <a:t>Filósofo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/>
              <a:t>Sociólogo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Aporte a la metodología de la sociología</a:t>
            </a:r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</a:rPr>
              <a:t>La noción de </a:t>
            </a:r>
            <a:r>
              <a:rPr lang="es-419" sz="2400" b="1" i="1">
                <a:solidFill>
                  <a:schemeClr val="dk1"/>
                </a:solidFill>
              </a:rPr>
              <a:t>verstehen </a:t>
            </a:r>
            <a:r>
              <a:rPr lang="es-419" sz="2400">
                <a:solidFill>
                  <a:schemeClr val="dk1"/>
                </a:solidFill>
              </a:rPr>
              <a:t>(comprensión) se refiere al análisis interpretativo de los fenómenos sociales, también llamado comprensivismo.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u="sng"/>
              <a:t>Sobre textos de ECONOMÍA Y SOCIEDAD</a:t>
            </a:r>
            <a:endParaRPr sz="24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</a:rPr>
              <a:t>Buscar las definiciones de </a:t>
            </a:r>
            <a:r>
              <a:rPr lang="es-419" sz="2400" b="1">
                <a:solidFill>
                  <a:schemeClr val="dk1"/>
                </a:solidFill>
              </a:rPr>
              <a:t>situación de clase </a:t>
            </a:r>
            <a:r>
              <a:rPr lang="es-419" sz="2400">
                <a:solidFill>
                  <a:schemeClr val="dk1"/>
                </a:solidFill>
              </a:rPr>
              <a:t>y </a:t>
            </a:r>
            <a:r>
              <a:rPr lang="es-419" sz="2400" b="1">
                <a:solidFill>
                  <a:schemeClr val="dk1"/>
                </a:solidFill>
              </a:rPr>
              <a:t>situación estamentaria</a:t>
            </a:r>
            <a:r>
              <a:rPr lang="es-419" sz="2400">
                <a:solidFill>
                  <a:schemeClr val="dk1"/>
                </a:solidFill>
              </a:rPr>
              <a:t> en el texto de pag. 242 a pag 246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2400">
                <a:solidFill>
                  <a:srgbClr val="000000"/>
                </a:solidFill>
              </a:rPr>
              <a:t>Subrayar y explicar lo que entiende que quiere decir.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53DAE-5DC4-B536-D5EC-C8DF91F1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1288884"/>
          </a:xfrm>
        </p:spPr>
        <p:txBody>
          <a:bodyPr/>
          <a:lstStyle/>
          <a:p>
            <a:r>
              <a:rPr lang="es-ES_tradnl" dirty="0"/>
              <a:t>Trabajaremos con el análisis que realizan </a:t>
            </a:r>
            <a:r>
              <a:rPr lang="es-UY" dirty="0"/>
              <a:t>Celia Duek y Graciela Inda sobre La teoría de la estratificación social de Weber: un análisis crítico*  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1EAA85-D8AF-83FC-4DE7-BE680C7E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104845"/>
            <a:ext cx="8520600" cy="2464029"/>
          </a:xfrm>
        </p:spPr>
        <p:txBody>
          <a:bodyPr/>
          <a:lstStyle/>
          <a:p>
            <a:pPr marL="114300" indent="0">
              <a:buNone/>
            </a:pPr>
            <a:r>
              <a:rPr lang="es-ES_tradnl" dirty="0"/>
              <a:t>Primera parte:</a:t>
            </a:r>
            <a:r>
              <a:rPr lang="es-ES_tradnl" u="sng" dirty="0"/>
              <a:t> las clases</a:t>
            </a:r>
            <a:r>
              <a:rPr lang="es-ES_tradnl" dirty="0"/>
              <a:t>: 1. qué tipo de clases entiende el autor que existen?</a:t>
            </a:r>
          </a:p>
          <a:p>
            <a:pPr marL="114300" indent="0">
              <a:buNone/>
            </a:pPr>
            <a:r>
              <a:rPr lang="es-ES_tradnl" dirty="0"/>
              <a:t>                                         2. Realice un esquema que incluya los diferentes tipos que existen</a:t>
            </a:r>
          </a:p>
          <a:p>
            <a:pPr marL="114300" indent="0">
              <a:buNone/>
            </a:pPr>
            <a:endParaRPr lang="es-ES_tradnl" dirty="0"/>
          </a:p>
          <a:p>
            <a:pPr marL="114300" indent="0">
              <a:buNone/>
            </a:pPr>
            <a:r>
              <a:rPr lang="es-ES_tradnl" dirty="0"/>
              <a:t>Segunda parte: </a:t>
            </a:r>
            <a:r>
              <a:rPr lang="es-ES_tradnl" u="sng" dirty="0"/>
              <a:t>los estamentos</a:t>
            </a:r>
            <a:r>
              <a:rPr lang="es-ES_tradnl" dirty="0"/>
              <a:t>: 1. Cómo se definen los estamentos?</a:t>
            </a:r>
          </a:p>
          <a:p>
            <a:pPr marL="114300" indent="0">
              <a:buNone/>
            </a:pPr>
            <a:r>
              <a:rPr lang="es-ES_tradnl" dirty="0"/>
              <a:t>                                                     2. Como se diferencian de las clases?</a:t>
            </a:r>
          </a:p>
        </p:txBody>
      </p:sp>
    </p:spTree>
    <p:extLst>
      <p:ext uri="{BB962C8B-B14F-4D97-AF65-F5344CB8AC3E}">
        <p14:creationId xmlns:p14="http://schemas.microsoft.com/office/powerpoint/2010/main" val="376158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Clase y estamento</a:t>
            </a: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>
                <a:solidFill>
                  <a:schemeClr val="dk1"/>
                </a:solidFill>
              </a:rPr>
              <a:t>situación de clase: </a:t>
            </a:r>
            <a:r>
              <a:rPr lang="es-419" sz="2400">
                <a:solidFill>
                  <a:schemeClr val="dk1"/>
                </a:solidFill>
              </a:rPr>
              <a:t>conjunto de probabilidades de provisión de bienes, posición externa y destino personal que derivan dentro de un determinado orden económico de la magnitud y naturaleza del poder de disposición (o de la carencia de él) sobre bienes y servicios y de las maneras de su aplicabilidad para la obtención de rentas o ingresos.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419" sz="2400" b="1">
                <a:solidFill>
                  <a:schemeClr val="dk1"/>
                </a:solidFill>
              </a:rPr>
              <a:t>Desarrolla una noción más sofisticada de la “clase”, que no depende solo de la riqueza, sino también del  estatus y el poder.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Clase y estamento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 b="1">
                <a:solidFill>
                  <a:schemeClr val="dk1"/>
                </a:solidFill>
              </a:rPr>
              <a:t>situación estamental: </a:t>
            </a:r>
            <a:r>
              <a:rPr lang="es-419" sz="3000">
                <a:solidFill>
                  <a:schemeClr val="dk1"/>
                </a:solidFill>
              </a:rPr>
              <a:t>es una pretensión, típicamente efectiva, de privilegios positivos o negativos en la consideración social, fundada en el modo de vida y en consecuencia en maneras formales de educación, en prestigio hereditario o profesional.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b="1"/>
              <a:t>Resumiendo lo que dice Weber sobre las desigualdades sociales:</a:t>
            </a:r>
            <a:endParaRPr sz="2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246150" y="1316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rgbClr val="000000"/>
                </a:solidFill>
              </a:rPr>
              <a:t>formuló una teoría de tres componentes de estratificación, cuyos componentes conceptuales son </a:t>
            </a:r>
            <a:r>
              <a:rPr lang="es-419" sz="24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419" sz="2400" u="sng">
                <a:solidFill>
                  <a:srgbClr val="A61C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clase social</a:t>
            </a:r>
            <a:r>
              <a:rPr lang="es-419" sz="2400">
                <a:solidFill>
                  <a:srgbClr val="A61C00"/>
                </a:solidFill>
              </a:rPr>
              <a:t>, </a:t>
            </a:r>
            <a:r>
              <a:rPr lang="es-419" sz="2400" u="sng">
                <a:solidFill>
                  <a:srgbClr val="A61C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estatus</a:t>
            </a:r>
            <a:r>
              <a:rPr lang="es-419" sz="2400">
                <a:solidFill>
                  <a:srgbClr val="A61C00"/>
                </a:solidFill>
              </a:rPr>
              <a:t> y </a:t>
            </a:r>
            <a:r>
              <a:rPr lang="es-419" sz="2400">
                <a:solidFill>
                  <a:srgbClr val="A61C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419" sz="2400" u="sng">
                <a:solidFill>
                  <a:srgbClr val="A61C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partido político</a:t>
            </a:r>
            <a:r>
              <a:rPr lang="es-419" sz="2400">
                <a:solidFill>
                  <a:srgbClr val="A61C00"/>
                </a:solidFill>
              </a:rPr>
              <a:t>.</a:t>
            </a:r>
            <a:endParaRPr sz="2400"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rgbClr val="000000"/>
                </a:solidFill>
              </a:rPr>
              <a:t>La clase social se basa en la relación con el mercado determinada económicamente (nivel económico). El estatus se basa en cualidades no económicas, como el</a:t>
            </a:r>
            <a:r>
              <a:rPr lang="es-419" sz="2400">
                <a:solidFill>
                  <a:srgbClr val="000000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419" sz="2400" u="sng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honor</a:t>
            </a:r>
            <a:r>
              <a:rPr lang="es-419" sz="2400">
                <a:solidFill>
                  <a:srgbClr val="000000"/>
                </a:solidFill>
              </a:rPr>
              <a:t>, el</a:t>
            </a:r>
            <a:r>
              <a:rPr lang="es-419" sz="2400">
                <a:solidFill>
                  <a:srgbClr val="000000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419" sz="2400" u="sng">
                <a:solidFill>
                  <a:srgbClr val="0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prestigio</a:t>
            </a:r>
            <a:r>
              <a:rPr lang="es-419" sz="2400">
                <a:solidFill>
                  <a:srgbClr val="000000"/>
                </a:solidFill>
              </a:rPr>
              <a:t> o la creencia religiosa. El partido hace referencia a las afiliaciones de carácter político.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Los partidos políticos</a:t>
            </a: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Asociación voluntaria con vistas a alcanzar fines políticos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Propósito: manejar la estructura de dominación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Se propone influir sobre comunidades políticas ya existentes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Comprende siempre la socialización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Supone la unión de intereses con igual motivación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Tienen como fin proporcionar poder a sus dirigentes dentro de una asociación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Resumiendo</a:t>
            </a:r>
            <a:endParaRPr/>
          </a:p>
        </p:txBody>
      </p:sp>
      <p:graphicFrame>
        <p:nvGraphicFramePr>
          <p:cNvPr id="159" name="Google Shape;159;p30"/>
          <p:cNvGraphicFramePr/>
          <p:nvPr/>
        </p:nvGraphicFramePr>
        <p:xfrm>
          <a:off x="952500" y="1232425"/>
          <a:ext cx="7239000" cy="1188630"/>
        </p:xfrm>
        <a:graphic>
          <a:graphicData uri="http://schemas.openxmlformats.org/drawingml/2006/table">
            <a:tbl>
              <a:tblPr>
                <a:noFill/>
                <a:tableStyleId>{12BBAF9B-DD05-4471-9408-25485E9DB27D}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orden económico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clases sociales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orden social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estamentos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distribución del poder político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partidos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0" name="Google Shape;160;p30"/>
          <p:cNvSpPr txBox="1">
            <a:spLocks noGrp="1"/>
          </p:cNvSpPr>
          <p:nvPr>
            <p:ph type="body" idx="2"/>
          </p:nvPr>
        </p:nvSpPr>
        <p:spPr>
          <a:xfrm>
            <a:off x="952500" y="2844200"/>
            <a:ext cx="7879800" cy="17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Weber insiste en el carácter contingente, no fijo, del sentido de las relaciones entre estas dimensiones,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</a:rPr>
              <a:t>Considera que el orden social y el económico están mutuamente condicionados. Cualquier dimensión puede funcionar como base de las otras.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solidFill>
                  <a:srgbClr val="000000"/>
                </a:solidFill>
              </a:rPr>
              <a:t>No puede pensarse en la determinación del factor económico. Solo puede hacerse esta consideración en referencia a una coyuntura concreta.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 l="13414" t="7076" r="13120" b="8170"/>
          <a:stretch/>
        </p:blipFill>
        <p:spPr>
          <a:xfrm>
            <a:off x="1002562" y="448425"/>
            <a:ext cx="7212238" cy="46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Sobre Weber, objetivos de la clase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-419">
                <a:solidFill>
                  <a:srgbClr val="000000"/>
                </a:solidFill>
              </a:rPr>
              <a:t>Comprender algunas ideas centrales que destacan en el pensamiento de Weber.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-419">
                <a:solidFill>
                  <a:srgbClr val="000000"/>
                </a:solidFill>
              </a:rPr>
              <a:t>Analizar qué entiende por clases y estamentos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-419">
                <a:solidFill>
                  <a:srgbClr val="000000"/>
                </a:solidFill>
              </a:rPr>
              <a:t>Analizar qué entiende por poder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-419">
                <a:solidFill>
                  <a:srgbClr val="000000"/>
                </a:solidFill>
              </a:rPr>
              <a:t>Comparar Su abordaje de la realidad social con el abordaje de Marx: diferencias y similitudes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50" y="496525"/>
            <a:ext cx="573405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6685925" y="742875"/>
            <a:ext cx="1950000" cy="3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Familia puritana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¿Cómo podría describir esta imagen?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Ética Protestante y el Espíritu del Capitalismo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</a:rPr>
              <a:t>La ética protestante y el espíritu del capitalismo: las virtudes del esfuerzo, templanza, frugalidad, trabajo duro, ahorro, sobriedad, diligencia, fueron parte de la ética Luterana y puritana del protestantismo. El éxito económico proveniente del trabajo es una señal de gracia divina. Weber sostenía que esta forma de pensar y vivir la religión constituyó una base para el capitalismo como forma de vida.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669925" y="1219800"/>
            <a:ext cx="2949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/>
              <a:t>¿Qué ven en esta imagen?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/>
              <a:t>¿Que podría representar?</a:t>
            </a:r>
            <a:endParaRPr sz="3600"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825" y="381825"/>
            <a:ext cx="453390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825" y="381825"/>
            <a:ext cx="4533900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5653550" y="628175"/>
            <a:ext cx="3228300" cy="4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</a:rPr>
              <a:t>Sustitución de valores y costumbres tradicionales por la toma de decisiones racionales, un proceso deshumanizador que afecta toda la cultura y la estructura de la sociedad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Sobre la burocracia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solidFill>
                  <a:schemeClr val="dk1"/>
                </a:solidFill>
              </a:rPr>
              <a:t>La burocracia, producto de la racionalización, organiza a la sociedad como una máquina en función de la eficiencia.El burócrata realiza un trabajo repetitivo y monótono. La lógica burocrático- administrativa ignora la iniciativa y la creatividad del individuo. 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“jaula de hierro”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2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</a:rPr>
              <a:t>La “jaula de hierro” creada por el materialismo y la racionalización aprisiona al indivíduo. La vida de todos (trabajadores y dueños de medios de producción) está expuesta a la impersonalidad de la eficiencia organizacional, muchas veces opuestas a los deseos y necesidades del individuo.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076" y="1017726"/>
            <a:ext cx="2345300" cy="29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Aporte a la sociología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1889975"/>
            <a:ext cx="8520600" cy="26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</a:rPr>
              <a:t>Weber realiza uno de los aportes más sustantivos del S XX a la sociología. Introduce la idea del componente subjetivo y del examen interpretativo de la acción social del individuo. Ofrece una alternativa al positivismo de Durkheim y al materialismo de Marx. Rescata la importancia de la cultura.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500" y="445025"/>
            <a:ext cx="20764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963</Words>
  <Application>Microsoft Macintosh PowerPoint</Application>
  <PresentationFormat>Presentación en pantalla (16:9)</PresentationFormat>
  <Paragraphs>72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Presentación de PowerPoint</vt:lpstr>
      <vt:lpstr>Sobre Weber, objetivos de la clase</vt:lpstr>
      <vt:lpstr>Presentación de PowerPoint</vt:lpstr>
      <vt:lpstr>La Ética Protestante y el Espíritu del Capitalismo</vt:lpstr>
      <vt:lpstr>Presentación de PowerPoint</vt:lpstr>
      <vt:lpstr>Presentación de PowerPoint</vt:lpstr>
      <vt:lpstr>Sobre la burocracia</vt:lpstr>
      <vt:lpstr>La “jaula de hierro”</vt:lpstr>
      <vt:lpstr>Aporte a la sociología</vt:lpstr>
      <vt:lpstr>Aporte a la metodología de la sociología</vt:lpstr>
      <vt:lpstr>Sobre textos de ECONOMÍA Y SOCIEDAD </vt:lpstr>
      <vt:lpstr>Trabajaremos con el análisis que realizan Celia Duek y Graciela Inda sobre La teoría de la estratificación social de Weber: un análisis crítico*  </vt:lpstr>
      <vt:lpstr>Clase y estamento</vt:lpstr>
      <vt:lpstr>Clase y estamento</vt:lpstr>
      <vt:lpstr>Resumiendo lo que dice Weber sobre las desigualdades sociales:  </vt:lpstr>
      <vt:lpstr>Los partidos políticos</vt:lpstr>
      <vt:lpstr>Resumiendo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2</cp:revision>
  <dcterms:modified xsi:type="dcterms:W3CDTF">2023-09-19T12:50:12Z</dcterms:modified>
</cp:coreProperties>
</file>