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2" r:id="rId2"/>
    <p:sldId id="285" r:id="rId3"/>
    <p:sldId id="286" r:id="rId4"/>
    <p:sldId id="287" r:id="rId5"/>
    <p:sldId id="288" r:id="rId6"/>
    <p:sldId id="289" r:id="rId7"/>
    <p:sldId id="276" r:id="rId8"/>
    <p:sldId id="277" r:id="rId9"/>
    <p:sldId id="278" r:id="rId10"/>
    <p:sldId id="279" r:id="rId11"/>
    <p:sldId id="280" r:id="rId12"/>
    <p:sldId id="281" r:id="rId13"/>
    <p:sldId id="282" r:id="rId14"/>
    <p:sldId id="283" r:id="rId15"/>
    <p:sldId id="284"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273" r:id="rId29"/>
    <p:sldId id="274" r:id="rId30"/>
    <p:sldId id="302" r:id="rId31"/>
    <p:sldId id="303" r:id="rId32"/>
    <p:sldId id="304" r:id="rId33"/>
    <p:sldId id="305" r:id="rId34"/>
    <p:sldId id="306" r:id="rId35"/>
    <p:sldId id="307" r:id="rId36"/>
    <p:sldId id="308" r:id="rId37"/>
    <p:sldId id="309" r:id="rId38"/>
    <p:sldId id="310" r:id="rId39"/>
    <p:sldId id="256" r:id="rId40"/>
    <p:sldId id="257" r:id="rId41"/>
    <p:sldId id="258" r:id="rId42"/>
    <p:sldId id="259" r:id="rId43"/>
    <p:sldId id="260" r:id="rId44"/>
    <p:sldId id="261" r:id="rId45"/>
    <p:sldId id="262" r:id="rId46"/>
    <p:sldId id="263" r:id="rId47"/>
    <p:sldId id="264" r:id="rId48"/>
    <p:sldId id="265" r:id="rId49"/>
    <p:sldId id="266" r:id="rId50"/>
    <p:sldId id="267" r:id="rId51"/>
    <p:sldId id="268" r:id="rId52"/>
    <p:sldId id="269" r:id="rId53"/>
    <p:sldId id="270" r:id="rId54"/>
    <p:sldId id="271" r:id="rId55"/>
  </p:sldIdLst>
  <p:sldSz cx="9144000" cy="5143500" type="screen16x9"/>
  <p:notesSz cx="9144000" cy="51435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670"/>
  </p:normalViewPr>
  <p:slideViewPr>
    <p:cSldViewPr>
      <p:cViewPr varScale="1">
        <p:scale>
          <a:sx n="120" d="100"/>
          <a:sy n="120" d="100"/>
        </p:scale>
        <p:origin x="200" y="5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54B930-0852-F34B-9C83-0CCC5BC3B559}" type="doc">
      <dgm:prSet loTypeId="urn:microsoft.com/office/officeart/2005/8/layout/process1" loCatId="" qsTypeId="urn:microsoft.com/office/officeart/2005/8/quickstyle/simple1" qsCatId="simple" csTypeId="urn:microsoft.com/office/officeart/2005/8/colors/accent1_2" csCatId="accent1" phldr="1"/>
      <dgm:spPr/>
    </dgm:pt>
    <dgm:pt modelId="{288BB52A-F74E-204A-8D2A-5B0683C9927B}">
      <dgm:prSet phldrT="[Texto]"/>
      <dgm:spPr/>
      <dgm:t>
        <a:bodyPr/>
        <a:lstStyle/>
        <a:p>
          <a:r>
            <a:rPr lang="es-ES" dirty="0"/>
            <a:t>Necesidad de distribuir a los individuos en posiciones (y que cumplan sus deberes)</a:t>
          </a:r>
        </a:p>
      </dgm:t>
    </dgm:pt>
    <dgm:pt modelId="{6C86ABCA-1F69-0C4A-A8BD-D94591FD35C9}" type="parTrans" cxnId="{FB7CC035-5189-3747-9163-AC5D80A04D21}">
      <dgm:prSet/>
      <dgm:spPr/>
      <dgm:t>
        <a:bodyPr/>
        <a:lstStyle/>
        <a:p>
          <a:endParaRPr lang="es-ES"/>
        </a:p>
      </dgm:t>
    </dgm:pt>
    <dgm:pt modelId="{9C3FF07C-E725-7546-8AE0-62CF3424556C}" type="sibTrans" cxnId="{FB7CC035-5189-3747-9163-AC5D80A04D21}">
      <dgm:prSet/>
      <dgm:spPr/>
      <dgm:t>
        <a:bodyPr/>
        <a:lstStyle/>
        <a:p>
          <a:endParaRPr lang="es-ES"/>
        </a:p>
      </dgm:t>
    </dgm:pt>
    <dgm:pt modelId="{A6D3F354-185F-6948-AC0F-9CE7C12FAF53}">
      <dgm:prSet phldrT="[Texto]"/>
      <dgm:spPr/>
      <dgm:t>
        <a:bodyPr/>
        <a:lstStyle/>
        <a:p>
          <a:r>
            <a:rPr lang="es-ES" dirty="0"/>
            <a:t>Algunas obligaciones son más gratas o requieren mayores capacidades</a:t>
          </a:r>
        </a:p>
      </dgm:t>
    </dgm:pt>
    <dgm:pt modelId="{FE207A63-4E26-B549-A460-44E7954E71C1}" type="parTrans" cxnId="{22BF1982-88EE-C14F-9972-22E072F90ED9}">
      <dgm:prSet/>
      <dgm:spPr/>
      <dgm:t>
        <a:bodyPr/>
        <a:lstStyle/>
        <a:p>
          <a:endParaRPr lang="es-ES"/>
        </a:p>
      </dgm:t>
    </dgm:pt>
    <dgm:pt modelId="{6FE7FB58-3B38-0243-92B1-91567451D3BD}" type="sibTrans" cxnId="{22BF1982-88EE-C14F-9972-22E072F90ED9}">
      <dgm:prSet/>
      <dgm:spPr/>
      <dgm:t>
        <a:bodyPr/>
        <a:lstStyle/>
        <a:p>
          <a:endParaRPr lang="es-ES"/>
        </a:p>
      </dgm:t>
    </dgm:pt>
    <dgm:pt modelId="{FF1925FB-A0E3-7A47-971A-36FE172B842B}">
      <dgm:prSet phldrT="[Texto]"/>
      <dgm:spPr/>
      <dgm:t>
        <a:bodyPr/>
        <a:lstStyle/>
        <a:p>
          <a:r>
            <a:rPr lang="es-ES" dirty="0"/>
            <a:t>Necesidad de premiar para generar incentivos</a:t>
          </a:r>
        </a:p>
      </dgm:t>
    </dgm:pt>
    <dgm:pt modelId="{717C216C-D48A-9046-AB5A-429CC2E1BB28}" type="parTrans" cxnId="{6E75364A-2BE7-2B4E-8C9C-5430A3104748}">
      <dgm:prSet/>
      <dgm:spPr/>
      <dgm:t>
        <a:bodyPr/>
        <a:lstStyle/>
        <a:p>
          <a:endParaRPr lang="es-ES"/>
        </a:p>
      </dgm:t>
    </dgm:pt>
    <dgm:pt modelId="{10944EB8-C499-0B45-8E9D-E34185DB0AC4}" type="sibTrans" cxnId="{6E75364A-2BE7-2B4E-8C9C-5430A3104748}">
      <dgm:prSet/>
      <dgm:spPr/>
      <dgm:t>
        <a:bodyPr/>
        <a:lstStyle/>
        <a:p>
          <a:endParaRPr lang="es-ES"/>
        </a:p>
      </dgm:t>
    </dgm:pt>
    <dgm:pt modelId="{8329BFC3-EF15-5049-A583-1F3F2D8CC7ED}">
      <dgm:prSet phldrT="[Texto]"/>
      <dgm:spPr/>
      <dgm:t>
        <a:bodyPr/>
        <a:lstStyle/>
        <a:p>
          <a:r>
            <a:rPr lang="es-ES" dirty="0"/>
            <a:t>Distribución desigual de los mismos de acuerdo a las posiciones</a:t>
          </a:r>
        </a:p>
      </dgm:t>
    </dgm:pt>
    <dgm:pt modelId="{AB86EE34-BCCF-1D41-A373-255A1CF56BA9}" type="parTrans" cxnId="{7DBEF66F-7188-CD4B-A5EB-57A149B98F72}">
      <dgm:prSet/>
      <dgm:spPr/>
      <dgm:t>
        <a:bodyPr/>
        <a:lstStyle/>
        <a:p>
          <a:endParaRPr lang="es-ES"/>
        </a:p>
      </dgm:t>
    </dgm:pt>
    <dgm:pt modelId="{9D3EDECD-3D8E-1047-A660-1DCAF387F4F6}" type="sibTrans" cxnId="{7DBEF66F-7188-CD4B-A5EB-57A149B98F72}">
      <dgm:prSet/>
      <dgm:spPr/>
      <dgm:t>
        <a:bodyPr/>
        <a:lstStyle/>
        <a:p>
          <a:endParaRPr lang="es-ES"/>
        </a:p>
      </dgm:t>
    </dgm:pt>
    <dgm:pt modelId="{3A839E3F-C1D1-EF4B-8CAE-93A2B4240BAE}" type="pres">
      <dgm:prSet presAssocID="{6A54B930-0852-F34B-9C83-0CCC5BC3B559}" presName="Name0" presStyleCnt="0">
        <dgm:presLayoutVars>
          <dgm:dir/>
          <dgm:resizeHandles val="exact"/>
        </dgm:presLayoutVars>
      </dgm:prSet>
      <dgm:spPr/>
    </dgm:pt>
    <dgm:pt modelId="{E9D56CA5-9DD8-9146-B01B-63C30EB74CCB}" type="pres">
      <dgm:prSet presAssocID="{288BB52A-F74E-204A-8D2A-5B0683C9927B}" presName="node" presStyleLbl="node1" presStyleIdx="0" presStyleCnt="4">
        <dgm:presLayoutVars>
          <dgm:bulletEnabled val="1"/>
        </dgm:presLayoutVars>
      </dgm:prSet>
      <dgm:spPr/>
    </dgm:pt>
    <dgm:pt modelId="{773467AD-4BC6-7D42-BB14-51331253BF1F}" type="pres">
      <dgm:prSet presAssocID="{9C3FF07C-E725-7546-8AE0-62CF3424556C}" presName="sibTrans" presStyleLbl="sibTrans2D1" presStyleIdx="0" presStyleCnt="3"/>
      <dgm:spPr/>
    </dgm:pt>
    <dgm:pt modelId="{B2EF2D44-062D-3243-BB5E-8EA13F46736F}" type="pres">
      <dgm:prSet presAssocID="{9C3FF07C-E725-7546-8AE0-62CF3424556C}" presName="connectorText" presStyleLbl="sibTrans2D1" presStyleIdx="0" presStyleCnt="3"/>
      <dgm:spPr/>
    </dgm:pt>
    <dgm:pt modelId="{1F9DC025-BFEC-0743-BA63-C048D14B34DC}" type="pres">
      <dgm:prSet presAssocID="{A6D3F354-185F-6948-AC0F-9CE7C12FAF53}" presName="node" presStyleLbl="node1" presStyleIdx="1" presStyleCnt="4">
        <dgm:presLayoutVars>
          <dgm:bulletEnabled val="1"/>
        </dgm:presLayoutVars>
      </dgm:prSet>
      <dgm:spPr/>
    </dgm:pt>
    <dgm:pt modelId="{F6D2558B-271C-6244-A48F-8E52FC92583D}" type="pres">
      <dgm:prSet presAssocID="{6FE7FB58-3B38-0243-92B1-91567451D3BD}" presName="sibTrans" presStyleLbl="sibTrans2D1" presStyleIdx="1" presStyleCnt="3"/>
      <dgm:spPr/>
    </dgm:pt>
    <dgm:pt modelId="{9B93F355-D0BD-E04F-B29C-C9757696A0B7}" type="pres">
      <dgm:prSet presAssocID="{6FE7FB58-3B38-0243-92B1-91567451D3BD}" presName="connectorText" presStyleLbl="sibTrans2D1" presStyleIdx="1" presStyleCnt="3"/>
      <dgm:spPr/>
    </dgm:pt>
    <dgm:pt modelId="{07E0B59E-9EDD-D147-AA03-6AEB6835DA0E}" type="pres">
      <dgm:prSet presAssocID="{FF1925FB-A0E3-7A47-971A-36FE172B842B}" presName="node" presStyleLbl="node1" presStyleIdx="2" presStyleCnt="4">
        <dgm:presLayoutVars>
          <dgm:bulletEnabled val="1"/>
        </dgm:presLayoutVars>
      </dgm:prSet>
      <dgm:spPr/>
    </dgm:pt>
    <dgm:pt modelId="{2405D7EB-B736-8846-88DD-0A2CD6857B7E}" type="pres">
      <dgm:prSet presAssocID="{10944EB8-C499-0B45-8E9D-E34185DB0AC4}" presName="sibTrans" presStyleLbl="sibTrans2D1" presStyleIdx="2" presStyleCnt="3"/>
      <dgm:spPr/>
    </dgm:pt>
    <dgm:pt modelId="{BF8B16B7-4671-1045-A3CD-826C971D025E}" type="pres">
      <dgm:prSet presAssocID="{10944EB8-C499-0B45-8E9D-E34185DB0AC4}" presName="connectorText" presStyleLbl="sibTrans2D1" presStyleIdx="2" presStyleCnt="3"/>
      <dgm:spPr/>
    </dgm:pt>
    <dgm:pt modelId="{2FDC9F3D-6897-2D45-AFB2-20155DE8EDF8}" type="pres">
      <dgm:prSet presAssocID="{8329BFC3-EF15-5049-A583-1F3F2D8CC7ED}" presName="node" presStyleLbl="node1" presStyleIdx="3" presStyleCnt="4">
        <dgm:presLayoutVars>
          <dgm:bulletEnabled val="1"/>
        </dgm:presLayoutVars>
      </dgm:prSet>
      <dgm:spPr/>
    </dgm:pt>
  </dgm:ptLst>
  <dgm:cxnLst>
    <dgm:cxn modelId="{A929D20F-F2D6-874F-B76E-2D5EA107F2DB}" type="presOf" srcId="{6FE7FB58-3B38-0243-92B1-91567451D3BD}" destId="{9B93F355-D0BD-E04F-B29C-C9757696A0B7}" srcOrd="1" destOrd="0" presId="urn:microsoft.com/office/officeart/2005/8/layout/process1"/>
    <dgm:cxn modelId="{E2AD9828-33DD-9945-A579-29D6F5779AF6}" type="presOf" srcId="{A6D3F354-185F-6948-AC0F-9CE7C12FAF53}" destId="{1F9DC025-BFEC-0743-BA63-C048D14B34DC}" srcOrd="0" destOrd="0" presId="urn:microsoft.com/office/officeart/2005/8/layout/process1"/>
    <dgm:cxn modelId="{6ECCE834-23F4-4F44-AA77-FCB9B1B47A4C}" type="presOf" srcId="{6FE7FB58-3B38-0243-92B1-91567451D3BD}" destId="{F6D2558B-271C-6244-A48F-8E52FC92583D}" srcOrd="0" destOrd="0" presId="urn:microsoft.com/office/officeart/2005/8/layout/process1"/>
    <dgm:cxn modelId="{FB7CC035-5189-3747-9163-AC5D80A04D21}" srcId="{6A54B930-0852-F34B-9C83-0CCC5BC3B559}" destId="{288BB52A-F74E-204A-8D2A-5B0683C9927B}" srcOrd="0" destOrd="0" parTransId="{6C86ABCA-1F69-0C4A-A8BD-D94591FD35C9}" sibTransId="{9C3FF07C-E725-7546-8AE0-62CF3424556C}"/>
    <dgm:cxn modelId="{B5F81C3C-BA1F-EF42-8400-3AF1C27B815D}" type="presOf" srcId="{8329BFC3-EF15-5049-A583-1F3F2D8CC7ED}" destId="{2FDC9F3D-6897-2D45-AFB2-20155DE8EDF8}" srcOrd="0" destOrd="0" presId="urn:microsoft.com/office/officeart/2005/8/layout/process1"/>
    <dgm:cxn modelId="{6E75364A-2BE7-2B4E-8C9C-5430A3104748}" srcId="{6A54B930-0852-F34B-9C83-0CCC5BC3B559}" destId="{FF1925FB-A0E3-7A47-971A-36FE172B842B}" srcOrd="2" destOrd="0" parTransId="{717C216C-D48A-9046-AB5A-429CC2E1BB28}" sibTransId="{10944EB8-C499-0B45-8E9D-E34185DB0AC4}"/>
    <dgm:cxn modelId="{BB677157-17A9-5043-9389-9EF2887215E1}" type="presOf" srcId="{288BB52A-F74E-204A-8D2A-5B0683C9927B}" destId="{E9D56CA5-9DD8-9146-B01B-63C30EB74CCB}" srcOrd="0" destOrd="0" presId="urn:microsoft.com/office/officeart/2005/8/layout/process1"/>
    <dgm:cxn modelId="{7DBEF66F-7188-CD4B-A5EB-57A149B98F72}" srcId="{6A54B930-0852-F34B-9C83-0CCC5BC3B559}" destId="{8329BFC3-EF15-5049-A583-1F3F2D8CC7ED}" srcOrd="3" destOrd="0" parTransId="{AB86EE34-BCCF-1D41-A373-255A1CF56BA9}" sibTransId="{9D3EDECD-3D8E-1047-A660-1DCAF387F4F6}"/>
    <dgm:cxn modelId="{81BE137D-A972-D64E-B5C1-1B9A653DCA6F}" type="presOf" srcId="{10944EB8-C499-0B45-8E9D-E34185DB0AC4}" destId="{BF8B16B7-4671-1045-A3CD-826C971D025E}" srcOrd="1" destOrd="0" presId="urn:microsoft.com/office/officeart/2005/8/layout/process1"/>
    <dgm:cxn modelId="{22BF1982-88EE-C14F-9972-22E072F90ED9}" srcId="{6A54B930-0852-F34B-9C83-0CCC5BC3B559}" destId="{A6D3F354-185F-6948-AC0F-9CE7C12FAF53}" srcOrd="1" destOrd="0" parTransId="{FE207A63-4E26-B549-A460-44E7954E71C1}" sibTransId="{6FE7FB58-3B38-0243-92B1-91567451D3BD}"/>
    <dgm:cxn modelId="{5206CD85-DA81-7849-8149-8CAA72FB97EF}" type="presOf" srcId="{10944EB8-C499-0B45-8E9D-E34185DB0AC4}" destId="{2405D7EB-B736-8846-88DD-0A2CD6857B7E}" srcOrd="0" destOrd="0" presId="urn:microsoft.com/office/officeart/2005/8/layout/process1"/>
    <dgm:cxn modelId="{9C7E1B93-74B3-474C-BC71-7B5791BA594E}" type="presOf" srcId="{6A54B930-0852-F34B-9C83-0CCC5BC3B559}" destId="{3A839E3F-C1D1-EF4B-8CAE-93A2B4240BAE}" srcOrd="0" destOrd="0" presId="urn:microsoft.com/office/officeart/2005/8/layout/process1"/>
    <dgm:cxn modelId="{68393C94-252B-CF4C-8DC7-C2CAD56CA366}" type="presOf" srcId="{FF1925FB-A0E3-7A47-971A-36FE172B842B}" destId="{07E0B59E-9EDD-D147-AA03-6AEB6835DA0E}" srcOrd="0" destOrd="0" presId="urn:microsoft.com/office/officeart/2005/8/layout/process1"/>
    <dgm:cxn modelId="{5A527A9A-2DF0-394C-94F5-5664BD0FFFAF}" type="presOf" srcId="{9C3FF07C-E725-7546-8AE0-62CF3424556C}" destId="{B2EF2D44-062D-3243-BB5E-8EA13F46736F}" srcOrd="1" destOrd="0" presId="urn:microsoft.com/office/officeart/2005/8/layout/process1"/>
    <dgm:cxn modelId="{195B27DD-367D-2440-9172-67390370FDB2}" type="presOf" srcId="{9C3FF07C-E725-7546-8AE0-62CF3424556C}" destId="{773467AD-4BC6-7D42-BB14-51331253BF1F}" srcOrd="0" destOrd="0" presId="urn:microsoft.com/office/officeart/2005/8/layout/process1"/>
    <dgm:cxn modelId="{C6869468-6FE9-624A-A1FA-0367A2E76051}" type="presParOf" srcId="{3A839E3F-C1D1-EF4B-8CAE-93A2B4240BAE}" destId="{E9D56CA5-9DD8-9146-B01B-63C30EB74CCB}" srcOrd="0" destOrd="0" presId="urn:microsoft.com/office/officeart/2005/8/layout/process1"/>
    <dgm:cxn modelId="{5BADA30E-20C0-1C49-843D-71A7999C9CD5}" type="presParOf" srcId="{3A839E3F-C1D1-EF4B-8CAE-93A2B4240BAE}" destId="{773467AD-4BC6-7D42-BB14-51331253BF1F}" srcOrd="1" destOrd="0" presId="urn:microsoft.com/office/officeart/2005/8/layout/process1"/>
    <dgm:cxn modelId="{FF69ED79-F23B-5A48-877B-F3AE934AB978}" type="presParOf" srcId="{773467AD-4BC6-7D42-BB14-51331253BF1F}" destId="{B2EF2D44-062D-3243-BB5E-8EA13F46736F}" srcOrd="0" destOrd="0" presId="urn:microsoft.com/office/officeart/2005/8/layout/process1"/>
    <dgm:cxn modelId="{BB68CE80-5EFC-124A-8FE3-BB42947CF841}" type="presParOf" srcId="{3A839E3F-C1D1-EF4B-8CAE-93A2B4240BAE}" destId="{1F9DC025-BFEC-0743-BA63-C048D14B34DC}" srcOrd="2" destOrd="0" presId="urn:microsoft.com/office/officeart/2005/8/layout/process1"/>
    <dgm:cxn modelId="{49B38C40-406C-E945-BAE6-07ABD4D6ACED}" type="presParOf" srcId="{3A839E3F-C1D1-EF4B-8CAE-93A2B4240BAE}" destId="{F6D2558B-271C-6244-A48F-8E52FC92583D}" srcOrd="3" destOrd="0" presId="urn:microsoft.com/office/officeart/2005/8/layout/process1"/>
    <dgm:cxn modelId="{FAF91951-53A3-F649-90C4-5B97333E54C1}" type="presParOf" srcId="{F6D2558B-271C-6244-A48F-8E52FC92583D}" destId="{9B93F355-D0BD-E04F-B29C-C9757696A0B7}" srcOrd="0" destOrd="0" presId="urn:microsoft.com/office/officeart/2005/8/layout/process1"/>
    <dgm:cxn modelId="{E6EC0F16-1196-DA4B-A4DD-47C43CB1AA5F}" type="presParOf" srcId="{3A839E3F-C1D1-EF4B-8CAE-93A2B4240BAE}" destId="{07E0B59E-9EDD-D147-AA03-6AEB6835DA0E}" srcOrd="4" destOrd="0" presId="urn:microsoft.com/office/officeart/2005/8/layout/process1"/>
    <dgm:cxn modelId="{F990F236-0959-CF4F-860E-72B007018876}" type="presParOf" srcId="{3A839E3F-C1D1-EF4B-8CAE-93A2B4240BAE}" destId="{2405D7EB-B736-8846-88DD-0A2CD6857B7E}" srcOrd="5" destOrd="0" presId="urn:microsoft.com/office/officeart/2005/8/layout/process1"/>
    <dgm:cxn modelId="{7DBBE360-5663-4247-BE75-05F7DCC8740B}" type="presParOf" srcId="{2405D7EB-B736-8846-88DD-0A2CD6857B7E}" destId="{BF8B16B7-4671-1045-A3CD-826C971D025E}" srcOrd="0" destOrd="0" presId="urn:microsoft.com/office/officeart/2005/8/layout/process1"/>
    <dgm:cxn modelId="{F2938F69-FEC1-384F-8F75-74BE1CAA7D3E}" type="presParOf" srcId="{3A839E3F-C1D1-EF4B-8CAE-93A2B4240BAE}" destId="{2FDC9F3D-6897-2D45-AFB2-20155DE8EDF8}"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D56CA5-9DD8-9146-B01B-63C30EB74CCB}">
      <dsp:nvSpPr>
        <dsp:cNvPr id="0" name=""/>
        <dsp:cNvSpPr/>
      </dsp:nvSpPr>
      <dsp:spPr>
        <a:xfrm>
          <a:off x="3465" y="690341"/>
          <a:ext cx="1515339" cy="20172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Necesidad de distribuir a los individuos en posiciones (y que cumplan sus deberes)</a:t>
          </a:r>
        </a:p>
      </dsp:txBody>
      <dsp:txXfrm>
        <a:off x="47848" y="734724"/>
        <a:ext cx="1426573" cy="1928530"/>
      </dsp:txXfrm>
    </dsp:sp>
    <dsp:sp modelId="{773467AD-4BC6-7D42-BB14-51331253BF1F}">
      <dsp:nvSpPr>
        <dsp:cNvPr id="0" name=""/>
        <dsp:cNvSpPr/>
      </dsp:nvSpPr>
      <dsp:spPr>
        <a:xfrm>
          <a:off x="1670339" y="1511087"/>
          <a:ext cx="321252" cy="3758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p>
      </dsp:txBody>
      <dsp:txXfrm>
        <a:off x="1670339" y="1586248"/>
        <a:ext cx="224876" cy="225482"/>
      </dsp:txXfrm>
    </dsp:sp>
    <dsp:sp modelId="{1F9DC025-BFEC-0743-BA63-C048D14B34DC}">
      <dsp:nvSpPr>
        <dsp:cNvPr id="0" name=""/>
        <dsp:cNvSpPr/>
      </dsp:nvSpPr>
      <dsp:spPr>
        <a:xfrm>
          <a:off x="2124941" y="690341"/>
          <a:ext cx="1515339" cy="20172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Algunas obligaciones son más gratas o requieren mayores capacidades</a:t>
          </a:r>
        </a:p>
      </dsp:txBody>
      <dsp:txXfrm>
        <a:off x="2169324" y="734724"/>
        <a:ext cx="1426573" cy="1928530"/>
      </dsp:txXfrm>
    </dsp:sp>
    <dsp:sp modelId="{F6D2558B-271C-6244-A48F-8E52FC92583D}">
      <dsp:nvSpPr>
        <dsp:cNvPr id="0" name=""/>
        <dsp:cNvSpPr/>
      </dsp:nvSpPr>
      <dsp:spPr>
        <a:xfrm>
          <a:off x="3791815" y="1511087"/>
          <a:ext cx="321252" cy="3758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p>
      </dsp:txBody>
      <dsp:txXfrm>
        <a:off x="3791815" y="1586248"/>
        <a:ext cx="224876" cy="225482"/>
      </dsp:txXfrm>
    </dsp:sp>
    <dsp:sp modelId="{07E0B59E-9EDD-D147-AA03-6AEB6835DA0E}">
      <dsp:nvSpPr>
        <dsp:cNvPr id="0" name=""/>
        <dsp:cNvSpPr/>
      </dsp:nvSpPr>
      <dsp:spPr>
        <a:xfrm>
          <a:off x="4246417" y="690341"/>
          <a:ext cx="1515339" cy="20172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Necesidad de premiar para generar incentivos</a:t>
          </a:r>
        </a:p>
      </dsp:txBody>
      <dsp:txXfrm>
        <a:off x="4290800" y="734724"/>
        <a:ext cx="1426573" cy="1928530"/>
      </dsp:txXfrm>
    </dsp:sp>
    <dsp:sp modelId="{2405D7EB-B736-8846-88DD-0A2CD6857B7E}">
      <dsp:nvSpPr>
        <dsp:cNvPr id="0" name=""/>
        <dsp:cNvSpPr/>
      </dsp:nvSpPr>
      <dsp:spPr>
        <a:xfrm>
          <a:off x="5913291" y="1511087"/>
          <a:ext cx="321252" cy="3758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p>
      </dsp:txBody>
      <dsp:txXfrm>
        <a:off x="5913291" y="1586248"/>
        <a:ext cx="224876" cy="225482"/>
      </dsp:txXfrm>
    </dsp:sp>
    <dsp:sp modelId="{2FDC9F3D-6897-2D45-AFB2-20155DE8EDF8}">
      <dsp:nvSpPr>
        <dsp:cNvPr id="0" name=""/>
        <dsp:cNvSpPr/>
      </dsp:nvSpPr>
      <dsp:spPr>
        <a:xfrm>
          <a:off x="6367893" y="690341"/>
          <a:ext cx="1515339" cy="20172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Distribución desigual de los mismos de acuerdo a las posiciones</a:t>
          </a:r>
        </a:p>
      </dsp:txBody>
      <dsp:txXfrm>
        <a:off x="6412276" y="734724"/>
        <a:ext cx="1426573" cy="192853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108013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150" b="0" i="0">
                <a:solidFill>
                  <a:srgbClr val="FFC000"/>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sz="1600" b="0" i="0">
                <a:solidFill>
                  <a:schemeClr val="bg1"/>
                </a:solidFill>
                <a:latin typeface="Verdana"/>
                <a:cs typeface="Verdan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150" b="0" i="0">
                <a:solidFill>
                  <a:srgbClr val="FFC000"/>
                </a:solidFill>
                <a:latin typeface="Verdana"/>
                <a:cs typeface="Verdana"/>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150" b="0" i="0">
                <a:solidFill>
                  <a:srgbClr val="FFC000"/>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95F71D-5106-9D4A-8E0C-CE2DF568714C}"/>
              </a:ext>
            </a:extLst>
          </p:cNvPr>
          <p:cNvSpPr>
            <a:spLocks noGrp="1"/>
          </p:cNvSpPr>
          <p:nvPr>
            <p:ph type="ctrTitle"/>
          </p:nvPr>
        </p:nvSpPr>
        <p:spPr>
          <a:xfrm>
            <a:off x="1143000" y="554980"/>
            <a:ext cx="6858000" cy="2077492"/>
          </a:xfrm>
        </p:spPr>
        <p:txBody>
          <a:bodyPr anchor="b"/>
          <a:lstStyle>
            <a:lvl1pPr algn="ctr">
              <a:defRPr sz="4500"/>
            </a:lvl1pPr>
          </a:lstStyle>
          <a:p>
            <a:r>
              <a:rPr lang="es-ES"/>
              <a:t>Haga clic para modificar el estilo de título del patrón</a:t>
            </a:r>
            <a:endParaRPr lang="es-UY"/>
          </a:p>
        </p:txBody>
      </p:sp>
      <p:sp>
        <p:nvSpPr>
          <p:cNvPr id="3" name="Subtítulo 2">
            <a:extLst>
              <a:ext uri="{FF2B5EF4-FFF2-40B4-BE49-F238E27FC236}">
                <a16:creationId xmlns:a16="http://schemas.microsoft.com/office/drawing/2014/main" id="{19573488-4D28-A64A-A218-F73BA3A4EEE6}"/>
              </a:ext>
            </a:extLst>
          </p:cNvPr>
          <p:cNvSpPr>
            <a:spLocks noGrp="1"/>
          </p:cNvSpPr>
          <p:nvPr>
            <p:ph type="subTitle" idx="1"/>
          </p:nvPr>
        </p:nvSpPr>
        <p:spPr>
          <a:xfrm>
            <a:off x="1143000" y="2701528"/>
            <a:ext cx="6858000" cy="27699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UY"/>
          </a:p>
        </p:txBody>
      </p:sp>
      <p:sp>
        <p:nvSpPr>
          <p:cNvPr id="4" name="Marcador de fecha 3">
            <a:extLst>
              <a:ext uri="{FF2B5EF4-FFF2-40B4-BE49-F238E27FC236}">
                <a16:creationId xmlns:a16="http://schemas.microsoft.com/office/drawing/2014/main" id="{57C09A93-0E90-9E4E-8D57-407CCCD8DE18}"/>
              </a:ext>
            </a:extLst>
          </p:cNvPr>
          <p:cNvSpPr>
            <a:spLocks noGrp="1"/>
          </p:cNvSpPr>
          <p:nvPr>
            <p:ph type="dt" sz="half" idx="10"/>
          </p:nvPr>
        </p:nvSpPr>
        <p:spPr>
          <a:xfrm>
            <a:off x="457200" y="4783455"/>
            <a:ext cx="2103120" cy="276999"/>
          </a:xfrm>
        </p:spPr>
        <p:txBody>
          <a:bodyPr/>
          <a:lstStyle/>
          <a:p>
            <a:fld id="{EAB9C75C-CEF4-F94B-88CA-4DD264ED552A}" type="datetimeFigureOut">
              <a:rPr lang="es-UY" smtClean="0"/>
              <a:t>5/9/23</a:t>
            </a:fld>
            <a:endParaRPr lang="es-UY"/>
          </a:p>
        </p:txBody>
      </p:sp>
      <p:sp>
        <p:nvSpPr>
          <p:cNvPr id="5" name="Marcador de pie de página 4">
            <a:extLst>
              <a:ext uri="{FF2B5EF4-FFF2-40B4-BE49-F238E27FC236}">
                <a16:creationId xmlns:a16="http://schemas.microsoft.com/office/drawing/2014/main" id="{548AA54D-8125-F847-9A88-6D8DE96A861C}"/>
              </a:ext>
            </a:extLst>
          </p:cNvPr>
          <p:cNvSpPr>
            <a:spLocks noGrp="1"/>
          </p:cNvSpPr>
          <p:nvPr>
            <p:ph type="ftr" sz="quarter" idx="11"/>
          </p:nvPr>
        </p:nvSpPr>
        <p:spPr>
          <a:xfrm>
            <a:off x="3108960" y="4783455"/>
            <a:ext cx="2926080" cy="276999"/>
          </a:xfrm>
        </p:spPr>
        <p:txBody>
          <a:bodyPr/>
          <a:lstStyle/>
          <a:p>
            <a:endParaRPr lang="es-UY"/>
          </a:p>
        </p:txBody>
      </p:sp>
      <p:sp>
        <p:nvSpPr>
          <p:cNvPr id="6" name="Marcador de número de diapositiva 5">
            <a:extLst>
              <a:ext uri="{FF2B5EF4-FFF2-40B4-BE49-F238E27FC236}">
                <a16:creationId xmlns:a16="http://schemas.microsoft.com/office/drawing/2014/main" id="{0FD8A2A1-3D78-154E-94F4-E5568BFFF0B0}"/>
              </a:ext>
            </a:extLst>
          </p:cNvPr>
          <p:cNvSpPr>
            <a:spLocks noGrp="1"/>
          </p:cNvSpPr>
          <p:nvPr>
            <p:ph type="sldNum" sz="quarter" idx="12"/>
          </p:nvPr>
        </p:nvSpPr>
        <p:spPr>
          <a:xfrm>
            <a:off x="6583680" y="4783455"/>
            <a:ext cx="2103120" cy="276999"/>
          </a:xfrm>
        </p:spPr>
        <p:txBody>
          <a:bodyPr/>
          <a:lstStyle/>
          <a:p>
            <a:fld id="{BBDEDE28-55B0-DA4D-9EB9-FD428CAB660D}" type="slidenum">
              <a:rPr lang="es-UY" smtClean="0"/>
              <a:t>‹Nº›</a:t>
            </a:fld>
            <a:endParaRPr lang="es-UY"/>
          </a:p>
        </p:txBody>
      </p:sp>
    </p:spTree>
    <p:extLst>
      <p:ext uri="{BB962C8B-B14F-4D97-AF65-F5344CB8AC3E}">
        <p14:creationId xmlns:p14="http://schemas.microsoft.com/office/powerpoint/2010/main" val="991127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13"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png"/><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5143499"/>
          </a:xfrm>
          <a:prstGeom prst="rect">
            <a:avLst/>
          </a:prstGeom>
          <a:blipFill>
            <a:blip r:embed="rId8" cstate="print"/>
            <a:stretch>
              <a:fillRect/>
            </a:stretch>
          </a:blipFill>
        </p:spPr>
        <p:txBody>
          <a:bodyPr wrap="square" lIns="0" tIns="0" rIns="0" bIns="0" rtlCol="0"/>
          <a:lstStyle/>
          <a:p>
            <a:endParaRPr/>
          </a:p>
        </p:txBody>
      </p:sp>
      <p:sp>
        <p:nvSpPr>
          <p:cNvPr id="17" name="bg object 17"/>
          <p:cNvSpPr/>
          <p:nvPr/>
        </p:nvSpPr>
        <p:spPr>
          <a:xfrm>
            <a:off x="0" y="2001519"/>
            <a:ext cx="3027679" cy="3141979"/>
          </a:xfrm>
          <a:prstGeom prst="rect">
            <a:avLst/>
          </a:prstGeom>
          <a:blipFill>
            <a:blip r:embed="rId9" cstate="print"/>
            <a:stretch>
              <a:fillRect/>
            </a:stretch>
          </a:blipFill>
        </p:spPr>
        <p:txBody>
          <a:bodyPr wrap="square" lIns="0" tIns="0" rIns="0" bIns="0" rtlCol="0"/>
          <a:lstStyle/>
          <a:p>
            <a:endParaRPr/>
          </a:p>
        </p:txBody>
      </p:sp>
      <p:sp>
        <p:nvSpPr>
          <p:cNvPr id="18" name="bg object 18"/>
          <p:cNvSpPr/>
          <p:nvPr/>
        </p:nvSpPr>
        <p:spPr>
          <a:xfrm>
            <a:off x="0" y="2169160"/>
            <a:ext cx="1142999" cy="1775460"/>
          </a:xfrm>
          <a:prstGeom prst="rect">
            <a:avLst/>
          </a:prstGeom>
          <a:blipFill>
            <a:blip r:embed="rId10" cstate="print"/>
            <a:stretch>
              <a:fillRect/>
            </a:stretch>
          </a:blipFill>
        </p:spPr>
        <p:txBody>
          <a:bodyPr wrap="square" lIns="0" tIns="0" rIns="0" bIns="0" rtlCol="0"/>
          <a:lstStyle/>
          <a:p>
            <a:endParaRPr/>
          </a:p>
        </p:txBody>
      </p:sp>
      <p:sp>
        <p:nvSpPr>
          <p:cNvPr id="19" name="bg object 19"/>
          <p:cNvSpPr/>
          <p:nvPr/>
        </p:nvSpPr>
        <p:spPr>
          <a:xfrm>
            <a:off x="6456679" y="1257300"/>
            <a:ext cx="2115820" cy="2115820"/>
          </a:xfrm>
          <a:prstGeom prst="rect">
            <a:avLst/>
          </a:prstGeom>
          <a:blipFill>
            <a:blip r:embed="rId11" cstate="print"/>
            <a:stretch>
              <a:fillRect/>
            </a:stretch>
          </a:blipFill>
        </p:spPr>
        <p:txBody>
          <a:bodyPr wrap="square" lIns="0" tIns="0" rIns="0" bIns="0" rtlCol="0"/>
          <a:lstStyle/>
          <a:p>
            <a:endParaRPr/>
          </a:p>
        </p:txBody>
      </p:sp>
      <p:sp>
        <p:nvSpPr>
          <p:cNvPr id="20" name="bg object 20"/>
          <p:cNvSpPr/>
          <p:nvPr/>
        </p:nvSpPr>
        <p:spPr>
          <a:xfrm>
            <a:off x="5999479" y="0"/>
            <a:ext cx="1201420" cy="855979"/>
          </a:xfrm>
          <a:prstGeom prst="rect">
            <a:avLst/>
          </a:prstGeom>
          <a:blipFill>
            <a:blip r:embed="rId12" cstate="print"/>
            <a:stretch>
              <a:fillRect/>
            </a:stretch>
          </a:blipFill>
        </p:spPr>
        <p:txBody>
          <a:bodyPr wrap="square" lIns="0" tIns="0" rIns="0" bIns="0" rtlCol="0"/>
          <a:lstStyle/>
          <a:p>
            <a:endParaRPr/>
          </a:p>
        </p:txBody>
      </p:sp>
      <p:sp>
        <p:nvSpPr>
          <p:cNvPr id="21" name="bg object 21"/>
          <p:cNvSpPr/>
          <p:nvPr/>
        </p:nvSpPr>
        <p:spPr>
          <a:xfrm>
            <a:off x="6454140" y="4571999"/>
            <a:ext cx="746760" cy="571499"/>
          </a:xfrm>
          <a:prstGeom prst="rect">
            <a:avLst/>
          </a:prstGeom>
          <a:blipFill>
            <a:blip r:embed="rId13" cstate="print"/>
            <a:stretch>
              <a:fillRect/>
            </a:stretch>
          </a:blipFill>
        </p:spPr>
        <p:txBody>
          <a:bodyPr wrap="square" lIns="0" tIns="0" rIns="0" bIns="0" rtlCol="0"/>
          <a:lstStyle/>
          <a:p>
            <a:endParaRPr/>
          </a:p>
        </p:txBody>
      </p:sp>
      <p:sp>
        <p:nvSpPr>
          <p:cNvPr id="22" name="bg object 22"/>
          <p:cNvSpPr/>
          <p:nvPr/>
        </p:nvSpPr>
        <p:spPr>
          <a:xfrm>
            <a:off x="7787640" y="0"/>
            <a:ext cx="594626" cy="922274"/>
          </a:xfrm>
          <a:prstGeom prst="rect">
            <a:avLst/>
          </a:prstGeom>
          <a:blipFill>
            <a:blip r:embed="rId14" cstate="print"/>
            <a:stretch>
              <a:fillRect/>
            </a:stretch>
          </a:blipFill>
        </p:spPr>
        <p:txBody>
          <a:bodyPr wrap="square" lIns="0" tIns="0" rIns="0" bIns="0" rtlCol="0"/>
          <a:lstStyle/>
          <a:p>
            <a:endParaRPr/>
          </a:p>
        </p:txBody>
      </p:sp>
      <p:sp>
        <p:nvSpPr>
          <p:cNvPr id="23" name="bg object 23"/>
          <p:cNvSpPr/>
          <p:nvPr/>
        </p:nvSpPr>
        <p:spPr>
          <a:xfrm>
            <a:off x="7828280" y="0"/>
            <a:ext cx="515620" cy="858519"/>
          </a:xfrm>
          <a:custGeom>
            <a:avLst/>
            <a:gdLst/>
            <a:ahLst/>
            <a:cxnLst/>
            <a:rect l="l" t="t" r="r" b="b"/>
            <a:pathLst>
              <a:path w="515620" h="858519">
                <a:moveTo>
                  <a:pt x="515620" y="0"/>
                </a:moveTo>
                <a:lnTo>
                  <a:pt x="0" y="0"/>
                </a:lnTo>
                <a:lnTo>
                  <a:pt x="0" y="858520"/>
                </a:lnTo>
                <a:lnTo>
                  <a:pt x="515620" y="858520"/>
                </a:lnTo>
                <a:lnTo>
                  <a:pt x="515620" y="0"/>
                </a:lnTo>
                <a:close/>
              </a:path>
            </a:pathLst>
          </a:custGeom>
          <a:solidFill>
            <a:srgbClr val="AF1512"/>
          </a:solidFill>
        </p:spPr>
        <p:txBody>
          <a:bodyPr wrap="square" lIns="0" tIns="0" rIns="0" bIns="0" rtlCol="0"/>
          <a:lstStyle/>
          <a:p>
            <a:endParaRPr/>
          </a:p>
        </p:txBody>
      </p:sp>
      <p:sp>
        <p:nvSpPr>
          <p:cNvPr id="2" name="Holder 2"/>
          <p:cNvSpPr>
            <a:spLocks noGrp="1"/>
          </p:cNvSpPr>
          <p:nvPr>
            <p:ph type="title"/>
          </p:nvPr>
        </p:nvSpPr>
        <p:spPr>
          <a:xfrm>
            <a:off x="479107" y="513778"/>
            <a:ext cx="8185785" cy="988060"/>
          </a:xfrm>
          <a:prstGeom prst="rect">
            <a:avLst/>
          </a:prstGeom>
        </p:spPr>
        <p:txBody>
          <a:bodyPr wrap="square" lIns="0" tIns="0" rIns="0" bIns="0">
            <a:spAutoFit/>
          </a:bodyPr>
          <a:lstStyle>
            <a:lvl1pPr>
              <a:defRPr sz="3150" b="0" i="0">
                <a:solidFill>
                  <a:srgbClr val="FFC000"/>
                </a:solidFill>
                <a:latin typeface="Verdana"/>
                <a:cs typeface="Verdana"/>
              </a:defRPr>
            </a:lvl1pPr>
          </a:lstStyle>
          <a:p>
            <a:endParaRPr/>
          </a:p>
        </p:txBody>
      </p:sp>
      <p:sp>
        <p:nvSpPr>
          <p:cNvPr id="3" name="Holder 3"/>
          <p:cNvSpPr>
            <a:spLocks noGrp="1"/>
          </p:cNvSpPr>
          <p:nvPr>
            <p:ph type="body" idx="1"/>
          </p:nvPr>
        </p:nvSpPr>
        <p:spPr>
          <a:xfrm>
            <a:off x="270192" y="936084"/>
            <a:ext cx="7171690" cy="3522979"/>
          </a:xfrm>
          <a:prstGeom prst="rect">
            <a:avLst/>
          </a:prstGeom>
        </p:spPr>
        <p:txBody>
          <a:bodyPr wrap="square" lIns="0" tIns="0" rIns="0" bIns="0">
            <a:spAutoFit/>
          </a:bodyPr>
          <a:lstStyle>
            <a:lvl1pPr>
              <a:defRPr sz="1600" b="0" i="0">
                <a:solidFill>
                  <a:schemeClr val="bg1"/>
                </a:solidFill>
                <a:latin typeface="Verdana"/>
                <a:cs typeface="Verdana"/>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9/5/23</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oogle.com/search?sca_esv=562779362&amp;rlz=1C5CHFA_enBR950BR950&amp;sxsrf=AB5stBiiAmfOY68uLsKsrHy_hbrh0L1JwQ:1693943379894&amp;q=las+desigualdades+sociales+en+la+modernidad+youtube&amp;tbm=vid&amp;source=lnms&amp;sa=X&amp;ved=2ahUKEwiVirbrnpSBAxVEqZUCHfTBCosQ0pQJegQIDRAB&amp;biw=1440&amp;bih=815&amp;dpr=2#fpstate=ive&amp;vld=cid:6d374155,vid:UOU0uRw33Q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8.tif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89C558-36AB-4B46-9A5C-230F95DE95A4}"/>
              </a:ext>
            </a:extLst>
          </p:cNvPr>
          <p:cNvSpPr>
            <a:spLocks noGrp="1"/>
          </p:cNvSpPr>
          <p:nvPr>
            <p:ph type="ctrTitle"/>
          </p:nvPr>
        </p:nvSpPr>
        <p:spPr>
          <a:xfrm>
            <a:off x="1143000" y="1247477"/>
            <a:ext cx="6858000" cy="1384995"/>
          </a:xfrm>
        </p:spPr>
        <p:txBody>
          <a:bodyPr/>
          <a:lstStyle/>
          <a:p>
            <a:r>
              <a:rPr lang="es-UY" dirty="0"/>
              <a:t>Sociedades modernas y desigualdades sociales</a:t>
            </a:r>
          </a:p>
        </p:txBody>
      </p:sp>
      <p:sp>
        <p:nvSpPr>
          <p:cNvPr id="3" name="Subtítulo 2">
            <a:extLst>
              <a:ext uri="{FF2B5EF4-FFF2-40B4-BE49-F238E27FC236}">
                <a16:creationId xmlns:a16="http://schemas.microsoft.com/office/drawing/2014/main" id="{5F958F9D-61C1-A04B-85AB-C842D6A2DF53}"/>
              </a:ext>
            </a:extLst>
          </p:cNvPr>
          <p:cNvSpPr>
            <a:spLocks noGrp="1"/>
          </p:cNvSpPr>
          <p:nvPr>
            <p:ph type="subTitle" idx="1"/>
          </p:nvPr>
        </p:nvSpPr>
        <p:spPr>
          <a:xfrm>
            <a:off x="1143000" y="2701528"/>
            <a:ext cx="6858000" cy="553998"/>
          </a:xfrm>
        </p:spPr>
        <p:txBody>
          <a:bodyPr/>
          <a:lstStyle/>
          <a:p>
            <a:r>
              <a:rPr lang="es-UY" dirty="0"/>
              <a:t>Comienzo módulo II – Clases y Estratos (Feito Alonso cap. 2 - 3 – 4)</a:t>
            </a:r>
          </a:p>
        </p:txBody>
      </p:sp>
    </p:spTree>
    <p:extLst>
      <p:ext uri="{BB962C8B-B14F-4D97-AF65-F5344CB8AC3E}">
        <p14:creationId xmlns:p14="http://schemas.microsoft.com/office/powerpoint/2010/main" val="2661933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03B63B-B86C-4FF5-82D6-544AA3B5EFD7}"/>
              </a:ext>
            </a:extLst>
          </p:cNvPr>
          <p:cNvSpPr>
            <a:spLocks noGrp="1"/>
          </p:cNvSpPr>
          <p:nvPr>
            <p:ph type="title"/>
          </p:nvPr>
        </p:nvSpPr>
        <p:spPr>
          <a:xfrm>
            <a:off x="479107" y="513778"/>
            <a:ext cx="8185785" cy="484748"/>
          </a:xfrm>
        </p:spPr>
        <p:txBody>
          <a:bodyPr/>
          <a:lstStyle/>
          <a:p>
            <a:r>
              <a:rPr lang="es-CL" dirty="0"/>
              <a:t>ESTRATIFICACIONISMO</a:t>
            </a:r>
          </a:p>
        </p:txBody>
      </p:sp>
      <p:sp>
        <p:nvSpPr>
          <p:cNvPr id="3" name="Marcador de contenido 2">
            <a:extLst>
              <a:ext uri="{FF2B5EF4-FFF2-40B4-BE49-F238E27FC236}">
                <a16:creationId xmlns:a16="http://schemas.microsoft.com/office/drawing/2014/main" id="{AD31D18F-12B4-4AA6-9BF6-17B59395647E}"/>
              </a:ext>
            </a:extLst>
          </p:cNvPr>
          <p:cNvSpPr>
            <a:spLocks noGrp="1"/>
          </p:cNvSpPr>
          <p:nvPr>
            <p:ph idx="1"/>
          </p:nvPr>
        </p:nvSpPr>
        <p:spPr/>
        <p:txBody>
          <a:bodyPr>
            <a:normAutofit/>
          </a:bodyPr>
          <a:lstStyle/>
          <a:p>
            <a:r>
              <a:rPr lang="es-CL" dirty="0"/>
              <a:t>8 rasgos básicos: </a:t>
            </a:r>
          </a:p>
          <a:p>
            <a:r>
              <a:rPr lang="es-CL" dirty="0"/>
              <a:t>1)Énfasis en la dimensión distributiva de la desigualdad (no relacional)</a:t>
            </a:r>
          </a:p>
          <a:p>
            <a:r>
              <a:rPr lang="es-CL" dirty="0"/>
              <a:t>2)Imagen gradualista de la estratificación: sitúa a los individuos en un continuum. </a:t>
            </a:r>
          </a:p>
          <a:p>
            <a:r>
              <a:rPr lang="es-CL" dirty="0"/>
              <a:t>3) Carácter multidimensional de la estratificación: se consideran aspectos cualitativamente diferentes. </a:t>
            </a:r>
          </a:p>
          <a:p>
            <a:r>
              <a:rPr lang="es-CL" dirty="0"/>
              <a:t>4) Comprensión nominalista: los estratos no tienen una existencia real, no viven en comunidades, son un producto de la estadística. </a:t>
            </a:r>
          </a:p>
          <a:p>
            <a:r>
              <a:rPr lang="es-CL" dirty="0"/>
              <a:t>5) Carácter evaluativo de la estratificación</a:t>
            </a:r>
          </a:p>
          <a:p>
            <a:r>
              <a:rPr lang="es-CL" dirty="0"/>
              <a:t>6)La ocupación como elemento privilegiado de la estratificación.</a:t>
            </a:r>
          </a:p>
          <a:p>
            <a:r>
              <a:rPr lang="es-CL" dirty="0"/>
              <a:t>7) Desigualdad explicada en términos de su valor funcional: más relevancia=más recompensas</a:t>
            </a:r>
          </a:p>
          <a:p>
            <a:r>
              <a:rPr lang="es-CL" dirty="0"/>
              <a:t>8)Acentúa la integración y el equilibrio frente al conflicto.</a:t>
            </a:r>
          </a:p>
        </p:txBody>
      </p:sp>
    </p:spTree>
    <p:extLst>
      <p:ext uri="{BB962C8B-B14F-4D97-AF65-F5344CB8AC3E}">
        <p14:creationId xmlns:p14="http://schemas.microsoft.com/office/powerpoint/2010/main" val="1548977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3B066F0-200C-4957-8FD8-26925A018F18}"/>
              </a:ext>
            </a:extLst>
          </p:cNvPr>
          <p:cNvSpPr>
            <a:spLocks noGrp="1"/>
          </p:cNvSpPr>
          <p:nvPr>
            <p:ph idx="1"/>
          </p:nvPr>
        </p:nvSpPr>
        <p:spPr>
          <a:xfrm>
            <a:off x="628650" y="536116"/>
            <a:ext cx="7886700" cy="3774281"/>
          </a:xfrm>
        </p:spPr>
        <p:txBody>
          <a:bodyPr>
            <a:normAutofit/>
          </a:bodyPr>
          <a:lstStyle/>
          <a:p>
            <a:r>
              <a:rPr lang="es-CL" dirty="0"/>
              <a:t>En Europa surgen criticas a la visión funcionalista. Se acusaba al funcionalismo de una visión utópica de la sociedad. Surgen de esta manera teorías basadas en las concepciones weberianas y marxistas pero el funcionalismo continuaba teniendo hegemonía</a:t>
            </a:r>
          </a:p>
          <a:p>
            <a:r>
              <a:rPr lang="es-CL" b="1" u="sng" dirty="0"/>
              <a:t>Obra de Bell: </a:t>
            </a:r>
            <a:r>
              <a:rPr lang="es-CL" dirty="0"/>
              <a:t>el advenimiento de la sociedad </a:t>
            </a:r>
            <a:r>
              <a:rPr lang="es-CL" dirty="0" err="1"/>
              <a:t>postndustrial</a:t>
            </a:r>
            <a:r>
              <a:rPr lang="es-CL" dirty="0"/>
              <a:t>: las sociedades actuales son postindustriales porque la propiedad de los medios de producción no determina en dominio, el poder o el privilegio en la sociedad. </a:t>
            </a:r>
          </a:p>
          <a:p>
            <a:r>
              <a:rPr lang="es-CL" dirty="0"/>
              <a:t>                              </a:t>
            </a:r>
          </a:p>
          <a:p>
            <a:endParaRPr lang="es-CL" dirty="0"/>
          </a:p>
          <a:p>
            <a:pPr algn="ctr"/>
            <a:r>
              <a:rPr lang="es-CL" dirty="0"/>
              <a:t>Entonces ¿quién dirige la sociedad?</a:t>
            </a:r>
          </a:p>
          <a:p>
            <a:endParaRPr lang="es-CL" dirty="0"/>
          </a:p>
          <a:p>
            <a:r>
              <a:rPr lang="es-CL" dirty="0"/>
              <a:t>                              </a:t>
            </a:r>
          </a:p>
          <a:p>
            <a:pPr algn="ctr"/>
            <a:r>
              <a:rPr lang="es-CL" dirty="0"/>
              <a:t> El Estado, los ministros, los jueces</a:t>
            </a:r>
          </a:p>
          <a:p>
            <a:r>
              <a:rPr lang="es-CL" dirty="0"/>
              <a:t>Sociedades </a:t>
            </a:r>
            <a:r>
              <a:rPr lang="es-CL" dirty="0" err="1"/>
              <a:t>postindustirales</a:t>
            </a:r>
            <a:r>
              <a:rPr lang="es-CL" dirty="0"/>
              <a:t>, tecnocráticas (de acuerdo al poder que las domina, programadas (de acuerdo a la organización de la economía)</a:t>
            </a:r>
          </a:p>
        </p:txBody>
      </p:sp>
      <p:sp>
        <p:nvSpPr>
          <p:cNvPr id="4" name="Flecha: hacia abajo 3">
            <a:extLst>
              <a:ext uri="{FF2B5EF4-FFF2-40B4-BE49-F238E27FC236}">
                <a16:creationId xmlns:a16="http://schemas.microsoft.com/office/drawing/2014/main" id="{6D427C67-4632-4006-8B0F-6A25949DAC16}"/>
              </a:ext>
            </a:extLst>
          </p:cNvPr>
          <p:cNvSpPr/>
          <p:nvPr/>
        </p:nvSpPr>
        <p:spPr>
          <a:xfrm>
            <a:off x="3821133" y="2287623"/>
            <a:ext cx="1086730" cy="322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sz="1350"/>
          </a:p>
        </p:txBody>
      </p:sp>
      <p:sp>
        <p:nvSpPr>
          <p:cNvPr id="6" name="Flecha: hacia abajo 5">
            <a:extLst>
              <a:ext uri="{FF2B5EF4-FFF2-40B4-BE49-F238E27FC236}">
                <a16:creationId xmlns:a16="http://schemas.microsoft.com/office/drawing/2014/main" id="{3F474FF2-4094-46E3-8360-F5E646F77130}"/>
              </a:ext>
            </a:extLst>
          </p:cNvPr>
          <p:cNvSpPr/>
          <p:nvPr/>
        </p:nvSpPr>
        <p:spPr>
          <a:xfrm>
            <a:off x="3821133" y="3006382"/>
            <a:ext cx="1086730" cy="322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sz="1350"/>
          </a:p>
        </p:txBody>
      </p:sp>
    </p:spTree>
    <p:extLst>
      <p:ext uri="{BB962C8B-B14F-4D97-AF65-F5344CB8AC3E}">
        <p14:creationId xmlns:p14="http://schemas.microsoft.com/office/powerpoint/2010/main" val="245934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03202B-DF62-4A5B-8C72-4F4E28155493}"/>
              </a:ext>
            </a:extLst>
          </p:cNvPr>
          <p:cNvSpPr>
            <a:spLocks noGrp="1"/>
          </p:cNvSpPr>
          <p:nvPr>
            <p:ph type="title"/>
          </p:nvPr>
        </p:nvSpPr>
        <p:spPr/>
        <p:txBody>
          <a:bodyPr/>
          <a:lstStyle/>
          <a:p>
            <a:r>
              <a:rPr lang="es-CL" dirty="0"/>
              <a:t>LA DOMINACIÓN SOCIAL EN LAS SOCIEDADES POSTINDUSTRIALES</a:t>
            </a:r>
          </a:p>
        </p:txBody>
      </p:sp>
      <p:sp>
        <p:nvSpPr>
          <p:cNvPr id="3" name="Marcador de contenido 2">
            <a:extLst>
              <a:ext uri="{FF2B5EF4-FFF2-40B4-BE49-F238E27FC236}">
                <a16:creationId xmlns:a16="http://schemas.microsoft.com/office/drawing/2014/main" id="{DA0A5C2C-D793-4AF7-84D2-87D0AC0275DC}"/>
              </a:ext>
            </a:extLst>
          </p:cNvPr>
          <p:cNvSpPr>
            <a:spLocks noGrp="1"/>
          </p:cNvSpPr>
          <p:nvPr>
            <p:ph idx="1"/>
          </p:nvPr>
        </p:nvSpPr>
        <p:spPr>
          <a:xfrm>
            <a:off x="512777" y="1501838"/>
            <a:ext cx="7886700" cy="3263504"/>
          </a:xfrm>
        </p:spPr>
        <p:txBody>
          <a:bodyPr>
            <a:normAutofit/>
          </a:bodyPr>
          <a:lstStyle/>
          <a:p>
            <a:r>
              <a:rPr lang="es-CL" dirty="0"/>
              <a:t>Asume tres formas: </a:t>
            </a:r>
          </a:p>
          <a:p>
            <a:pPr marL="385763" indent="-385763">
              <a:buAutoNum type="arabicParenR"/>
            </a:pPr>
            <a:r>
              <a:rPr lang="es-CL" dirty="0"/>
              <a:t>Adopta la forma de integración social, los actores no solo participan en el trabajo sino que también lo hacen del consumo. </a:t>
            </a:r>
          </a:p>
          <a:p>
            <a:pPr marL="385763" indent="-385763">
              <a:buAutoNum type="arabicParenR"/>
            </a:pPr>
            <a:r>
              <a:rPr lang="es-CL" dirty="0"/>
              <a:t>Adopta la forma de la manipulación cultural. La educación deja ser controlada por las familias y pasa a manos del Estado.</a:t>
            </a:r>
          </a:p>
          <a:p>
            <a:pPr marL="385763" indent="-385763">
              <a:buAutoNum type="arabicParenR"/>
            </a:pPr>
            <a:r>
              <a:rPr lang="es-CL" dirty="0"/>
              <a:t>Sociedad de aparatos, dominada por grandes organizaciones que son económicas y políticas. Se orienta hacia el poder y control. </a:t>
            </a:r>
          </a:p>
          <a:p>
            <a:pPr marL="385763" indent="-385763">
              <a:buAutoNum type="arabicParenR"/>
            </a:pPr>
            <a:endParaRPr lang="es-CL" dirty="0"/>
          </a:p>
          <a:p>
            <a:r>
              <a:rPr lang="es-CL" dirty="0"/>
              <a:t>                               ALIENACIÓN SOCIAL (en lugar de explotación).</a:t>
            </a:r>
          </a:p>
          <a:p>
            <a:r>
              <a:rPr lang="es-CL" b="1" u="sng" dirty="0"/>
              <a:t>TOURAINE</a:t>
            </a:r>
            <a:r>
              <a:rPr lang="es-CL" dirty="0"/>
              <a:t> Las luchas obreras no ponen en cuestión el orden social porque el ejercicio del poder en la empresa ha dejado de ser el principal. </a:t>
            </a:r>
          </a:p>
          <a:p>
            <a:r>
              <a:rPr lang="es-CL" dirty="0"/>
              <a:t>Se trata de una oposición social y cultural más que económica: oposición frente a la tecnocracia. </a:t>
            </a:r>
          </a:p>
        </p:txBody>
      </p:sp>
      <p:sp>
        <p:nvSpPr>
          <p:cNvPr id="4" name="Flecha: hacia abajo 3">
            <a:extLst>
              <a:ext uri="{FF2B5EF4-FFF2-40B4-BE49-F238E27FC236}">
                <a16:creationId xmlns:a16="http://schemas.microsoft.com/office/drawing/2014/main" id="{A752DA5A-08F6-4B5C-A687-FAA5BE606FF2}"/>
              </a:ext>
            </a:extLst>
          </p:cNvPr>
          <p:cNvSpPr/>
          <p:nvPr/>
        </p:nvSpPr>
        <p:spPr>
          <a:xfrm>
            <a:off x="1676400" y="3257550"/>
            <a:ext cx="780757" cy="4114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sz="1350"/>
          </a:p>
        </p:txBody>
      </p:sp>
    </p:spTree>
    <p:extLst>
      <p:ext uri="{BB962C8B-B14F-4D97-AF65-F5344CB8AC3E}">
        <p14:creationId xmlns:p14="http://schemas.microsoft.com/office/powerpoint/2010/main" val="156168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1D6AD8-339A-49AB-A2C5-41354CC04A51}"/>
              </a:ext>
            </a:extLst>
          </p:cNvPr>
          <p:cNvSpPr>
            <a:spLocks noGrp="1"/>
          </p:cNvSpPr>
          <p:nvPr>
            <p:ph type="title"/>
          </p:nvPr>
        </p:nvSpPr>
        <p:spPr/>
        <p:txBody>
          <a:bodyPr/>
          <a:lstStyle/>
          <a:p>
            <a:r>
              <a:rPr lang="es-CL" dirty="0"/>
              <a:t>CHOQUES CONTRA LA TEORÍA MARXISTA DE CLASES</a:t>
            </a:r>
          </a:p>
        </p:txBody>
      </p:sp>
      <p:sp>
        <p:nvSpPr>
          <p:cNvPr id="3" name="Marcador de contenido 2">
            <a:extLst>
              <a:ext uri="{FF2B5EF4-FFF2-40B4-BE49-F238E27FC236}">
                <a16:creationId xmlns:a16="http://schemas.microsoft.com/office/drawing/2014/main" id="{60A104EF-4A76-48D7-8BE3-B662029BE77B}"/>
              </a:ext>
            </a:extLst>
          </p:cNvPr>
          <p:cNvSpPr>
            <a:spLocks noGrp="1"/>
          </p:cNvSpPr>
          <p:nvPr>
            <p:ph idx="1"/>
          </p:nvPr>
        </p:nvSpPr>
        <p:spPr>
          <a:xfrm>
            <a:off x="152400" y="1501838"/>
            <a:ext cx="7171690" cy="3522979"/>
          </a:xfrm>
        </p:spPr>
        <p:txBody>
          <a:bodyPr>
            <a:normAutofit/>
          </a:bodyPr>
          <a:lstStyle/>
          <a:p>
            <a:r>
              <a:rPr lang="es-CL" dirty="0"/>
              <a:t>Mientras que Marx proponía un aumento de la descualificación de la fuerza de trabajo (tendencia a la proletarización)las teorías postindustriales sugieren lo contrario</a:t>
            </a:r>
          </a:p>
          <a:p>
            <a:r>
              <a:rPr lang="es-CL" dirty="0"/>
              <a:t>La clase obrera que era vista por Marx como la clase revolucionaria para a ser considerada como aburguesada por estas nuevas teorías</a:t>
            </a:r>
          </a:p>
          <a:p>
            <a:r>
              <a:rPr lang="es-CL" dirty="0"/>
              <a:t>Las teorías </a:t>
            </a:r>
            <a:r>
              <a:rPr lang="es-CL" dirty="0" err="1"/>
              <a:t>postindustirales</a:t>
            </a:r>
            <a:r>
              <a:rPr lang="es-CL" dirty="0"/>
              <a:t> visualizan el fin de las ideologías ya que han logrado mecanismos de resolución de conflictos de modo que desaparecen los movimientos sociales que ponen en cuestión el orden social establecido. </a:t>
            </a:r>
          </a:p>
          <a:p>
            <a:r>
              <a:rPr lang="es-CL" dirty="0"/>
              <a:t>Las decisiones no se toman en base a ideologías sino que por medios científicos o técnicos. </a:t>
            </a:r>
          </a:p>
          <a:p>
            <a:r>
              <a:rPr lang="es-CL" dirty="0"/>
              <a:t>El marxismo luego de la Segunda Guerra Mundial no fue capaz de ofrecer aportes a la teoría de clases, dejo de concentrarse en temas sociales para concentrarse en temas filosóficos. </a:t>
            </a:r>
          </a:p>
        </p:txBody>
      </p:sp>
    </p:spTree>
    <p:extLst>
      <p:ext uri="{BB962C8B-B14F-4D97-AF65-F5344CB8AC3E}">
        <p14:creationId xmlns:p14="http://schemas.microsoft.com/office/powerpoint/2010/main" val="2438479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B90E00-1575-4377-A32B-C3C771043832}"/>
              </a:ext>
            </a:extLst>
          </p:cNvPr>
          <p:cNvSpPr>
            <a:spLocks noGrp="1"/>
          </p:cNvSpPr>
          <p:nvPr>
            <p:ph type="title"/>
          </p:nvPr>
        </p:nvSpPr>
        <p:spPr>
          <a:xfrm>
            <a:off x="479107" y="513778"/>
            <a:ext cx="8185785" cy="484748"/>
          </a:xfrm>
        </p:spPr>
        <p:txBody>
          <a:bodyPr/>
          <a:lstStyle/>
          <a:p>
            <a:r>
              <a:rPr lang="es-CL" dirty="0"/>
              <a:t>EL MARXISMO A PARTIR DE LOS 60s</a:t>
            </a:r>
          </a:p>
        </p:txBody>
      </p:sp>
      <p:sp>
        <p:nvSpPr>
          <p:cNvPr id="3" name="Marcador de contenido 2">
            <a:extLst>
              <a:ext uri="{FF2B5EF4-FFF2-40B4-BE49-F238E27FC236}">
                <a16:creationId xmlns:a16="http://schemas.microsoft.com/office/drawing/2014/main" id="{ACF3C1C4-D110-4D2E-A60B-9415C2D4D378}"/>
              </a:ext>
            </a:extLst>
          </p:cNvPr>
          <p:cNvSpPr>
            <a:spLocks noGrp="1"/>
          </p:cNvSpPr>
          <p:nvPr>
            <p:ph idx="1"/>
          </p:nvPr>
        </p:nvSpPr>
        <p:spPr/>
        <p:txBody>
          <a:bodyPr>
            <a:normAutofit/>
          </a:bodyPr>
          <a:lstStyle/>
          <a:p>
            <a:r>
              <a:rPr lang="es-CL" dirty="0"/>
              <a:t>Se redescubre el marxismo en la ciencia social y resurge de modo generalizado la teoría y el análisis de clase. En 1965 con el libro “las clases en la sociedad moderna” de Tom </a:t>
            </a:r>
            <a:r>
              <a:rPr lang="es-CL" dirty="0" err="1"/>
              <a:t>Bottomore</a:t>
            </a:r>
            <a:r>
              <a:rPr lang="es-CL" dirty="0"/>
              <a:t>.</a:t>
            </a:r>
          </a:p>
          <a:p>
            <a:r>
              <a:rPr lang="es-CL" dirty="0"/>
              <a:t>1968 es el año que marca la ruptura con el </a:t>
            </a:r>
            <a:r>
              <a:rPr lang="es-CL" dirty="0" err="1"/>
              <a:t>estratificacionismo</a:t>
            </a:r>
            <a:r>
              <a:rPr lang="es-CL" dirty="0"/>
              <a:t> a partir del florecimiento de movimientos anticapitalistas y </a:t>
            </a:r>
            <a:r>
              <a:rPr lang="es-CL" dirty="0" err="1"/>
              <a:t>antisistémicos</a:t>
            </a:r>
            <a:r>
              <a:rPr lang="es-CL" dirty="0"/>
              <a:t>.</a:t>
            </a:r>
          </a:p>
          <a:p>
            <a:r>
              <a:rPr lang="es-CL" dirty="0"/>
              <a:t>Hay una fuerte movilización de carácter clasista, no solo </a:t>
            </a:r>
            <a:r>
              <a:rPr lang="es-CL" dirty="0" err="1"/>
              <a:t>revindicaciones</a:t>
            </a:r>
            <a:r>
              <a:rPr lang="es-CL" dirty="0"/>
              <a:t> de carácter económico sino que critican cómo la organización del trabajo vacía de contenido la existencia humana: alienación. Se reclama al obrero como controlador de la producción.</a:t>
            </a:r>
          </a:p>
          <a:p>
            <a:r>
              <a:rPr lang="es-CL" dirty="0"/>
              <a:t>En los años 70s y 80s el análisis de clases con fundamentos marxistas y weberianos se intensifica tanto a nivel conceptual como de análisis empírico. Modelo de Goldthorpe de los más potentes. Análisis de movilidad social.</a:t>
            </a:r>
          </a:p>
        </p:txBody>
      </p:sp>
    </p:spTree>
    <p:extLst>
      <p:ext uri="{BB962C8B-B14F-4D97-AF65-F5344CB8AC3E}">
        <p14:creationId xmlns:p14="http://schemas.microsoft.com/office/powerpoint/2010/main" val="293055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519F69-C306-4081-9A5D-54C36A767538}"/>
              </a:ext>
            </a:extLst>
          </p:cNvPr>
          <p:cNvSpPr>
            <a:spLocks noGrp="1"/>
          </p:cNvSpPr>
          <p:nvPr>
            <p:ph type="title"/>
          </p:nvPr>
        </p:nvSpPr>
        <p:spPr/>
        <p:txBody>
          <a:bodyPr/>
          <a:lstStyle/>
          <a:p>
            <a:r>
              <a:rPr lang="es-CL" dirty="0"/>
              <a:t>LA PRIMACÍA DEL CNCEPTO DE CLASE DENTRO DEL POSTMARXISMO</a:t>
            </a:r>
          </a:p>
        </p:txBody>
      </p:sp>
      <p:sp>
        <p:nvSpPr>
          <p:cNvPr id="3" name="Marcador de contenido 2">
            <a:extLst>
              <a:ext uri="{FF2B5EF4-FFF2-40B4-BE49-F238E27FC236}">
                <a16:creationId xmlns:a16="http://schemas.microsoft.com/office/drawing/2014/main" id="{00F05630-5CCB-400F-97A8-12DEB73CFC4A}"/>
              </a:ext>
            </a:extLst>
          </p:cNvPr>
          <p:cNvSpPr>
            <a:spLocks noGrp="1"/>
          </p:cNvSpPr>
          <p:nvPr>
            <p:ph idx="1"/>
          </p:nvPr>
        </p:nvSpPr>
        <p:spPr>
          <a:xfrm>
            <a:off x="304800" y="1501838"/>
            <a:ext cx="7171690" cy="3522979"/>
          </a:xfrm>
        </p:spPr>
        <p:txBody>
          <a:bodyPr>
            <a:normAutofit/>
          </a:bodyPr>
          <a:lstStyle/>
          <a:p>
            <a:r>
              <a:rPr lang="es-CL" dirty="0"/>
              <a:t>El marxismo textualista o discursivo de </a:t>
            </a:r>
            <a:r>
              <a:rPr lang="es-CL" dirty="0" err="1"/>
              <a:t>Laclau</a:t>
            </a:r>
            <a:r>
              <a:rPr lang="es-CL" dirty="0"/>
              <a:t> y </a:t>
            </a:r>
            <a:r>
              <a:rPr lang="es-CL" dirty="0" err="1"/>
              <a:t>Mouffe</a:t>
            </a:r>
            <a:r>
              <a:rPr lang="es-CL" dirty="0"/>
              <a:t> propone que la clase obrera perdió protagonismo y ganaron terreno movimientos sociales en la lucha contra el capitalismo: grupos ecologistas, antimilitaristas, </a:t>
            </a:r>
            <a:r>
              <a:rPr lang="es-CL" dirty="0" err="1"/>
              <a:t>etc</a:t>
            </a:r>
            <a:r>
              <a:rPr lang="es-CL" dirty="0"/>
              <a:t> que son constituidos por personas de distintos estratos. </a:t>
            </a:r>
          </a:p>
          <a:p>
            <a:r>
              <a:rPr lang="es-CL" dirty="0"/>
              <a:t>El </a:t>
            </a:r>
            <a:r>
              <a:rPr lang="es-CL" dirty="0" err="1"/>
              <a:t>postmaterialismo</a:t>
            </a:r>
            <a:r>
              <a:rPr lang="es-CL" dirty="0"/>
              <a:t> de </a:t>
            </a:r>
            <a:r>
              <a:rPr lang="es-CL" dirty="0" err="1"/>
              <a:t>Inglehart</a:t>
            </a:r>
            <a:r>
              <a:rPr lang="es-CL" dirty="0"/>
              <a:t> sugiere que a medida que aumenta el bienestar económico en una sociedad los valores dejan de estar presididos por valores materialistas que se concentran en el combate contra las desigualdades económicas sino que se centran en la defensa del medioambiente, en los derechos humanos, el feminismo, el desarme unilateral, etc. </a:t>
            </a:r>
          </a:p>
        </p:txBody>
      </p:sp>
    </p:spTree>
    <p:extLst>
      <p:ext uri="{BB962C8B-B14F-4D97-AF65-F5344CB8AC3E}">
        <p14:creationId xmlns:p14="http://schemas.microsoft.com/office/powerpoint/2010/main" val="285070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60CD0A-DBD3-0245-B086-E728F811267B}"/>
              </a:ext>
            </a:extLst>
          </p:cNvPr>
          <p:cNvSpPr>
            <a:spLocks noGrp="1"/>
          </p:cNvSpPr>
          <p:nvPr>
            <p:ph type="title"/>
          </p:nvPr>
        </p:nvSpPr>
        <p:spPr/>
        <p:txBody>
          <a:bodyPr/>
          <a:lstStyle/>
          <a:p>
            <a:pPr algn="ctr"/>
            <a:r>
              <a:rPr lang="es-UY" b="1" dirty="0"/>
              <a:t>Funcionalismo – estratificación: </a:t>
            </a:r>
            <a:br>
              <a:rPr lang="es-UY" dirty="0"/>
            </a:br>
            <a:r>
              <a:rPr lang="es-UY" dirty="0"/>
              <a:t>“Puntos de apoyo”</a:t>
            </a:r>
          </a:p>
        </p:txBody>
      </p:sp>
      <p:sp>
        <p:nvSpPr>
          <p:cNvPr id="3" name="Marcador de contenido 2">
            <a:extLst>
              <a:ext uri="{FF2B5EF4-FFF2-40B4-BE49-F238E27FC236}">
                <a16:creationId xmlns:a16="http://schemas.microsoft.com/office/drawing/2014/main" id="{47558C1A-317D-7944-9A94-14A92D9A4802}"/>
              </a:ext>
            </a:extLst>
          </p:cNvPr>
          <p:cNvSpPr>
            <a:spLocks noGrp="1"/>
          </p:cNvSpPr>
          <p:nvPr>
            <p:ph idx="1"/>
          </p:nvPr>
        </p:nvSpPr>
        <p:spPr>
          <a:xfrm>
            <a:off x="228600" y="1686513"/>
            <a:ext cx="7171690" cy="1969770"/>
          </a:xfrm>
        </p:spPr>
        <p:txBody>
          <a:bodyPr/>
          <a:lstStyle/>
          <a:p>
            <a:r>
              <a:rPr lang="es-UY" dirty="0"/>
              <a:t>Complementariedad funcional de las distintas clases a partir de los contenidos económicos que realizan</a:t>
            </a:r>
          </a:p>
          <a:p>
            <a:r>
              <a:rPr lang="es-UY" dirty="0"/>
              <a:t>La funcionalidad de la división del trabajo (no hay espacio para la lucha de clases puesto que las distintas clases se complementan entre sí) </a:t>
            </a:r>
          </a:p>
          <a:p>
            <a:r>
              <a:rPr lang="es-UY" dirty="0"/>
              <a:t>La teoría de la estratificación por status</a:t>
            </a:r>
          </a:p>
          <a:p>
            <a:r>
              <a:rPr lang="es-UY" dirty="0"/>
              <a:t>La realidad empírica de los comportamientos sociales estratificacionales (tal como se producen principalmente en EE.UU).</a:t>
            </a:r>
          </a:p>
        </p:txBody>
      </p:sp>
    </p:spTree>
    <p:extLst>
      <p:ext uri="{BB962C8B-B14F-4D97-AF65-F5344CB8AC3E}">
        <p14:creationId xmlns:p14="http://schemas.microsoft.com/office/powerpoint/2010/main" val="3241405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4166FD-0426-C545-AFE2-753CCADAAF72}"/>
              </a:ext>
            </a:extLst>
          </p:cNvPr>
          <p:cNvSpPr>
            <a:spLocks noGrp="1"/>
          </p:cNvSpPr>
          <p:nvPr>
            <p:ph type="title"/>
          </p:nvPr>
        </p:nvSpPr>
        <p:spPr>
          <a:xfrm>
            <a:off x="479107" y="513778"/>
            <a:ext cx="8185785" cy="484748"/>
          </a:xfrm>
        </p:spPr>
        <p:txBody>
          <a:bodyPr/>
          <a:lstStyle/>
          <a:p>
            <a:r>
              <a:rPr lang="es-UY" dirty="0"/>
              <a:t>Clase y estrato</a:t>
            </a:r>
          </a:p>
        </p:txBody>
      </p:sp>
      <p:sp>
        <p:nvSpPr>
          <p:cNvPr id="3" name="Marcador de contenido 2">
            <a:extLst>
              <a:ext uri="{FF2B5EF4-FFF2-40B4-BE49-F238E27FC236}">
                <a16:creationId xmlns:a16="http://schemas.microsoft.com/office/drawing/2014/main" id="{23F44A58-6ECA-764D-851E-32F147A34E4B}"/>
              </a:ext>
            </a:extLst>
          </p:cNvPr>
          <p:cNvSpPr>
            <a:spLocks noGrp="1"/>
          </p:cNvSpPr>
          <p:nvPr>
            <p:ph idx="1"/>
          </p:nvPr>
        </p:nvSpPr>
        <p:spPr>
          <a:xfrm>
            <a:off x="685800" y="1340643"/>
            <a:ext cx="5378768" cy="2462213"/>
          </a:xfrm>
        </p:spPr>
        <p:txBody>
          <a:bodyPr/>
          <a:lstStyle/>
          <a:p>
            <a:r>
              <a:rPr lang="es-UY" dirty="0"/>
              <a:t>El punto de diferenciación más sustancial entre la teoría de las clases y la de los estratos es el que hace referencia al mayor componente objetivista y subjetivista de uno y otro enfoque, respectivamente. Así, las clases sociales son vistas como conformadas básicamente a partir de factores objetivos, que hacen referencia a una determinada ubicación en elsistema social de producción. Los estratos sociales son vistos como conformados a partir de factores preferentemente subjetivos”</a:t>
            </a:r>
          </a:p>
        </p:txBody>
      </p:sp>
      <p:sp>
        <p:nvSpPr>
          <p:cNvPr id="5" name="Llaves 4">
            <a:extLst>
              <a:ext uri="{FF2B5EF4-FFF2-40B4-BE49-F238E27FC236}">
                <a16:creationId xmlns:a16="http://schemas.microsoft.com/office/drawing/2014/main" id="{EA09317D-F87A-F749-B667-89FE44CE7D61}"/>
              </a:ext>
            </a:extLst>
          </p:cNvPr>
          <p:cNvSpPr/>
          <p:nvPr/>
        </p:nvSpPr>
        <p:spPr>
          <a:xfrm>
            <a:off x="-2133600" y="998526"/>
            <a:ext cx="8724275" cy="3049151"/>
          </a:xfrm>
          <a:prstGeom prst="bracePair">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sz="1350"/>
          </a:p>
        </p:txBody>
      </p:sp>
    </p:spTree>
    <p:extLst>
      <p:ext uri="{BB962C8B-B14F-4D97-AF65-F5344CB8AC3E}">
        <p14:creationId xmlns:p14="http://schemas.microsoft.com/office/powerpoint/2010/main" val="133759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E50752-FC7A-4046-8673-1CE125498BA4}"/>
              </a:ext>
            </a:extLst>
          </p:cNvPr>
          <p:cNvSpPr>
            <a:spLocks noGrp="1"/>
          </p:cNvSpPr>
          <p:nvPr>
            <p:ph type="title"/>
          </p:nvPr>
        </p:nvSpPr>
        <p:spPr>
          <a:xfrm>
            <a:off x="479107" y="513778"/>
            <a:ext cx="8185785" cy="484748"/>
          </a:xfrm>
        </p:spPr>
        <p:txBody>
          <a:bodyPr/>
          <a:lstStyle/>
          <a:p>
            <a:r>
              <a:rPr lang="es-UY" dirty="0"/>
              <a:t>Alguna definición:</a:t>
            </a:r>
          </a:p>
        </p:txBody>
      </p:sp>
      <p:sp>
        <p:nvSpPr>
          <p:cNvPr id="3" name="Marcador de contenido 2">
            <a:extLst>
              <a:ext uri="{FF2B5EF4-FFF2-40B4-BE49-F238E27FC236}">
                <a16:creationId xmlns:a16="http://schemas.microsoft.com/office/drawing/2014/main" id="{58BF83D4-8737-9A48-9AB8-6B7B04E17656}"/>
              </a:ext>
            </a:extLst>
          </p:cNvPr>
          <p:cNvSpPr>
            <a:spLocks noGrp="1"/>
          </p:cNvSpPr>
          <p:nvPr>
            <p:ph idx="1"/>
          </p:nvPr>
        </p:nvSpPr>
        <p:spPr>
          <a:xfrm>
            <a:off x="270192" y="936084"/>
            <a:ext cx="7171690" cy="1969770"/>
          </a:xfrm>
        </p:spPr>
        <p:txBody>
          <a:bodyPr/>
          <a:lstStyle/>
          <a:p>
            <a:r>
              <a:rPr lang="es-UY" dirty="0"/>
              <a:t>Parsons considera que la esencia de la estratificación, en cualquier sociedad, es la evaluación moral relativa de que gozan las diferentes unidades sociales. </a:t>
            </a:r>
          </a:p>
          <a:p>
            <a:endParaRPr lang="es-UY" dirty="0"/>
          </a:p>
          <a:p>
            <a:r>
              <a:rPr lang="es-UY" dirty="0"/>
              <a:t>De acuerdo con él, la estratificación social consiste en “la ordenación diferencial de los individuos humanos que componen un sistema social dado y su tratamiento como superiores e inferiores entre sí en ciertos aspectos socialmente importantes”</a:t>
            </a:r>
          </a:p>
        </p:txBody>
      </p:sp>
    </p:spTree>
    <p:extLst>
      <p:ext uri="{BB962C8B-B14F-4D97-AF65-F5344CB8AC3E}">
        <p14:creationId xmlns:p14="http://schemas.microsoft.com/office/powerpoint/2010/main" val="3053494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EED78E-4FF9-014F-ABA1-6BFF392DDF8A}"/>
              </a:ext>
            </a:extLst>
          </p:cNvPr>
          <p:cNvSpPr>
            <a:spLocks noGrp="1"/>
          </p:cNvSpPr>
          <p:nvPr>
            <p:ph type="title"/>
          </p:nvPr>
        </p:nvSpPr>
        <p:spPr>
          <a:xfrm>
            <a:off x="479107" y="513778"/>
            <a:ext cx="8185785" cy="484748"/>
          </a:xfrm>
        </p:spPr>
        <p:txBody>
          <a:bodyPr/>
          <a:lstStyle/>
          <a:p>
            <a:r>
              <a:rPr lang="es-UY" dirty="0"/>
              <a:t>Criterios de estratificación en Parsons</a:t>
            </a:r>
          </a:p>
        </p:txBody>
      </p:sp>
      <p:sp>
        <p:nvSpPr>
          <p:cNvPr id="3" name="Marcador de contenido 2">
            <a:extLst>
              <a:ext uri="{FF2B5EF4-FFF2-40B4-BE49-F238E27FC236}">
                <a16:creationId xmlns:a16="http://schemas.microsoft.com/office/drawing/2014/main" id="{FF79E19E-F9F5-1941-BE91-955CB5DC1F2E}"/>
              </a:ext>
            </a:extLst>
          </p:cNvPr>
          <p:cNvSpPr>
            <a:spLocks noGrp="1"/>
          </p:cNvSpPr>
          <p:nvPr>
            <p:ph idx="1"/>
          </p:nvPr>
        </p:nvSpPr>
        <p:spPr/>
        <p:txBody>
          <a:bodyPr>
            <a:normAutofit/>
          </a:bodyPr>
          <a:lstStyle/>
          <a:p>
            <a:r>
              <a:rPr lang="es-UY" dirty="0"/>
              <a:t>Seis categorías constituyen las bases fundamentales de esta valuación:</a:t>
            </a:r>
          </a:p>
          <a:p>
            <a:pPr lvl="1"/>
            <a:r>
              <a:rPr lang="es-UY" b="1" dirty="0">
                <a:solidFill>
                  <a:schemeClr val="bg1"/>
                </a:solidFill>
              </a:rPr>
              <a:t>La participación como miembro de una unidad de parentezco</a:t>
            </a:r>
            <a:r>
              <a:rPr lang="es-UY" dirty="0">
                <a:solidFill>
                  <a:schemeClr val="bg1"/>
                </a:solidFill>
              </a:rPr>
              <a:t>: nacimiento o matrimonio</a:t>
            </a:r>
          </a:p>
          <a:p>
            <a:pPr lvl="1"/>
            <a:r>
              <a:rPr lang="es-UY" b="1" dirty="0">
                <a:solidFill>
                  <a:schemeClr val="bg1"/>
                </a:solidFill>
              </a:rPr>
              <a:t>Cualidades personales</a:t>
            </a:r>
            <a:r>
              <a:rPr lang="es-UY" dirty="0">
                <a:solidFill>
                  <a:schemeClr val="bg1"/>
                </a:solidFill>
              </a:rPr>
              <a:t>: lo que la persona es y no lo que hace (inteligencia, sexo, edad, belleza, etc.)</a:t>
            </a:r>
          </a:p>
          <a:p>
            <a:pPr lvl="1"/>
            <a:r>
              <a:rPr lang="es-UY" b="1" dirty="0">
                <a:solidFill>
                  <a:schemeClr val="bg1"/>
                </a:solidFill>
              </a:rPr>
              <a:t>Logros</a:t>
            </a:r>
            <a:r>
              <a:rPr lang="es-UY" dirty="0">
                <a:solidFill>
                  <a:schemeClr val="bg1"/>
                </a:solidFill>
              </a:rPr>
              <a:t>: resultados evaluados de las acciones de los individuos y pueden estar o no estar incorporados en objetos materiales.</a:t>
            </a:r>
          </a:p>
          <a:p>
            <a:pPr lvl="1"/>
            <a:r>
              <a:rPr lang="es-UY" b="1" dirty="0">
                <a:solidFill>
                  <a:schemeClr val="bg1"/>
                </a:solidFill>
              </a:rPr>
              <a:t>Posesiones</a:t>
            </a:r>
            <a:r>
              <a:rPr lang="es-UY" dirty="0">
                <a:solidFill>
                  <a:schemeClr val="bg1"/>
                </a:solidFill>
              </a:rPr>
              <a:t>: Cosas, no necesariamente objetos, que pertencen al indiviudo y tienen la propiedad de ser transferibles</a:t>
            </a:r>
          </a:p>
          <a:p>
            <a:pPr lvl="1"/>
            <a:r>
              <a:rPr lang="es-UY" b="1" dirty="0">
                <a:solidFill>
                  <a:schemeClr val="bg1"/>
                </a:solidFill>
              </a:rPr>
              <a:t>Autoridad</a:t>
            </a:r>
            <a:r>
              <a:rPr lang="es-UY" dirty="0">
                <a:solidFill>
                  <a:schemeClr val="bg1"/>
                </a:solidFill>
              </a:rPr>
              <a:t>: derecho institucionalmente reconocido, de influir en las acciones de los otros.</a:t>
            </a:r>
          </a:p>
          <a:p>
            <a:pPr lvl="1"/>
            <a:r>
              <a:rPr lang="es-UY" b="1" dirty="0">
                <a:solidFill>
                  <a:schemeClr val="bg1"/>
                </a:solidFill>
              </a:rPr>
              <a:t>Poder</a:t>
            </a:r>
            <a:r>
              <a:rPr lang="es-UY" dirty="0">
                <a:solidFill>
                  <a:schemeClr val="bg1"/>
                </a:solidFill>
              </a:rPr>
              <a:t>: capacidad de influir sobre las acciones no institucionalizada</a:t>
            </a:r>
          </a:p>
          <a:p>
            <a:endParaRPr lang="es-UY" dirty="0"/>
          </a:p>
        </p:txBody>
      </p:sp>
    </p:spTree>
    <p:extLst>
      <p:ext uri="{BB962C8B-B14F-4D97-AF65-F5344CB8AC3E}">
        <p14:creationId xmlns:p14="http://schemas.microsoft.com/office/powerpoint/2010/main" val="3008292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1A4E26-525F-4CAD-8498-8D30AF3B367C}"/>
              </a:ext>
            </a:extLst>
          </p:cNvPr>
          <p:cNvSpPr>
            <a:spLocks noGrp="1"/>
          </p:cNvSpPr>
          <p:nvPr>
            <p:ph type="title"/>
          </p:nvPr>
        </p:nvSpPr>
        <p:spPr>
          <a:xfrm>
            <a:off x="479107" y="513778"/>
            <a:ext cx="8185785" cy="484748"/>
          </a:xfrm>
        </p:spPr>
        <p:txBody>
          <a:bodyPr/>
          <a:lstStyle/>
          <a:p>
            <a:pPr algn="ctr"/>
            <a:r>
              <a:rPr lang="es-CL" dirty="0"/>
              <a:t>UBICACIÓN DE LA CLASE</a:t>
            </a:r>
          </a:p>
        </p:txBody>
      </p:sp>
      <p:sp>
        <p:nvSpPr>
          <p:cNvPr id="3" name="Marcador de contenido 2">
            <a:extLst>
              <a:ext uri="{FF2B5EF4-FFF2-40B4-BE49-F238E27FC236}">
                <a16:creationId xmlns:a16="http://schemas.microsoft.com/office/drawing/2014/main" id="{DA3C8891-47B4-494C-A68D-65562B473696}"/>
              </a:ext>
            </a:extLst>
          </p:cNvPr>
          <p:cNvSpPr>
            <a:spLocks noGrp="1"/>
          </p:cNvSpPr>
          <p:nvPr>
            <p:ph idx="1"/>
          </p:nvPr>
        </p:nvSpPr>
        <p:spPr>
          <a:xfrm>
            <a:off x="228599" y="1123950"/>
            <a:ext cx="8686800" cy="4678204"/>
          </a:xfrm>
        </p:spPr>
        <p:txBody>
          <a:bodyPr/>
          <a:lstStyle/>
          <a:p>
            <a:r>
              <a:rPr lang="es-CL" u="sng" dirty="0"/>
              <a:t>Modulo 1: Modernidad y modernización</a:t>
            </a:r>
          </a:p>
          <a:p>
            <a:endParaRPr lang="es-CL" u="sng" dirty="0"/>
          </a:p>
          <a:p>
            <a:endParaRPr lang="es-CL" u="sng" dirty="0"/>
          </a:p>
          <a:p>
            <a:r>
              <a:rPr lang="es-CL" u="sng" dirty="0"/>
              <a:t>Vídeo introductorio: desigualdades sociales en la modernidad: </a:t>
            </a:r>
            <a:r>
              <a:rPr lang="es-UY" b="0" i="0" dirty="0">
                <a:solidFill>
                  <a:srgbClr val="1155CC"/>
                </a:solidFill>
                <a:effectLst/>
                <a:latin typeface="Arial" panose="020B0604020202020204" pitchFamily="34" charset="0"/>
                <a:hlinkClick r:id="rId2"/>
              </a:rPr>
              <a:t>https://www.google.com/search?sca_esv=562779362&amp;rlz=1C5CHFA_enBR950BR950&amp;sxsrf=AB5stBiiAmfOY68uLsKsrHy_hbrh0L1JwQ:1693943379894&amp;q=las+desigualdades+sociales+en+la+modernidad+youtube&amp;tbm=vid&amp;source=lnms&amp;sa=X&amp;ved=2ahUKEwiVirbrnpSBAxVEqZUCHfTBCosQ0pQJegQIDRAB&amp;biw=1440&amp;bih=815&amp;dpr=2#fpstate=ive&amp;vld=cid:6d374155,vid:UOU0uRw33Q8</a:t>
            </a:r>
            <a:endParaRPr lang="es-CL" u="sng" dirty="0"/>
          </a:p>
          <a:p>
            <a:endParaRPr lang="es-CL" u="sng" dirty="0"/>
          </a:p>
          <a:p>
            <a:r>
              <a:rPr lang="es-CL" u="sng" dirty="0"/>
              <a:t>CLASES Y ESTRATOS DE FEITO ALONSO:</a:t>
            </a:r>
          </a:p>
          <a:p>
            <a:endParaRPr lang="es-CL" dirty="0"/>
          </a:p>
          <a:p>
            <a:r>
              <a:rPr lang="es-CL" dirty="0"/>
              <a:t>INTRODUCCIÓN: ESTUDIOS DE ESTRATIFICACIÓN SOCIAL </a:t>
            </a:r>
          </a:p>
          <a:p>
            <a:r>
              <a:rPr lang="es-CL" dirty="0"/>
              <a:t>ESTRATIFICACIÓN SOCIAL DESDE EL PUNTO DE VISTA FUNCIONALISTA: TALCOT PARSONS</a:t>
            </a:r>
          </a:p>
        </p:txBody>
      </p:sp>
    </p:spTree>
    <p:extLst>
      <p:ext uri="{BB962C8B-B14F-4D97-AF65-F5344CB8AC3E}">
        <p14:creationId xmlns:p14="http://schemas.microsoft.com/office/powerpoint/2010/main" val="1473109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196AA5-1F4C-0D4A-A1CB-0B995E234D24}"/>
              </a:ext>
            </a:extLst>
          </p:cNvPr>
          <p:cNvSpPr>
            <a:spLocks noGrp="1"/>
          </p:cNvSpPr>
          <p:nvPr>
            <p:ph type="title"/>
          </p:nvPr>
        </p:nvSpPr>
        <p:spPr>
          <a:xfrm>
            <a:off x="479107" y="513778"/>
            <a:ext cx="8185785" cy="484748"/>
          </a:xfrm>
        </p:spPr>
        <p:txBody>
          <a:bodyPr/>
          <a:lstStyle/>
          <a:p>
            <a:r>
              <a:rPr lang="es-UY" dirty="0"/>
              <a:t>¿Por qué funcionalista?</a:t>
            </a:r>
          </a:p>
        </p:txBody>
      </p:sp>
      <p:sp>
        <p:nvSpPr>
          <p:cNvPr id="3" name="Marcador de contenido 2">
            <a:extLst>
              <a:ext uri="{FF2B5EF4-FFF2-40B4-BE49-F238E27FC236}">
                <a16:creationId xmlns:a16="http://schemas.microsoft.com/office/drawing/2014/main" id="{D635612F-B0AF-9841-8632-7FE335ED1682}"/>
              </a:ext>
            </a:extLst>
          </p:cNvPr>
          <p:cNvSpPr>
            <a:spLocks noGrp="1"/>
          </p:cNvSpPr>
          <p:nvPr>
            <p:ph idx="1"/>
          </p:nvPr>
        </p:nvSpPr>
        <p:spPr>
          <a:xfrm>
            <a:off x="628650" y="1369219"/>
            <a:ext cx="7886700" cy="492443"/>
          </a:xfrm>
        </p:spPr>
        <p:txBody>
          <a:bodyPr/>
          <a:lstStyle/>
          <a:p>
            <a:r>
              <a:rPr lang="es-UY" dirty="0"/>
              <a:t>Básicamente la explicación de la estratificación se da por sus efectos positivos en la organización social</a:t>
            </a:r>
          </a:p>
        </p:txBody>
      </p:sp>
      <p:graphicFrame>
        <p:nvGraphicFramePr>
          <p:cNvPr id="5" name="Diagrama 4">
            <a:extLst>
              <a:ext uri="{FF2B5EF4-FFF2-40B4-BE49-F238E27FC236}">
                <a16:creationId xmlns:a16="http://schemas.microsoft.com/office/drawing/2014/main" id="{A270490F-8694-A04B-92D1-EF0C622E1C91}"/>
              </a:ext>
            </a:extLst>
          </p:cNvPr>
          <p:cNvGraphicFramePr/>
          <p:nvPr/>
        </p:nvGraphicFramePr>
        <p:xfrm>
          <a:off x="672679" y="1375869"/>
          <a:ext cx="7886699" cy="33979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Marcador de contenido 2">
            <a:extLst>
              <a:ext uri="{FF2B5EF4-FFF2-40B4-BE49-F238E27FC236}">
                <a16:creationId xmlns:a16="http://schemas.microsoft.com/office/drawing/2014/main" id="{B4D4C58E-4994-8C40-AC66-9B3A99B02DFF}"/>
              </a:ext>
            </a:extLst>
          </p:cNvPr>
          <p:cNvSpPr txBox="1">
            <a:spLocks/>
          </p:cNvSpPr>
          <p:nvPr/>
        </p:nvSpPr>
        <p:spPr>
          <a:xfrm>
            <a:off x="628648" y="4114801"/>
            <a:ext cx="7886700" cy="848906"/>
          </a:xfrm>
          <a:prstGeom prst="rect">
            <a:avLst/>
          </a:prstGeom>
        </p:spPr>
        <p:txBody>
          <a:bodyPr vert="horz" lIns="68580" tIns="34290" rIns="68580" bIns="3429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UY" sz="2100" dirty="0">
                <a:solidFill>
                  <a:schemeClr val="bg1"/>
                </a:solidFill>
              </a:rPr>
              <a:t>¿Cuáles son los premios?: elementos de subsistencia y comodidad, elementos de diversión y elementos de respeto propio y expansión del ego</a:t>
            </a:r>
          </a:p>
        </p:txBody>
      </p:sp>
    </p:spTree>
    <p:extLst>
      <p:ext uri="{BB962C8B-B14F-4D97-AF65-F5344CB8AC3E}">
        <p14:creationId xmlns:p14="http://schemas.microsoft.com/office/powerpoint/2010/main" val="3495051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604062-DF09-C84E-971F-3E98AC13A488}"/>
              </a:ext>
            </a:extLst>
          </p:cNvPr>
          <p:cNvSpPr>
            <a:spLocks noGrp="1"/>
          </p:cNvSpPr>
          <p:nvPr>
            <p:ph type="title"/>
          </p:nvPr>
        </p:nvSpPr>
        <p:spPr>
          <a:xfrm>
            <a:off x="479107" y="513778"/>
            <a:ext cx="8185785" cy="484748"/>
          </a:xfrm>
        </p:spPr>
        <p:txBody>
          <a:bodyPr/>
          <a:lstStyle/>
          <a:p>
            <a:r>
              <a:rPr lang="es-UY" dirty="0"/>
              <a:t>Las diferencias</a:t>
            </a:r>
          </a:p>
        </p:txBody>
      </p:sp>
      <p:graphicFrame>
        <p:nvGraphicFramePr>
          <p:cNvPr id="4" name="Marcador de contenido 3">
            <a:extLst>
              <a:ext uri="{FF2B5EF4-FFF2-40B4-BE49-F238E27FC236}">
                <a16:creationId xmlns:a16="http://schemas.microsoft.com/office/drawing/2014/main" id="{6EF84385-C257-E145-B0A5-3B932FBD17BE}"/>
              </a:ext>
            </a:extLst>
          </p:cNvPr>
          <p:cNvGraphicFramePr>
            <a:graphicFrameLocks noGrp="1"/>
          </p:cNvGraphicFramePr>
          <p:nvPr>
            <p:ph idx="1"/>
          </p:nvPr>
        </p:nvGraphicFramePr>
        <p:xfrm>
          <a:off x="628650" y="1369218"/>
          <a:ext cx="7886700" cy="1422362"/>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228369817"/>
                    </a:ext>
                  </a:extLst>
                </a:gridCol>
                <a:gridCol w="2628900">
                  <a:extLst>
                    <a:ext uri="{9D8B030D-6E8A-4147-A177-3AD203B41FA5}">
                      <a16:colId xmlns:a16="http://schemas.microsoft.com/office/drawing/2014/main" val="1696752540"/>
                    </a:ext>
                  </a:extLst>
                </a:gridCol>
                <a:gridCol w="2628900">
                  <a:extLst>
                    <a:ext uri="{9D8B030D-6E8A-4147-A177-3AD203B41FA5}">
                      <a16:colId xmlns:a16="http://schemas.microsoft.com/office/drawing/2014/main" val="4215297816"/>
                    </a:ext>
                  </a:extLst>
                </a:gridCol>
              </a:tblGrid>
              <a:tr h="431762">
                <a:tc>
                  <a:txBody>
                    <a:bodyPr/>
                    <a:lstStyle/>
                    <a:p>
                      <a:r>
                        <a:rPr lang="es-UY" sz="1400" dirty="0"/>
                        <a:t>Elementos de diferenciación</a:t>
                      </a:r>
                    </a:p>
                  </a:txBody>
                  <a:tcPr marL="68580" marR="68580" marT="34290" marB="34290"/>
                </a:tc>
                <a:tc>
                  <a:txBody>
                    <a:bodyPr/>
                    <a:lstStyle/>
                    <a:p>
                      <a:r>
                        <a:rPr lang="es-UY" sz="1400" dirty="0"/>
                        <a:t>Clase social</a:t>
                      </a:r>
                    </a:p>
                  </a:txBody>
                  <a:tcPr marL="68580" marR="68580" marT="34290" marB="34290"/>
                </a:tc>
                <a:tc>
                  <a:txBody>
                    <a:bodyPr/>
                    <a:lstStyle/>
                    <a:p>
                      <a:r>
                        <a:rPr lang="es-UY" sz="1400" dirty="0"/>
                        <a:t>Estrato Social</a:t>
                      </a:r>
                    </a:p>
                  </a:txBody>
                  <a:tcPr marL="68580" marR="68580" marT="34290" marB="34290"/>
                </a:tc>
                <a:extLst>
                  <a:ext uri="{0D108BD9-81ED-4DB2-BD59-A6C34878D82A}">
                    <a16:rowId xmlns:a16="http://schemas.microsoft.com/office/drawing/2014/main" val="2005120029"/>
                  </a:ext>
                </a:extLst>
              </a:tr>
              <a:tr h="431762">
                <a:tc>
                  <a:txBody>
                    <a:bodyPr/>
                    <a:lstStyle/>
                    <a:p>
                      <a:r>
                        <a:rPr lang="es-UY" sz="1400" dirty="0"/>
                        <a:t>Niveles preferentes de apreciación</a:t>
                      </a:r>
                    </a:p>
                  </a:txBody>
                  <a:tcPr marL="68580" marR="68580" marT="34290" marB="34290"/>
                </a:tc>
                <a:tc>
                  <a:txBody>
                    <a:bodyPr/>
                    <a:lstStyle/>
                    <a:p>
                      <a:r>
                        <a:rPr lang="es-UY" sz="1400" dirty="0"/>
                        <a:t>Objetivo</a:t>
                      </a:r>
                    </a:p>
                  </a:txBody>
                  <a:tcPr marL="68580" marR="68580" marT="34290" marB="34290"/>
                </a:tc>
                <a:tc>
                  <a:txBody>
                    <a:bodyPr/>
                    <a:lstStyle/>
                    <a:p>
                      <a:r>
                        <a:rPr lang="es-UY" sz="1400" dirty="0"/>
                        <a:t>Subjetivo o de ordenación</a:t>
                      </a:r>
                    </a:p>
                  </a:txBody>
                  <a:tcPr marL="68580" marR="68580" marT="34290" marB="34290"/>
                </a:tc>
                <a:extLst>
                  <a:ext uri="{0D108BD9-81ED-4DB2-BD59-A6C34878D82A}">
                    <a16:rowId xmlns:a16="http://schemas.microsoft.com/office/drawing/2014/main" val="2049390921"/>
                  </a:ext>
                </a:extLst>
              </a:tr>
              <a:tr h="431762">
                <a:tc>
                  <a:txBody>
                    <a:bodyPr/>
                    <a:lstStyle/>
                    <a:p>
                      <a:r>
                        <a:rPr lang="es-UY" sz="1400" dirty="0"/>
                        <a:t>Ambito de apreciación</a:t>
                      </a:r>
                    </a:p>
                  </a:txBody>
                  <a:tcPr marL="68580" marR="68580" marT="34290" marB="34290"/>
                </a:tc>
                <a:tc>
                  <a:txBody>
                    <a:bodyPr/>
                    <a:lstStyle/>
                    <a:p>
                      <a:r>
                        <a:rPr lang="es-UY" sz="1400" dirty="0"/>
                        <a:t>Estructuras</a:t>
                      </a:r>
                    </a:p>
                  </a:txBody>
                  <a:tcPr marL="68580" marR="68580" marT="34290" marB="34290"/>
                </a:tc>
                <a:tc>
                  <a:txBody>
                    <a:bodyPr/>
                    <a:lstStyle/>
                    <a:p>
                      <a:r>
                        <a:rPr lang="es-UY" sz="1400" dirty="0"/>
                        <a:t>Procesos de interacción, funciones</a:t>
                      </a:r>
                    </a:p>
                  </a:txBody>
                  <a:tcPr marL="68580" marR="68580" marT="34290" marB="34290"/>
                </a:tc>
                <a:extLst>
                  <a:ext uri="{0D108BD9-81ED-4DB2-BD59-A6C34878D82A}">
                    <a16:rowId xmlns:a16="http://schemas.microsoft.com/office/drawing/2014/main" val="1771359014"/>
                  </a:ext>
                </a:extLst>
              </a:tr>
            </a:tbl>
          </a:graphicData>
        </a:graphic>
      </p:graphicFrame>
      <p:sp>
        <p:nvSpPr>
          <p:cNvPr id="6" name="Marcador de contenido 2">
            <a:extLst>
              <a:ext uri="{FF2B5EF4-FFF2-40B4-BE49-F238E27FC236}">
                <a16:creationId xmlns:a16="http://schemas.microsoft.com/office/drawing/2014/main" id="{9311119A-C7BE-0B4E-881D-0E4E03483844}"/>
              </a:ext>
            </a:extLst>
          </p:cNvPr>
          <p:cNvSpPr txBox="1">
            <a:spLocks/>
          </p:cNvSpPr>
          <p:nvPr/>
        </p:nvSpPr>
        <p:spPr>
          <a:xfrm>
            <a:off x="628648" y="2934325"/>
            <a:ext cx="7886700" cy="2029382"/>
          </a:xfrm>
          <a:prstGeom prst="rect">
            <a:avLst/>
          </a:prstGeom>
        </p:spPr>
        <p:txBody>
          <a:bodyPr vert="horz" lIns="68580" tIns="34290" rIns="68580" bIns="3429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UY" sz="2100" dirty="0">
                <a:solidFill>
                  <a:schemeClr val="bg1"/>
                </a:solidFill>
              </a:rPr>
              <a:t>Las clases sociales se fundan en criterios objetivos, observables independientemente de la mirada de los sujetos que participan de la sociedad.</a:t>
            </a:r>
          </a:p>
          <a:p>
            <a:r>
              <a:rPr lang="es-UY" sz="2100" dirty="0">
                <a:solidFill>
                  <a:schemeClr val="bg1"/>
                </a:solidFill>
              </a:rPr>
              <a:t>La estratificación depende directamente de cómo los individuos que participan en una sociedad se clasifican a sí mismos.</a:t>
            </a:r>
          </a:p>
          <a:p>
            <a:r>
              <a:rPr lang="es-UY" sz="2100" dirty="0">
                <a:solidFill>
                  <a:schemeClr val="bg1"/>
                </a:solidFill>
              </a:rPr>
              <a:t>Por tanto el análisis de las clases se observa en las estructuras objetivas mientras que los estratos se observan en los procesos de interacción.</a:t>
            </a:r>
          </a:p>
        </p:txBody>
      </p:sp>
    </p:spTree>
    <p:extLst>
      <p:ext uri="{BB962C8B-B14F-4D97-AF65-F5344CB8AC3E}">
        <p14:creationId xmlns:p14="http://schemas.microsoft.com/office/powerpoint/2010/main" val="2774600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E3BF82-8BC9-EB43-BB25-5B43E1FF0514}"/>
              </a:ext>
            </a:extLst>
          </p:cNvPr>
          <p:cNvSpPr>
            <a:spLocks noGrp="1"/>
          </p:cNvSpPr>
          <p:nvPr>
            <p:ph type="title"/>
          </p:nvPr>
        </p:nvSpPr>
        <p:spPr/>
        <p:txBody>
          <a:bodyPr/>
          <a:lstStyle/>
          <a:p>
            <a:r>
              <a:rPr lang="es-UY" dirty="0"/>
              <a:t>Criterios de clasificación y factores configuradores</a:t>
            </a:r>
          </a:p>
        </p:txBody>
      </p:sp>
      <p:graphicFrame>
        <p:nvGraphicFramePr>
          <p:cNvPr id="4" name="Marcador de contenido 3">
            <a:extLst>
              <a:ext uri="{FF2B5EF4-FFF2-40B4-BE49-F238E27FC236}">
                <a16:creationId xmlns:a16="http://schemas.microsoft.com/office/drawing/2014/main" id="{31037D31-3E09-9A4E-9A55-037141CF3510}"/>
              </a:ext>
            </a:extLst>
          </p:cNvPr>
          <p:cNvGraphicFramePr>
            <a:graphicFrameLocks/>
          </p:cNvGraphicFramePr>
          <p:nvPr/>
        </p:nvGraphicFramePr>
        <p:xfrm>
          <a:off x="628650" y="1911246"/>
          <a:ext cx="7886700" cy="2412962"/>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228369817"/>
                    </a:ext>
                  </a:extLst>
                </a:gridCol>
                <a:gridCol w="2628900">
                  <a:extLst>
                    <a:ext uri="{9D8B030D-6E8A-4147-A177-3AD203B41FA5}">
                      <a16:colId xmlns:a16="http://schemas.microsoft.com/office/drawing/2014/main" val="1696752540"/>
                    </a:ext>
                  </a:extLst>
                </a:gridCol>
                <a:gridCol w="2628900">
                  <a:extLst>
                    <a:ext uri="{9D8B030D-6E8A-4147-A177-3AD203B41FA5}">
                      <a16:colId xmlns:a16="http://schemas.microsoft.com/office/drawing/2014/main" val="4215297816"/>
                    </a:ext>
                  </a:extLst>
                </a:gridCol>
              </a:tblGrid>
              <a:tr h="431762">
                <a:tc>
                  <a:txBody>
                    <a:bodyPr/>
                    <a:lstStyle/>
                    <a:p>
                      <a:r>
                        <a:rPr lang="es-UY" sz="1400" dirty="0"/>
                        <a:t>Elementos de diferenciación</a:t>
                      </a:r>
                    </a:p>
                  </a:txBody>
                  <a:tcPr marL="68580" marR="68580" marT="34290" marB="34290"/>
                </a:tc>
                <a:tc>
                  <a:txBody>
                    <a:bodyPr/>
                    <a:lstStyle/>
                    <a:p>
                      <a:r>
                        <a:rPr lang="es-UY" sz="1400" dirty="0"/>
                        <a:t>Clase social</a:t>
                      </a:r>
                    </a:p>
                  </a:txBody>
                  <a:tcPr marL="68580" marR="68580" marT="34290" marB="34290"/>
                </a:tc>
                <a:tc>
                  <a:txBody>
                    <a:bodyPr/>
                    <a:lstStyle/>
                    <a:p>
                      <a:r>
                        <a:rPr lang="es-UY" sz="1400" dirty="0"/>
                        <a:t>Estrato Social</a:t>
                      </a:r>
                    </a:p>
                  </a:txBody>
                  <a:tcPr marL="68580" marR="68580" marT="34290" marB="34290"/>
                </a:tc>
                <a:extLst>
                  <a:ext uri="{0D108BD9-81ED-4DB2-BD59-A6C34878D82A}">
                    <a16:rowId xmlns:a16="http://schemas.microsoft.com/office/drawing/2014/main" val="2005120029"/>
                  </a:ext>
                </a:extLst>
              </a:tr>
              <a:tr h="431762">
                <a:tc>
                  <a:txBody>
                    <a:bodyPr/>
                    <a:lstStyle/>
                    <a:p>
                      <a:r>
                        <a:rPr lang="es-UY" sz="1400" dirty="0"/>
                        <a:t>Niveles preferentes de apreciación</a:t>
                      </a:r>
                    </a:p>
                  </a:txBody>
                  <a:tcPr marL="68580" marR="68580" marT="34290" marB="34290"/>
                </a:tc>
                <a:tc>
                  <a:txBody>
                    <a:bodyPr/>
                    <a:lstStyle/>
                    <a:p>
                      <a:r>
                        <a:rPr lang="es-UY" sz="1400" dirty="0"/>
                        <a:t>Objetivo</a:t>
                      </a:r>
                    </a:p>
                  </a:txBody>
                  <a:tcPr marL="68580" marR="68580" marT="34290" marB="34290"/>
                </a:tc>
                <a:tc>
                  <a:txBody>
                    <a:bodyPr/>
                    <a:lstStyle/>
                    <a:p>
                      <a:r>
                        <a:rPr lang="es-UY" sz="1400" dirty="0"/>
                        <a:t>Subjetivo o de ordenación</a:t>
                      </a:r>
                    </a:p>
                  </a:txBody>
                  <a:tcPr marL="68580" marR="68580" marT="34290" marB="34290"/>
                </a:tc>
                <a:extLst>
                  <a:ext uri="{0D108BD9-81ED-4DB2-BD59-A6C34878D82A}">
                    <a16:rowId xmlns:a16="http://schemas.microsoft.com/office/drawing/2014/main" val="2049390921"/>
                  </a:ext>
                </a:extLst>
              </a:tr>
              <a:tr h="431762">
                <a:tc>
                  <a:txBody>
                    <a:bodyPr/>
                    <a:lstStyle/>
                    <a:p>
                      <a:r>
                        <a:rPr lang="es-UY" sz="1400" dirty="0"/>
                        <a:t>Ambito de apreciación</a:t>
                      </a:r>
                    </a:p>
                  </a:txBody>
                  <a:tcPr marL="68580" marR="68580" marT="34290" marB="34290"/>
                </a:tc>
                <a:tc>
                  <a:txBody>
                    <a:bodyPr/>
                    <a:lstStyle/>
                    <a:p>
                      <a:r>
                        <a:rPr lang="es-UY" sz="1400" dirty="0"/>
                        <a:t>Estructuras</a:t>
                      </a:r>
                    </a:p>
                  </a:txBody>
                  <a:tcPr marL="68580" marR="68580" marT="34290" marB="34290"/>
                </a:tc>
                <a:tc>
                  <a:txBody>
                    <a:bodyPr/>
                    <a:lstStyle/>
                    <a:p>
                      <a:r>
                        <a:rPr lang="es-UY" sz="1400" dirty="0"/>
                        <a:t>Procesos de interacción, funciones</a:t>
                      </a:r>
                    </a:p>
                  </a:txBody>
                  <a:tcPr marL="68580" marR="68580" marT="34290" marB="34290"/>
                </a:tc>
                <a:extLst>
                  <a:ext uri="{0D108BD9-81ED-4DB2-BD59-A6C34878D82A}">
                    <a16:rowId xmlns:a16="http://schemas.microsoft.com/office/drawing/2014/main" val="1771359014"/>
                  </a:ext>
                </a:extLst>
              </a:tr>
              <a:tr h="431762">
                <a:tc>
                  <a:txBody>
                    <a:bodyPr/>
                    <a:lstStyle/>
                    <a:p>
                      <a:r>
                        <a:rPr lang="es-UY" sz="1400" dirty="0"/>
                        <a:t>Criterios de clasificación</a:t>
                      </a:r>
                    </a:p>
                  </a:txBody>
                  <a:tcPr marL="68580" marR="68580" marT="34290" marB="34290">
                    <a:solidFill>
                      <a:schemeClr val="accent2"/>
                    </a:solidFill>
                  </a:tcPr>
                </a:tc>
                <a:tc>
                  <a:txBody>
                    <a:bodyPr/>
                    <a:lstStyle/>
                    <a:p>
                      <a:r>
                        <a:rPr lang="es-UY" sz="1400" dirty="0"/>
                        <a:t>Precisos y concretos</a:t>
                      </a:r>
                    </a:p>
                  </a:txBody>
                  <a:tcPr marL="68580" marR="68580" marT="34290" marB="34290">
                    <a:solidFill>
                      <a:schemeClr val="accent2"/>
                    </a:solidFill>
                  </a:tcPr>
                </a:tc>
                <a:tc>
                  <a:txBody>
                    <a:bodyPr/>
                    <a:lstStyle/>
                    <a:p>
                      <a:r>
                        <a:rPr lang="es-UY" sz="1400" dirty="0"/>
                        <a:t>Fluídos y a veces de dificil medición</a:t>
                      </a:r>
                    </a:p>
                  </a:txBody>
                  <a:tcPr marL="68580" marR="68580" marT="34290" marB="34290">
                    <a:solidFill>
                      <a:schemeClr val="accent2"/>
                    </a:solidFill>
                  </a:tcPr>
                </a:tc>
                <a:extLst>
                  <a:ext uri="{0D108BD9-81ED-4DB2-BD59-A6C34878D82A}">
                    <a16:rowId xmlns:a16="http://schemas.microsoft.com/office/drawing/2014/main" val="2287235646"/>
                  </a:ext>
                </a:extLst>
              </a:tr>
              <a:tr h="480060">
                <a:tc>
                  <a:txBody>
                    <a:bodyPr/>
                    <a:lstStyle/>
                    <a:p>
                      <a:r>
                        <a:rPr lang="es-UY" sz="1400" dirty="0"/>
                        <a:t>Factores configuradores</a:t>
                      </a:r>
                    </a:p>
                  </a:txBody>
                  <a:tcPr marL="68580" marR="68580" marT="34290" marB="34290">
                    <a:solidFill>
                      <a:schemeClr val="accent2"/>
                    </a:solidFill>
                  </a:tcPr>
                </a:tc>
                <a:tc>
                  <a:txBody>
                    <a:bodyPr/>
                    <a:lstStyle/>
                    <a:p>
                      <a:r>
                        <a:rPr lang="es-UY" sz="1400" dirty="0"/>
                        <a:t>Un factor prevalente (unidimensional)</a:t>
                      </a:r>
                    </a:p>
                  </a:txBody>
                  <a:tcPr marL="68580" marR="68580" marT="34290" marB="34290">
                    <a:solidFill>
                      <a:schemeClr val="accent2"/>
                    </a:solidFill>
                  </a:tcPr>
                </a:tc>
                <a:tc>
                  <a:txBody>
                    <a:bodyPr/>
                    <a:lstStyle/>
                    <a:p>
                      <a:r>
                        <a:rPr lang="es-UY" sz="1400" dirty="0"/>
                        <a:t>Varios factores (pluridimensional)</a:t>
                      </a:r>
                    </a:p>
                  </a:txBody>
                  <a:tcPr marL="68580" marR="68580" marT="34290" marB="34290">
                    <a:solidFill>
                      <a:schemeClr val="accent2"/>
                    </a:solidFill>
                  </a:tcPr>
                </a:tc>
                <a:extLst>
                  <a:ext uri="{0D108BD9-81ED-4DB2-BD59-A6C34878D82A}">
                    <a16:rowId xmlns:a16="http://schemas.microsoft.com/office/drawing/2014/main" val="1004051199"/>
                  </a:ext>
                </a:extLst>
              </a:tr>
            </a:tbl>
          </a:graphicData>
        </a:graphic>
      </p:graphicFrame>
    </p:spTree>
    <p:extLst>
      <p:ext uri="{BB962C8B-B14F-4D97-AF65-F5344CB8AC3E}">
        <p14:creationId xmlns:p14="http://schemas.microsoft.com/office/powerpoint/2010/main" val="1080327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72507D-9752-444F-AEE0-3C4043A5E308}"/>
              </a:ext>
            </a:extLst>
          </p:cNvPr>
          <p:cNvSpPr>
            <a:spLocks noGrp="1"/>
          </p:cNvSpPr>
          <p:nvPr>
            <p:ph type="title"/>
          </p:nvPr>
        </p:nvSpPr>
        <p:spPr>
          <a:xfrm>
            <a:off x="479107" y="513778"/>
            <a:ext cx="8185785" cy="484748"/>
          </a:xfrm>
        </p:spPr>
        <p:txBody>
          <a:bodyPr/>
          <a:lstStyle/>
          <a:p>
            <a:r>
              <a:rPr lang="es-UY" dirty="0"/>
              <a:t>Criterios de clasificación</a:t>
            </a:r>
          </a:p>
        </p:txBody>
      </p:sp>
      <p:sp>
        <p:nvSpPr>
          <p:cNvPr id="3" name="Marcador de contenido 2">
            <a:extLst>
              <a:ext uri="{FF2B5EF4-FFF2-40B4-BE49-F238E27FC236}">
                <a16:creationId xmlns:a16="http://schemas.microsoft.com/office/drawing/2014/main" id="{7A5F6B87-9196-6D41-847F-058AC31B1B9F}"/>
              </a:ext>
            </a:extLst>
          </p:cNvPr>
          <p:cNvSpPr>
            <a:spLocks noGrp="1"/>
          </p:cNvSpPr>
          <p:nvPr>
            <p:ph idx="1"/>
          </p:nvPr>
        </p:nvSpPr>
        <p:spPr>
          <a:xfrm>
            <a:off x="270192" y="936084"/>
            <a:ext cx="7171690" cy="2215991"/>
          </a:xfrm>
        </p:spPr>
        <p:txBody>
          <a:bodyPr/>
          <a:lstStyle/>
          <a:p>
            <a:r>
              <a:rPr lang="es-UY" dirty="0"/>
              <a:t>Las clases sociales tienden a definirse en función de criterios o indicadores utilizables en diferentes contextos (nivel de ingresos, posesión de capital, etc.)</a:t>
            </a:r>
          </a:p>
          <a:p>
            <a:r>
              <a:rPr lang="es-UY" dirty="0"/>
              <a:t>Los indicadores de status pueden ser más específicos para diferentes sociedades, cambiando en el tiempo y no delimitando distancias precisas entre clases</a:t>
            </a:r>
          </a:p>
          <a:p>
            <a:r>
              <a:rPr lang="es-UY" dirty="0"/>
              <a:t>Como vimos en el caso de Parsons, esto va de la mano con la multiplicidad de elementos clasificadores que pueden existir</a:t>
            </a:r>
          </a:p>
          <a:p>
            <a:endParaRPr lang="es-UY" dirty="0"/>
          </a:p>
        </p:txBody>
      </p:sp>
    </p:spTree>
    <p:extLst>
      <p:ext uri="{BB962C8B-B14F-4D97-AF65-F5344CB8AC3E}">
        <p14:creationId xmlns:p14="http://schemas.microsoft.com/office/powerpoint/2010/main" val="3589075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3B6737-DE43-6948-A220-7B781C5BED7A}"/>
              </a:ext>
            </a:extLst>
          </p:cNvPr>
          <p:cNvSpPr>
            <a:spLocks noGrp="1"/>
          </p:cNvSpPr>
          <p:nvPr>
            <p:ph type="title"/>
          </p:nvPr>
        </p:nvSpPr>
        <p:spPr>
          <a:xfrm>
            <a:off x="628650" y="123505"/>
            <a:ext cx="7886700" cy="764663"/>
          </a:xfrm>
        </p:spPr>
        <p:txBody>
          <a:bodyPr>
            <a:normAutofit fontScale="90000"/>
          </a:bodyPr>
          <a:lstStyle/>
          <a:p>
            <a:r>
              <a:rPr lang="es-UY" dirty="0"/>
              <a:t>Factor fundamental, carácter social y visión de la pirámide social</a:t>
            </a:r>
          </a:p>
        </p:txBody>
      </p:sp>
      <p:graphicFrame>
        <p:nvGraphicFramePr>
          <p:cNvPr id="4" name="Marcador de contenido 3">
            <a:extLst>
              <a:ext uri="{FF2B5EF4-FFF2-40B4-BE49-F238E27FC236}">
                <a16:creationId xmlns:a16="http://schemas.microsoft.com/office/drawing/2014/main" id="{57751EFF-A5B5-7741-AE27-13F3C495EB98}"/>
              </a:ext>
            </a:extLst>
          </p:cNvPr>
          <p:cNvGraphicFramePr>
            <a:graphicFrameLocks/>
          </p:cNvGraphicFramePr>
          <p:nvPr/>
        </p:nvGraphicFramePr>
        <p:xfrm>
          <a:off x="146155" y="994173"/>
          <a:ext cx="8690547" cy="4196020"/>
        </p:xfrm>
        <a:graphic>
          <a:graphicData uri="http://schemas.openxmlformats.org/drawingml/2006/table">
            <a:tbl>
              <a:tblPr firstRow="1" bandRow="1">
                <a:tableStyleId>{5C22544A-7EE6-4342-B048-85BDC9FD1C3A}</a:tableStyleId>
              </a:tblPr>
              <a:tblGrid>
                <a:gridCol w="2896849">
                  <a:extLst>
                    <a:ext uri="{9D8B030D-6E8A-4147-A177-3AD203B41FA5}">
                      <a16:colId xmlns:a16="http://schemas.microsoft.com/office/drawing/2014/main" val="4228369817"/>
                    </a:ext>
                  </a:extLst>
                </a:gridCol>
                <a:gridCol w="2896849">
                  <a:extLst>
                    <a:ext uri="{9D8B030D-6E8A-4147-A177-3AD203B41FA5}">
                      <a16:colId xmlns:a16="http://schemas.microsoft.com/office/drawing/2014/main" val="1696752540"/>
                    </a:ext>
                  </a:extLst>
                </a:gridCol>
                <a:gridCol w="2896849">
                  <a:extLst>
                    <a:ext uri="{9D8B030D-6E8A-4147-A177-3AD203B41FA5}">
                      <a16:colId xmlns:a16="http://schemas.microsoft.com/office/drawing/2014/main" val="4215297816"/>
                    </a:ext>
                  </a:extLst>
                </a:gridCol>
              </a:tblGrid>
              <a:tr h="393685">
                <a:tc>
                  <a:txBody>
                    <a:bodyPr/>
                    <a:lstStyle/>
                    <a:p>
                      <a:r>
                        <a:rPr lang="es-UY" sz="1400" dirty="0"/>
                        <a:t>Elementos de diferenciación</a:t>
                      </a:r>
                    </a:p>
                  </a:txBody>
                  <a:tcPr marL="68580" marR="68580" marT="34290" marB="34290"/>
                </a:tc>
                <a:tc>
                  <a:txBody>
                    <a:bodyPr/>
                    <a:lstStyle/>
                    <a:p>
                      <a:r>
                        <a:rPr lang="es-UY" sz="1400" dirty="0"/>
                        <a:t>Clase social</a:t>
                      </a:r>
                    </a:p>
                  </a:txBody>
                  <a:tcPr marL="68580" marR="68580" marT="34290" marB="34290"/>
                </a:tc>
                <a:tc>
                  <a:txBody>
                    <a:bodyPr/>
                    <a:lstStyle/>
                    <a:p>
                      <a:r>
                        <a:rPr lang="es-UY" sz="1400" dirty="0"/>
                        <a:t>Estrato Social</a:t>
                      </a:r>
                    </a:p>
                  </a:txBody>
                  <a:tcPr marL="68580" marR="68580" marT="34290" marB="34290"/>
                </a:tc>
                <a:extLst>
                  <a:ext uri="{0D108BD9-81ED-4DB2-BD59-A6C34878D82A}">
                    <a16:rowId xmlns:a16="http://schemas.microsoft.com/office/drawing/2014/main" val="2005120029"/>
                  </a:ext>
                </a:extLst>
              </a:tr>
              <a:tr h="393685">
                <a:tc>
                  <a:txBody>
                    <a:bodyPr/>
                    <a:lstStyle/>
                    <a:p>
                      <a:r>
                        <a:rPr lang="es-UY" sz="1400" dirty="0"/>
                        <a:t>Niveles preferentes de apreciación</a:t>
                      </a:r>
                    </a:p>
                  </a:txBody>
                  <a:tcPr marL="68580" marR="68580" marT="34290" marB="34290"/>
                </a:tc>
                <a:tc>
                  <a:txBody>
                    <a:bodyPr/>
                    <a:lstStyle/>
                    <a:p>
                      <a:r>
                        <a:rPr lang="es-UY" sz="1400" dirty="0"/>
                        <a:t>Objetivo</a:t>
                      </a:r>
                    </a:p>
                  </a:txBody>
                  <a:tcPr marL="68580" marR="68580" marT="34290" marB="34290"/>
                </a:tc>
                <a:tc>
                  <a:txBody>
                    <a:bodyPr/>
                    <a:lstStyle/>
                    <a:p>
                      <a:r>
                        <a:rPr lang="es-UY" sz="1400" dirty="0"/>
                        <a:t>Subjetivo o de ordenación</a:t>
                      </a:r>
                    </a:p>
                  </a:txBody>
                  <a:tcPr marL="68580" marR="68580" marT="34290" marB="34290"/>
                </a:tc>
                <a:extLst>
                  <a:ext uri="{0D108BD9-81ED-4DB2-BD59-A6C34878D82A}">
                    <a16:rowId xmlns:a16="http://schemas.microsoft.com/office/drawing/2014/main" val="2049390921"/>
                  </a:ext>
                </a:extLst>
              </a:tr>
              <a:tr h="393685">
                <a:tc>
                  <a:txBody>
                    <a:bodyPr/>
                    <a:lstStyle/>
                    <a:p>
                      <a:r>
                        <a:rPr lang="es-UY" sz="1400" dirty="0"/>
                        <a:t>Ambito de apreciación</a:t>
                      </a:r>
                    </a:p>
                  </a:txBody>
                  <a:tcPr marL="68580" marR="68580" marT="34290" marB="34290"/>
                </a:tc>
                <a:tc>
                  <a:txBody>
                    <a:bodyPr/>
                    <a:lstStyle/>
                    <a:p>
                      <a:r>
                        <a:rPr lang="es-UY" sz="1400" dirty="0"/>
                        <a:t>Estructuras</a:t>
                      </a:r>
                    </a:p>
                  </a:txBody>
                  <a:tcPr marL="68580" marR="68580" marT="34290" marB="34290"/>
                </a:tc>
                <a:tc>
                  <a:txBody>
                    <a:bodyPr/>
                    <a:lstStyle/>
                    <a:p>
                      <a:r>
                        <a:rPr lang="es-UY" sz="1400" dirty="0"/>
                        <a:t>Procesos de interacción, funciones</a:t>
                      </a:r>
                    </a:p>
                  </a:txBody>
                  <a:tcPr marL="68580" marR="68580" marT="34290" marB="34290"/>
                </a:tc>
                <a:extLst>
                  <a:ext uri="{0D108BD9-81ED-4DB2-BD59-A6C34878D82A}">
                    <a16:rowId xmlns:a16="http://schemas.microsoft.com/office/drawing/2014/main" val="1771359014"/>
                  </a:ext>
                </a:extLst>
              </a:tr>
              <a:tr h="393685">
                <a:tc>
                  <a:txBody>
                    <a:bodyPr/>
                    <a:lstStyle/>
                    <a:p>
                      <a:r>
                        <a:rPr lang="es-UY" sz="1400" dirty="0"/>
                        <a:t>Criterios de clasificación</a:t>
                      </a:r>
                    </a:p>
                  </a:txBody>
                  <a:tcPr marL="68580" marR="68580" marT="34290" marB="34290"/>
                </a:tc>
                <a:tc>
                  <a:txBody>
                    <a:bodyPr/>
                    <a:lstStyle/>
                    <a:p>
                      <a:r>
                        <a:rPr lang="es-UY" sz="1400" dirty="0"/>
                        <a:t>Precisos y concretos</a:t>
                      </a:r>
                    </a:p>
                  </a:txBody>
                  <a:tcPr marL="68580" marR="68580" marT="34290" marB="34290"/>
                </a:tc>
                <a:tc>
                  <a:txBody>
                    <a:bodyPr/>
                    <a:lstStyle/>
                    <a:p>
                      <a:r>
                        <a:rPr lang="es-UY" sz="1400" dirty="0"/>
                        <a:t>Fluídos y a veces de dificil medición</a:t>
                      </a:r>
                    </a:p>
                  </a:txBody>
                  <a:tcPr marL="68580" marR="68580" marT="34290" marB="34290"/>
                </a:tc>
                <a:extLst>
                  <a:ext uri="{0D108BD9-81ED-4DB2-BD59-A6C34878D82A}">
                    <a16:rowId xmlns:a16="http://schemas.microsoft.com/office/drawing/2014/main" val="2287235646"/>
                  </a:ext>
                </a:extLst>
              </a:tr>
              <a:tr h="393685">
                <a:tc>
                  <a:txBody>
                    <a:bodyPr/>
                    <a:lstStyle/>
                    <a:p>
                      <a:r>
                        <a:rPr lang="es-UY" sz="1400" dirty="0"/>
                        <a:t>Factores configuradores</a:t>
                      </a:r>
                    </a:p>
                  </a:txBody>
                  <a:tcPr marL="68580" marR="68580" marT="34290" marB="34290"/>
                </a:tc>
                <a:tc>
                  <a:txBody>
                    <a:bodyPr/>
                    <a:lstStyle/>
                    <a:p>
                      <a:r>
                        <a:rPr lang="es-UY" sz="1400" dirty="0"/>
                        <a:t>Un factor prevalente (unidimensional)</a:t>
                      </a:r>
                    </a:p>
                  </a:txBody>
                  <a:tcPr marL="68580" marR="68580" marT="34290" marB="34290"/>
                </a:tc>
                <a:tc>
                  <a:txBody>
                    <a:bodyPr/>
                    <a:lstStyle/>
                    <a:p>
                      <a:r>
                        <a:rPr lang="es-UY" sz="1400" dirty="0"/>
                        <a:t>Varios factores (pluridimensional)</a:t>
                      </a:r>
                    </a:p>
                  </a:txBody>
                  <a:tcPr marL="68580" marR="68580" marT="34290" marB="34290"/>
                </a:tc>
                <a:extLst>
                  <a:ext uri="{0D108BD9-81ED-4DB2-BD59-A6C34878D82A}">
                    <a16:rowId xmlns:a16="http://schemas.microsoft.com/office/drawing/2014/main" val="3967949865"/>
                  </a:ext>
                </a:extLst>
              </a:tr>
              <a:tr h="685800">
                <a:tc>
                  <a:txBody>
                    <a:bodyPr/>
                    <a:lstStyle/>
                    <a:p>
                      <a:r>
                        <a:rPr lang="es-UY" sz="1400" dirty="0"/>
                        <a:t>Factor fundamental</a:t>
                      </a:r>
                    </a:p>
                  </a:txBody>
                  <a:tcPr marL="68580" marR="68580" marT="34290" marB="34290">
                    <a:solidFill>
                      <a:schemeClr val="accent2"/>
                    </a:solidFill>
                  </a:tcPr>
                </a:tc>
                <a:tc>
                  <a:txBody>
                    <a:bodyPr/>
                    <a:lstStyle/>
                    <a:p>
                      <a:r>
                        <a:rPr lang="es-UY" sz="1400" dirty="0"/>
                        <a:t>Económico</a:t>
                      </a:r>
                    </a:p>
                  </a:txBody>
                  <a:tcPr marL="68580" marR="68580" marT="34290" marB="34290">
                    <a:solidFill>
                      <a:schemeClr val="accent2"/>
                    </a:solidFill>
                  </a:tcPr>
                </a:tc>
                <a:tc>
                  <a:txBody>
                    <a:bodyPr/>
                    <a:lstStyle/>
                    <a:p>
                      <a:r>
                        <a:rPr lang="es-UY" sz="1400" dirty="0"/>
                        <a:t>Prestigio social (asociado a la ocupación y en relación a la riqueza y el poder)</a:t>
                      </a:r>
                    </a:p>
                  </a:txBody>
                  <a:tcPr marL="68580" marR="68580" marT="34290" marB="34290">
                    <a:solidFill>
                      <a:schemeClr val="accent2"/>
                    </a:solidFill>
                  </a:tcPr>
                </a:tc>
                <a:extLst>
                  <a:ext uri="{0D108BD9-81ED-4DB2-BD59-A6C34878D82A}">
                    <a16:rowId xmlns:a16="http://schemas.microsoft.com/office/drawing/2014/main" val="2732699247"/>
                  </a:ext>
                </a:extLst>
              </a:tr>
              <a:tr h="480060">
                <a:tc>
                  <a:txBody>
                    <a:bodyPr/>
                    <a:lstStyle/>
                    <a:p>
                      <a:r>
                        <a:rPr lang="es-UY" sz="1400" dirty="0"/>
                        <a:t>Carácter social</a:t>
                      </a:r>
                    </a:p>
                  </a:txBody>
                  <a:tcPr marL="68580" marR="68580" marT="34290" marB="34290">
                    <a:solidFill>
                      <a:schemeClr val="accent2"/>
                    </a:solidFill>
                  </a:tcPr>
                </a:tc>
                <a:tc>
                  <a:txBody>
                    <a:bodyPr/>
                    <a:lstStyle/>
                    <a:p>
                      <a:r>
                        <a:rPr lang="es-UY" sz="1400" dirty="0"/>
                        <a:t>Grupos bastante cristalizados / Antagonismos dualizados</a:t>
                      </a:r>
                    </a:p>
                  </a:txBody>
                  <a:tcPr marL="68580" marR="68580" marT="34290" marB="34290">
                    <a:solidFill>
                      <a:schemeClr val="accent2"/>
                    </a:solidFill>
                  </a:tcPr>
                </a:tc>
                <a:tc>
                  <a:txBody>
                    <a:bodyPr/>
                    <a:lstStyle/>
                    <a:p>
                      <a:r>
                        <a:rPr lang="es-UY" sz="1400" dirty="0"/>
                        <a:t>Grupos abiertos (gran movilidad social)</a:t>
                      </a:r>
                    </a:p>
                  </a:txBody>
                  <a:tcPr marL="68580" marR="68580" marT="34290" marB="34290">
                    <a:solidFill>
                      <a:schemeClr val="accent2"/>
                    </a:solidFill>
                  </a:tcPr>
                </a:tc>
                <a:extLst>
                  <a:ext uri="{0D108BD9-81ED-4DB2-BD59-A6C34878D82A}">
                    <a16:rowId xmlns:a16="http://schemas.microsoft.com/office/drawing/2014/main" val="117000679"/>
                  </a:ext>
                </a:extLst>
              </a:tr>
              <a:tr h="891540">
                <a:tc>
                  <a:txBody>
                    <a:bodyPr/>
                    <a:lstStyle/>
                    <a:p>
                      <a:r>
                        <a:rPr lang="es-UY" sz="1400" dirty="0"/>
                        <a:t>Visión de la pirámide social</a:t>
                      </a:r>
                    </a:p>
                  </a:txBody>
                  <a:tcPr marL="68580" marR="68580" marT="34290" marB="34290">
                    <a:solidFill>
                      <a:schemeClr val="accent2"/>
                    </a:solidFill>
                  </a:tcPr>
                </a:tc>
                <a:tc>
                  <a:txBody>
                    <a:bodyPr/>
                    <a:lstStyle/>
                    <a:p>
                      <a:r>
                        <a:rPr lang="es-UY" sz="1400" dirty="0"/>
                        <a:t>Antagonismos dualizados</a:t>
                      </a:r>
                    </a:p>
                  </a:txBody>
                  <a:tcPr marL="68580" marR="68580" marT="34290" marB="34290">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UY" sz="1400" dirty="0"/>
                        <a:t>Continuum plural de posiciones escalonadas pero complementarias y emulativas</a:t>
                      </a:r>
                    </a:p>
                    <a:p>
                      <a:endParaRPr lang="es-UY" sz="1400" dirty="0"/>
                    </a:p>
                  </a:txBody>
                  <a:tcPr marL="68580" marR="68580" marT="34290" marB="34290">
                    <a:solidFill>
                      <a:schemeClr val="accent2"/>
                    </a:solidFill>
                  </a:tcPr>
                </a:tc>
                <a:extLst>
                  <a:ext uri="{0D108BD9-81ED-4DB2-BD59-A6C34878D82A}">
                    <a16:rowId xmlns:a16="http://schemas.microsoft.com/office/drawing/2014/main" val="2667659419"/>
                  </a:ext>
                </a:extLst>
              </a:tr>
            </a:tbl>
          </a:graphicData>
        </a:graphic>
      </p:graphicFrame>
    </p:spTree>
    <p:extLst>
      <p:ext uri="{BB962C8B-B14F-4D97-AF65-F5344CB8AC3E}">
        <p14:creationId xmlns:p14="http://schemas.microsoft.com/office/powerpoint/2010/main" val="505392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CDF3E4-34C4-714B-9B30-593363D4DD48}"/>
              </a:ext>
            </a:extLst>
          </p:cNvPr>
          <p:cNvSpPr>
            <a:spLocks noGrp="1"/>
          </p:cNvSpPr>
          <p:nvPr>
            <p:ph type="title"/>
          </p:nvPr>
        </p:nvSpPr>
        <p:spPr/>
        <p:txBody>
          <a:bodyPr/>
          <a:lstStyle/>
          <a:p>
            <a:r>
              <a:rPr lang="es-UY" dirty="0"/>
              <a:t>Factor fundamental, carácter social y visión de la pirámide social</a:t>
            </a:r>
          </a:p>
        </p:txBody>
      </p:sp>
      <p:sp>
        <p:nvSpPr>
          <p:cNvPr id="3" name="Marcador de contenido 2">
            <a:extLst>
              <a:ext uri="{FF2B5EF4-FFF2-40B4-BE49-F238E27FC236}">
                <a16:creationId xmlns:a16="http://schemas.microsoft.com/office/drawing/2014/main" id="{A6E35FE0-83E7-0D47-BA35-38DACBEA3885}"/>
              </a:ext>
            </a:extLst>
          </p:cNvPr>
          <p:cNvSpPr>
            <a:spLocks noGrp="1"/>
          </p:cNvSpPr>
          <p:nvPr>
            <p:ph idx="1"/>
          </p:nvPr>
        </p:nvSpPr>
        <p:spPr>
          <a:xfrm>
            <a:off x="304800" y="1501838"/>
            <a:ext cx="7171690" cy="3522979"/>
          </a:xfrm>
        </p:spPr>
        <p:txBody>
          <a:bodyPr>
            <a:normAutofit/>
          </a:bodyPr>
          <a:lstStyle/>
          <a:p>
            <a:r>
              <a:rPr lang="es-UY" dirty="0"/>
              <a:t>Las clases se ven fundamentalmente asociadas a la posición económica en la estructura social (a veces incorporando elementos que tienen que ver con la posición ocupacional, pero desde el punto de vista del rol en las relaciones de producción)</a:t>
            </a:r>
          </a:p>
          <a:p>
            <a:r>
              <a:rPr lang="es-UY" dirty="0"/>
              <a:t>En el caso de los estratos la clasificación se basa en el prestigio, con sus diferentes fuentes posibles</a:t>
            </a:r>
          </a:p>
          <a:p>
            <a:r>
              <a:rPr lang="es-UY" dirty="0"/>
              <a:t>La visión de clases basa intereses a la posición en la estructura. Las perspectivas relacionales, particularmente dan cuenta de los antagonismos.</a:t>
            </a:r>
          </a:p>
          <a:p>
            <a:r>
              <a:rPr lang="es-UY" dirty="0"/>
              <a:t>Las miradas desde la estratificación – funcionalismo, basadas en la sociedad norteamericana del 50 observan intereses asociados y clases más abiertas</a:t>
            </a:r>
          </a:p>
        </p:txBody>
      </p:sp>
    </p:spTree>
    <p:extLst>
      <p:ext uri="{BB962C8B-B14F-4D97-AF65-F5344CB8AC3E}">
        <p14:creationId xmlns:p14="http://schemas.microsoft.com/office/powerpoint/2010/main" val="1595431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8ABCFAA4-4FFE-9143-AAD0-E64D6DB7B5D2}"/>
              </a:ext>
            </a:extLst>
          </p:cNvPr>
          <p:cNvGraphicFramePr>
            <a:graphicFrameLocks/>
          </p:cNvGraphicFramePr>
          <p:nvPr/>
        </p:nvGraphicFramePr>
        <p:xfrm>
          <a:off x="209862" y="316346"/>
          <a:ext cx="8724276" cy="4848670"/>
        </p:xfrm>
        <a:graphic>
          <a:graphicData uri="http://schemas.openxmlformats.org/drawingml/2006/table">
            <a:tbl>
              <a:tblPr firstRow="1" bandRow="1">
                <a:tableStyleId>{5C22544A-7EE6-4342-B048-85BDC9FD1C3A}</a:tableStyleId>
              </a:tblPr>
              <a:tblGrid>
                <a:gridCol w="2428406">
                  <a:extLst>
                    <a:ext uri="{9D8B030D-6E8A-4147-A177-3AD203B41FA5}">
                      <a16:colId xmlns:a16="http://schemas.microsoft.com/office/drawing/2014/main" val="4228369817"/>
                    </a:ext>
                  </a:extLst>
                </a:gridCol>
                <a:gridCol w="2833142">
                  <a:extLst>
                    <a:ext uri="{9D8B030D-6E8A-4147-A177-3AD203B41FA5}">
                      <a16:colId xmlns:a16="http://schemas.microsoft.com/office/drawing/2014/main" val="1696752540"/>
                    </a:ext>
                  </a:extLst>
                </a:gridCol>
                <a:gridCol w="3462728">
                  <a:extLst>
                    <a:ext uri="{9D8B030D-6E8A-4147-A177-3AD203B41FA5}">
                      <a16:colId xmlns:a16="http://schemas.microsoft.com/office/drawing/2014/main" val="4215297816"/>
                    </a:ext>
                  </a:extLst>
                </a:gridCol>
              </a:tblGrid>
              <a:tr h="431762">
                <a:tc>
                  <a:txBody>
                    <a:bodyPr/>
                    <a:lstStyle/>
                    <a:p>
                      <a:r>
                        <a:rPr lang="es-UY" sz="1400" dirty="0"/>
                        <a:t>Elementos de diferenciación</a:t>
                      </a:r>
                    </a:p>
                  </a:txBody>
                  <a:tcPr marL="68580" marR="68580" marT="34290" marB="34290"/>
                </a:tc>
                <a:tc>
                  <a:txBody>
                    <a:bodyPr/>
                    <a:lstStyle/>
                    <a:p>
                      <a:r>
                        <a:rPr lang="es-UY" sz="1400" dirty="0"/>
                        <a:t>Clase social</a:t>
                      </a:r>
                    </a:p>
                  </a:txBody>
                  <a:tcPr marL="68580" marR="68580" marT="34290" marB="34290"/>
                </a:tc>
                <a:tc>
                  <a:txBody>
                    <a:bodyPr/>
                    <a:lstStyle/>
                    <a:p>
                      <a:r>
                        <a:rPr lang="es-UY" sz="1400" dirty="0"/>
                        <a:t>Estrato Social</a:t>
                      </a:r>
                    </a:p>
                  </a:txBody>
                  <a:tcPr marL="68580" marR="68580" marT="34290" marB="34290"/>
                </a:tc>
                <a:extLst>
                  <a:ext uri="{0D108BD9-81ED-4DB2-BD59-A6C34878D82A}">
                    <a16:rowId xmlns:a16="http://schemas.microsoft.com/office/drawing/2014/main" val="2005120029"/>
                  </a:ext>
                </a:extLst>
              </a:tr>
              <a:tr h="480060">
                <a:tc>
                  <a:txBody>
                    <a:bodyPr/>
                    <a:lstStyle/>
                    <a:p>
                      <a:r>
                        <a:rPr lang="es-UY" sz="1400" dirty="0"/>
                        <a:t>Niveles preferentes de apreciación</a:t>
                      </a:r>
                    </a:p>
                  </a:txBody>
                  <a:tcPr marL="68580" marR="68580" marT="34290" marB="34290"/>
                </a:tc>
                <a:tc>
                  <a:txBody>
                    <a:bodyPr/>
                    <a:lstStyle/>
                    <a:p>
                      <a:r>
                        <a:rPr lang="es-UY" sz="1400" dirty="0"/>
                        <a:t>Objetivo</a:t>
                      </a:r>
                    </a:p>
                  </a:txBody>
                  <a:tcPr marL="68580" marR="68580" marT="34290" marB="34290"/>
                </a:tc>
                <a:tc>
                  <a:txBody>
                    <a:bodyPr/>
                    <a:lstStyle/>
                    <a:p>
                      <a:r>
                        <a:rPr lang="es-UY" sz="1400" dirty="0"/>
                        <a:t>Subjetivo o de ordenación</a:t>
                      </a:r>
                    </a:p>
                  </a:txBody>
                  <a:tcPr marL="68580" marR="68580" marT="34290" marB="34290"/>
                </a:tc>
                <a:extLst>
                  <a:ext uri="{0D108BD9-81ED-4DB2-BD59-A6C34878D82A}">
                    <a16:rowId xmlns:a16="http://schemas.microsoft.com/office/drawing/2014/main" val="2049390921"/>
                  </a:ext>
                </a:extLst>
              </a:tr>
              <a:tr h="431762">
                <a:tc>
                  <a:txBody>
                    <a:bodyPr/>
                    <a:lstStyle/>
                    <a:p>
                      <a:r>
                        <a:rPr lang="es-UY" sz="1400" dirty="0"/>
                        <a:t>Ambito de apreciación</a:t>
                      </a:r>
                    </a:p>
                  </a:txBody>
                  <a:tcPr marL="68580" marR="68580" marT="34290" marB="34290"/>
                </a:tc>
                <a:tc>
                  <a:txBody>
                    <a:bodyPr/>
                    <a:lstStyle/>
                    <a:p>
                      <a:r>
                        <a:rPr lang="es-UY" sz="1400" dirty="0"/>
                        <a:t>Estructuras</a:t>
                      </a:r>
                    </a:p>
                  </a:txBody>
                  <a:tcPr marL="68580" marR="68580" marT="34290" marB="34290"/>
                </a:tc>
                <a:tc>
                  <a:txBody>
                    <a:bodyPr/>
                    <a:lstStyle/>
                    <a:p>
                      <a:r>
                        <a:rPr lang="es-UY" sz="1400" dirty="0"/>
                        <a:t>Procesos de interacción, funciones</a:t>
                      </a:r>
                    </a:p>
                  </a:txBody>
                  <a:tcPr marL="68580" marR="68580" marT="34290" marB="34290"/>
                </a:tc>
                <a:extLst>
                  <a:ext uri="{0D108BD9-81ED-4DB2-BD59-A6C34878D82A}">
                    <a16:rowId xmlns:a16="http://schemas.microsoft.com/office/drawing/2014/main" val="1771359014"/>
                  </a:ext>
                </a:extLst>
              </a:tr>
              <a:tr h="431762">
                <a:tc>
                  <a:txBody>
                    <a:bodyPr/>
                    <a:lstStyle/>
                    <a:p>
                      <a:r>
                        <a:rPr lang="es-UY" sz="1400" dirty="0"/>
                        <a:t>Criterios de clasificación</a:t>
                      </a:r>
                    </a:p>
                  </a:txBody>
                  <a:tcPr marL="68580" marR="68580" marT="34290" marB="34290"/>
                </a:tc>
                <a:tc>
                  <a:txBody>
                    <a:bodyPr/>
                    <a:lstStyle/>
                    <a:p>
                      <a:r>
                        <a:rPr lang="es-UY" sz="1400" dirty="0"/>
                        <a:t>Precisos y concretos</a:t>
                      </a:r>
                    </a:p>
                  </a:txBody>
                  <a:tcPr marL="68580" marR="68580" marT="34290" marB="34290"/>
                </a:tc>
                <a:tc>
                  <a:txBody>
                    <a:bodyPr/>
                    <a:lstStyle/>
                    <a:p>
                      <a:r>
                        <a:rPr lang="es-UY" sz="1400" dirty="0"/>
                        <a:t>Fluídos y a veces de dificil medición</a:t>
                      </a:r>
                    </a:p>
                  </a:txBody>
                  <a:tcPr marL="68580" marR="68580" marT="34290" marB="34290"/>
                </a:tc>
                <a:extLst>
                  <a:ext uri="{0D108BD9-81ED-4DB2-BD59-A6C34878D82A}">
                    <a16:rowId xmlns:a16="http://schemas.microsoft.com/office/drawing/2014/main" val="2287235646"/>
                  </a:ext>
                </a:extLst>
              </a:tr>
              <a:tr h="431762">
                <a:tc>
                  <a:txBody>
                    <a:bodyPr/>
                    <a:lstStyle/>
                    <a:p>
                      <a:r>
                        <a:rPr lang="es-UY" sz="1400" dirty="0"/>
                        <a:t>Factores configuradores</a:t>
                      </a:r>
                    </a:p>
                  </a:txBody>
                  <a:tcPr marL="68580" marR="68580" marT="34290" marB="34290"/>
                </a:tc>
                <a:tc>
                  <a:txBody>
                    <a:bodyPr/>
                    <a:lstStyle/>
                    <a:p>
                      <a:r>
                        <a:rPr lang="es-UY" sz="1400" dirty="0"/>
                        <a:t>Un factor prevalente (unidimensional)</a:t>
                      </a:r>
                    </a:p>
                  </a:txBody>
                  <a:tcPr marL="68580" marR="68580" marT="34290" marB="34290"/>
                </a:tc>
                <a:tc>
                  <a:txBody>
                    <a:bodyPr/>
                    <a:lstStyle/>
                    <a:p>
                      <a:r>
                        <a:rPr lang="es-UY" sz="1400" dirty="0"/>
                        <a:t>Varios factores (pluridimensional)</a:t>
                      </a:r>
                    </a:p>
                  </a:txBody>
                  <a:tcPr marL="68580" marR="68580" marT="34290" marB="34290"/>
                </a:tc>
                <a:extLst>
                  <a:ext uri="{0D108BD9-81ED-4DB2-BD59-A6C34878D82A}">
                    <a16:rowId xmlns:a16="http://schemas.microsoft.com/office/drawing/2014/main" val="3967949865"/>
                  </a:ext>
                </a:extLst>
              </a:tr>
              <a:tr h="480060">
                <a:tc>
                  <a:txBody>
                    <a:bodyPr/>
                    <a:lstStyle/>
                    <a:p>
                      <a:r>
                        <a:rPr lang="es-UY" sz="1400" kern="1200" dirty="0"/>
                        <a:t>Factor fundamental</a:t>
                      </a:r>
                      <a:endParaRPr lang="es-UY" sz="1400" kern="1200" dirty="0">
                        <a:solidFill>
                          <a:schemeClr val="dk1"/>
                        </a:solidFill>
                        <a:latin typeface="+mn-lt"/>
                        <a:ea typeface="+mn-ea"/>
                        <a:cs typeface="+mn-cs"/>
                      </a:endParaRPr>
                    </a:p>
                  </a:txBody>
                  <a:tcPr marL="68580" marR="68580" marT="34290" marB="34290"/>
                </a:tc>
                <a:tc>
                  <a:txBody>
                    <a:bodyPr/>
                    <a:lstStyle/>
                    <a:p>
                      <a:r>
                        <a:rPr lang="es-UY" sz="1400" kern="1200" dirty="0"/>
                        <a:t>Económico</a:t>
                      </a:r>
                      <a:endParaRPr lang="es-UY" sz="1400" kern="1200" dirty="0">
                        <a:solidFill>
                          <a:schemeClr val="dk1"/>
                        </a:solidFill>
                        <a:latin typeface="+mn-lt"/>
                        <a:ea typeface="+mn-ea"/>
                        <a:cs typeface="+mn-cs"/>
                      </a:endParaRPr>
                    </a:p>
                  </a:txBody>
                  <a:tcPr marL="68580" marR="68580" marT="34290" marB="34290"/>
                </a:tc>
                <a:tc>
                  <a:txBody>
                    <a:bodyPr/>
                    <a:lstStyle/>
                    <a:p>
                      <a:r>
                        <a:rPr lang="es-UY" sz="1400" kern="1200" dirty="0"/>
                        <a:t>Prestigio social (asociado a la ocupación y en relación a la riqueza y el poder)</a:t>
                      </a:r>
                      <a:endParaRPr lang="es-UY" sz="1400" kern="1200" dirty="0">
                        <a:solidFill>
                          <a:schemeClr val="dk1"/>
                        </a:solidFill>
                        <a:latin typeface="+mn-lt"/>
                        <a:ea typeface="+mn-ea"/>
                        <a:cs typeface="+mn-cs"/>
                      </a:endParaRPr>
                    </a:p>
                  </a:txBody>
                  <a:tcPr marL="68580" marR="68580" marT="34290" marB="34290"/>
                </a:tc>
                <a:extLst>
                  <a:ext uri="{0D108BD9-81ED-4DB2-BD59-A6C34878D82A}">
                    <a16:rowId xmlns:a16="http://schemas.microsoft.com/office/drawing/2014/main" val="2732699247"/>
                  </a:ext>
                </a:extLst>
              </a:tr>
              <a:tr h="431762">
                <a:tc>
                  <a:txBody>
                    <a:bodyPr/>
                    <a:lstStyle/>
                    <a:p>
                      <a:r>
                        <a:rPr lang="es-UY" sz="1400" dirty="0"/>
                        <a:t>Carácter social</a:t>
                      </a:r>
                    </a:p>
                  </a:txBody>
                  <a:tcPr marL="68580" marR="68580" marT="34290" marB="34290"/>
                </a:tc>
                <a:tc>
                  <a:txBody>
                    <a:bodyPr/>
                    <a:lstStyle/>
                    <a:p>
                      <a:r>
                        <a:rPr lang="es-UY" sz="1400" dirty="0"/>
                        <a:t>Grupos bastante cristalizados</a:t>
                      </a:r>
                    </a:p>
                  </a:txBody>
                  <a:tcPr marL="68580" marR="68580" marT="34290" marB="34290"/>
                </a:tc>
                <a:tc>
                  <a:txBody>
                    <a:bodyPr/>
                    <a:lstStyle/>
                    <a:p>
                      <a:r>
                        <a:rPr lang="es-UY" sz="1400" dirty="0"/>
                        <a:t>Grupos abiertos (gran movilidad social)</a:t>
                      </a:r>
                    </a:p>
                  </a:txBody>
                  <a:tcPr marL="68580" marR="68580" marT="34290" marB="34290"/>
                </a:tc>
                <a:extLst>
                  <a:ext uri="{0D108BD9-81ED-4DB2-BD59-A6C34878D82A}">
                    <a16:rowId xmlns:a16="http://schemas.microsoft.com/office/drawing/2014/main" val="117000679"/>
                  </a:ext>
                </a:extLst>
              </a:tr>
              <a:tr h="480060">
                <a:tc>
                  <a:txBody>
                    <a:bodyPr/>
                    <a:lstStyle/>
                    <a:p>
                      <a:r>
                        <a:rPr lang="es-UY" sz="1400" dirty="0"/>
                        <a:t>Visión de la pirámide social</a:t>
                      </a:r>
                    </a:p>
                  </a:txBody>
                  <a:tcPr marL="68580" marR="68580" marT="34290" marB="34290"/>
                </a:tc>
                <a:tc>
                  <a:txBody>
                    <a:bodyPr/>
                    <a:lstStyle/>
                    <a:p>
                      <a:r>
                        <a:rPr lang="es-UY" sz="1400" dirty="0"/>
                        <a:t>Antagonismos dualizados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UY" sz="1400" dirty="0"/>
                        <a:t>Continuum plural de posiciones escalonadas pero complementarias y emulativas</a:t>
                      </a:r>
                    </a:p>
                  </a:txBody>
                  <a:tcPr marL="68580" marR="68580" marT="34290" marB="34290"/>
                </a:tc>
                <a:extLst>
                  <a:ext uri="{0D108BD9-81ED-4DB2-BD59-A6C34878D82A}">
                    <a16:rowId xmlns:a16="http://schemas.microsoft.com/office/drawing/2014/main" val="2996481159"/>
                  </a:ext>
                </a:extLst>
              </a:tr>
              <a:tr h="431762">
                <a:tc>
                  <a:txBody>
                    <a:bodyPr/>
                    <a:lstStyle/>
                    <a:p>
                      <a:r>
                        <a:rPr lang="es-UY" sz="1400" dirty="0"/>
                        <a:t>Ideas relacionales connotadas</a:t>
                      </a:r>
                    </a:p>
                  </a:txBody>
                  <a:tcPr marL="68580" marR="68580" marT="34290" marB="34290">
                    <a:solidFill>
                      <a:schemeClr val="accent2"/>
                    </a:solidFill>
                  </a:tcPr>
                </a:tc>
                <a:tc>
                  <a:txBody>
                    <a:bodyPr/>
                    <a:lstStyle/>
                    <a:p>
                      <a:r>
                        <a:rPr lang="es-UY" sz="1400" dirty="0"/>
                        <a:t>Conflicto de clases</a:t>
                      </a:r>
                    </a:p>
                  </a:txBody>
                  <a:tcPr marL="68580" marR="68580" marT="34290" marB="34290">
                    <a:solidFill>
                      <a:schemeClr val="accent2"/>
                    </a:solidFill>
                  </a:tcPr>
                </a:tc>
                <a:tc>
                  <a:txBody>
                    <a:bodyPr/>
                    <a:lstStyle/>
                    <a:p>
                      <a:r>
                        <a:rPr lang="es-UY" sz="1400" dirty="0"/>
                        <a:t>Ajuste funcional</a:t>
                      </a:r>
                    </a:p>
                  </a:txBody>
                  <a:tcPr marL="68580" marR="68580" marT="34290" marB="34290">
                    <a:solidFill>
                      <a:schemeClr val="accent2"/>
                    </a:solidFill>
                  </a:tcPr>
                </a:tc>
                <a:extLst>
                  <a:ext uri="{0D108BD9-81ED-4DB2-BD59-A6C34878D82A}">
                    <a16:rowId xmlns:a16="http://schemas.microsoft.com/office/drawing/2014/main" val="624333000"/>
                  </a:ext>
                </a:extLst>
              </a:tr>
              <a:tr h="685800">
                <a:tc>
                  <a:txBody>
                    <a:bodyPr/>
                    <a:lstStyle/>
                    <a:p>
                      <a:r>
                        <a:rPr lang="es-UY" sz="1400" dirty="0"/>
                        <a:t>Papel social que cumple</a:t>
                      </a:r>
                    </a:p>
                  </a:txBody>
                  <a:tcPr marL="68580" marR="68580" marT="34290" marB="34290">
                    <a:solidFill>
                      <a:schemeClr val="accent2"/>
                    </a:solidFill>
                  </a:tcPr>
                </a:tc>
                <a:tc>
                  <a:txBody>
                    <a:bodyPr/>
                    <a:lstStyle/>
                    <a:p>
                      <a:r>
                        <a:rPr lang="es-UY" sz="1400" dirty="0"/>
                        <a:t>Factor de cambio social</a:t>
                      </a:r>
                    </a:p>
                  </a:txBody>
                  <a:tcPr marL="68580" marR="68580" marT="34290" marB="34290">
                    <a:solidFill>
                      <a:schemeClr val="accent2"/>
                    </a:solidFill>
                  </a:tcPr>
                </a:tc>
                <a:tc>
                  <a:txBody>
                    <a:bodyPr/>
                    <a:lstStyle/>
                    <a:p>
                      <a:r>
                        <a:rPr lang="es-UY" sz="1400" dirty="0"/>
                        <a:t>Distribuir estimuladoramente las competencias entre cualificaciones y competencias desiguales</a:t>
                      </a:r>
                    </a:p>
                  </a:txBody>
                  <a:tcPr marL="68580" marR="68580" marT="34290" marB="34290">
                    <a:solidFill>
                      <a:schemeClr val="accent2"/>
                    </a:solidFill>
                  </a:tcPr>
                </a:tc>
                <a:extLst>
                  <a:ext uri="{0D108BD9-81ED-4DB2-BD59-A6C34878D82A}">
                    <a16:rowId xmlns:a16="http://schemas.microsoft.com/office/drawing/2014/main" val="571319684"/>
                  </a:ext>
                </a:extLst>
              </a:tr>
            </a:tbl>
          </a:graphicData>
        </a:graphic>
      </p:graphicFrame>
    </p:spTree>
    <p:extLst>
      <p:ext uri="{BB962C8B-B14F-4D97-AF65-F5344CB8AC3E}">
        <p14:creationId xmlns:p14="http://schemas.microsoft.com/office/powerpoint/2010/main" val="4283893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B05298-05BA-3747-A4CA-E00828A3E918}"/>
              </a:ext>
            </a:extLst>
          </p:cNvPr>
          <p:cNvSpPr>
            <a:spLocks noGrp="1"/>
          </p:cNvSpPr>
          <p:nvPr>
            <p:ph type="title"/>
          </p:nvPr>
        </p:nvSpPr>
        <p:spPr/>
        <p:txBody>
          <a:bodyPr/>
          <a:lstStyle/>
          <a:p>
            <a:r>
              <a:rPr lang="es-UY" dirty="0"/>
              <a:t>Ideas relacionales connotadas y papel social que cumple</a:t>
            </a:r>
          </a:p>
        </p:txBody>
      </p:sp>
      <p:sp>
        <p:nvSpPr>
          <p:cNvPr id="3" name="Marcador de contenido 2">
            <a:extLst>
              <a:ext uri="{FF2B5EF4-FFF2-40B4-BE49-F238E27FC236}">
                <a16:creationId xmlns:a16="http://schemas.microsoft.com/office/drawing/2014/main" id="{A6CA3199-7B3D-3A42-B362-F60FD7D82F96}"/>
              </a:ext>
            </a:extLst>
          </p:cNvPr>
          <p:cNvSpPr>
            <a:spLocks noGrp="1"/>
          </p:cNvSpPr>
          <p:nvPr>
            <p:ph idx="1"/>
          </p:nvPr>
        </p:nvSpPr>
        <p:spPr>
          <a:xfrm>
            <a:off x="228600" y="1657350"/>
            <a:ext cx="7171690" cy="2215991"/>
          </a:xfrm>
        </p:spPr>
        <p:txBody>
          <a:bodyPr/>
          <a:lstStyle/>
          <a:p>
            <a:r>
              <a:rPr lang="es-UY" dirty="0"/>
              <a:t>La relación entre las clases es vista como conflictiva objetivamente. Posiciones específicas en la estructura social entrañan intereses objetivos (racionalmente) en contraposición: más plusvalia vs más salario.</a:t>
            </a:r>
          </a:p>
          <a:p>
            <a:r>
              <a:rPr lang="es-UY" dirty="0"/>
              <a:t> Este conflicto, en la teoría marxista, es el principal catalizador del cambio.</a:t>
            </a:r>
          </a:p>
          <a:p>
            <a:r>
              <a:rPr lang="es-UY" dirty="0"/>
              <a:t>Para el análisis basado en estratos las clases están en armonía funcional, siendo todas ellas necesarias para el mantenimiento del sistema</a:t>
            </a:r>
          </a:p>
        </p:txBody>
      </p:sp>
    </p:spTree>
    <p:extLst>
      <p:ext uri="{BB962C8B-B14F-4D97-AF65-F5344CB8AC3E}">
        <p14:creationId xmlns:p14="http://schemas.microsoft.com/office/powerpoint/2010/main" val="39264913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3">
            <a:extLst>
              <a:ext uri="{FF2B5EF4-FFF2-40B4-BE49-F238E27FC236}">
                <a16:creationId xmlns:a16="http://schemas.microsoft.com/office/drawing/2014/main" id="{E785F395-956D-154F-8DDA-8E8950712183}"/>
              </a:ext>
            </a:extLst>
          </p:cNvPr>
          <p:cNvGraphicFramePr>
            <a:graphicFrameLocks/>
          </p:cNvGraphicFramePr>
          <p:nvPr/>
        </p:nvGraphicFramePr>
        <p:xfrm>
          <a:off x="123669" y="146154"/>
          <a:ext cx="8810469" cy="4854624"/>
        </p:xfrm>
        <a:graphic>
          <a:graphicData uri="http://schemas.openxmlformats.org/drawingml/2006/table">
            <a:tbl>
              <a:tblPr firstRow="1" bandRow="1">
                <a:tableStyleId>{5C22544A-7EE6-4342-B048-85BDC9FD1C3A}</a:tableStyleId>
              </a:tblPr>
              <a:tblGrid>
                <a:gridCol w="2271010">
                  <a:extLst>
                    <a:ext uri="{9D8B030D-6E8A-4147-A177-3AD203B41FA5}">
                      <a16:colId xmlns:a16="http://schemas.microsoft.com/office/drawing/2014/main" val="4228369817"/>
                    </a:ext>
                  </a:extLst>
                </a:gridCol>
                <a:gridCol w="2788171">
                  <a:extLst>
                    <a:ext uri="{9D8B030D-6E8A-4147-A177-3AD203B41FA5}">
                      <a16:colId xmlns:a16="http://schemas.microsoft.com/office/drawing/2014/main" val="1696752540"/>
                    </a:ext>
                  </a:extLst>
                </a:gridCol>
                <a:gridCol w="3751289">
                  <a:extLst>
                    <a:ext uri="{9D8B030D-6E8A-4147-A177-3AD203B41FA5}">
                      <a16:colId xmlns:a16="http://schemas.microsoft.com/office/drawing/2014/main" val="4215297816"/>
                    </a:ext>
                  </a:extLst>
                </a:gridCol>
              </a:tblGrid>
              <a:tr h="345103">
                <a:tc>
                  <a:txBody>
                    <a:bodyPr/>
                    <a:lstStyle/>
                    <a:p>
                      <a:r>
                        <a:rPr lang="es-UY" sz="1400" dirty="0"/>
                        <a:t>Elementos de diferenciación</a:t>
                      </a:r>
                    </a:p>
                  </a:txBody>
                  <a:tcPr marL="68580" marR="68580" marT="34290" marB="34290"/>
                </a:tc>
                <a:tc>
                  <a:txBody>
                    <a:bodyPr/>
                    <a:lstStyle/>
                    <a:p>
                      <a:r>
                        <a:rPr lang="es-UY" sz="1400" dirty="0"/>
                        <a:t>Clase social</a:t>
                      </a:r>
                    </a:p>
                  </a:txBody>
                  <a:tcPr marL="68580" marR="68580" marT="34290" marB="34290"/>
                </a:tc>
                <a:tc>
                  <a:txBody>
                    <a:bodyPr/>
                    <a:lstStyle/>
                    <a:p>
                      <a:r>
                        <a:rPr lang="es-UY" sz="1400" dirty="0"/>
                        <a:t>Estrato Social</a:t>
                      </a:r>
                    </a:p>
                  </a:txBody>
                  <a:tcPr marL="68580" marR="68580" marT="34290" marB="34290"/>
                </a:tc>
                <a:extLst>
                  <a:ext uri="{0D108BD9-81ED-4DB2-BD59-A6C34878D82A}">
                    <a16:rowId xmlns:a16="http://schemas.microsoft.com/office/drawing/2014/main" val="2005120029"/>
                  </a:ext>
                </a:extLst>
              </a:tr>
              <a:tr h="480060">
                <a:tc>
                  <a:txBody>
                    <a:bodyPr/>
                    <a:lstStyle/>
                    <a:p>
                      <a:r>
                        <a:rPr lang="es-UY" sz="1400" dirty="0"/>
                        <a:t>Niveles preferentes de apreciación</a:t>
                      </a:r>
                    </a:p>
                  </a:txBody>
                  <a:tcPr marL="68580" marR="68580" marT="34290" marB="34290"/>
                </a:tc>
                <a:tc>
                  <a:txBody>
                    <a:bodyPr/>
                    <a:lstStyle/>
                    <a:p>
                      <a:r>
                        <a:rPr lang="es-UY" sz="1400" dirty="0"/>
                        <a:t>Objetivo</a:t>
                      </a:r>
                    </a:p>
                  </a:txBody>
                  <a:tcPr marL="68580" marR="68580" marT="34290" marB="34290"/>
                </a:tc>
                <a:tc>
                  <a:txBody>
                    <a:bodyPr/>
                    <a:lstStyle/>
                    <a:p>
                      <a:r>
                        <a:rPr lang="es-UY" sz="1400" dirty="0"/>
                        <a:t>Subjetivo o de ordenación</a:t>
                      </a:r>
                    </a:p>
                  </a:txBody>
                  <a:tcPr marL="68580" marR="68580" marT="34290" marB="34290"/>
                </a:tc>
                <a:extLst>
                  <a:ext uri="{0D108BD9-81ED-4DB2-BD59-A6C34878D82A}">
                    <a16:rowId xmlns:a16="http://schemas.microsoft.com/office/drawing/2014/main" val="2049390921"/>
                  </a:ext>
                </a:extLst>
              </a:tr>
              <a:tr h="345103">
                <a:tc>
                  <a:txBody>
                    <a:bodyPr/>
                    <a:lstStyle/>
                    <a:p>
                      <a:r>
                        <a:rPr lang="es-UY" sz="1400" dirty="0"/>
                        <a:t>Ambito de apreciación</a:t>
                      </a:r>
                    </a:p>
                  </a:txBody>
                  <a:tcPr marL="68580" marR="68580" marT="34290" marB="34290"/>
                </a:tc>
                <a:tc>
                  <a:txBody>
                    <a:bodyPr/>
                    <a:lstStyle/>
                    <a:p>
                      <a:r>
                        <a:rPr lang="es-UY" sz="1400" dirty="0"/>
                        <a:t>Estructuras</a:t>
                      </a:r>
                    </a:p>
                  </a:txBody>
                  <a:tcPr marL="68580" marR="68580" marT="34290" marB="34290"/>
                </a:tc>
                <a:tc>
                  <a:txBody>
                    <a:bodyPr/>
                    <a:lstStyle/>
                    <a:p>
                      <a:r>
                        <a:rPr lang="es-UY" sz="1400" dirty="0"/>
                        <a:t>Procesos de interacción, funciones</a:t>
                      </a:r>
                    </a:p>
                  </a:txBody>
                  <a:tcPr marL="68580" marR="68580" marT="34290" marB="34290"/>
                </a:tc>
                <a:extLst>
                  <a:ext uri="{0D108BD9-81ED-4DB2-BD59-A6C34878D82A}">
                    <a16:rowId xmlns:a16="http://schemas.microsoft.com/office/drawing/2014/main" val="1771359014"/>
                  </a:ext>
                </a:extLst>
              </a:tr>
              <a:tr h="345103">
                <a:tc>
                  <a:txBody>
                    <a:bodyPr/>
                    <a:lstStyle/>
                    <a:p>
                      <a:r>
                        <a:rPr lang="es-UY" sz="1400" dirty="0"/>
                        <a:t>Criterios de clasificación</a:t>
                      </a:r>
                    </a:p>
                  </a:txBody>
                  <a:tcPr marL="68580" marR="68580" marT="34290" marB="34290"/>
                </a:tc>
                <a:tc>
                  <a:txBody>
                    <a:bodyPr/>
                    <a:lstStyle/>
                    <a:p>
                      <a:r>
                        <a:rPr lang="es-UY" sz="1400" dirty="0"/>
                        <a:t>Precisos y concretos</a:t>
                      </a:r>
                    </a:p>
                  </a:txBody>
                  <a:tcPr marL="68580" marR="68580" marT="34290" marB="34290"/>
                </a:tc>
                <a:tc>
                  <a:txBody>
                    <a:bodyPr/>
                    <a:lstStyle/>
                    <a:p>
                      <a:r>
                        <a:rPr lang="es-UY" sz="1400" dirty="0"/>
                        <a:t>Fluídos y a veces de dificil medición</a:t>
                      </a:r>
                    </a:p>
                  </a:txBody>
                  <a:tcPr marL="68580" marR="68580" marT="34290" marB="34290"/>
                </a:tc>
                <a:extLst>
                  <a:ext uri="{0D108BD9-81ED-4DB2-BD59-A6C34878D82A}">
                    <a16:rowId xmlns:a16="http://schemas.microsoft.com/office/drawing/2014/main" val="2287235646"/>
                  </a:ext>
                </a:extLst>
              </a:tr>
              <a:tr h="480060">
                <a:tc>
                  <a:txBody>
                    <a:bodyPr/>
                    <a:lstStyle/>
                    <a:p>
                      <a:r>
                        <a:rPr lang="es-UY" sz="1400" dirty="0"/>
                        <a:t>Factores configuradores</a:t>
                      </a:r>
                    </a:p>
                  </a:txBody>
                  <a:tcPr marL="68580" marR="68580" marT="34290" marB="34290"/>
                </a:tc>
                <a:tc>
                  <a:txBody>
                    <a:bodyPr/>
                    <a:lstStyle/>
                    <a:p>
                      <a:r>
                        <a:rPr lang="es-UY" sz="1400" dirty="0"/>
                        <a:t>Un factor prevalente (unidimensional)</a:t>
                      </a:r>
                    </a:p>
                  </a:txBody>
                  <a:tcPr marL="68580" marR="68580" marT="34290" marB="34290"/>
                </a:tc>
                <a:tc>
                  <a:txBody>
                    <a:bodyPr/>
                    <a:lstStyle/>
                    <a:p>
                      <a:r>
                        <a:rPr lang="es-UY" sz="1400" dirty="0"/>
                        <a:t>Varios factores (pluridimensional)</a:t>
                      </a:r>
                    </a:p>
                  </a:txBody>
                  <a:tcPr marL="68580" marR="68580" marT="34290" marB="34290"/>
                </a:tc>
                <a:extLst>
                  <a:ext uri="{0D108BD9-81ED-4DB2-BD59-A6C34878D82A}">
                    <a16:rowId xmlns:a16="http://schemas.microsoft.com/office/drawing/2014/main" val="3967949865"/>
                  </a:ext>
                </a:extLst>
              </a:tr>
              <a:tr h="480060">
                <a:tc>
                  <a:txBody>
                    <a:bodyPr/>
                    <a:lstStyle/>
                    <a:p>
                      <a:r>
                        <a:rPr lang="es-UY" sz="1400" kern="1200" dirty="0"/>
                        <a:t>Factor fundamental</a:t>
                      </a:r>
                      <a:endParaRPr lang="es-UY" sz="1400" kern="1200" dirty="0">
                        <a:solidFill>
                          <a:schemeClr val="dk1"/>
                        </a:solidFill>
                        <a:latin typeface="+mn-lt"/>
                        <a:ea typeface="+mn-ea"/>
                        <a:cs typeface="+mn-cs"/>
                      </a:endParaRPr>
                    </a:p>
                  </a:txBody>
                  <a:tcPr marL="68580" marR="68580" marT="34290" marB="34290"/>
                </a:tc>
                <a:tc>
                  <a:txBody>
                    <a:bodyPr/>
                    <a:lstStyle/>
                    <a:p>
                      <a:r>
                        <a:rPr lang="es-UY" sz="1400" kern="1200" dirty="0"/>
                        <a:t>Económico</a:t>
                      </a:r>
                      <a:endParaRPr lang="es-UY" sz="1400" kern="1200" dirty="0">
                        <a:solidFill>
                          <a:schemeClr val="dk1"/>
                        </a:solidFill>
                        <a:latin typeface="+mn-lt"/>
                        <a:ea typeface="+mn-ea"/>
                        <a:cs typeface="+mn-cs"/>
                      </a:endParaRPr>
                    </a:p>
                  </a:txBody>
                  <a:tcPr marL="68580" marR="68580" marT="34290" marB="34290"/>
                </a:tc>
                <a:tc>
                  <a:txBody>
                    <a:bodyPr/>
                    <a:lstStyle/>
                    <a:p>
                      <a:r>
                        <a:rPr lang="es-UY" sz="1400" kern="1200" dirty="0"/>
                        <a:t>Prestigio social (asociado a la ocupación y en relación a la riqueza y el poder)</a:t>
                      </a:r>
                      <a:endParaRPr lang="es-UY" sz="1400" kern="1200" dirty="0">
                        <a:solidFill>
                          <a:schemeClr val="dk1"/>
                        </a:solidFill>
                        <a:latin typeface="+mn-lt"/>
                        <a:ea typeface="+mn-ea"/>
                        <a:cs typeface="+mn-cs"/>
                      </a:endParaRPr>
                    </a:p>
                  </a:txBody>
                  <a:tcPr marL="68580" marR="68580" marT="34290" marB="34290"/>
                </a:tc>
                <a:extLst>
                  <a:ext uri="{0D108BD9-81ED-4DB2-BD59-A6C34878D82A}">
                    <a16:rowId xmlns:a16="http://schemas.microsoft.com/office/drawing/2014/main" val="2732699247"/>
                  </a:ext>
                </a:extLst>
              </a:tr>
              <a:tr h="345103">
                <a:tc>
                  <a:txBody>
                    <a:bodyPr/>
                    <a:lstStyle/>
                    <a:p>
                      <a:r>
                        <a:rPr lang="es-UY" sz="1400" dirty="0"/>
                        <a:t>Carácter social</a:t>
                      </a:r>
                    </a:p>
                  </a:txBody>
                  <a:tcPr marL="68580" marR="68580" marT="34290" marB="34290"/>
                </a:tc>
                <a:tc>
                  <a:txBody>
                    <a:bodyPr/>
                    <a:lstStyle/>
                    <a:p>
                      <a:r>
                        <a:rPr lang="es-UY" sz="1400" dirty="0"/>
                        <a:t>Grupos bastante cristalizados</a:t>
                      </a:r>
                    </a:p>
                  </a:txBody>
                  <a:tcPr marL="68580" marR="68580" marT="34290" marB="34290"/>
                </a:tc>
                <a:tc>
                  <a:txBody>
                    <a:bodyPr/>
                    <a:lstStyle/>
                    <a:p>
                      <a:r>
                        <a:rPr lang="es-UY" sz="1400" dirty="0"/>
                        <a:t>Grupos abiertos (gran movilidad social)</a:t>
                      </a:r>
                    </a:p>
                  </a:txBody>
                  <a:tcPr marL="68580" marR="68580" marT="34290" marB="34290"/>
                </a:tc>
                <a:extLst>
                  <a:ext uri="{0D108BD9-81ED-4DB2-BD59-A6C34878D82A}">
                    <a16:rowId xmlns:a16="http://schemas.microsoft.com/office/drawing/2014/main" val="117000679"/>
                  </a:ext>
                </a:extLst>
              </a:tr>
              <a:tr h="480060">
                <a:tc>
                  <a:txBody>
                    <a:bodyPr/>
                    <a:lstStyle/>
                    <a:p>
                      <a:r>
                        <a:rPr lang="es-UY" sz="1400" dirty="0"/>
                        <a:t>Visión de la pirámide social</a:t>
                      </a:r>
                    </a:p>
                  </a:txBody>
                  <a:tcPr marL="68580" marR="68580" marT="34290" marB="34290"/>
                </a:tc>
                <a:tc>
                  <a:txBody>
                    <a:bodyPr/>
                    <a:lstStyle/>
                    <a:p>
                      <a:r>
                        <a:rPr lang="es-UY" sz="1400" dirty="0"/>
                        <a:t>Antagonismos dualizados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UY" sz="1400" dirty="0"/>
                        <a:t>Continuum plural de posiciones escalonadas pero complementarias y emulativas</a:t>
                      </a:r>
                    </a:p>
                  </a:txBody>
                  <a:tcPr marL="68580" marR="68580" marT="34290" marB="34290"/>
                </a:tc>
                <a:extLst>
                  <a:ext uri="{0D108BD9-81ED-4DB2-BD59-A6C34878D82A}">
                    <a16:rowId xmlns:a16="http://schemas.microsoft.com/office/drawing/2014/main" val="2996481159"/>
                  </a:ext>
                </a:extLst>
              </a:tr>
              <a:tr h="345103">
                <a:tc>
                  <a:txBody>
                    <a:bodyPr/>
                    <a:lstStyle/>
                    <a:p>
                      <a:r>
                        <a:rPr lang="es-UY" sz="1400" dirty="0"/>
                        <a:t>Ideas relacionales connotadas</a:t>
                      </a:r>
                    </a:p>
                  </a:txBody>
                  <a:tcPr marL="68580" marR="68580" marT="34290" marB="34290"/>
                </a:tc>
                <a:tc>
                  <a:txBody>
                    <a:bodyPr/>
                    <a:lstStyle/>
                    <a:p>
                      <a:r>
                        <a:rPr lang="es-UY" sz="1400" dirty="0"/>
                        <a:t>Conflicto de clases</a:t>
                      </a:r>
                    </a:p>
                  </a:txBody>
                  <a:tcPr marL="68580" marR="68580" marT="34290" marB="34290"/>
                </a:tc>
                <a:tc>
                  <a:txBody>
                    <a:bodyPr/>
                    <a:lstStyle/>
                    <a:p>
                      <a:r>
                        <a:rPr lang="es-UY" sz="1400" dirty="0"/>
                        <a:t>Ajuste funcional</a:t>
                      </a:r>
                    </a:p>
                  </a:txBody>
                  <a:tcPr marL="68580" marR="68580" marT="34290" marB="34290"/>
                </a:tc>
                <a:extLst>
                  <a:ext uri="{0D108BD9-81ED-4DB2-BD59-A6C34878D82A}">
                    <a16:rowId xmlns:a16="http://schemas.microsoft.com/office/drawing/2014/main" val="624333000"/>
                  </a:ext>
                </a:extLst>
              </a:tr>
              <a:tr h="480060">
                <a:tc>
                  <a:txBody>
                    <a:bodyPr/>
                    <a:lstStyle/>
                    <a:p>
                      <a:r>
                        <a:rPr lang="es-UY" sz="1400" dirty="0"/>
                        <a:t>Papel social que cumple</a:t>
                      </a:r>
                    </a:p>
                  </a:txBody>
                  <a:tcPr marL="68580" marR="68580" marT="34290" marB="34290"/>
                </a:tc>
                <a:tc>
                  <a:txBody>
                    <a:bodyPr/>
                    <a:lstStyle/>
                    <a:p>
                      <a:r>
                        <a:rPr lang="es-UY" sz="1400" dirty="0"/>
                        <a:t>Factor de cambio social</a:t>
                      </a:r>
                    </a:p>
                  </a:txBody>
                  <a:tcPr marL="68580" marR="68580" marT="34290" marB="34290"/>
                </a:tc>
                <a:tc>
                  <a:txBody>
                    <a:bodyPr/>
                    <a:lstStyle/>
                    <a:p>
                      <a:r>
                        <a:rPr lang="es-UY" sz="1400" dirty="0"/>
                        <a:t>Distribuir estimuladoramente las competencias entre cualificaciones y competencias desiguales</a:t>
                      </a:r>
                    </a:p>
                  </a:txBody>
                  <a:tcPr marL="68580" marR="68580" marT="34290" marB="34290"/>
                </a:tc>
                <a:extLst>
                  <a:ext uri="{0D108BD9-81ED-4DB2-BD59-A6C34878D82A}">
                    <a16:rowId xmlns:a16="http://schemas.microsoft.com/office/drawing/2014/main" val="571319684"/>
                  </a:ext>
                </a:extLst>
              </a:tr>
              <a:tr h="383708">
                <a:tc>
                  <a:txBody>
                    <a:bodyPr/>
                    <a:lstStyle/>
                    <a:p>
                      <a:r>
                        <a:rPr lang="es-UY" sz="1400" dirty="0"/>
                        <a:t>Marco de referencia básico</a:t>
                      </a:r>
                    </a:p>
                  </a:txBody>
                  <a:tcPr marL="68580" marR="68580" marT="34290" marB="34290">
                    <a:solidFill>
                      <a:schemeClr val="accent2"/>
                    </a:solidFill>
                  </a:tcPr>
                </a:tc>
                <a:tc>
                  <a:txBody>
                    <a:bodyPr/>
                    <a:lstStyle/>
                    <a:p>
                      <a:r>
                        <a:rPr lang="es-UY" sz="1400" dirty="0"/>
                        <a:t>La historia</a:t>
                      </a:r>
                    </a:p>
                  </a:txBody>
                  <a:tcPr marL="68580" marR="68580" marT="34290" marB="34290">
                    <a:solidFill>
                      <a:schemeClr val="accent2"/>
                    </a:solidFill>
                  </a:tcPr>
                </a:tc>
                <a:tc>
                  <a:txBody>
                    <a:bodyPr/>
                    <a:lstStyle/>
                    <a:p>
                      <a:r>
                        <a:rPr lang="es-UY" sz="1400" dirty="0"/>
                        <a:t>El sistema social en equilibrio</a:t>
                      </a:r>
                    </a:p>
                  </a:txBody>
                  <a:tcPr marL="68580" marR="68580" marT="34290" marB="34290">
                    <a:solidFill>
                      <a:schemeClr val="accent2"/>
                    </a:solidFill>
                  </a:tcPr>
                </a:tc>
                <a:extLst>
                  <a:ext uri="{0D108BD9-81ED-4DB2-BD59-A6C34878D82A}">
                    <a16:rowId xmlns:a16="http://schemas.microsoft.com/office/drawing/2014/main" val="1111445440"/>
                  </a:ext>
                </a:extLst>
              </a:tr>
              <a:tr h="480060">
                <a:tc>
                  <a:txBody>
                    <a:bodyPr/>
                    <a:lstStyle/>
                    <a:p>
                      <a:r>
                        <a:rPr lang="es-UY" sz="1400" dirty="0"/>
                        <a:t>Enfoque de teórico de referencia</a:t>
                      </a:r>
                    </a:p>
                  </a:txBody>
                  <a:tcPr marL="68580" marR="68580" marT="34290" marB="34290">
                    <a:solidFill>
                      <a:schemeClr val="accent2"/>
                    </a:solidFill>
                  </a:tcPr>
                </a:tc>
                <a:tc>
                  <a:txBody>
                    <a:bodyPr/>
                    <a:lstStyle/>
                    <a:p>
                      <a:r>
                        <a:rPr lang="es-UY" sz="1400" dirty="0"/>
                        <a:t>Dialéctico - estructural</a:t>
                      </a:r>
                    </a:p>
                  </a:txBody>
                  <a:tcPr marL="68580" marR="68580" marT="34290" marB="34290">
                    <a:solidFill>
                      <a:schemeClr val="accent2"/>
                    </a:solidFill>
                  </a:tcPr>
                </a:tc>
                <a:tc>
                  <a:txBody>
                    <a:bodyPr/>
                    <a:lstStyle/>
                    <a:p>
                      <a:r>
                        <a:rPr lang="es-UY" sz="1400" dirty="0"/>
                        <a:t>Interacción social</a:t>
                      </a:r>
                    </a:p>
                  </a:txBody>
                  <a:tcPr marL="68580" marR="68580" marT="34290" marB="34290">
                    <a:solidFill>
                      <a:schemeClr val="accent2"/>
                    </a:solidFill>
                  </a:tcPr>
                </a:tc>
                <a:extLst>
                  <a:ext uri="{0D108BD9-81ED-4DB2-BD59-A6C34878D82A}">
                    <a16:rowId xmlns:a16="http://schemas.microsoft.com/office/drawing/2014/main" val="115024107"/>
                  </a:ext>
                </a:extLst>
              </a:tr>
            </a:tbl>
          </a:graphicData>
        </a:graphic>
      </p:graphicFrame>
    </p:spTree>
    <p:extLst>
      <p:ext uri="{BB962C8B-B14F-4D97-AF65-F5344CB8AC3E}">
        <p14:creationId xmlns:p14="http://schemas.microsoft.com/office/powerpoint/2010/main" val="10704899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706995-ECA0-C546-9D10-9F18D6CFD182}"/>
              </a:ext>
            </a:extLst>
          </p:cNvPr>
          <p:cNvSpPr>
            <a:spLocks noGrp="1"/>
          </p:cNvSpPr>
          <p:nvPr>
            <p:ph type="title"/>
          </p:nvPr>
        </p:nvSpPr>
        <p:spPr>
          <a:xfrm>
            <a:off x="479107" y="513778"/>
            <a:ext cx="8185785" cy="484748"/>
          </a:xfrm>
        </p:spPr>
        <p:txBody>
          <a:bodyPr/>
          <a:lstStyle/>
          <a:p>
            <a:r>
              <a:rPr lang="es-UY" dirty="0"/>
              <a:t>Marco de referencia básico </a:t>
            </a:r>
          </a:p>
        </p:txBody>
      </p:sp>
      <p:sp>
        <p:nvSpPr>
          <p:cNvPr id="3" name="Marcador de contenido 2">
            <a:extLst>
              <a:ext uri="{FF2B5EF4-FFF2-40B4-BE49-F238E27FC236}">
                <a16:creationId xmlns:a16="http://schemas.microsoft.com/office/drawing/2014/main" id="{14C813BE-B265-5247-A7C6-FAA7830C8380}"/>
              </a:ext>
            </a:extLst>
          </p:cNvPr>
          <p:cNvSpPr>
            <a:spLocks noGrp="1"/>
          </p:cNvSpPr>
          <p:nvPr>
            <p:ph idx="1"/>
          </p:nvPr>
        </p:nvSpPr>
        <p:spPr>
          <a:xfrm>
            <a:off x="270192" y="936084"/>
            <a:ext cx="7171690" cy="2462213"/>
          </a:xfrm>
        </p:spPr>
        <p:txBody>
          <a:bodyPr/>
          <a:lstStyle/>
          <a:p>
            <a:r>
              <a:rPr lang="es-UY" dirty="0"/>
              <a:t>El enfoque de clases encuentra su referente empírico en los procesos históricos de cambio en las sociedades</a:t>
            </a:r>
          </a:p>
          <a:p>
            <a:r>
              <a:rPr lang="es-UY" dirty="0"/>
              <a:t>Este enfoque se ha centrado en como las posiciones antagónicas entre las clases dieron lugar al conflicto y consecuente cambio</a:t>
            </a:r>
          </a:p>
          <a:p>
            <a:r>
              <a:rPr lang="es-UY" dirty="0"/>
              <a:t>El enfoque basado en la estratificación tiene como principal referente empírico el estudio de sociedades en equilibrio: la sociedad norteamericana en 1950.</a:t>
            </a:r>
          </a:p>
          <a:p>
            <a:r>
              <a:rPr lang="es-UY" dirty="0"/>
              <a:t>Su análisis se basa en la interacción social y la experiencia individual agrupada.</a:t>
            </a:r>
          </a:p>
          <a:p>
            <a:endParaRPr lang="es-UY" dirty="0"/>
          </a:p>
        </p:txBody>
      </p:sp>
    </p:spTree>
    <p:extLst>
      <p:ext uri="{BB962C8B-B14F-4D97-AF65-F5344CB8AC3E}">
        <p14:creationId xmlns:p14="http://schemas.microsoft.com/office/powerpoint/2010/main" val="3865230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9E2590-2F2A-594C-8A8B-AA53F616EFD0}"/>
              </a:ext>
            </a:extLst>
          </p:cNvPr>
          <p:cNvSpPr>
            <a:spLocks noGrp="1"/>
          </p:cNvSpPr>
          <p:nvPr>
            <p:ph type="title"/>
          </p:nvPr>
        </p:nvSpPr>
        <p:spPr>
          <a:xfrm>
            <a:off x="479107" y="513778"/>
            <a:ext cx="8185785" cy="484748"/>
          </a:xfrm>
        </p:spPr>
        <p:txBody>
          <a:bodyPr/>
          <a:lstStyle/>
          <a:p>
            <a:r>
              <a:rPr lang="es-UY" dirty="0"/>
              <a:t>Módulo 2</a:t>
            </a:r>
          </a:p>
        </p:txBody>
      </p:sp>
      <p:sp>
        <p:nvSpPr>
          <p:cNvPr id="3" name="Marcador de contenido 2">
            <a:extLst>
              <a:ext uri="{FF2B5EF4-FFF2-40B4-BE49-F238E27FC236}">
                <a16:creationId xmlns:a16="http://schemas.microsoft.com/office/drawing/2014/main" id="{A21D700B-6067-B444-AA8A-4A1A9AB9B82D}"/>
              </a:ext>
            </a:extLst>
          </p:cNvPr>
          <p:cNvSpPr>
            <a:spLocks noGrp="1"/>
          </p:cNvSpPr>
          <p:nvPr>
            <p:ph idx="1"/>
          </p:nvPr>
        </p:nvSpPr>
        <p:spPr>
          <a:xfrm>
            <a:off x="228600" y="1106743"/>
            <a:ext cx="7171690" cy="3522979"/>
          </a:xfrm>
        </p:spPr>
        <p:txBody>
          <a:bodyPr>
            <a:normAutofit fontScale="92500" lnSpcReduction="10000"/>
          </a:bodyPr>
          <a:lstStyle/>
          <a:p>
            <a:r>
              <a:rPr lang="es-UY" b="1" dirty="0"/>
              <a:t>Desigualdad y justicia social</a:t>
            </a:r>
          </a:p>
          <a:p>
            <a:endParaRPr lang="es-UY" b="1" dirty="0"/>
          </a:p>
          <a:p>
            <a:pPr marL="685800" lvl="1" indent="-342900">
              <a:buFont typeface="+mj-lt"/>
              <a:buAutoNum type="arabicPeriod"/>
            </a:pPr>
            <a:r>
              <a:rPr lang="es-UY" b="1" dirty="0">
                <a:solidFill>
                  <a:schemeClr val="bg1"/>
                </a:solidFill>
              </a:rPr>
              <a:t>Clases sociales y la estratificación social, abordajes clásicos y debates contemporáneos:</a:t>
            </a:r>
            <a:r>
              <a:rPr lang="es-UY" dirty="0">
                <a:solidFill>
                  <a:schemeClr val="bg1"/>
                </a:solidFill>
              </a:rPr>
              <a:t> Conflictos distributivos, poder y estatus social. Persistencia y transformaciones de las desigualdades sociales. Complejidad y multidimensionalidad de las desigualdades. Formas de legitimación de la desigualdad y la igualdad social, los debates sobre las concepciones y fundamentaciones de justicia social</a:t>
            </a:r>
          </a:p>
          <a:p>
            <a:pPr marL="685800" lvl="1" indent="-342900">
              <a:buFont typeface="+mj-lt"/>
              <a:buAutoNum type="arabicPeriod"/>
            </a:pPr>
            <a:r>
              <a:rPr lang="es-UY" b="1" dirty="0">
                <a:solidFill>
                  <a:schemeClr val="bg1"/>
                </a:solidFill>
              </a:rPr>
              <a:t>Los procesos de exclusión y marginación social en las sociedades:</a:t>
            </a:r>
            <a:r>
              <a:rPr lang="es-UY" dirty="0">
                <a:solidFill>
                  <a:schemeClr val="bg1"/>
                </a:solidFill>
              </a:rPr>
              <a:t> Dimensiones relacionales, prácticas y estructurales en la producción de fenómenos de estigmatización y marginación de grupos sociales. Desigualdad y violencia, mecanismos sociales perversos. </a:t>
            </a:r>
          </a:p>
          <a:p>
            <a:pPr marL="685800" lvl="1" indent="-342900">
              <a:buFont typeface="+mj-lt"/>
              <a:buAutoNum type="arabicPeriod"/>
            </a:pPr>
            <a:r>
              <a:rPr lang="es-UY" b="1" dirty="0">
                <a:solidFill>
                  <a:schemeClr val="bg1"/>
                </a:solidFill>
              </a:rPr>
              <a:t>Integración y desafiliación social:</a:t>
            </a:r>
            <a:r>
              <a:rPr lang="es-UY" dirty="0">
                <a:solidFill>
                  <a:schemeClr val="bg1"/>
                </a:solidFill>
              </a:rPr>
              <a:t> El papel ambiguo de las clases y sectores medios en el orden social, integración simbólica y social, segregación y vulnerabilidad social. </a:t>
            </a:r>
          </a:p>
          <a:p>
            <a:endParaRPr lang="es-UY" dirty="0"/>
          </a:p>
        </p:txBody>
      </p:sp>
    </p:spTree>
    <p:extLst>
      <p:ext uri="{BB962C8B-B14F-4D97-AF65-F5344CB8AC3E}">
        <p14:creationId xmlns:p14="http://schemas.microsoft.com/office/powerpoint/2010/main" val="14987050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EC74C9-614F-4E43-926C-F5F9B1CDE3D3}"/>
              </a:ext>
            </a:extLst>
          </p:cNvPr>
          <p:cNvSpPr>
            <a:spLocks noGrp="1"/>
          </p:cNvSpPr>
          <p:nvPr>
            <p:ph type="title"/>
          </p:nvPr>
        </p:nvSpPr>
        <p:spPr>
          <a:xfrm>
            <a:off x="479107" y="513778"/>
            <a:ext cx="8185785" cy="1454244"/>
          </a:xfrm>
        </p:spPr>
        <p:txBody>
          <a:bodyPr/>
          <a:lstStyle/>
          <a:p>
            <a:r>
              <a:rPr lang="es-CL" dirty="0"/>
              <a:t>VALORACIÓN DE LOS PAPELES Y ACTIVIDADES SOCIALES: EL SABER Y LA RESPONSABILIDAD</a:t>
            </a:r>
          </a:p>
        </p:txBody>
      </p:sp>
      <p:sp>
        <p:nvSpPr>
          <p:cNvPr id="3" name="Marcador de contenido 2">
            <a:extLst>
              <a:ext uri="{FF2B5EF4-FFF2-40B4-BE49-F238E27FC236}">
                <a16:creationId xmlns:a16="http://schemas.microsoft.com/office/drawing/2014/main" id="{361133F9-525C-4F3B-BE14-33E54D2C9AD4}"/>
              </a:ext>
            </a:extLst>
          </p:cNvPr>
          <p:cNvSpPr>
            <a:spLocks noGrp="1"/>
          </p:cNvSpPr>
          <p:nvPr>
            <p:ph idx="1"/>
          </p:nvPr>
        </p:nvSpPr>
        <p:spPr>
          <a:xfrm>
            <a:off x="381000" y="1982642"/>
            <a:ext cx="7171690" cy="3522979"/>
          </a:xfrm>
        </p:spPr>
        <p:txBody>
          <a:bodyPr>
            <a:normAutofit/>
          </a:bodyPr>
          <a:lstStyle/>
          <a:p>
            <a:r>
              <a:rPr lang="es-CL" dirty="0"/>
              <a:t>El concepto de saber implica la posesión de un conjunto de ideas y destrezas que son pertenecientes a un papel social dado. </a:t>
            </a:r>
          </a:p>
          <a:p>
            <a:r>
              <a:rPr lang="es-CL" dirty="0"/>
              <a:t>Todos los papeles sociales requieren la posesión de ideas y destrezas, pero ese saber varía en cantidad o en generalización y sistematización. </a:t>
            </a:r>
          </a:p>
          <a:p>
            <a:r>
              <a:rPr lang="es-CL" dirty="0"/>
              <a:t>Un profesional posee un saber que está altamente generalizado y sistematizado, las destrezas de basan directamente en el saber.</a:t>
            </a:r>
          </a:p>
          <a:p>
            <a:r>
              <a:rPr lang="es-CL" dirty="0"/>
              <a:t>La responsabilidad se refiere al ejercicio de la autoridad sobre otras personas, dirigir sus actividades. </a:t>
            </a:r>
          </a:p>
          <a:p>
            <a:r>
              <a:rPr lang="es-CL" dirty="0"/>
              <a:t>La riqueza y la propiedad en general se encuentran asociadas a los papeles más importantes pero no siempre es así. </a:t>
            </a:r>
          </a:p>
        </p:txBody>
      </p:sp>
    </p:spTree>
    <p:extLst>
      <p:ext uri="{BB962C8B-B14F-4D97-AF65-F5344CB8AC3E}">
        <p14:creationId xmlns:p14="http://schemas.microsoft.com/office/powerpoint/2010/main" val="4835873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CB1FF5-ECB4-4016-BAAE-A72F55C585CE}"/>
              </a:ext>
            </a:extLst>
          </p:cNvPr>
          <p:cNvSpPr>
            <a:spLocks noGrp="1"/>
          </p:cNvSpPr>
          <p:nvPr>
            <p:ph type="title"/>
          </p:nvPr>
        </p:nvSpPr>
        <p:spPr>
          <a:xfrm>
            <a:off x="479107" y="513778"/>
            <a:ext cx="8185785" cy="484748"/>
          </a:xfrm>
        </p:spPr>
        <p:txBody>
          <a:bodyPr/>
          <a:lstStyle/>
          <a:p>
            <a:r>
              <a:rPr lang="es-CL" dirty="0"/>
              <a:t>Normas sociales</a:t>
            </a:r>
          </a:p>
        </p:txBody>
      </p:sp>
      <p:sp>
        <p:nvSpPr>
          <p:cNvPr id="3" name="Marcador de contenido 2">
            <a:extLst>
              <a:ext uri="{FF2B5EF4-FFF2-40B4-BE49-F238E27FC236}">
                <a16:creationId xmlns:a16="http://schemas.microsoft.com/office/drawing/2014/main" id="{6D27AFE1-538D-4B13-B5A5-D3B410BA0301}"/>
              </a:ext>
            </a:extLst>
          </p:cNvPr>
          <p:cNvSpPr>
            <a:spLocks noGrp="1"/>
          </p:cNvSpPr>
          <p:nvPr>
            <p:ph idx="1"/>
          </p:nvPr>
        </p:nvSpPr>
        <p:spPr/>
        <p:txBody>
          <a:bodyPr>
            <a:normAutofit/>
          </a:bodyPr>
          <a:lstStyle/>
          <a:p>
            <a:r>
              <a:rPr lang="es-CL" dirty="0"/>
              <a:t>La distribución de las recompensas está guiada por ciertas normas comunes a los miembros de una sociedad y se transmiten de generación en generación. </a:t>
            </a:r>
          </a:p>
          <a:p>
            <a:r>
              <a:rPr lang="es-CL" dirty="0"/>
              <a:t>La existencia de estas normas tiene 5 implicaciones:</a:t>
            </a:r>
          </a:p>
          <a:p>
            <a:r>
              <a:rPr lang="es-CL" dirty="0"/>
              <a:t>1)el contenido de cualquier </a:t>
            </a:r>
            <a:r>
              <a:rPr lang="es-CL" dirty="0" err="1"/>
              <a:t>sist</a:t>
            </a:r>
            <a:r>
              <a:rPr lang="es-CL" dirty="0"/>
              <a:t>. de estratificación depende de los significados que se le atribuyen tradicionalmente </a:t>
            </a:r>
          </a:p>
          <a:p>
            <a:r>
              <a:rPr lang="es-CL" dirty="0"/>
              <a:t>2)las normas y sanciones son parte primordial de la constitución y mantenimiento del sistema</a:t>
            </a:r>
          </a:p>
          <a:p>
            <a:r>
              <a:rPr lang="es-CL" dirty="0"/>
              <a:t>3)las normas deben enseñarse a cada generación</a:t>
            </a:r>
          </a:p>
          <a:p>
            <a:r>
              <a:rPr lang="es-CL" dirty="0"/>
              <a:t>4)la inestabilidad del sistema será normal hasta cierto punto ya que la socialización de todas las generaciones no será igual</a:t>
            </a:r>
          </a:p>
          <a:p>
            <a:r>
              <a:rPr lang="es-CL" dirty="0"/>
              <a:t>5) Cualquier </a:t>
            </a:r>
            <a:r>
              <a:rPr lang="es-CL" dirty="0" err="1"/>
              <a:t>sist</a:t>
            </a:r>
            <a:r>
              <a:rPr lang="es-CL" dirty="0"/>
              <a:t>. de estratificación está conectado íntimamente por su interacción con otras instituciones: políticas, familiares, religiosas, económicas y educativas. </a:t>
            </a:r>
          </a:p>
        </p:txBody>
      </p:sp>
    </p:spTree>
    <p:extLst>
      <p:ext uri="{BB962C8B-B14F-4D97-AF65-F5344CB8AC3E}">
        <p14:creationId xmlns:p14="http://schemas.microsoft.com/office/powerpoint/2010/main" val="41475545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974731-62E5-4D7F-A845-D3714E6E32C6}"/>
              </a:ext>
            </a:extLst>
          </p:cNvPr>
          <p:cNvSpPr>
            <a:spLocks noGrp="1"/>
          </p:cNvSpPr>
          <p:nvPr>
            <p:ph type="title"/>
          </p:nvPr>
        </p:nvSpPr>
        <p:spPr>
          <a:xfrm>
            <a:off x="479107" y="513778"/>
            <a:ext cx="8185785" cy="484748"/>
          </a:xfrm>
        </p:spPr>
        <p:txBody>
          <a:bodyPr/>
          <a:lstStyle/>
          <a:p>
            <a:r>
              <a:rPr lang="es-CL" dirty="0"/>
              <a:t>LAS DISTINTAS CLASES SOCIALES</a:t>
            </a:r>
          </a:p>
        </p:txBody>
      </p:sp>
      <p:sp>
        <p:nvSpPr>
          <p:cNvPr id="3" name="Marcador de contenido 2">
            <a:extLst>
              <a:ext uri="{FF2B5EF4-FFF2-40B4-BE49-F238E27FC236}">
                <a16:creationId xmlns:a16="http://schemas.microsoft.com/office/drawing/2014/main" id="{A1724EBE-797B-4BFD-956F-CEC973DEB1E0}"/>
              </a:ext>
            </a:extLst>
          </p:cNvPr>
          <p:cNvSpPr>
            <a:spLocks noGrp="1"/>
          </p:cNvSpPr>
          <p:nvPr>
            <p:ph idx="1"/>
          </p:nvPr>
        </p:nvSpPr>
        <p:spPr>
          <a:xfrm>
            <a:off x="202644" y="702063"/>
            <a:ext cx="5378768" cy="3200876"/>
          </a:xfrm>
        </p:spPr>
        <p:txBody>
          <a:bodyPr/>
          <a:lstStyle/>
          <a:p>
            <a:r>
              <a:rPr lang="es-CL" dirty="0"/>
              <a:t>Una de las preocupaciones del funcionalismo ha consistido en</a:t>
            </a:r>
          </a:p>
          <a:p>
            <a:r>
              <a:rPr lang="es-CL" dirty="0"/>
              <a:t>establecer los rasgos actitudinales típicos de las distintas</a:t>
            </a:r>
          </a:p>
          <a:p>
            <a:r>
              <a:rPr lang="es-CL" dirty="0"/>
              <a:t>clases. En general, a partir de ahí se pretenden explicar los logros</a:t>
            </a:r>
          </a:p>
          <a:p>
            <a:r>
              <a:rPr lang="es-CL" dirty="0"/>
              <a:t>diferenciales de unas clases frente a otras. Las clases medias son</a:t>
            </a:r>
          </a:p>
          <a:p>
            <a:r>
              <a:rPr lang="es-CL" dirty="0"/>
              <a:t>caracterizadas en términos de frugalidad, posposición de las</a:t>
            </a:r>
          </a:p>
          <a:p>
            <a:r>
              <a:rPr lang="es-CL" dirty="0"/>
              <a:t>gratificaciones inmediatas, visión a largo plazo, etc. La clase</a:t>
            </a:r>
          </a:p>
          <a:p>
            <a:r>
              <a:rPr lang="es-CL" dirty="0"/>
              <a:t>obrera aparece como el negativo de estos rasgos.</a:t>
            </a:r>
          </a:p>
        </p:txBody>
      </p:sp>
    </p:spTree>
    <p:extLst>
      <p:ext uri="{BB962C8B-B14F-4D97-AF65-F5344CB8AC3E}">
        <p14:creationId xmlns:p14="http://schemas.microsoft.com/office/powerpoint/2010/main" val="14230746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5165DD-07D2-4171-9D74-A089D8896EBF}"/>
              </a:ext>
            </a:extLst>
          </p:cNvPr>
          <p:cNvSpPr>
            <a:spLocks noGrp="1"/>
          </p:cNvSpPr>
          <p:nvPr>
            <p:ph type="title"/>
          </p:nvPr>
        </p:nvSpPr>
        <p:spPr>
          <a:xfrm>
            <a:off x="479107" y="513778"/>
            <a:ext cx="8185785" cy="484748"/>
          </a:xfrm>
        </p:spPr>
        <p:txBody>
          <a:bodyPr/>
          <a:lstStyle/>
          <a:p>
            <a:r>
              <a:rPr lang="es-CL" dirty="0"/>
              <a:t>LA CLASE ALTA</a:t>
            </a:r>
          </a:p>
        </p:txBody>
      </p:sp>
      <p:sp>
        <p:nvSpPr>
          <p:cNvPr id="3" name="Marcador de contenido 2">
            <a:extLst>
              <a:ext uri="{FF2B5EF4-FFF2-40B4-BE49-F238E27FC236}">
                <a16:creationId xmlns:a16="http://schemas.microsoft.com/office/drawing/2014/main" id="{BC622787-BA3B-48E9-A6BA-E8080AC5E0D5}"/>
              </a:ext>
            </a:extLst>
          </p:cNvPr>
          <p:cNvSpPr>
            <a:spLocks noGrp="1"/>
          </p:cNvSpPr>
          <p:nvPr>
            <p:ph idx="1"/>
          </p:nvPr>
        </p:nvSpPr>
        <p:spPr>
          <a:xfrm>
            <a:off x="304800" y="1200150"/>
            <a:ext cx="5378768" cy="1969770"/>
          </a:xfrm>
        </p:spPr>
        <p:txBody>
          <a:bodyPr/>
          <a:lstStyle/>
          <a:p>
            <a:r>
              <a:rPr lang="es-CL" dirty="0"/>
              <a:t>La clase alta es la clase menos numerosa de la</a:t>
            </a:r>
          </a:p>
          <a:p>
            <a:r>
              <a:rPr lang="es-CL" dirty="0"/>
              <a:t>sociedad. Solo el 3 </a:t>
            </a:r>
            <a:r>
              <a:rPr lang="es-CL" dirty="0" err="1"/>
              <a:t>ó</a:t>
            </a:r>
            <a:r>
              <a:rPr lang="es-CL" dirty="0"/>
              <a:t> el 4% de la población considera pertenecer a</a:t>
            </a:r>
          </a:p>
          <a:p>
            <a:r>
              <a:rPr lang="es-CL" dirty="0"/>
              <a:t>ella. Tal y como se define por sus propios miembros está formada</a:t>
            </a:r>
          </a:p>
          <a:p>
            <a:r>
              <a:rPr lang="es-CL" dirty="0"/>
              <a:t>principalmente por propietarios de negocios y ejecutivos y</a:t>
            </a:r>
          </a:p>
          <a:p>
            <a:r>
              <a:rPr lang="es-CL" dirty="0"/>
              <a:t>profesionales </a:t>
            </a:r>
            <a:r>
              <a:rPr lang="es-CL" dirty="0" err="1"/>
              <a:t>com</a:t>
            </a:r>
            <a:r>
              <a:rPr lang="es-CL" dirty="0"/>
              <a:t> médicos y abogados.</a:t>
            </a:r>
          </a:p>
        </p:txBody>
      </p:sp>
    </p:spTree>
    <p:extLst>
      <p:ext uri="{BB962C8B-B14F-4D97-AF65-F5344CB8AC3E}">
        <p14:creationId xmlns:p14="http://schemas.microsoft.com/office/powerpoint/2010/main" val="17844462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ED6ED8-D936-4F2D-991B-64C7AA91DBA8}"/>
              </a:ext>
            </a:extLst>
          </p:cNvPr>
          <p:cNvSpPr>
            <a:spLocks noGrp="1"/>
          </p:cNvSpPr>
          <p:nvPr>
            <p:ph type="title"/>
          </p:nvPr>
        </p:nvSpPr>
        <p:spPr>
          <a:xfrm>
            <a:off x="479107" y="513778"/>
            <a:ext cx="8185785" cy="484748"/>
          </a:xfrm>
        </p:spPr>
        <p:txBody>
          <a:bodyPr/>
          <a:lstStyle/>
          <a:p>
            <a:r>
              <a:rPr lang="es-CL" dirty="0"/>
              <a:t>LA CLASE MEDIA</a:t>
            </a:r>
          </a:p>
        </p:txBody>
      </p:sp>
      <p:sp>
        <p:nvSpPr>
          <p:cNvPr id="3" name="Marcador de contenido 2">
            <a:extLst>
              <a:ext uri="{FF2B5EF4-FFF2-40B4-BE49-F238E27FC236}">
                <a16:creationId xmlns:a16="http://schemas.microsoft.com/office/drawing/2014/main" id="{4E2ECED5-AE0E-4CD4-AAAC-B2D0CAC8FF94}"/>
              </a:ext>
            </a:extLst>
          </p:cNvPr>
          <p:cNvSpPr>
            <a:spLocks noGrp="1"/>
          </p:cNvSpPr>
          <p:nvPr>
            <p:ph idx="1"/>
          </p:nvPr>
        </p:nvSpPr>
        <p:spPr>
          <a:xfrm>
            <a:off x="202644" y="702063"/>
            <a:ext cx="5378768" cy="1723549"/>
          </a:xfrm>
        </p:spPr>
        <p:txBody>
          <a:bodyPr/>
          <a:lstStyle/>
          <a:p>
            <a:r>
              <a:rPr lang="es-CL" dirty="0"/>
              <a:t>Alrededor del 40% de la población se identifica</a:t>
            </a:r>
          </a:p>
          <a:p>
            <a:r>
              <a:rPr lang="es-CL" dirty="0"/>
              <a:t>con esta clase. Está constituida fundamentalmente por propietarios</a:t>
            </a:r>
          </a:p>
          <a:p>
            <a:r>
              <a:rPr lang="es-CL" dirty="0"/>
              <a:t>y gerentes de pequeños negocios; gerentes de fábricas y de</a:t>
            </a:r>
          </a:p>
          <a:p>
            <a:r>
              <a:rPr lang="es-CL" dirty="0"/>
              <a:t>almacenes, y, mayoritariamente, por vendedores y oficinistas.</a:t>
            </a:r>
          </a:p>
        </p:txBody>
      </p:sp>
    </p:spTree>
    <p:extLst>
      <p:ext uri="{BB962C8B-B14F-4D97-AF65-F5344CB8AC3E}">
        <p14:creationId xmlns:p14="http://schemas.microsoft.com/office/powerpoint/2010/main" val="5034094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6040CB-28DC-43AF-80E4-F31FB0E01721}"/>
              </a:ext>
            </a:extLst>
          </p:cNvPr>
          <p:cNvSpPr>
            <a:spLocks noGrp="1"/>
          </p:cNvSpPr>
          <p:nvPr>
            <p:ph type="title"/>
          </p:nvPr>
        </p:nvSpPr>
        <p:spPr>
          <a:xfrm>
            <a:off x="479107" y="513778"/>
            <a:ext cx="8185785" cy="484748"/>
          </a:xfrm>
        </p:spPr>
        <p:txBody>
          <a:bodyPr/>
          <a:lstStyle/>
          <a:p>
            <a:r>
              <a:rPr lang="es-CL" dirty="0"/>
              <a:t>LA CLASE OBRERA</a:t>
            </a:r>
          </a:p>
        </p:txBody>
      </p:sp>
      <p:sp>
        <p:nvSpPr>
          <p:cNvPr id="3" name="Marcador de contenido 2">
            <a:extLst>
              <a:ext uri="{FF2B5EF4-FFF2-40B4-BE49-F238E27FC236}">
                <a16:creationId xmlns:a16="http://schemas.microsoft.com/office/drawing/2014/main" id="{C2A07652-1EC1-497F-8FDF-4D21EF7CC578}"/>
              </a:ext>
            </a:extLst>
          </p:cNvPr>
          <p:cNvSpPr>
            <a:spLocks noGrp="1"/>
          </p:cNvSpPr>
          <p:nvPr>
            <p:ph idx="1"/>
          </p:nvPr>
        </p:nvSpPr>
        <p:spPr>
          <a:xfrm>
            <a:off x="202644" y="702064"/>
            <a:ext cx="5378768" cy="2708434"/>
          </a:xfrm>
        </p:spPr>
        <p:txBody>
          <a:bodyPr/>
          <a:lstStyle/>
          <a:p>
            <a:r>
              <a:rPr lang="es-CL" dirty="0"/>
              <a:t>Es la mayor de las clases sociales. Incluye algo más del 50% de la población. Está constituida por trabajadores de fábrica, mineros, camioneros, agricultores, camareros, etc. El principal criterio de pertenencia consiste en ser un trabajador o vivir del trabajo.</a:t>
            </a:r>
          </a:p>
          <a:p>
            <a:endParaRPr lang="es-CL" dirty="0"/>
          </a:p>
          <a:p>
            <a:r>
              <a:rPr lang="es-CL" dirty="0"/>
              <a:t>LA CLASE BAJA:</a:t>
            </a:r>
          </a:p>
          <a:p>
            <a:r>
              <a:rPr lang="es-CL" dirty="0"/>
              <a:t>Es una clase muy poco numerosa. Entre el 1 y el 5% de la población declara pertenecer a ella.</a:t>
            </a:r>
          </a:p>
          <a:p>
            <a:endParaRPr lang="es-CL" dirty="0"/>
          </a:p>
        </p:txBody>
      </p:sp>
    </p:spTree>
    <p:extLst>
      <p:ext uri="{BB962C8B-B14F-4D97-AF65-F5344CB8AC3E}">
        <p14:creationId xmlns:p14="http://schemas.microsoft.com/office/powerpoint/2010/main" val="177320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21B67B-AF1F-4C6F-9F61-670C32A25CCB}"/>
              </a:ext>
            </a:extLst>
          </p:cNvPr>
          <p:cNvSpPr>
            <a:spLocks noGrp="1"/>
          </p:cNvSpPr>
          <p:nvPr>
            <p:ph type="title"/>
          </p:nvPr>
        </p:nvSpPr>
        <p:spPr>
          <a:xfrm>
            <a:off x="479107" y="513778"/>
            <a:ext cx="8185785" cy="484748"/>
          </a:xfrm>
        </p:spPr>
        <p:txBody>
          <a:bodyPr/>
          <a:lstStyle/>
          <a:p>
            <a:r>
              <a:rPr lang="es-CL" dirty="0"/>
              <a:t>LA MEDICIÓN DE LA CLASE SOCIAL</a:t>
            </a:r>
          </a:p>
        </p:txBody>
      </p:sp>
      <p:sp>
        <p:nvSpPr>
          <p:cNvPr id="3" name="Marcador de contenido 2">
            <a:extLst>
              <a:ext uri="{FF2B5EF4-FFF2-40B4-BE49-F238E27FC236}">
                <a16:creationId xmlns:a16="http://schemas.microsoft.com/office/drawing/2014/main" id="{D6ED8642-AAA9-43CF-82AB-987A251F5D5B}"/>
              </a:ext>
            </a:extLst>
          </p:cNvPr>
          <p:cNvSpPr>
            <a:spLocks noGrp="1"/>
          </p:cNvSpPr>
          <p:nvPr>
            <p:ph idx="1"/>
          </p:nvPr>
        </p:nvSpPr>
        <p:spPr/>
        <p:txBody>
          <a:bodyPr>
            <a:normAutofit/>
          </a:bodyPr>
          <a:lstStyle/>
          <a:p>
            <a:r>
              <a:rPr lang="es-CL" dirty="0"/>
              <a:t>¿Cómo medir la estratificación? Hasta ahora hemos visto que son muchos los elementos que contribuyen a conformar el status: la profesión, la renta, la educación, el tipo de vivienda, etc.</a:t>
            </a:r>
          </a:p>
          <a:p>
            <a:r>
              <a:rPr lang="es-CL" dirty="0"/>
              <a:t>La ocupación se ha convertido en el elemento básico para cuantificar la estratificación. Como fuente de ingreso, las ocupaciones se vinculan, de esta forma con la posición de clase, dado que, normalmente, las ocupaciones tienen una cuota separada de prestigio, dentro y fuera del trabajo son importantes para la posición de status. Además el tipo de ocupación se vincula con cierto grado de poder y responsabilidad.</a:t>
            </a:r>
          </a:p>
        </p:txBody>
      </p:sp>
    </p:spTree>
    <p:extLst>
      <p:ext uri="{BB962C8B-B14F-4D97-AF65-F5344CB8AC3E}">
        <p14:creationId xmlns:p14="http://schemas.microsoft.com/office/powerpoint/2010/main" val="9941478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FC70C2-8A2A-48AA-B4F3-6AD8A19F13BB}"/>
              </a:ext>
            </a:extLst>
          </p:cNvPr>
          <p:cNvSpPr>
            <a:spLocks noGrp="1"/>
          </p:cNvSpPr>
          <p:nvPr>
            <p:ph type="title"/>
          </p:nvPr>
        </p:nvSpPr>
        <p:spPr/>
        <p:txBody>
          <a:bodyPr/>
          <a:lstStyle/>
          <a:p>
            <a:r>
              <a:rPr lang="es-CL" dirty="0"/>
              <a:t>EJEMPLO: ESCALA DE PRESTIGIO OCUPACIONAL (HATT Y NOTH, EEUU)</a:t>
            </a:r>
          </a:p>
        </p:txBody>
      </p:sp>
      <p:sp>
        <p:nvSpPr>
          <p:cNvPr id="3" name="Marcador de contenido 2">
            <a:extLst>
              <a:ext uri="{FF2B5EF4-FFF2-40B4-BE49-F238E27FC236}">
                <a16:creationId xmlns:a16="http://schemas.microsoft.com/office/drawing/2014/main" id="{AB8E8860-DEFD-449F-9831-19483F55AAD0}"/>
              </a:ext>
            </a:extLst>
          </p:cNvPr>
          <p:cNvSpPr>
            <a:spLocks noGrp="1"/>
          </p:cNvSpPr>
          <p:nvPr>
            <p:ph idx="1"/>
          </p:nvPr>
        </p:nvSpPr>
        <p:spPr>
          <a:xfrm>
            <a:off x="202644" y="702063"/>
            <a:ext cx="5378768" cy="2462213"/>
          </a:xfrm>
        </p:spPr>
        <p:txBody>
          <a:bodyPr/>
          <a:lstStyle/>
          <a:p>
            <a:r>
              <a:rPr lang="es-CL" dirty="0"/>
              <a:t>"Escoja la afirmación que mejor exprese su opinión personal sobre</a:t>
            </a:r>
          </a:p>
          <a:p>
            <a:r>
              <a:rPr lang="es-CL" dirty="0"/>
              <a:t>el nivel general de cada uno de los puestos mencionados”:</a:t>
            </a:r>
          </a:p>
          <a:p>
            <a:r>
              <a:rPr lang="es-CL" dirty="0"/>
              <a:t>1. Excelente</a:t>
            </a:r>
          </a:p>
          <a:p>
            <a:r>
              <a:rPr lang="es-CL" dirty="0"/>
              <a:t>2. Bueno.</a:t>
            </a:r>
          </a:p>
          <a:p>
            <a:r>
              <a:rPr lang="es-CL" dirty="0"/>
              <a:t>3. Medio.</a:t>
            </a:r>
          </a:p>
          <a:p>
            <a:r>
              <a:rPr lang="es-CL" dirty="0"/>
              <a:t>4. Por debajo del medio.</a:t>
            </a:r>
          </a:p>
          <a:p>
            <a:r>
              <a:rPr lang="es-CL" dirty="0"/>
              <a:t>5. Bajo.</a:t>
            </a:r>
          </a:p>
          <a:p>
            <a:r>
              <a:rPr lang="es-CL" dirty="0"/>
              <a:t>6. No sabría dónde ubicarlo."</a:t>
            </a:r>
          </a:p>
        </p:txBody>
      </p:sp>
    </p:spTree>
    <p:extLst>
      <p:ext uri="{BB962C8B-B14F-4D97-AF65-F5344CB8AC3E}">
        <p14:creationId xmlns:p14="http://schemas.microsoft.com/office/powerpoint/2010/main" val="19268466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CD4532B-5982-4272-840D-908798183512}"/>
              </a:ext>
            </a:extLst>
          </p:cNvPr>
          <p:cNvSpPr>
            <a:spLocks noGrp="1"/>
          </p:cNvSpPr>
          <p:nvPr>
            <p:ph idx="1"/>
          </p:nvPr>
        </p:nvSpPr>
        <p:spPr>
          <a:xfrm>
            <a:off x="485335" y="137160"/>
            <a:ext cx="8314006" cy="984885"/>
          </a:xfrm>
        </p:spPr>
        <p:txBody>
          <a:bodyPr/>
          <a:lstStyle/>
          <a:p>
            <a:r>
              <a:rPr lang="es-CL" dirty="0"/>
              <a:t>Se clasifican las 90 ocupaciones otorgando valores decrecientes de 5 a 1 a cada una de estas categorías, de modo que la puntuación media es el sumatorio de los porcentajes de personas que han asignado determinada valoración a cada de las profesiones dividido entre 5. </a:t>
            </a:r>
          </a:p>
        </p:txBody>
      </p:sp>
      <p:pic>
        <p:nvPicPr>
          <p:cNvPr id="4" name="Imagen 3">
            <a:extLst>
              <a:ext uri="{FF2B5EF4-FFF2-40B4-BE49-F238E27FC236}">
                <a16:creationId xmlns:a16="http://schemas.microsoft.com/office/drawing/2014/main" id="{12C2CB1B-EDEE-44CD-9D47-0BEC074A34C9}"/>
              </a:ext>
            </a:extLst>
          </p:cNvPr>
          <p:cNvPicPr>
            <a:picLocks noChangeAspect="1"/>
          </p:cNvPicPr>
          <p:nvPr/>
        </p:nvPicPr>
        <p:blipFill rotWithShape="1">
          <a:blip r:embed="rId2"/>
          <a:srcRect l="9231" t="22961" r="35500" b="17523"/>
          <a:stretch/>
        </p:blipFill>
        <p:spPr>
          <a:xfrm>
            <a:off x="1783079" y="1253373"/>
            <a:ext cx="5950635" cy="3890128"/>
          </a:xfrm>
          <a:prstGeom prst="rect">
            <a:avLst/>
          </a:prstGeom>
        </p:spPr>
      </p:pic>
    </p:spTree>
    <p:extLst>
      <p:ext uri="{BB962C8B-B14F-4D97-AF65-F5344CB8AC3E}">
        <p14:creationId xmlns:p14="http://schemas.microsoft.com/office/powerpoint/2010/main" val="22222696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970" rIns="0" bIns="0" rtlCol="0">
            <a:spAutoFit/>
          </a:bodyPr>
          <a:lstStyle/>
          <a:p>
            <a:pPr marL="2266315" marR="5080" indent="-1839595">
              <a:lnSpc>
                <a:spcPct val="100000"/>
              </a:lnSpc>
              <a:spcBef>
                <a:spcPts val="110"/>
              </a:spcBef>
            </a:pPr>
            <a:r>
              <a:rPr spc="-330" dirty="0"/>
              <a:t>SISTEMA </a:t>
            </a:r>
            <a:r>
              <a:rPr spc="-120" dirty="0"/>
              <a:t>SOCIAL </a:t>
            </a:r>
            <a:r>
              <a:rPr spc="-160" dirty="0"/>
              <a:t>EN </a:t>
            </a:r>
            <a:r>
              <a:rPr spc="-55" dirty="0"/>
              <a:t>LA </a:t>
            </a:r>
            <a:r>
              <a:rPr spc="-235" dirty="0"/>
              <a:t>TEORÍA</a:t>
            </a:r>
            <a:r>
              <a:rPr spc="-580" dirty="0"/>
              <a:t> </a:t>
            </a:r>
            <a:r>
              <a:rPr spc="-120" dirty="0"/>
              <a:t>SOCIAL  </a:t>
            </a:r>
            <a:r>
              <a:rPr spc="-10" dirty="0"/>
              <a:t>CONTEMPORÁNEA</a:t>
            </a:r>
          </a:p>
        </p:txBody>
      </p:sp>
      <p:sp>
        <p:nvSpPr>
          <p:cNvPr id="3" name="object 3"/>
          <p:cNvSpPr/>
          <p:nvPr/>
        </p:nvSpPr>
        <p:spPr>
          <a:xfrm>
            <a:off x="1148080" y="1574800"/>
            <a:ext cx="6050280" cy="340867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51703-424B-7042-843A-BE32F13629E5}"/>
              </a:ext>
            </a:extLst>
          </p:cNvPr>
          <p:cNvSpPr>
            <a:spLocks noGrp="1"/>
          </p:cNvSpPr>
          <p:nvPr>
            <p:ph type="title"/>
          </p:nvPr>
        </p:nvSpPr>
        <p:spPr>
          <a:xfrm>
            <a:off x="479107" y="513778"/>
            <a:ext cx="8185785" cy="484748"/>
          </a:xfrm>
        </p:spPr>
        <p:txBody>
          <a:bodyPr/>
          <a:lstStyle/>
          <a:p>
            <a:r>
              <a:rPr lang="es-UY" dirty="0"/>
              <a:t>Sobre el autor</a:t>
            </a:r>
          </a:p>
        </p:txBody>
      </p:sp>
      <p:sp>
        <p:nvSpPr>
          <p:cNvPr id="3" name="Marcador de contenido 2">
            <a:extLst>
              <a:ext uri="{FF2B5EF4-FFF2-40B4-BE49-F238E27FC236}">
                <a16:creationId xmlns:a16="http://schemas.microsoft.com/office/drawing/2014/main" id="{23E422EB-B3AF-9F4F-86A4-758691A45985}"/>
              </a:ext>
            </a:extLst>
          </p:cNvPr>
          <p:cNvSpPr>
            <a:spLocks noGrp="1"/>
          </p:cNvSpPr>
          <p:nvPr>
            <p:ph idx="1"/>
          </p:nvPr>
        </p:nvSpPr>
        <p:spPr>
          <a:xfrm>
            <a:off x="628650" y="1369219"/>
            <a:ext cx="4385560" cy="3263504"/>
          </a:xfrm>
        </p:spPr>
        <p:txBody>
          <a:bodyPr>
            <a:normAutofit/>
          </a:bodyPr>
          <a:lstStyle/>
          <a:p>
            <a:r>
              <a:rPr lang="es-UY" b="1" dirty="0"/>
              <a:t>Rafael Feito Alonso </a:t>
            </a:r>
            <a:r>
              <a:rPr lang="es-UY" dirty="0"/>
              <a:t>es catedrático de sociología en la Facultad de Ciencias Políticas de la Universidad Complutense de Madrid. Ha sido colaborador del Movimiento por la Calidad de la Educación en el Sur y Este de Madrid y del “Proyecto Atlántida”. Fue miembro de la ejecutiva de la Federación de Padres de Madrid “Giner de los Ríos”. Presidió la Asociación de Sociología de la Educación durante seis años</a:t>
            </a:r>
          </a:p>
        </p:txBody>
      </p:sp>
      <p:pic>
        <p:nvPicPr>
          <p:cNvPr id="4" name="Imagen 3">
            <a:extLst>
              <a:ext uri="{FF2B5EF4-FFF2-40B4-BE49-F238E27FC236}">
                <a16:creationId xmlns:a16="http://schemas.microsoft.com/office/drawing/2014/main" id="{830914B4-C8D9-4D49-A5BA-2E0679C22068}"/>
              </a:ext>
            </a:extLst>
          </p:cNvPr>
          <p:cNvPicPr>
            <a:picLocks noChangeAspect="1"/>
          </p:cNvPicPr>
          <p:nvPr/>
        </p:nvPicPr>
        <p:blipFill>
          <a:blip r:embed="rId2"/>
          <a:stretch>
            <a:fillRect/>
          </a:stretch>
        </p:blipFill>
        <p:spPr>
          <a:xfrm>
            <a:off x="6027529" y="1699965"/>
            <a:ext cx="2168343" cy="2602012"/>
          </a:xfrm>
          <a:prstGeom prst="rect">
            <a:avLst/>
          </a:prstGeom>
        </p:spPr>
      </p:pic>
    </p:spTree>
    <p:extLst>
      <p:ext uri="{BB962C8B-B14F-4D97-AF65-F5344CB8AC3E}">
        <p14:creationId xmlns:p14="http://schemas.microsoft.com/office/powerpoint/2010/main" val="2597931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0525" y="513778"/>
            <a:ext cx="2383790" cy="507365"/>
          </a:xfrm>
          <a:prstGeom prst="rect">
            <a:avLst/>
          </a:prstGeom>
        </p:spPr>
        <p:txBody>
          <a:bodyPr vert="horz" wrap="square" lIns="0" tIns="13970" rIns="0" bIns="0" rtlCol="0">
            <a:spAutoFit/>
          </a:bodyPr>
          <a:lstStyle/>
          <a:p>
            <a:pPr marL="12700">
              <a:lnSpc>
                <a:spcPct val="100000"/>
              </a:lnSpc>
              <a:spcBef>
                <a:spcPts val="110"/>
              </a:spcBef>
            </a:pPr>
            <a:r>
              <a:rPr spc="-105" dirty="0"/>
              <a:t>RECORRIDO</a:t>
            </a:r>
          </a:p>
        </p:txBody>
      </p:sp>
      <p:sp>
        <p:nvSpPr>
          <p:cNvPr id="3" name="object 3"/>
          <p:cNvSpPr txBox="1"/>
          <p:nvPr/>
        </p:nvSpPr>
        <p:spPr>
          <a:xfrm>
            <a:off x="504825" y="1188720"/>
            <a:ext cx="5108575" cy="2358390"/>
          </a:xfrm>
          <a:prstGeom prst="rect">
            <a:avLst/>
          </a:prstGeom>
        </p:spPr>
        <p:txBody>
          <a:bodyPr vert="horz" wrap="square" lIns="0" tIns="12700" rIns="0" bIns="0" rtlCol="0">
            <a:spAutoFit/>
          </a:bodyPr>
          <a:lstStyle/>
          <a:p>
            <a:pPr marL="12700">
              <a:lnSpc>
                <a:spcPts val="1980"/>
              </a:lnSpc>
              <a:spcBef>
                <a:spcPts val="100"/>
              </a:spcBef>
              <a:tabLst>
                <a:tab pos="354965" algn="l"/>
              </a:tabLst>
            </a:pPr>
            <a:r>
              <a:rPr sz="1800" spc="-290" dirty="0">
                <a:solidFill>
                  <a:srgbClr val="89D0D5"/>
                </a:solidFill>
                <a:latin typeface="Arial"/>
                <a:cs typeface="Arial"/>
              </a:rPr>
              <a:t>	</a:t>
            </a:r>
            <a:r>
              <a:rPr sz="1500" spc="-10" dirty="0">
                <a:solidFill>
                  <a:srgbClr val="FFFFFF"/>
                </a:solidFill>
                <a:latin typeface="Verdana"/>
                <a:cs typeface="Verdana"/>
              </a:rPr>
              <a:t>La</a:t>
            </a:r>
            <a:r>
              <a:rPr sz="1500" spc="-135" dirty="0">
                <a:solidFill>
                  <a:srgbClr val="FFFFFF"/>
                </a:solidFill>
                <a:latin typeface="Verdana"/>
                <a:cs typeface="Verdana"/>
              </a:rPr>
              <a:t> </a:t>
            </a:r>
            <a:r>
              <a:rPr sz="1500" spc="70" dirty="0">
                <a:solidFill>
                  <a:srgbClr val="FFFFFF"/>
                </a:solidFill>
                <a:latin typeface="Verdana"/>
                <a:cs typeface="Verdana"/>
              </a:rPr>
              <a:t>acción</a:t>
            </a:r>
            <a:r>
              <a:rPr sz="1500" spc="-125" dirty="0">
                <a:solidFill>
                  <a:srgbClr val="FFFFFF"/>
                </a:solidFill>
                <a:latin typeface="Verdana"/>
                <a:cs typeface="Verdana"/>
              </a:rPr>
              <a:t> </a:t>
            </a:r>
            <a:r>
              <a:rPr sz="1500" spc="60" dirty="0">
                <a:solidFill>
                  <a:srgbClr val="FFFFFF"/>
                </a:solidFill>
                <a:latin typeface="Verdana"/>
                <a:cs typeface="Verdana"/>
              </a:rPr>
              <a:t>como</a:t>
            </a:r>
            <a:r>
              <a:rPr sz="1500" spc="-90" dirty="0">
                <a:solidFill>
                  <a:srgbClr val="FFFFFF"/>
                </a:solidFill>
                <a:latin typeface="Verdana"/>
                <a:cs typeface="Verdana"/>
              </a:rPr>
              <a:t> </a:t>
            </a:r>
            <a:r>
              <a:rPr sz="1500" spc="15" dirty="0">
                <a:solidFill>
                  <a:srgbClr val="FFFFFF"/>
                </a:solidFill>
                <a:latin typeface="Verdana"/>
                <a:cs typeface="Verdana"/>
              </a:rPr>
              <a:t>proceso</a:t>
            </a:r>
            <a:r>
              <a:rPr sz="1500" spc="-114" dirty="0">
                <a:solidFill>
                  <a:srgbClr val="FFFFFF"/>
                </a:solidFill>
                <a:latin typeface="Verdana"/>
                <a:cs typeface="Verdana"/>
              </a:rPr>
              <a:t> </a:t>
            </a:r>
            <a:r>
              <a:rPr sz="1500" spc="-25" dirty="0">
                <a:solidFill>
                  <a:srgbClr val="FFFFFF"/>
                </a:solidFill>
                <a:latin typeface="Verdana"/>
                <a:cs typeface="Verdana"/>
              </a:rPr>
              <a:t>mental</a:t>
            </a:r>
            <a:r>
              <a:rPr sz="1500" spc="-70" dirty="0">
                <a:solidFill>
                  <a:srgbClr val="FFFFFF"/>
                </a:solidFill>
                <a:latin typeface="Verdana"/>
                <a:cs typeface="Verdana"/>
              </a:rPr>
              <a:t> </a:t>
            </a:r>
            <a:r>
              <a:rPr sz="1500" spc="20" dirty="0">
                <a:solidFill>
                  <a:srgbClr val="FFFFFF"/>
                </a:solidFill>
                <a:latin typeface="Verdana"/>
                <a:cs typeface="Verdana"/>
              </a:rPr>
              <a:t>activo</a:t>
            </a:r>
            <a:r>
              <a:rPr sz="1500" spc="-110" dirty="0">
                <a:solidFill>
                  <a:srgbClr val="FFFFFF"/>
                </a:solidFill>
                <a:latin typeface="Verdana"/>
                <a:cs typeface="Verdana"/>
              </a:rPr>
              <a:t> </a:t>
            </a:r>
            <a:r>
              <a:rPr sz="1500" spc="-85" dirty="0">
                <a:solidFill>
                  <a:srgbClr val="FFFFFF"/>
                </a:solidFill>
                <a:latin typeface="Verdana"/>
                <a:cs typeface="Verdana"/>
              </a:rPr>
              <a:t>y</a:t>
            </a:r>
            <a:r>
              <a:rPr sz="1500" spc="-114" dirty="0">
                <a:solidFill>
                  <a:srgbClr val="FFFFFF"/>
                </a:solidFill>
                <a:latin typeface="Verdana"/>
                <a:cs typeface="Verdana"/>
              </a:rPr>
              <a:t> </a:t>
            </a:r>
            <a:r>
              <a:rPr sz="1500" dirty="0">
                <a:solidFill>
                  <a:srgbClr val="FFFFFF"/>
                </a:solidFill>
                <a:latin typeface="Verdana"/>
                <a:cs typeface="Verdana"/>
              </a:rPr>
              <a:t>creativo</a:t>
            </a:r>
            <a:endParaRPr sz="1500">
              <a:latin typeface="Verdana"/>
              <a:cs typeface="Verdana"/>
            </a:endParaRPr>
          </a:p>
          <a:p>
            <a:pPr marL="12700">
              <a:lnSpc>
                <a:spcPts val="1800"/>
              </a:lnSpc>
              <a:tabLst>
                <a:tab pos="354965" algn="l"/>
              </a:tabLst>
            </a:pPr>
            <a:r>
              <a:rPr sz="1800" spc="-285" dirty="0">
                <a:solidFill>
                  <a:srgbClr val="89D0D5"/>
                </a:solidFill>
                <a:latin typeface="Arial"/>
                <a:cs typeface="Arial"/>
              </a:rPr>
              <a:t>	</a:t>
            </a:r>
            <a:r>
              <a:rPr sz="1500" spc="-50" dirty="0">
                <a:solidFill>
                  <a:srgbClr val="FFFFFF"/>
                </a:solidFill>
                <a:latin typeface="Verdana"/>
                <a:cs typeface="Verdana"/>
              </a:rPr>
              <a:t>Elementos</a:t>
            </a:r>
            <a:r>
              <a:rPr sz="1500" spc="-85" dirty="0">
                <a:solidFill>
                  <a:srgbClr val="FFFFFF"/>
                </a:solidFill>
                <a:latin typeface="Verdana"/>
                <a:cs typeface="Verdana"/>
              </a:rPr>
              <a:t> </a:t>
            </a:r>
            <a:r>
              <a:rPr sz="1500" spc="40" dirty="0">
                <a:solidFill>
                  <a:srgbClr val="FFFFFF"/>
                </a:solidFill>
                <a:latin typeface="Verdana"/>
                <a:cs typeface="Verdana"/>
              </a:rPr>
              <a:t>que</a:t>
            </a:r>
            <a:r>
              <a:rPr sz="1500" spc="-130" dirty="0">
                <a:solidFill>
                  <a:srgbClr val="FFFFFF"/>
                </a:solidFill>
                <a:latin typeface="Verdana"/>
                <a:cs typeface="Verdana"/>
              </a:rPr>
              <a:t> </a:t>
            </a:r>
            <a:r>
              <a:rPr sz="1500" spc="-65" dirty="0">
                <a:solidFill>
                  <a:srgbClr val="FFFFFF"/>
                </a:solidFill>
                <a:latin typeface="Verdana"/>
                <a:cs typeface="Verdana"/>
              </a:rPr>
              <a:t>se</a:t>
            </a:r>
            <a:r>
              <a:rPr sz="1500" spc="-114" dirty="0">
                <a:solidFill>
                  <a:srgbClr val="FFFFFF"/>
                </a:solidFill>
                <a:latin typeface="Verdana"/>
                <a:cs typeface="Verdana"/>
              </a:rPr>
              <a:t> </a:t>
            </a:r>
            <a:r>
              <a:rPr sz="1500" spc="-5" dirty="0">
                <a:solidFill>
                  <a:srgbClr val="FFFFFF"/>
                </a:solidFill>
                <a:latin typeface="Verdana"/>
                <a:cs typeface="Verdana"/>
              </a:rPr>
              <a:t>toman</a:t>
            </a:r>
            <a:r>
              <a:rPr sz="1500" spc="-75" dirty="0">
                <a:solidFill>
                  <a:srgbClr val="FFFFFF"/>
                </a:solidFill>
                <a:latin typeface="Verdana"/>
                <a:cs typeface="Verdana"/>
              </a:rPr>
              <a:t> </a:t>
            </a:r>
            <a:r>
              <a:rPr sz="1500" spc="25" dirty="0">
                <a:solidFill>
                  <a:srgbClr val="FFFFFF"/>
                </a:solidFill>
                <a:latin typeface="Verdana"/>
                <a:cs typeface="Verdana"/>
              </a:rPr>
              <a:t>en</a:t>
            </a:r>
            <a:r>
              <a:rPr sz="1500" spc="-125" dirty="0">
                <a:solidFill>
                  <a:srgbClr val="FFFFFF"/>
                </a:solidFill>
                <a:latin typeface="Verdana"/>
                <a:cs typeface="Verdana"/>
              </a:rPr>
              <a:t> </a:t>
            </a:r>
            <a:r>
              <a:rPr sz="1500" spc="40" dirty="0">
                <a:solidFill>
                  <a:srgbClr val="FFFFFF"/>
                </a:solidFill>
                <a:latin typeface="Verdana"/>
                <a:cs typeface="Verdana"/>
              </a:rPr>
              <a:t>cuenta</a:t>
            </a:r>
            <a:r>
              <a:rPr sz="1500" spc="-140" dirty="0">
                <a:solidFill>
                  <a:srgbClr val="FFFFFF"/>
                </a:solidFill>
                <a:latin typeface="Verdana"/>
                <a:cs typeface="Verdana"/>
              </a:rPr>
              <a:t> </a:t>
            </a:r>
            <a:r>
              <a:rPr sz="1500" spc="35" dirty="0">
                <a:solidFill>
                  <a:srgbClr val="FFFFFF"/>
                </a:solidFill>
                <a:latin typeface="Verdana"/>
                <a:cs typeface="Verdana"/>
              </a:rPr>
              <a:t>para</a:t>
            </a:r>
            <a:r>
              <a:rPr sz="1500" spc="-120" dirty="0">
                <a:solidFill>
                  <a:srgbClr val="FFFFFF"/>
                </a:solidFill>
                <a:latin typeface="Verdana"/>
                <a:cs typeface="Verdana"/>
              </a:rPr>
              <a:t> </a:t>
            </a:r>
            <a:r>
              <a:rPr sz="1500" dirty="0">
                <a:solidFill>
                  <a:srgbClr val="FFFFFF"/>
                </a:solidFill>
                <a:latin typeface="Verdana"/>
                <a:cs typeface="Verdana"/>
              </a:rPr>
              <a:t>la</a:t>
            </a:r>
            <a:r>
              <a:rPr sz="1500" spc="-120" dirty="0">
                <a:solidFill>
                  <a:srgbClr val="FFFFFF"/>
                </a:solidFill>
                <a:latin typeface="Verdana"/>
                <a:cs typeface="Verdana"/>
              </a:rPr>
              <a:t> </a:t>
            </a:r>
            <a:r>
              <a:rPr sz="1500" spc="75" dirty="0">
                <a:solidFill>
                  <a:srgbClr val="FFFFFF"/>
                </a:solidFill>
                <a:latin typeface="Verdana"/>
                <a:cs typeface="Verdana"/>
              </a:rPr>
              <a:t>acción</a:t>
            </a:r>
            <a:endParaRPr sz="1500">
              <a:latin typeface="Verdana"/>
              <a:cs typeface="Verdana"/>
            </a:endParaRPr>
          </a:p>
          <a:p>
            <a:pPr marL="12700">
              <a:lnSpc>
                <a:spcPts val="1800"/>
              </a:lnSpc>
              <a:tabLst>
                <a:tab pos="354965" algn="l"/>
              </a:tabLst>
            </a:pPr>
            <a:r>
              <a:rPr sz="1800" spc="-290" dirty="0">
                <a:solidFill>
                  <a:srgbClr val="89D0D5"/>
                </a:solidFill>
                <a:latin typeface="Arial"/>
                <a:cs typeface="Arial"/>
              </a:rPr>
              <a:t>	</a:t>
            </a:r>
            <a:r>
              <a:rPr sz="1500" spc="-80" dirty="0">
                <a:solidFill>
                  <a:srgbClr val="FFFFFF"/>
                </a:solidFill>
                <a:latin typeface="Verdana"/>
                <a:cs typeface="Verdana"/>
              </a:rPr>
              <a:t>Sistema </a:t>
            </a:r>
            <a:r>
              <a:rPr sz="1500" dirty="0">
                <a:solidFill>
                  <a:srgbClr val="FFFFFF"/>
                </a:solidFill>
                <a:latin typeface="Verdana"/>
                <a:cs typeface="Verdana"/>
              </a:rPr>
              <a:t>general </a:t>
            </a:r>
            <a:r>
              <a:rPr sz="1500" spc="80" dirty="0">
                <a:solidFill>
                  <a:srgbClr val="FFFFFF"/>
                </a:solidFill>
                <a:latin typeface="Verdana"/>
                <a:cs typeface="Verdana"/>
              </a:rPr>
              <a:t>de</a:t>
            </a:r>
            <a:r>
              <a:rPr sz="1500" spc="-380" dirty="0">
                <a:solidFill>
                  <a:srgbClr val="FFFFFF"/>
                </a:solidFill>
                <a:latin typeface="Verdana"/>
                <a:cs typeface="Verdana"/>
              </a:rPr>
              <a:t> </a:t>
            </a:r>
            <a:r>
              <a:rPr sz="1500" spc="5" dirty="0">
                <a:solidFill>
                  <a:srgbClr val="FFFFFF"/>
                </a:solidFill>
                <a:latin typeface="Verdana"/>
                <a:cs typeface="Verdana"/>
              </a:rPr>
              <a:t>la </a:t>
            </a:r>
            <a:r>
              <a:rPr sz="1500" spc="70" dirty="0">
                <a:solidFill>
                  <a:srgbClr val="FFFFFF"/>
                </a:solidFill>
                <a:latin typeface="Verdana"/>
                <a:cs typeface="Verdana"/>
              </a:rPr>
              <a:t>acción</a:t>
            </a:r>
            <a:endParaRPr sz="1500">
              <a:latin typeface="Verdana"/>
              <a:cs typeface="Verdana"/>
            </a:endParaRPr>
          </a:p>
          <a:p>
            <a:pPr marL="12700">
              <a:lnSpc>
                <a:spcPts val="1800"/>
              </a:lnSpc>
              <a:tabLst>
                <a:tab pos="354965" algn="l"/>
              </a:tabLst>
            </a:pPr>
            <a:r>
              <a:rPr sz="1800" spc="-290" dirty="0">
                <a:solidFill>
                  <a:srgbClr val="89D0D5"/>
                </a:solidFill>
                <a:latin typeface="Arial"/>
                <a:cs typeface="Arial"/>
              </a:rPr>
              <a:t>	</a:t>
            </a:r>
            <a:r>
              <a:rPr sz="1500" spc="-10" dirty="0">
                <a:solidFill>
                  <a:srgbClr val="FFFFFF"/>
                </a:solidFill>
                <a:latin typeface="Verdana"/>
                <a:cs typeface="Verdana"/>
              </a:rPr>
              <a:t>La</a:t>
            </a:r>
            <a:r>
              <a:rPr sz="1500" spc="-140" dirty="0">
                <a:solidFill>
                  <a:srgbClr val="FFFFFF"/>
                </a:solidFill>
                <a:latin typeface="Verdana"/>
                <a:cs typeface="Verdana"/>
              </a:rPr>
              <a:t> </a:t>
            </a:r>
            <a:r>
              <a:rPr sz="1500" spc="40" dirty="0">
                <a:solidFill>
                  <a:srgbClr val="FFFFFF"/>
                </a:solidFill>
                <a:latin typeface="Verdana"/>
                <a:cs typeface="Verdana"/>
              </a:rPr>
              <a:t>sociedad</a:t>
            </a:r>
            <a:r>
              <a:rPr sz="1500" spc="-120" dirty="0">
                <a:solidFill>
                  <a:srgbClr val="FFFFFF"/>
                </a:solidFill>
                <a:latin typeface="Verdana"/>
                <a:cs typeface="Verdana"/>
              </a:rPr>
              <a:t> </a:t>
            </a:r>
            <a:r>
              <a:rPr sz="1500" spc="65" dirty="0">
                <a:solidFill>
                  <a:srgbClr val="FFFFFF"/>
                </a:solidFill>
                <a:latin typeface="Verdana"/>
                <a:cs typeface="Verdana"/>
              </a:rPr>
              <a:t>como</a:t>
            </a:r>
            <a:r>
              <a:rPr sz="1500" spc="-75" dirty="0">
                <a:solidFill>
                  <a:srgbClr val="FFFFFF"/>
                </a:solidFill>
                <a:latin typeface="Verdana"/>
                <a:cs typeface="Verdana"/>
              </a:rPr>
              <a:t> </a:t>
            </a:r>
            <a:r>
              <a:rPr sz="1500" spc="-35" dirty="0">
                <a:solidFill>
                  <a:srgbClr val="FFFFFF"/>
                </a:solidFill>
                <a:latin typeface="Verdana"/>
                <a:cs typeface="Verdana"/>
              </a:rPr>
              <a:t>un</a:t>
            </a:r>
            <a:r>
              <a:rPr sz="1500" spc="-130" dirty="0">
                <a:solidFill>
                  <a:srgbClr val="FFFFFF"/>
                </a:solidFill>
                <a:latin typeface="Verdana"/>
                <a:cs typeface="Verdana"/>
              </a:rPr>
              <a:t> </a:t>
            </a:r>
            <a:r>
              <a:rPr sz="1500" spc="-70" dirty="0">
                <a:solidFill>
                  <a:srgbClr val="FFFFFF"/>
                </a:solidFill>
                <a:latin typeface="Verdana"/>
                <a:cs typeface="Verdana"/>
              </a:rPr>
              <a:t>sistema</a:t>
            </a:r>
            <a:r>
              <a:rPr sz="1500" spc="-95" dirty="0">
                <a:solidFill>
                  <a:srgbClr val="FFFFFF"/>
                </a:solidFill>
                <a:latin typeface="Verdana"/>
                <a:cs typeface="Verdana"/>
              </a:rPr>
              <a:t> </a:t>
            </a:r>
            <a:r>
              <a:rPr sz="1500" spc="-10" dirty="0">
                <a:solidFill>
                  <a:srgbClr val="FFFFFF"/>
                </a:solidFill>
                <a:latin typeface="Verdana"/>
                <a:cs typeface="Verdana"/>
              </a:rPr>
              <a:t>social</a:t>
            </a:r>
            <a:endParaRPr sz="1500">
              <a:latin typeface="Verdana"/>
              <a:cs typeface="Verdana"/>
            </a:endParaRPr>
          </a:p>
          <a:p>
            <a:pPr marL="12700">
              <a:lnSpc>
                <a:spcPts val="1800"/>
              </a:lnSpc>
              <a:tabLst>
                <a:tab pos="354965" algn="l"/>
              </a:tabLst>
            </a:pPr>
            <a:r>
              <a:rPr sz="1800" spc="-285" dirty="0">
                <a:solidFill>
                  <a:srgbClr val="89D0D5"/>
                </a:solidFill>
                <a:latin typeface="Arial"/>
                <a:cs typeface="Arial"/>
              </a:rPr>
              <a:t>	</a:t>
            </a:r>
            <a:r>
              <a:rPr sz="1500" spc="-30" dirty="0">
                <a:solidFill>
                  <a:srgbClr val="FFFFFF"/>
                </a:solidFill>
                <a:latin typeface="Verdana"/>
                <a:cs typeface="Verdana"/>
              </a:rPr>
              <a:t>Estratificación</a:t>
            </a:r>
            <a:r>
              <a:rPr sz="1500" spc="-155" dirty="0">
                <a:solidFill>
                  <a:srgbClr val="FFFFFF"/>
                </a:solidFill>
                <a:latin typeface="Verdana"/>
                <a:cs typeface="Verdana"/>
              </a:rPr>
              <a:t> </a:t>
            </a:r>
            <a:r>
              <a:rPr sz="1500" spc="-10" dirty="0">
                <a:solidFill>
                  <a:srgbClr val="FFFFFF"/>
                </a:solidFill>
                <a:latin typeface="Verdana"/>
                <a:cs typeface="Verdana"/>
              </a:rPr>
              <a:t>social</a:t>
            </a:r>
            <a:endParaRPr sz="1500">
              <a:latin typeface="Verdana"/>
              <a:cs typeface="Verdana"/>
            </a:endParaRPr>
          </a:p>
          <a:p>
            <a:pPr marL="12700">
              <a:lnSpc>
                <a:spcPts val="1800"/>
              </a:lnSpc>
              <a:tabLst>
                <a:tab pos="354965" algn="l"/>
              </a:tabLst>
            </a:pPr>
            <a:r>
              <a:rPr sz="1800" spc="-290" dirty="0">
                <a:solidFill>
                  <a:srgbClr val="89D0D5"/>
                </a:solidFill>
                <a:latin typeface="Arial"/>
                <a:cs typeface="Arial"/>
              </a:rPr>
              <a:t>	</a:t>
            </a:r>
            <a:r>
              <a:rPr sz="1500" spc="-60" dirty="0">
                <a:solidFill>
                  <a:srgbClr val="FFFFFF"/>
                </a:solidFill>
                <a:latin typeface="Verdana"/>
                <a:cs typeface="Verdana"/>
              </a:rPr>
              <a:t>Criterios</a:t>
            </a:r>
            <a:r>
              <a:rPr sz="1500" spc="-160" dirty="0">
                <a:solidFill>
                  <a:srgbClr val="FFFFFF"/>
                </a:solidFill>
                <a:latin typeface="Verdana"/>
                <a:cs typeface="Verdana"/>
              </a:rPr>
              <a:t> </a:t>
            </a:r>
            <a:r>
              <a:rPr sz="1500" spc="-30" dirty="0">
                <a:solidFill>
                  <a:srgbClr val="FFFFFF"/>
                </a:solidFill>
                <a:latin typeface="Verdana"/>
                <a:cs typeface="Verdana"/>
              </a:rPr>
              <a:t>evaluativos</a:t>
            </a:r>
            <a:endParaRPr sz="1500">
              <a:latin typeface="Verdana"/>
              <a:cs typeface="Verdana"/>
            </a:endParaRPr>
          </a:p>
          <a:p>
            <a:pPr marL="12700">
              <a:lnSpc>
                <a:spcPts val="1800"/>
              </a:lnSpc>
              <a:tabLst>
                <a:tab pos="354965" algn="l"/>
              </a:tabLst>
            </a:pPr>
            <a:r>
              <a:rPr sz="1800" spc="-290" dirty="0">
                <a:solidFill>
                  <a:srgbClr val="89D0D5"/>
                </a:solidFill>
                <a:latin typeface="Arial"/>
                <a:cs typeface="Arial"/>
              </a:rPr>
              <a:t>	</a:t>
            </a:r>
            <a:r>
              <a:rPr sz="1500" spc="-100" dirty="0">
                <a:solidFill>
                  <a:srgbClr val="FFFFFF"/>
                </a:solidFill>
                <a:latin typeface="Verdana"/>
                <a:cs typeface="Verdana"/>
              </a:rPr>
              <a:t>Status </a:t>
            </a:r>
            <a:r>
              <a:rPr sz="1500" spc="-85" dirty="0">
                <a:solidFill>
                  <a:srgbClr val="FFFFFF"/>
                </a:solidFill>
                <a:latin typeface="Verdana"/>
                <a:cs typeface="Verdana"/>
              </a:rPr>
              <a:t>y</a:t>
            </a:r>
            <a:r>
              <a:rPr sz="1500" spc="-114" dirty="0">
                <a:solidFill>
                  <a:srgbClr val="FFFFFF"/>
                </a:solidFill>
                <a:latin typeface="Verdana"/>
                <a:cs typeface="Verdana"/>
              </a:rPr>
              <a:t> </a:t>
            </a:r>
            <a:r>
              <a:rPr sz="1500" spc="-70" dirty="0">
                <a:solidFill>
                  <a:srgbClr val="FFFFFF"/>
                </a:solidFill>
                <a:latin typeface="Verdana"/>
                <a:cs typeface="Verdana"/>
              </a:rPr>
              <a:t>roles</a:t>
            </a:r>
            <a:endParaRPr sz="1500">
              <a:latin typeface="Verdana"/>
              <a:cs typeface="Verdana"/>
            </a:endParaRPr>
          </a:p>
          <a:p>
            <a:pPr marL="12700">
              <a:lnSpc>
                <a:spcPts val="1800"/>
              </a:lnSpc>
              <a:tabLst>
                <a:tab pos="354965" algn="l"/>
              </a:tabLst>
            </a:pPr>
            <a:r>
              <a:rPr sz="1800" spc="-285" dirty="0">
                <a:solidFill>
                  <a:srgbClr val="89D0D5"/>
                </a:solidFill>
                <a:latin typeface="Arial"/>
                <a:cs typeface="Arial"/>
              </a:rPr>
              <a:t>	</a:t>
            </a:r>
            <a:r>
              <a:rPr sz="1500" spc="-5" dirty="0">
                <a:solidFill>
                  <a:srgbClr val="FFFFFF"/>
                </a:solidFill>
                <a:latin typeface="Verdana"/>
                <a:cs typeface="Verdana"/>
              </a:rPr>
              <a:t>Sociología </a:t>
            </a:r>
            <a:r>
              <a:rPr sz="1500" spc="15" dirty="0">
                <a:solidFill>
                  <a:srgbClr val="FFFFFF"/>
                </a:solidFill>
                <a:latin typeface="Verdana"/>
                <a:cs typeface="Verdana"/>
              </a:rPr>
              <a:t>del</a:t>
            </a:r>
            <a:r>
              <a:rPr sz="1500" spc="-215" dirty="0">
                <a:solidFill>
                  <a:srgbClr val="FFFFFF"/>
                </a:solidFill>
                <a:latin typeface="Verdana"/>
                <a:cs typeface="Verdana"/>
              </a:rPr>
              <a:t> </a:t>
            </a:r>
            <a:r>
              <a:rPr sz="1500" spc="-5" dirty="0">
                <a:solidFill>
                  <a:srgbClr val="FFFFFF"/>
                </a:solidFill>
                <a:latin typeface="Verdana"/>
                <a:cs typeface="Verdana"/>
              </a:rPr>
              <a:t>consenso</a:t>
            </a:r>
            <a:endParaRPr sz="1500">
              <a:latin typeface="Verdana"/>
              <a:cs typeface="Verdana"/>
            </a:endParaRPr>
          </a:p>
          <a:p>
            <a:pPr marL="12700">
              <a:lnSpc>
                <a:spcPts val="1800"/>
              </a:lnSpc>
              <a:tabLst>
                <a:tab pos="354965" algn="l"/>
              </a:tabLst>
            </a:pPr>
            <a:r>
              <a:rPr sz="1800" spc="-290" dirty="0">
                <a:solidFill>
                  <a:srgbClr val="89D0D5"/>
                </a:solidFill>
                <a:latin typeface="Arial"/>
                <a:cs typeface="Arial"/>
              </a:rPr>
              <a:t>	</a:t>
            </a:r>
            <a:r>
              <a:rPr sz="1500" spc="-30" dirty="0">
                <a:solidFill>
                  <a:srgbClr val="FFFFFF"/>
                </a:solidFill>
                <a:latin typeface="Verdana"/>
                <a:cs typeface="Verdana"/>
              </a:rPr>
              <a:t>Principales</a:t>
            </a:r>
            <a:r>
              <a:rPr sz="1500" spc="-155" dirty="0">
                <a:solidFill>
                  <a:srgbClr val="FFFFFF"/>
                </a:solidFill>
                <a:latin typeface="Verdana"/>
                <a:cs typeface="Verdana"/>
              </a:rPr>
              <a:t> </a:t>
            </a:r>
            <a:r>
              <a:rPr sz="1500" spc="-25" dirty="0">
                <a:solidFill>
                  <a:srgbClr val="FFFFFF"/>
                </a:solidFill>
                <a:latin typeface="Verdana"/>
                <a:cs typeface="Verdana"/>
              </a:rPr>
              <a:t>críticas</a:t>
            </a:r>
            <a:endParaRPr sz="1500">
              <a:latin typeface="Verdana"/>
              <a:cs typeface="Verdana"/>
            </a:endParaRPr>
          </a:p>
          <a:p>
            <a:pPr marL="12700">
              <a:lnSpc>
                <a:spcPts val="1980"/>
              </a:lnSpc>
              <a:tabLst>
                <a:tab pos="354965" algn="l"/>
              </a:tabLst>
            </a:pPr>
            <a:r>
              <a:rPr sz="1800" spc="-290" dirty="0">
                <a:solidFill>
                  <a:srgbClr val="89D0D5"/>
                </a:solidFill>
                <a:latin typeface="Arial"/>
                <a:cs typeface="Arial"/>
              </a:rPr>
              <a:t>	</a:t>
            </a:r>
            <a:r>
              <a:rPr sz="1500" spc="-10" dirty="0">
                <a:solidFill>
                  <a:srgbClr val="FFFFFF"/>
                </a:solidFill>
                <a:latin typeface="Verdana"/>
                <a:cs typeface="Verdana"/>
              </a:rPr>
              <a:t>La</a:t>
            </a:r>
            <a:r>
              <a:rPr sz="1500" spc="-140" dirty="0">
                <a:solidFill>
                  <a:srgbClr val="FFFFFF"/>
                </a:solidFill>
                <a:latin typeface="Verdana"/>
                <a:cs typeface="Verdana"/>
              </a:rPr>
              <a:t> </a:t>
            </a:r>
            <a:r>
              <a:rPr sz="1500" spc="-20" dirty="0">
                <a:solidFill>
                  <a:srgbClr val="FFFFFF"/>
                </a:solidFill>
                <a:latin typeface="Verdana"/>
                <a:cs typeface="Verdana"/>
              </a:rPr>
              <a:t>reformulación</a:t>
            </a:r>
            <a:r>
              <a:rPr sz="1500" spc="-125" dirty="0">
                <a:solidFill>
                  <a:srgbClr val="FFFFFF"/>
                </a:solidFill>
                <a:latin typeface="Verdana"/>
                <a:cs typeface="Verdana"/>
              </a:rPr>
              <a:t> </a:t>
            </a:r>
            <a:r>
              <a:rPr sz="1500" spc="-10" dirty="0">
                <a:solidFill>
                  <a:srgbClr val="FFFFFF"/>
                </a:solidFill>
                <a:latin typeface="Verdana"/>
                <a:cs typeface="Verdana"/>
              </a:rPr>
              <a:t>propuesta</a:t>
            </a:r>
            <a:r>
              <a:rPr sz="1500" spc="-100" dirty="0">
                <a:solidFill>
                  <a:srgbClr val="FFFFFF"/>
                </a:solidFill>
                <a:latin typeface="Verdana"/>
                <a:cs typeface="Verdana"/>
              </a:rPr>
              <a:t> </a:t>
            </a:r>
            <a:r>
              <a:rPr sz="1500" spc="-15" dirty="0">
                <a:solidFill>
                  <a:srgbClr val="FFFFFF"/>
                </a:solidFill>
                <a:latin typeface="Verdana"/>
                <a:cs typeface="Verdana"/>
              </a:rPr>
              <a:t>por</a:t>
            </a:r>
            <a:r>
              <a:rPr sz="1500" spc="-95" dirty="0">
                <a:solidFill>
                  <a:srgbClr val="FFFFFF"/>
                </a:solidFill>
                <a:latin typeface="Verdana"/>
                <a:cs typeface="Verdana"/>
              </a:rPr>
              <a:t> </a:t>
            </a:r>
            <a:r>
              <a:rPr sz="1500" spc="-10" dirty="0">
                <a:solidFill>
                  <a:srgbClr val="FFFFFF"/>
                </a:solidFill>
                <a:latin typeface="Verdana"/>
                <a:cs typeface="Verdana"/>
              </a:rPr>
              <a:t>Merton</a:t>
            </a:r>
            <a:endParaRPr sz="1500">
              <a:latin typeface="Verdana"/>
              <a:cs typeface="Verdana"/>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970" rIns="0" bIns="0" rtlCol="0">
            <a:spAutoFit/>
          </a:bodyPr>
          <a:lstStyle/>
          <a:p>
            <a:pPr marL="2126615" marR="5080" indent="-1753235">
              <a:lnSpc>
                <a:spcPct val="100000"/>
              </a:lnSpc>
              <a:spcBef>
                <a:spcPts val="110"/>
              </a:spcBef>
            </a:pPr>
            <a:r>
              <a:rPr spc="-55" dirty="0"/>
              <a:t>LA</a:t>
            </a:r>
            <a:r>
              <a:rPr spc="-270" dirty="0"/>
              <a:t> </a:t>
            </a:r>
            <a:r>
              <a:rPr spc="85" dirty="0"/>
              <a:t>ACCIÓN</a:t>
            </a:r>
            <a:r>
              <a:rPr spc="-275" dirty="0"/>
              <a:t> </a:t>
            </a:r>
            <a:r>
              <a:rPr spc="280" dirty="0"/>
              <a:t>COMO</a:t>
            </a:r>
            <a:r>
              <a:rPr spc="-280" dirty="0"/>
              <a:t> </a:t>
            </a:r>
            <a:r>
              <a:rPr spc="-40" dirty="0"/>
              <a:t>PROCESO</a:t>
            </a:r>
            <a:r>
              <a:rPr spc="-295" dirty="0"/>
              <a:t> </a:t>
            </a:r>
            <a:r>
              <a:rPr spc="-135" dirty="0"/>
              <a:t>MENTAL  </a:t>
            </a:r>
            <a:r>
              <a:rPr spc="-65" dirty="0"/>
              <a:t>ACTIVO </a:t>
            </a:r>
            <a:r>
              <a:rPr spc="-70" dirty="0"/>
              <a:t>Y</a:t>
            </a:r>
            <a:r>
              <a:rPr spc="-395" dirty="0"/>
              <a:t> </a:t>
            </a:r>
            <a:r>
              <a:rPr spc="-120" dirty="0"/>
              <a:t>CREATIVO</a:t>
            </a:r>
          </a:p>
        </p:txBody>
      </p:sp>
      <p:sp>
        <p:nvSpPr>
          <p:cNvPr id="3" name="object 3"/>
          <p:cNvSpPr txBox="1"/>
          <p:nvPr/>
        </p:nvSpPr>
        <p:spPr>
          <a:xfrm>
            <a:off x="504825" y="1651635"/>
            <a:ext cx="8253095" cy="1207135"/>
          </a:xfrm>
          <a:prstGeom prst="rect">
            <a:avLst/>
          </a:prstGeom>
        </p:spPr>
        <p:txBody>
          <a:bodyPr vert="horz" wrap="square" lIns="0" tIns="14604" rIns="0" bIns="0" rtlCol="0">
            <a:spAutoFit/>
          </a:bodyPr>
          <a:lstStyle/>
          <a:p>
            <a:pPr marL="355600" marR="5080" indent="-342900" algn="just">
              <a:lnSpc>
                <a:spcPct val="99200"/>
              </a:lnSpc>
              <a:spcBef>
                <a:spcPts val="114"/>
              </a:spcBef>
            </a:pPr>
            <a:r>
              <a:rPr sz="1800" spc="-290" dirty="0">
                <a:solidFill>
                  <a:srgbClr val="89D0D5"/>
                </a:solidFill>
                <a:latin typeface="Arial"/>
                <a:cs typeface="Arial"/>
              </a:rPr>
              <a:t> </a:t>
            </a:r>
            <a:r>
              <a:rPr sz="1500" spc="-10" dirty="0">
                <a:solidFill>
                  <a:srgbClr val="FFFFFF"/>
                </a:solidFill>
                <a:latin typeface="Verdana"/>
                <a:cs typeface="Verdana"/>
              </a:rPr>
              <a:t>Una </a:t>
            </a:r>
            <a:r>
              <a:rPr sz="1500" spc="60" dirty="0">
                <a:solidFill>
                  <a:srgbClr val="FFFFFF"/>
                </a:solidFill>
                <a:latin typeface="Verdana"/>
                <a:cs typeface="Verdana"/>
              </a:rPr>
              <a:t>conducta </a:t>
            </a:r>
            <a:r>
              <a:rPr sz="1500" spc="-60" dirty="0">
                <a:solidFill>
                  <a:srgbClr val="FFFFFF"/>
                </a:solidFill>
                <a:latin typeface="Verdana"/>
                <a:cs typeface="Verdana"/>
              </a:rPr>
              <a:t>es </a:t>
            </a:r>
            <a:r>
              <a:rPr sz="1500" spc="70" dirty="0">
                <a:solidFill>
                  <a:srgbClr val="FFFFFF"/>
                </a:solidFill>
                <a:latin typeface="Verdana"/>
                <a:cs typeface="Verdana"/>
              </a:rPr>
              <a:t>acción </a:t>
            </a:r>
            <a:r>
              <a:rPr sz="1500" spc="60" dirty="0">
                <a:solidFill>
                  <a:srgbClr val="FFFFFF"/>
                </a:solidFill>
                <a:latin typeface="Verdana"/>
                <a:cs typeface="Verdana"/>
              </a:rPr>
              <a:t>cuando </a:t>
            </a:r>
            <a:r>
              <a:rPr sz="1500" spc="-25" dirty="0">
                <a:solidFill>
                  <a:srgbClr val="FFFFFF"/>
                </a:solidFill>
                <a:latin typeface="Verdana"/>
                <a:cs typeface="Verdana"/>
              </a:rPr>
              <a:t>está </a:t>
            </a:r>
            <a:r>
              <a:rPr sz="1500" spc="-114" dirty="0">
                <a:solidFill>
                  <a:srgbClr val="FFFFFF"/>
                </a:solidFill>
                <a:latin typeface="Verdana"/>
                <a:cs typeface="Verdana"/>
              </a:rPr>
              <a:t>“[...] </a:t>
            </a:r>
            <a:r>
              <a:rPr sz="1500" spc="5" dirty="0">
                <a:solidFill>
                  <a:srgbClr val="FFFFFF"/>
                </a:solidFill>
                <a:latin typeface="Verdana"/>
                <a:cs typeface="Verdana"/>
              </a:rPr>
              <a:t>orientada </a:t>
            </a:r>
            <a:r>
              <a:rPr sz="1500" spc="120" dirty="0">
                <a:solidFill>
                  <a:srgbClr val="FFFFFF"/>
                </a:solidFill>
                <a:latin typeface="Verdana"/>
                <a:cs typeface="Verdana"/>
              </a:rPr>
              <a:t>a </a:t>
            </a:r>
            <a:r>
              <a:rPr sz="1500" dirty="0">
                <a:solidFill>
                  <a:srgbClr val="FFFFFF"/>
                </a:solidFill>
                <a:latin typeface="Verdana"/>
                <a:cs typeface="Verdana"/>
              </a:rPr>
              <a:t>la </a:t>
            </a:r>
            <a:r>
              <a:rPr sz="1500" spc="25" dirty="0">
                <a:solidFill>
                  <a:srgbClr val="FFFFFF"/>
                </a:solidFill>
                <a:latin typeface="Verdana"/>
                <a:cs typeface="Verdana"/>
              </a:rPr>
              <a:t>obtención </a:t>
            </a:r>
            <a:r>
              <a:rPr sz="1500" spc="80" dirty="0">
                <a:solidFill>
                  <a:srgbClr val="FFFFFF"/>
                </a:solidFill>
                <a:latin typeface="Verdana"/>
                <a:cs typeface="Verdana"/>
              </a:rPr>
              <a:t>de</a:t>
            </a:r>
            <a:r>
              <a:rPr sz="1500" spc="-340" dirty="0">
                <a:solidFill>
                  <a:srgbClr val="FFFFFF"/>
                </a:solidFill>
                <a:latin typeface="Verdana"/>
                <a:cs typeface="Verdana"/>
              </a:rPr>
              <a:t> </a:t>
            </a:r>
            <a:r>
              <a:rPr sz="1500" spc="-70" dirty="0">
                <a:solidFill>
                  <a:srgbClr val="FFFFFF"/>
                </a:solidFill>
                <a:latin typeface="Verdana"/>
                <a:cs typeface="Verdana"/>
              </a:rPr>
              <a:t>fines </a:t>
            </a:r>
            <a:r>
              <a:rPr sz="1500" spc="25" dirty="0">
                <a:solidFill>
                  <a:srgbClr val="FFFFFF"/>
                </a:solidFill>
                <a:latin typeface="Verdana"/>
                <a:cs typeface="Verdana"/>
              </a:rPr>
              <a:t>en </a:t>
            </a:r>
            <a:r>
              <a:rPr sz="1500" spc="-160" dirty="0">
                <a:solidFill>
                  <a:srgbClr val="FFFFFF"/>
                </a:solidFill>
                <a:latin typeface="Verdana"/>
                <a:cs typeface="Verdana"/>
              </a:rPr>
              <a:t>las  </a:t>
            </a:r>
            <a:r>
              <a:rPr sz="1500" spc="-40" dirty="0">
                <a:solidFill>
                  <a:srgbClr val="FFFFFF"/>
                </a:solidFill>
                <a:latin typeface="Verdana"/>
                <a:cs typeface="Verdana"/>
              </a:rPr>
              <a:t>situaciones,</a:t>
            </a:r>
            <a:r>
              <a:rPr sz="1500" spc="-130" dirty="0">
                <a:solidFill>
                  <a:srgbClr val="FFFFFF"/>
                </a:solidFill>
                <a:latin typeface="Verdana"/>
                <a:cs typeface="Verdana"/>
              </a:rPr>
              <a:t> </a:t>
            </a:r>
            <a:r>
              <a:rPr sz="1500" spc="-15" dirty="0">
                <a:solidFill>
                  <a:srgbClr val="FFFFFF"/>
                </a:solidFill>
                <a:latin typeface="Verdana"/>
                <a:cs typeface="Verdana"/>
              </a:rPr>
              <a:t>por</a:t>
            </a:r>
            <a:r>
              <a:rPr sz="1500" spc="-90" dirty="0">
                <a:solidFill>
                  <a:srgbClr val="FFFFFF"/>
                </a:solidFill>
                <a:latin typeface="Verdana"/>
                <a:cs typeface="Verdana"/>
              </a:rPr>
              <a:t> </a:t>
            </a:r>
            <a:r>
              <a:rPr sz="1500" spc="10" dirty="0">
                <a:solidFill>
                  <a:srgbClr val="FFFFFF"/>
                </a:solidFill>
                <a:latin typeface="Verdana"/>
                <a:cs typeface="Verdana"/>
              </a:rPr>
              <a:t>medio</a:t>
            </a:r>
            <a:r>
              <a:rPr sz="1500" spc="-105" dirty="0">
                <a:solidFill>
                  <a:srgbClr val="FFFFFF"/>
                </a:solidFill>
                <a:latin typeface="Verdana"/>
                <a:cs typeface="Verdana"/>
              </a:rPr>
              <a:t> </a:t>
            </a:r>
            <a:r>
              <a:rPr sz="1500" spc="15" dirty="0">
                <a:solidFill>
                  <a:srgbClr val="FFFFFF"/>
                </a:solidFill>
                <a:latin typeface="Verdana"/>
                <a:cs typeface="Verdana"/>
              </a:rPr>
              <a:t>del</a:t>
            </a:r>
            <a:r>
              <a:rPr sz="1500" spc="-95" dirty="0">
                <a:solidFill>
                  <a:srgbClr val="FFFFFF"/>
                </a:solidFill>
                <a:latin typeface="Verdana"/>
                <a:cs typeface="Verdana"/>
              </a:rPr>
              <a:t> </a:t>
            </a:r>
            <a:r>
              <a:rPr sz="1500" spc="-10" dirty="0">
                <a:solidFill>
                  <a:srgbClr val="FFFFFF"/>
                </a:solidFill>
                <a:latin typeface="Verdana"/>
                <a:cs typeface="Verdana"/>
              </a:rPr>
              <a:t>gasto</a:t>
            </a:r>
            <a:r>
              <a:rPr sz="1500" spc="-110" dirty="0">
                <a:solidFill>
                  <a:srgbClr val="FFFFFF"/>
                </a:solidFill>
                <a:latin typeface="Verdana"/>
                <a:cs typeface="Verdana"/>
              </a:rPr>
              <a:t> </a:t>
            </a:r>
            <a:r>
              <a:rPr sz="1500" spc="-15" dirty="0">
                <a:solidFill>
                  <a:srgbClr val="FFFFFF"/>
                </a:solidFill>
                <a:latin typeface="Verdana"/>
                <a:cs typeface="Verdana"/>
              </a:rPr>
              <a:t>normativamente</a:t>
            </a:r>
            <a:r>
              <a:rPr sz="1500" spc="-85" dirty="0">
                <a:solidFill>
                  <a:srgbClr val="FFFFFF"/>
                </a:solidFill>
                <a:latin typeface="Verdana"/>
                <a:cs typeface="Verdana"/>
              </a:rPr>
              <a:t> </a:t>
            </a:r>
            <a:r>
              <a:rPr sz="1500" spc="10" dirty="0">
                <a:solidFill>
                  <a:srgbClr val="FFFFFF"/>
                </a:solidFill>
                <a:latin typeface="Verdana"/>
                <a:cs typeface="Verdana"/>
              </a:rPr>
              <a:t>regulado</a:t>
            </a:r>
            <a:r>
              <a:rPr sz="1500" spc="-100" dirty="0">
                <a:solidFill>
                  <a:srgbClr val="FFFFFF"/>
                </a:solidFill>
                <a:latin typeface="Verdana"/>
                <a:cs typeface="Verdana"/>
              </a:rPr>
              <a:t> </a:t>
            </a:r>
            <a:r>
              <a:rPr sz="1500" spc="80" dirty="0">
                <a:solidFill>
                  <a:srgbClr val="FFFFFF"/>
                </a:solidFill>
                <a:latin typeface="Verdana"/>
                <a:cs typeface="Verdana"/>
              </a:rPr>
              <a:t>de</a:t>
            </a:r>
            <a:r>
              <a:rPr sz="1500" spc="-100" dirty="0">
                <a:solidFill>
                  <a:srgbClr val="FFFFFF"/>
                </a:solidFill>
                <a:latin typeface="Verdana"/>
                <a:cs typeface="Verdana"/>
              </a:rPr>
              <a:t> </a:t>
            </a:r>
            <a:r>
              <a:rPr sz="1500" dirty="0">
                <a:solidFill>
                  <a:srgbClr val="FFFFFF"/>
                </a:solidFill>
                <a:latin typeface="Verdana"/>
                <a:cs typeface="Verdana"/>
              </a:rPr>
              <a:t>la</a:t>
            </a:r>
            <a:r>
              <a:rPr sz="1500" spc="-105" dirty="0">
                <a:solidFill>
                  <a:srgbClr val="FFFFFF"/>
                </a:solidFill>
                <a:latin typeface="Verdana"/>
                <a:cs typeface="Verdana"/>
              </a:rPr>
              <a:t> </a:t>
            </a:r>
            <a:r>
              <a:rPr sz="1500" dirty="0">
                <a:solidFill>
                  <a:srgbClr val="FFFFFF"/>
                </a:solidFill>
                <a:latin typeface="Verdana"/>
                <a:cs typeface="Verdana"/>
              </a:rPr>
              <a:t>energía”</a:t>
            </a:r>
            <a:r>
              <a:rPr sz="1500" spc="-85" dirty="0">
                <a:solidFill>
                  <a:srgbClr val="FFFFFF"/>
                </a:solidFill>
                <a:latin typeface="Verdana"/>
                <a:cs typeface="Verdana"/>
              </a:rPr>
              <a:t> </a:t>
            </a:r>
            <a:r>
              <a:rPr sz="1500" spc="-75" dirty="0">
                <a:solidFill>
                  <a:srgbClr val="FFFFFF"/>
                </a:solidFill>
                <a:latin typeface="Verdana"/>
                <a:cs typeface="Verdana"/>
              </a:rPr>
              <a:t>(Parsons</a:t>
            </a:r>
            <a:r>
              <a:rPr sz="1500" spc="-100" dirty="0">
                <a:solidFill>
                  <a:srgbClr val="FFFFFF"/>
                </a:solidFill>
                <a:latin typeface="Verdana"/>
                <a:cs typeface="Verdana"/>
              </a:rPr>
              <a:t> </a:t>
            </a:r>
            <a:r>
              <a:rPr sz="1500" spc="-85" dirty="0">
                <a:solidFill>
                  <a:srgbClr val="FFFFFF"/>
                </a:solidFill>
                <a:latin typeface="Verdana"/>
                <a:cs typeface="Verdana"/>
              </a:rPr>
              <a:t>y  </a:t>
            </a:r>
            <a:r>
              <a:rPr sz="1500" spc="-145" dirty="0">
                <a:solidFill>
                  <a:srgbClr val="FFFFFF"/>
                </a:solidFill>
                <a:latin typeface="Verdana"/>
                <a:cs typeface="Verdana"/>
              </a:rPr>
              <a:t>Shils,</a:t>
            </a:r>
            <a:r>
              <a:rPr sz="1500" spc="-125" dirty="0">
                <a:solidFill>
                  <a:srgbClr val="FFFFFF"/>
                </a:solidFill>
                <a:latin typeface="Verdana"/>
                <a:cs typeface="Verdana"/>
              </a:rPr>
              <a:t> </a:t>
            </a:r>
            <a:r>
              <a:rPr sz="1500" spc="-150" dirty="0">
                <a:solidFill>
                  <a:srgbClr val="FFFFFF"/>
                </a:solidFill>
                <a:latin typeface="Verdana"/>
                <a:cs typeface="Verdana"/>
              </a:rPr>
              <a:t>1968:</a:t>
            </a:r>
            <a:r>
              <a:rPr sz="1500" spc="-120" dirty="0">
                <a:solidFill>
                  <a:srgbClr val="FFFFFF"/>
                </a:solidFill>
                <a:latin typeface="Verdana"/>
                <a:cs typeface="Verdana"/>
              </a:rPr>
              <a:t> </a:t>
            </a:r>
            <a:r>
              <a:rPr sz="1500" spc="-130" dirty="0">
                <a:solidFill>
                  <a:srgbClr val="FFFFFF"/>
                </a:solidFill>
                <a:latin typeface="Verdana"/>
                <a:cs typeface="Verdana"/>
              </a:rPr>
              <a:t>75).</a:t>
            </a:r>
            <a:r>
              <a:rPr sz="1500" spc="-120" dirty="0">
                <a:solidFill>
                  <a:srgbClr val="FFFFFF"/>
                </a:solidFill>
                <a:latin typeface="Verdana"/>
                <a:cs typeface="Verdana"/>
              </a:rPr>
              <a:t> </a:t>
            </a:r>
            <a:r>
              <a:rPr sz="1500" spc="-95" dirty="0">
                <a:solidFill>
                  <a:srgbClr val="FFFFFF"/>
                </a:solidFill>
                <a:latin typeface="Verdana"/>
                <a:cs typeface="Verdana"/>
              </a:rPr>
              <a:t>En</a:t>
            </a:r>
            <a:r>
              <a:rPr sz="1500" spc="-100" dirty="0">
                <a:solidFill>
                  <a:srgbClr val="FFFFFF"/>
                </a:solidFill>
                <a:latin typeface="Verdana"/>
                <a:cs typeface="Verdana"/>
              </a:rPr>
              <a:t> </a:t>
            </a:r>
            <a:r>
              <a:rPr sz="1500" spc="-25" dirty="0">
                <a:solidFill>
                  <a:srgbClr val="FFFFFF"/>
                </a:solidFill>
                <a:latin typeface="Verdana"/>
                <a:cs typeface="Verdana"/>
              </a:rPr>
              <a:t>esta</a:t>
            </a:r>
            <a:r>
              <a:rPr sz="1500" spc="-105" dirty="0">
                <a:solidFill>
                  <a:srgbClr val="FFFFFF"/>
                </a:solidFill>
                <a:latin typeface="Verdana"/>
                <a:cs typeface="Verdana"/>
              </a:rPr>
              <a:t> </a:t>
            </a:r>
            <a:r>
              <a:rPr sz="1500" spc="-5" dirty="0">
                <a:solidFill>
                  <a:srgbClr val="FFFFFF"/>
                </a:solidFill>
                <a:latin typeface="Verdana"/>
                <a:cs typeface="Verdana"/>
              </a:rPr>
              <a:t>definición</a:t>
            </a:r>
            <a:r>
              <a:rPr sz="1500" spc="-110" dirty="0">
                <a:solidFill>
                  <a:srgbClr val="FFFFFF"/>
                </a:solidFill>
                <a:latin typeface="Verdana"/>
                <a:cs typeface="Verdana"/>
              </a:rPr>
              <a:t> </a:t>
            </a:r>
            <a:r>
              <a:rPr sz="1500" spc="-30" dirty="0">
                <a:solidFill>
                  <a:srgbClr val="FFFFFF"/>
                </a:solidFill>
                <a:latin typeface="Verdana"/>
                <a:cs typeface="Verdana"/>
              </a:rPr>
              <a:t>están</a:t>
            </a:r>
            <a:r>
              <a:rPr sz="1500" spc="-100" dirty="0">
                <a:solidFill>
                  <a:srgbClr val="FFFFFF"/>
                </a:solidFill>
                <a:latin typeface="Verdana"/>
                <a:cs typeface="Verdana"/>
              </a:rPr>
              <a:t> </a:t>
            </a:r>
            <a:r>
              <a:rPr sz="1500" spc="-45" dirty="0">
                <a:solidFill>
                  <a:srgbClr val="FFFFFF"/>
                </a:solidFill>
                <a:latin typeface="Verdana"/>
                <a:cs typeface="Verdana"/>
              </a:rPr>
              <a:t>presentes</a:t>
            </a:r>
            <a:r>
              <a:rPr sz="1500" spc="-95" dirty="0">
                <a:solidFill>
                  <a:srgbClr val="FFFFFF"/>
                </a:solidFill>
                <a:latin typeface="Verdana"/>
                <a:cs typeface="Verdana"/>
              </a:rPr>
              <a:t> </a:t>
            </a:r>
            <a:r>
              <a:rPr sz="1500" spc="-85" dirty="0">
                <a:solidFill>
                  <a:srgbClr val="FFFFFF"/>
                </a:solidFill>
                <a:latin typeface="Verdana"/>
                <a:cs typeface="Verdana"/>
              </a:rPr>
              <a:t>los</a:t>
            </a:r>
            <a:r>
              <a:rPr sz="1500" spc="-110" dirty="0">
                <a:solidFill>
                  <a:srgbClr val="FFFFFF"/>
                </a:solidFill>
                <a:latin typeface="Verdana"/>
                <a:cs typeface="Verdana"/>
              </a:rPr>
              <a:t> </a:t>
            </a:r>
            <a:r>
              <a:rPr sz="1500" spc="15" dirty="0">
                <a:solidFill>
                  <a:srgbClr val="FFFFFF"/>
                </a:solidFill>
                <a:latin typeface="Verdana"/>
                <a:cs typeface="Verdana"/>
              </a:rPr>
              <a:t>componentes</a:t>
            </a:r>
            <a:r>
              <a:rPr sz="1500" spc="-90" dirty="0">
                <a:solidFill>
                  <a:srgbClr val="FFFFFF"/>
                </a:solidFill>
                <a:latin typeface="Verdana"/>
                <a:cs typeface="Verdana"/>
              </a:rPr>
              <a:t> </a:t>
            </a:r>
            <a:r>
              <a:rPr sz="1500" spc="15" dirty="0">
                <a:solidFill>
                  <a:srgbClr val="FFFFFF"/>
                </a:solidFill>
                <a:latin typeface="Verdana"/>
                <a:cs typeface="Verdana"/>
              </a:rPr>
              <a:t>del</a:t>
            </a:r>
            <a:r>
              <a:rPr sz="1500" spc="-105" dirty="0">
                <a:solidFill>
                  <a:srgbClr val="FFFFFF"/>
                </a:solidFill>
                <a:latin typeface="Verdana"/>
                <a:cs typeface="Verdana"/>
              </a:rPr>
              <a:t> </a:t>
            </a:r>
            <a:r>
              <a:rPr sz="1500" spc="5" dirty="0">
                <a:solidFill>
                  <a:srgbClr val="FFFFFF"/>
                </a:solidFill>
                <a:latin typeface="Verdana"/>
                <a:cs typeface="Verdana"/>
              </a:rPr>
              <a:t>acto:</a:t>
            </a:r>
            <a:r>
              <a:rPr sz="1500" spc="-120" dirty="0">
                <a:solidFill>
                  <a:srgbClr val="FFFFFF"/>
                </a:solidFill>
                <a:latin typeface="Verdana"/>
                <a:cs typeface="Verdana"/>
              </a:rPr>
              <a:t> </a:t>
            </a:r>
            <a:r>
              <a:rPr sz="1500" spc="-15" dirty="0">
                <a:solidFill>
                  <a:srgbClr val="FFFFFF"/>
                </a:solidFill>
                <a:latin typeface="Verdana"/>
                <a:cs typeface="Verdana"/>
              </a:rPr>
              <a:t>el</a:t>
            </a:r>
            <a:r>
              <a:rPr sz="1500" spc="-105" dirty="0">
                <a:solidFill>
                  <a:srgbClr val="FFFFFF"/>
                </a:solidFill>
                <a:latin typeface="Verdana"/>
                <a:cs typeface="Verdana"/>
              </a:rPr>
              <a:t> </a:t>
            </a:r>
            <a:r>
              <a:rPr sz="1500" i="1" dirty="0">
                <a:solidFill>
                  <a:srgbClr val="FFFFFF"/>
                </a:solidFill>
                <a:latin typeface="Verdana"/>
                <a:cs typeface="Verdana"/>
              </a:rPr>
              <a:t>actor</a:t>
            </a:r>
            <a:r>
              <a:rPr sz="1500" dirty="0">
                <a:solidFill>
                  <a:srgbClr val="FFFFFF"/>
                </a:solidFill>
                <a:latin typeface="Verdana"/>
                <a:cs typeface="Verdana"/>
              </a:rPr>
              <a:t>,  </a:t>
            </a:r>
            <a:r>
              <a:rPr sz="1500" spc="-15" dirty="0">
                <a:solidFill>
                  <a:srgbClr val="FFFFFF"/>
                </a:solidFill>
                <a:latin typeface="Verdana"/>
                <a:cs typeface="Verdana"/>
              </a:rPr>
              <a:t>el</a:t>
            </a:r>
            <a:r>
              <a:rPr sz="1500" spc="-70" dirty="0">
                <a:solidFill>
                  <a:srgbClr val="FFFFFF"/>
                </a:solidFill>
                <a:latin typeface="Verdana"/>
                <a:cs typeface="Verdana"/>
              </a:rPr>
              <a:t> </a:t>
            </a:r>
            <a:r>
              <a:rPr sz="1500" i="1" spc="-70" dirty="0">
                <a:solidFill>
                  <a:srgbClr val="FFFFFF"/>
                </a:solidFill>
                <a:latin typeface="Verdana"/>
                <a:cs typeface="Verdana"/>
              </a:rPr>
              <a:t>fin</a:t>
            </a:r>
            <a:r>
              <a:rPr sz="1500" i="1" spc="-60" dirty="0">
                <a:solidFill>
                  <a:srgbClr val="FFFFFF"/>
                </a:solidFill>
                <a:latin typeface="Verdana"/>
                <a:cs typeface="Verdana"/>
              </a:rPr>
              <a:t> </a:t>
            </a:r>
            <a:r>
              <a:rPr sz="1500" spc="70" dirty="0">
                <a:solidFill>
                  <a:srgbClr val="FFFFFF"/>
                </a:solidFill>
                <a:latin typeface="Verdana"/>
                <a:cs typeface="Verdana"/>
              </a:rPr>
              <a:t>o</a:t>
            </a:r>
            <a:r>
              <a:rPr sz="1500" spc="-65" dirty="0">
                <a:solidFill>
                  <a:srgbClr val="FFFFFF"/>
                </a:solidFill>
                <a:latin typeface="Verdana"/>
                <a:cs typeface="Verdana"/>
              </a:rPr>
              <a:t> </a:t>
            </a:r>
            <a:r>
              <a:rPr sz="1500" i="1" spc="20" dirty="0">
                <a:solidFill>
                  <a:srgbClr val="FFFFFF"/>
                </a:solidFill>
                <a:latin typeface="Verdana"/>
                <a:cs typeface="Verdana"/>
              </a:rPr>
              <a:t>meta</a:t>
            </a:r>
            <a:r>
              <a:rPr sz="1500" i="1" spc="-65" dirty="0">
                <a:solidFill>
                  <a:srgbClr val="FFFFFF"/>
                </a:solidFill>
                <a:latin typeface="Verdana"/>
                <a:cs typeface="Verdana"/>
              </a:rPr>
              <a:t> </a:t>
            </a:r>
            <a:r>
              <a:rPr sz="1500" spc="120" dirty="0">
                <a:solidFill>
                  <a:srgbClr val="FFFFFF"/>
                </a:solidFill>
                <a:latin typeface="Verdana"/>
                <a:cs typeface="Verdana"/>
              </a:rPr>
              <a:t>a</a:t>
            </a:r>
            <a:r>
              <a:rPr sz="1500" spc="-70" dirty="0">
                <a:solidFill>
                  <a:srgbClr val="FFFFFF"/>
                </a:solidFill>
                <a:latin typeface="Verdana"/>
                <a:cs typeface="Verdana"/>
              </a:rPr>
              <a:t> </a:t>
            </a:r>
            <a:r>
              <a:rPr sz="1500" dirty="0">
                <a:solidFill>
                  <a:srgbClr val="FFFFFF"/>
                </a:solidFill>
                <a:latin typeface="Verdana"/>
                <a:cs typeface="Verdana"/>
              </a:rPr>
              <a:t>la</a:t>
            </a:r>
            <a:r>
              <a:rPr sz="1500" spc="-70" dirty="0">
                <a:solidFill>
                  <a:srgbClr val="FFFFFF"/>
                </a:solidFill>
                <a:latin typeface="Verdana"/>
                <a:cs typeface="Verdana"/>
              </a:rPr>
              <a:t> </a:t>
            </a:r>
            <a:r>
              <a:rPr sz="1500" spc="40" dirty="0">
                <a:solidFill>
                  <a:srgbClr val="FFFFFF"/>
                </a:solidFill>
                <a:latin typeface="Verdana"/>
                <a:cs typeface="Verdana"/>
              </a:rPr>
              <a:t>que</a:t>
            </a:r>
            <a:r>
              <a:rPr sz="1500" spc="-55" dirty="0">
                <a:solidFill>
                  <a:srgbClr val="FFFFFF"/>
                </a:solidFill>
                <a:latin typeface="Verdana"/>
                <a:cs typeface="Verdana"/>
              </a:rPr>
              <a:t> </a:t>
            </a:r>
            <a:r>
              <a:rPr sz="1500" spc="-65" dirty="0">
                <a:solidFill>
                  <a:srgbClr val="FFFFFF"/>
                </a:solidFill>
                <a:latin typeface="Verdana"/>
                <a:cs typeface="Verdana"/>
              </a:rPr>
              <a:t>se</a:t>
            </a:r>
            <a:r>
              <a:rPr sz="1500" spc="-55" dirty="0">
                <a:solidFill>
                  <a:srgbClr val="FFFFFF"/>
                </a:solidFill>
                <a:latin typeface="Verdana"/>
                <a:cs typeface="Verdana"/>
              </a:rPr>
              <a:t> </a:t>
            </a:r>
            <a:r>
              <a:rPr sz="1500" spc="-25" dirty="0">
                <a:solidFill>
                  <a:srgbClr val="FFFFFF"/>
                </a:solidFill>
                <a:latin typeface="Verdana"/>
                <a:cs typeface="Verdana"/>
              </a:rPr>
              <a:t>orienta</a:t>
            </a:r>
            <a:r>
              <a:rPr sz="1500" spc="-65" dirty="0">
                <a:solidFill>
                  <a:srgbClr val="FFFFFF"/>
                </a:solidFill>
                <a:latin typeface="Verdana"/>
                <a:cs typeface="Verdana"/>
              </a:rPr>
              <a:t> </a:t>
            </a:r>
            <a:r>
              <a:rPr sz="1500" dirty="0">
                <a:solidFill>
                  <a:srgbClr val="FFFFFF"/>
                </a:solidFill>
                <a:latin typeface="Verdana"/>
                <a:cs typeface="Verdana"/>
              </a:rPr>
              <a:t>la</a:t>
            </a:r>
            <a:r>
              <a:rPr sz="1500" spc="-70" dirty="0">
                <a:solidFill>
                  <a:srgbClr val="FFFFFF"/>
                </a:solidFill>
                <a:latin typeface="Verdana"/>
                <a:cs typeface="Verdana"/>
              </a:rPr>
              <a:t> </a:t>
            </a:r>
            <a:r>
              <a:rPr sz="1500" spc="45" dirty="0">
                <a:solidFill>
                  <a:srgbClr val="FFFFFF"/>
                </a:solidFill>
                <a:latin typeface="Verdana"/>
                <a:cs typeface="Verdana"/>
              </a:rPr>
              <a:t>acción,</a:t>
            </a:r>
            <a:r>
              <a:rPr sz="1500" spc="-70" dirty="0">
                <a:solidFill>
                  <a:srgbClr val="FFFFFF"/>
                </a:solidFill>
                <a:latin typeface="Verdana"/>
                <a:cs typeface="Verdana"/>
              </a:rPr>
              <a:t> </a:t>
            </a:r>
            <a:r>
              <a:rPr sz="1500" dirty="0">
                <a:solidFill>
                  <a:srgbClr val="FFFFFF"/>
                </a:solidFill>
                <a:latin typeface="Verdana"/>
                <a:cs typeface="Verdana"/>
              </a:rPr>
              <a:t>la</a:t>
            </a:r>
            <a:r>
              <a:rPr sz="1500" spc="-70" dirty="0">
                <a:solidFill>
                  <a:srgbClr val="FFFFFF"/>
                </a:solidFill>
                <a:latin typeface="Verdana"/>
                <a:cs typeface="Verdana"/>
              </a:rPr>
              <a:t> </a:t>
            </a:r>
            <a:r>
              <a:rPr sz="1500" i="1" spc="-25" dirty="0">
                <a:solidFill>
                  <a:srgbClr val="FFFFFF"/>
                </a:solidFill>
                <a:latin typeface="Verdana"/>
                <a:cs typeface="Verdana"/>
              </a:rPr>
              <a:t>situación</a:t>
            </a:r>
            <a:r>
              <a:rPr sz="1500" i="1" spc="-75" dirty="0">
                <a:solidFill>
                  <a:srgbClr val="FFFFFF"/>
                </a:solidFill>
                <a:latin typeface="Verdana"/>
                <a:cs typeface="Verdana"/>
              </a:rPr>
              <a:t> </a:t>
            </a:r>
            <a:r>
              <a:rPr sz="1500" spc="25" dirty="0">
                <a:solidFill>
                  <a:srgbClr val="FFFFFF"/>
                </a:solidFill>
                <a:latin typeface="Verdana"/>
                <a:cs typeface="Verdana"/>
              </a:rPr>
              <a:t>en</a:t>
            </a:r>
            <a:r>
              <a:rPr sz="1500" spc="-60" dirty="0">
                <a:solidFill>
                  <a:srgbClr val="FFFFFF"/>
                </a:solidFill>
                <a:latin typeface="Verdana"/>
                <a:cs typeface="Verdana"/>
              </a:rPr>
              <a:t> </a:t>
            </a:r>
            <a:r>
              <a:rPr sz="1500" dirty="0">
                <a:solidFill>
                  <a:srgbClr val="FFFFFF"/>
                </a:solidFill>
                <a:latin typeface="Verdana"/>
                <a:cs typeface="Verdana"/>
              </a:rPr>
              <a:t>la</a:t>
            </a:r>
            <a:r>
              <a:rPr sz="1500" spc="-65" dirty="0">
                <a:solidFill>
                  <a:srgbClr val="FFFFFF"/>
                </a:solidFill>
                <a:latin typeface="Verdana"/>
                <a:cs typeface="Verdana"/>
              </a:rPr>
              <a:t> </a:t>
            </a:r>
            <a:r>
              <a:rPr sz="1500" spc="40" dirty="0">
                <a:solidFill>
                  <a:srgbClr val="FFFFFF"/>
                </a:solidFill>
                <a:latin typeface="Verdana"/>
                <a:cs typeface="Verdana"/>
              </a:rPr>
              <a:t>que</a:t>
            </a:r>
            <a:r>
              <a:rPr sz="1500" spc="-55" dirty="0">
                <a:solidFill>
                  <a:srgbClr val="FFFFFF"/>
                </a:solidFill>
                <a:latin typeface="Verdana"/>
                <a:cs typeface="Verdana"/>
              </a:rPr>
              <a:t> </a:t>
            </a:r>
            <a:r>
              <a:rPr sz="1500" spc="-20" dirty="0">
                <a:solidFill>
                  <a:srgbClr val="FFFFFF"/>
                </a:solidFill>
                <a:latin typeface="Verdana"/>
                <a:cs typeface="Verdana"/>
              </a:rPr>
              <a:t>tiene</a:t>
            </a:r>
            <a:r>
              <a:rPr sz="1500" spc="-55" dirty="0">
                <a:solidFill>
                  <a:srgbClr val="FFFFFF"/>
                </a:solidFill>
                <a:latin typeface="Verdana"/>
                <a:cs typeface="Verdana"/>
              </a:rPr>
              <a:t> </a:t>
            </a:r>
            <a:r>
              <a:rPr sz="1500" spc="-35" dirty="0">
                <a:solidFill>
                  <a:srgbClr val="FFFFFF"/>
                </a:solidFill>
                <a:latin typeface="Verdana"/>
                <a:cs typeface="Verdana"/>
              </a:rPr>
              <a:t>lugar</a:t>
            </a:r>
            <a:r>
              <a:rPr sz="1500" spc="-50" dirty="0">
                <a:solidFill>
                  <a:srgbClr val="FFFFFF"/>
                </a:solidFill>
                <a:latin typeface="Verdana"/>
                <a:cs typeface="Verdana"/>
              </a:rPr>
              <a:t> </a:t>
            </a:r>
            <a:r>
              <a:rPr sz="1500" spc="-15" dirty="0">
                <a:solidFill>
                  <a:srgbClr val="FFFFFF"/>
                </a:solidFill>
                <a:latin typeface="Verdana"/>
                <a:cs typeface="Verdana"/>
              </a:rPr>
              <a:t>el</a:t>
            </a:r>
            <a:r>
              <a:rPr sz="1500" spc="-65" dirty="0">
                <a:solidFill>
                  <a:srgbClr val="FFFFFF"/>
                </a:solidFill>
                <a:latin typeface="Verdana"/>
                <a:cs typeface="Verdana"/>
              </a:rPr>
              <a:t> </a:t>
            </a:r>
            <a:r>
              <a:rPr sz="1500" spc="30" dirty="0">
                <a:solidFill>
                  <a:srgbClr val="FFFFFF"/>
                </a:solidFill>
                <a:latin typeface="Verdana"/>
                <a:cs typeface="Verdana"/>
              </a:rPr>
              <a:t>acto,  </a:t>
            </a:r>
            <a:r>
              <a:rPr sz="1500" spc="-85" dirty="0">
                <a:solidFill>
                  <a:srgbClr val="FFFFFF"/>
                </a:solidFill>
                <a:latin typeface="Verdana"/>
                <a:cs typeface="Verdana"/>
              </a:rPr>
              <a:t>y</a:t>
            </a:r>
            <a:r>
              <a:rPr sz="1500" spc="-114" dirty="0">
                <a:solidFill>
                  <a:srgbClr val="FFFFFF"/>
                </a:solidFill>
                <a:latin typeface="Verdana"/>
                <a:cs typeface="Verdana"/>
              </a:rPr>
              <a:t> </a:t>
            </a:r>
            <a:r>
              <a:rPr sz="1500" spc="-15" dirty="0">
                <a:solidFill>
                  <a:srgbClr val="FFFFFF"/>
                </a:solidFill>
                <a:latin typeface="Verdana"/>
                <a:cs typeface="Verdana"/>
              </a:rPr>
              <a:t>por</a:t>
            </a:r>
            <a:r>
              <a:rPr sz="1500" spc="-120" dirty="0">
                <a:solidFill>
                  <a:srgbClr val="FFFFFF"/>
                </a:solidFill>
                <a:latin typeface="Verdana"/>
                <a:cs typeface="Verdana"/>
              </a:rPr>
              <a:t> </a:t>
            </a:r>
            <a:r>
              <a:rPr sz="1500" spc="-70" dirty="0">
                <a:solidFill>
                  <a:srgbClr val="FFFFFF"/>
                </a:solidFill>
                <a:latin typeface="Verdana"/>
                <a:cs typeface="Verdana"/>
              </a:rPr>
              <a:t>último,</a:t>
            </a:r>
            <a:r>
              <a:rPr sz="1500" spc="-85" dirty="0">
                <a:solidFill>
                  <a:srgbClr val="FFFFFF"/>
                </a:solidFill>
                <a:latin typeface="Verdana"/>
                <a:cs typeface="Verdana"/>
              </a:rPr>
              <a:t> </a:t>
            </a:r>
            <a:r>
              <a:rPr sz="1500" spc="-70" dirty="0">
                <a:solidFill>
                  <a:srgbClr val="FFFFFF"/>
                </a:solidFill>
                <a:latin typeface="Verdana"/>
                <a:cs typeface="Verdana"/>
              </a:rPr>
              <a:t>las</a:t>
            </a:r>
            <a:r>
              <a:rPr sz="1500" spc="-114" dirty="0">
                <a:solidFill>
                  <a:srgbClr val="FFFFFF"/>
                </a:solidFill>
                <a:latin typeface="Verdana"/>
                <a:cs typeface="Verdana"/>
              </a:rPr>
              <a:t> </a:t>
            </a:r>
            <a:r>
              <a:rPr sz="1500" i="1" spc="-50" dirty="0">
                <a:solidFill>
                  <a:srgbClr val="FFFFFF"/>
                </a:solidFill>
                <a:latin typeface="Verdana"/>
                <a:cs typeface="Verdana"/>
              </a:rPr>
              <a:t>normas</a:t>
            </a:r>
            <a:r>
              <a:rPr sz="1500" i="1" spc="-90" dirty="0">
                <a:solidFill>
                  <a:srgbClr val="FFFFFF"/>
                </a:solidFill>
                <a:latin typeface="Verdana"/>
                <a:cs typeface="Verdana"/>
              </a:rPr>
              <a:t> </a:t>
            </a:r>
            <a:r>
              <a:rPr sz="1500" spc="-85" dirty="0">
                <a:solidFill>
                  <a:srgbClr val="FFFFFF"/>
                </a:solidFill>
                <a:latin typeface="Verdana"/>
                <a:cs typeface="Verdana"/>
              </a:rPr>
              <a:t>y</a:t>
            </a:r>
            <a:r>
              <a:rPr sz="1500" spc="-135" dirty="0">
                <a:solidFill>
                  <a:srgbClr val="FFFFFF"/>
                </a:solidFill>
                <a:latin typeface="Verdana"/>
                <a:cs typeface="Verdana"/>
              </a:rPr>
              <a:t> </a:t>
            </a:r>
            <a:r>
              <a:rPr sz="1500" spc="-45" dirty="0">
                <a:solidFill>
                  <a:srgbClr val="FFFFFF"/>
                </a:solidFill>
                <a:latin typeface="Verdana"/>
                <a:cs typeface="Verdana"/>
              </a:rPr>
              <a:t>valores</a:t>
            </a:r>
            <a:r>
              <a:rPr sz="1500" spc="-85" dirty="0">
                <a:solidFill>
                  <a:srgbClr val="FFFFFF"/>
                </a:solidFill>
                <a:latin typeface="Verdana"/>
                <a:cs typeface="Verdana"/>
              </a:rPr>
              <a:t> </a:t>
            </a:r>
            <a:r>
              <a:rPr sz="1500" spc="40" dirty="0">
                <a:solidFill>
                  <a:srgbClr val="FFFFFF"/>
                </a:solidFill>
                <a:latin typeface="Verdana"/>
                <a:cs typeface="Verdana"/>
              </a:rPr>
              <a:t>que</a:t>
            </a:r>
            <a:r>
              <a:rPr sz="1500" spc="-120" dirty="0">
                <a:solidFill>
                  <a:srgbClr val="FFFFFF"/>
                </a:solidFill>
                <a:latin typeface="Verdana"/>
                <a:cs typeface="Verdana"/>
              </a:rPr>
              <a:t> </a:t>
            </a:r>
            <a:r>
              <a:rPr sz="1500" spc="-25" dirty="0">
                <a:solidFill>
                  <a:srgbClr val="FFFFFF"/>
                </a:solidFill>
                <a:latin typeface="Verdana"/>
                <a:cs typeface="Verdana"/>
              </a:rPr>
              <a:t>lo</a:t>
            </a:r>
            <a:r>
              <a:rPr sz="1500" spc="-114" dirty="0">
                <a:solidFill>
                  <a:srgbClr val="FFFFFF"/>
                </a:solidFill>
                <a:latin typeface="Verdana"/>
                <a:cs typeface="Verdana"/>
              </a:rPr>
              <a:t> </a:t>
            </a:r>
            <a:r>
              <a:rPr sz="1500" spc="-30" dirty="0">
                <a:solidFill>
                  <a:srgbClr val="FFFFFF"/>
                </a:solidFill>
                <a:latin typeface="Verdana"/>
                <a:cs typeface="Verdana"/>
              </a:rPr>
              <a:t>regulan.</a:t>
            </a:r>
            <a:endParaRPr sz="1500">
              <a:latin typeface="Verdana"/>
              <a:cs typeface="Verdana"/>
            </a:endParaRPr>
          </a:p>
        </p:txBody>
      </p:sp>
      <p:sp>
        <p:nvSpPr>
          <p:cNvPr id="4" name="object 4"/>
          <p:cNvSpPr/>
          <p:nvPr/>
        </p:nvSpPr>
        <p:spPr>
          <a:xfrm>
            <a:off x="3233420" y="2989579"/>
            <a:ext cx="2710180" cy="204216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970" rIns="0" bIns="0" rtlCol="0">
            <a:spAutoFit/>
          </a:bodyPr>
          <a:lstStyle/>
          <a:p>
            <a:pPr marL="2957830" marR="5080" indent="-2945130">
              <a:lnSpc>
                <a:spcPct val="100000"/>
              </a:lnSpc>
              <a:spcBef>
                <a:spcPts val="110"/>
              </a:spcBef>
            </a:pPr>
            <a:r>
              <a:rPr spc="-250" dirty="0"/>
              <a:t>3 </a:t>
            </a:r>
            <a:r>
              <a:rPr spc="-215" dirty="0"/>
              <a:t>ELEMENTOS </a:t>
            </a:r>
            <a:r>
              <a:rPr spc="-50" dirty="0"/>
              <a:t>TOMADOS </a:t>
            </a:r>
            <a:r>
              <a:rPr spc="-160" dirty="0"/>
              <a:t>EN </a:t>
            </a:r>
            <a:r>
              <a:rPr spc="-114" dirty="0"/>
              <a:t>CUENTA</a:t>
            </a:r>
            <a:r>
              <a:rPr spc="-615" dirty="0"/>
              <a:t> </a:t>
            </a:r>
            <a:r>
              <a:rPr spc="15" dirty="0"/>
              <a:t>PARA  </a:t>
            </a:r>
            <a:r>
              <a:rPr spc="-55" dirty="0"/>
              <a:t>LA</a:t>
            </a:r>
            <a:r>
              <a:rPr spc="-250" dirty="0"/>
              <a:t> </a:t>
            </a:r>
            <a:r>
              <a:rPr spc="85" dirty="0"/>
              <a:t>ACCIÓN</a:t>
            </a:r>
          </a:p>
        </p:txBody>
      </p:sp>
      <p:sp>
        <p:nvSpPr>
          <p:cNvPr id="3" name="object 3"/>
          <p:cNvSpPr txBox="1"/>
          <p:nvPr/>
        </p:nvSpPr>
        <p:spPr>
          <a:xfrm>
            <a:off x="504825" y="1671066"/>
            <a:ext cx="7571105" cy="757555"/>
          </a:xfrm>
          <a:prstGeom prst="rect">
            <a:avLst/>
          </a:prstGeom>
        </p:spPr>
        <p:txBody>
          <a:bodyPr vert="horz" wrap="square" lIns="0" tIns="12700" rIns="0" bIns="0" rtlCol="0">
            <a:spAutoFit/>
          </a:bodyPr>
          <a:lstStyle/>
          <a:p>
            <a:pPr marL="12700">
              <a:lnSpc>
                <a:spcPct val="100000"/>
              </a:lnSpc>
              <a:spcBef>
                <a:spcPts val="100"/>
              </a:spcBef>
              <a:tabLst>
                <a:tab pos="354965" algn="l"/>
              </a:tabLst>
            </a:pPr>
            <a:r>
              <a:rPr sz="1800" spc="-290" dirty="0">
                <a:solidFill>
                  <a:srgbClr val="89D0D5"/>
                </a:solidFill>
                <a:latin typeface="Arial"/>
                <a:cs typeface="Arial"/>
              </a:rPr>
              <a:t>	</a:t>
            </a:r>
            <a:r>
              <a:rPr sz="1500" spc="-135" dirty="0">
                <a:solidFill>
                  <a:srgbClr val="FFC000"/>
                </a:solidFill>
                <a:latin typeface="Verdana"/>
                <a:cs typeface="Verdana"/>
              </a:rPr>
              <a:t>El</a:t>
            </a:r>
            <a:r>
              <a:rPr sz="1500" spc="-110" dirty="0">
                <a:solidFill>
                  <a:srgbClr val="FFC000"/>
                </a:solidFill>
                <a:latin typeface="Verdana"/>
                <a:cs typeface="Verdana"/>
              </a:rPr>
              <a:t> </a:t>
            </a:r>
            <a:r>
              <a:rPr sz="1500" dirty="0">
                <a:solidFill>
                  <a:srgbClr val="FFC000"/>
                </a:solidFill>
                <a:latin typeface="Verdana"/>
                <a:cs typeface="Verdana"/>
              </a:rPr>
              <a:t>cognitivo</a:t>
            </a:r>
            <a:r>
              <a:rPr sz="1500" spc="-100" dirty="0">
                <a:solidFill>
                  <a:srgbClr val="FFC000"/>
                </a:solidFill>
                <a:latin typeface="Verdana"/>
                <a:cs typeface="Verdana"/>
              </a:rPr>
              <a:t> </a:t>
            </a:r>
            <a:r>
              <a:rPr sz="1500" spc="-15" dirty="0">
                <a:solidFill>
                  <a:srgbClr val="FFFFFF"/>
                </a:solidFill>
                <a:latin typeface="Verdana"/>
                <a:cs typeface="Verdana"/>
              </a:rPr>
              <a:t>el</a:t>
            </a:r>
            <a:r>
              <a:rPr sz="1500" spc="-125" dirty="0">
                <a:solidFill>
                  <a:srgbClr val="FFFFFF"/>
                </a:solidFill>
                <a:latin typeface="Verdana"/>
                <a:cs typeface="Verdana"/>
              </a:rPr>
              <a:t> </a:t>
            </a:r>
            <a:r>
              <a:rPr sz="1500" spc="20" dirty="0">
                <a:solidFill>
                  <a:srgbClr val="FFFFFF"/>
                </a:solidFill>
                <a:latin typeface="Verdana"/>
                <a:cs typeface="Verdana"/>
              </a:rPr>
              <a:t>actor</a:t>
            </a:r>
            <a:r>
              <a:rPr sz="1500" spc="-95" dirty="0">
                <a:solidFill>
                  <a:srgbClr val="FFFFFF"/>
                </a:solidFill>
                <a:latin typeface="Verdana"/>
                <a:cs typeface="Verdana"/>
              </a:rPr>
              <a:t> </a:t>
            </a:r>
            <a:r>
              <a:rPr sz="1500" dirty="0">
                <a:solidFill>
                  <a:srgbClr val="FFFFFF"/>
                </a:solidFill>
                <a:latin typeface="Verdana"/>
                <a:cs typeface="Verdana"/>
              </a:rPr>
              <a:t>identifica</a:t>
            </a:r>
            <a:r>
              <a:rPr sz="1500" spc="-155" dirty="0">
                <a:solidFill>
                  <a:srgbClr val="FFFFFF"/>
                </a:solidFill>
                <a:latin typeface="Verdana"/>
                <a:cs typeface="Verdana"/>
              </a:rPr>
              <a:t> </a:t>
            </a:r>
            <a:r>
              <a:rPr sz="1500" spc="-85" dirty="0">
                <a:solidFill>
                  <a:srgbClr val="FFFFFF"/>
                </a:solidFill>
                <a:latin typeface="Verdana"/>
                <a:cs typeface="Verdana"/>
              </a:rPr>
              <a:t>los</a:t>
            </a:r>
            <a:r>
              <a:rPr sz="1500" spc="-114" dirty="0">
                <a:solidFill>
                  <a:srgbClr val="FFFFFF"/>
                </a:solidFill>
                <a:latin typeface="Verdana"/>
                <a:cs typeface="Verdana"/>
              </a:rPr>
              <a:t> </a:t>
            </a:r>
            <a:r>
              <a:rPr sz="1500" spc="-25" dirty="0">
                <a:solidFill>
                  <a:srgbClr val="FFFFFF"/>
                </a:solidFill>
                <a:latin typeface="Verdana"/>
                <a:cs typeface="Verdana"/>
              </a:rPr>
              <a:t>fenómenos,</a:t>
            </a:r>
            <a:r>
              <a:rPr sz="1500" spc="-70" dirty="0">
                <a:solidFill>
                  <a:srgbClr val="FFFFFF"/>
                </a:solidFill>
                <a:latin typeface="Verdana"/>
                <a:cs typeface="Verdana"/>
              </a:rPr>
              <a:t> </a:t>
            </a:r>
            <a:r>
              <a:rPr sz="1500" spc="-85" dirty="0">
                <a:solidFill>
                  <a:srgbClr val="FFFFFF"/>
                </a:solidFill>
                <a:latin typeface="Verdana"/>
                <a:cs typeface="Verdana"/>
              </a:rPr>
              <a:t>los</a:t>
            </a:r>
            <a:r>
              <a:rPr sz="1500" spc="-105" dirty="0">
                <a:solidFill>
                  <a:srgbClr val="FFFFFF"/>
                </a:solidFill>
                <a:latin typeface="Verdana"/>
                <a:cs typeface="Verdana"/>
              </a:rPr>
              <a:t> </a:t>
            </a:r>
            <a:r>
              <a:rPr sz="1500" spc="-50" dirty="0">
                <a:solidFill>
                  <a:srgbClr val="FFFFFF"/>
                </a:solidFill>
                <a:latin typeface="Verdana"/>
                <a:cs typeface="Verdana"/>
              </a:rPr>
              <a:t>discrimina,</a:t>
            </a:r>
            <a:r>
              <a:rPr sz="1500" spc="-130" dirty="0">
                <a:solidFill>
                  <a:srgbClr val="FFFFFF"/>
                </a:solidFill>
                <a:latin typeface="Verdana"/>
                <a:cs typeface="Verdana"/>
              </a:rPr>
              <a:t> </a:t>
            </a:r>
            <a:r>
              <a:rPr sz="1500" spc="-85" dirty="0">
                <a:solidFill>
                  <a:srgbClr val="FFFFFF"/>
                </a:solidFill>
                <a:latin typeface="Verdana"/>
                <a:cs typeface="Verdana"/>
              </a:rPr>
              <a:t>los</a:t>
            </a:r>
            <a:r>
              <a:rPr sz="1500" spc="-105" dirty="0">
                <a:solidFill>
                  <a:srgbClr val="FFFFFF"/>
                </a:solidFill>
                <a:latin typeface="Verdana"/>
                <a:cs typeface="Verdana"/>
              </a:rPr>
              <a:t> </a:t>
            </a:r>
            <a:r>
              <a:rPr sz="1500" dirty="0">
                <a:solidFill>
                  <a:srgbClr val="FFFFFF"/>
                </a:solidFill>
                <a:latin typeface="Verdana"/>
                <a:cs typeface="Verdana"/>
              </a:rPr>
              <a:t>relaciona,</a:t>
            </a:r>
            <a:r>
              <a:rPr sz="1500" spc="-140" dirty="0">
                <a:solidFill>
                  <a:srgbClr val="FFFFFF"/>
                </a:solidFill>
                <a:latin typeface="Verdana"/>
                <a:cs typeface="Verdana"/>
              </a:rPr>
              <a:t> </a:t>
            </a:r>
            <a:r>
              <a:rPr sz="1500" spc="10" dirty="0">
                <a:solidFill>
                  <a:srgbClr val="FFFFFF"/>
                </a:solidFill>
                <a:latin typeface="Verdana"/>
                <a:cs typeface="Verdana"/>
              </a:rPr>
              <a:t>etc.</a:t>
            </a:r>
            <a:endParaRPr sz="1500">
              <a:latin typeface="Verdana"/>
              <a:cs typeface="Verdana"/>
            </a:endParaRPr>
          </a:p>
          <a:p>
            <a:pPr marL="12700">
              <a:lnSpc>
                <a:spcPct val="100000"/>
              </a:lnSpc>
              <a:spcBef>
                <a:spcPts val="1440"/>
              </a:spcBef>
            </a:pPr>
            <a:r>
              <a:rPr sz="1800" spc="-285" dirty="0">
                <a:solidFill>
                  <a:srgbClr val="89D0D5"/>
                </a:solidFill>
                <a:latin typeface="Arial"/>
                <a:cs typeface="Arial"/>
              </a:rPr>
              <a:t></a:t>
            </a:r>
            <a:endParaRPr sz="1800">
              <a:latin typeface="Arial"/>
              <a:cs typeface="Arial"/>
            </a:endParaRPr>
          </a:p>
        </p:txBody>
      </p:sp>
      <p:sp>
        <p:nvSpPr>
          <p:cNvPr id="4" name="object 4"/>
          <p:cNvSpPr txBox="1"/>
          <p:nvPr/>
        </p:nvSpPr>
        <p:spPr>
          <a:xfrm>
            <a:off x="847725" y="2166048"/>
            <a:ext cx="7910195" cy="711835"/>
          </a:xfrm>
          <a:prstGeom prst="rect">
            <a:avLst/>
          </a:prstGeom>
        </p:spPr>
        <p:txBody>
          <a:bodyPr vert="horz" wrap="square" lIns="0" tIns="12700" rIns="0" bIns="0" rtlCol="0">
            <a:spAutoFit/>
          </a:bodyPr>
          <a:lstStyle/>
          <a:p>
            <a:pPr marL="12700" marR="5080" algn="just">
              <a:lnSpc>
                <a:spcPct val="100000"/>
              </a:lnSpc>
              <a:spcBef>
                <a:spcPts val="100"/>
              </a:spcBef>
            </a:pPr>
            <a:r>
              <a:rPr sz="1500" spc="-130" dirty="0">
                <a:solidFill>
                  <a:srgbClr val="FFC000"/>
                </a:solidFill>
                <a:latin typeface="Verdana"/>
                <a:cs typeface="Verdana"/>
              </a:rPr>
              <a:t>El </a:t>
            </a:r>
            <a:r>
              <a:rPr sz="1500" spc="45" dirty="0">
                <a:solidFill>
                  <a:srgbClr val="FFC000"/>
                </a:solidFill>
                <a:latin typeface="Verdana"/>
                <a:cs typeface="Verdana"/>
              </a:rPr>
              <a:t>catético </a:t>
            </a:r>
            <a:r>
              <a:rPr sz="1500" dirty="0">
                <a:solidFill>
                  <a:srgbClr val="FFFFFF"/>
                </a:solidFill>
                <a:latin typeface="Verdana"/>
                <a:cs typeface="Verdana"/>
              </a:rPr>
              <a:t>la </a:t>
            </a:r>
            <a:r>
              <a:rPr sz="1500" spc="30" dirty="0">
                <a:solidFill>
                  <a:srgbClr val="FFFFFF"/>
                </a:solidFill>
                <a:latin typeface="Verdana"/>
                <a:cs typeface="Verdana"/>
              </a:rPr>
              <a:t>emoción </a:t>
            </a:r>
            <a:r>
              <a:rPr sz="1500" spc="35" dirty="0">
                <a:solidFill>
                  <a:srgbClr val="FFFFFF"/>
                </a:solidFill>
                <a:latin typeface="Verdana"/>
                <a:cs typeface="Verdana"/>
              </a:rPr>
              <a:t>que </a:t>
            </a:r>
            <a:r>
              <a:rPr sz="1500" spc="-55" dirty="0">
                <a:solidFill>
                  <a:srgbClr val="FFFFFF"/>
                </a:solidFill>
                <a:latin typeface="Verdana"/>
                <a:cs typeface="Verdana"/>
              </a:rPr>
              <a:t>invierte </a:t>
            </a:r>
            <a:r>
              <a:rPr sz="1500" spc="25" dirty="0">
                <a:solidFill>
                  <a:srgbClr val="FFFFFF"/>
                </a:solidFill>
                <a:latin typeface="Verdana"/>
                <a:cs typeface="Verdana"/>
              </a:rPr>
              <a:t>en </a:t>
            </a:r>
            <a:r>
              <a:rPr sz="1500" dirty="0">
                <a:solidFill>
                  <a:srgbClr val="FFFFFF"/>
                </a:solidFill>
                <a:latin typeface="Verdana"/>
                <a:cs typeface="Verdana"/>
              </a:rPr>
              <a:t>la </a:t>
            </a:r>
            <a:r>
              <a:rPr sz="1500" spc="70" dirty="0">
                <a:solidFill>
                  <a:srgbClr val="FFFFFF"/>
                </a:solidFill>
                <a:latin typeface="Verdana"/>
                <a:cs typeface="Verdana"/>
              </a:rPr>
              <a:t>acción </a:t>
            </a:r>
            <a:r>
              <a:rPr sz="1500" spc="65" dirty="0">
                <a:solidFill>
                  <a:srgbClr val="FFFFFF"/>
                </a:solidFill>
                <a:latin typeface="Verdana"/>
                <a:cs typeface="Verdana"/>
              </a:rPr>
              <a:t>depende </a:t>
            </a:r>
            <a:r>
              <a:rPr sz="1500" spc="15" dirty="0">
                <a:solidFill>
                  <a:srgbClr val="FFFFFF"/>
                </a:solidFill>
                <a:latin typeface="Verdana"/>
                <a:cs typeface="Verdana"/>
              </a:rPr>
              <a:t>del </a:t>
            </a:r>
            <a:r>
              <a:rPr sz="1500" spc="30" dirty="0">
                <a:solidFill>
                  <a:srgbClr val="FFFFFF"/>
                </a:solidFill>
                <a:latin typeface="Verdana"/>
                <a:cs typeface="Verdana"/>
              </a:rPr>
              <a:t>grado </a:t>
            </a:r>
            <a:r>
              <a:rPr sz="1500" spc="25" dirty="0">
                <a:solidFill>
                  <a:srgbClr val="FFFFFF"/>
                </a:solidFill>
                <a:latin typeface="Verdana"/>
                <a:cs typeface="Verdana"/>
              </a:rPr>
              <a:t>en </a:t>
            </a:r>
            <a:r>
              <a:rPr sz="1500" spc="35" dirty="0">
                <a:solidFill>
                  <a:srgbClr val="FFFFFF"/>
                </a:solidFill>
                <a:latin typeface="Verdana"/>
                <a:cs typeface="Verdana"/>
              </a:rPr>
              <a:t>que </a:t>
            </a:r>
            <a:r>
              <a:rPr sz="1500" spc="-15" dirty="0">
                <a:solidFill>
                  <a:srgbClr val="FFFFFF"/>
                </a:solidFill>
                <a:latin typeface="Verdana"/>
                <a:cs typeface="Verdana"/>
              </a:rPr>
              <a:t>el  </a:t>
            </a:r>
            <a:r>
              <a:rPr sz="1500" spc="15" dirty="0">
                <a:solidFill>
                  <a:srgbClr val="FFFFFF"/>
                </a:solidFill>
                <a:latin typeface="Verdana"/>
                <a:cs typeface="Verdana"/>
              </a:rPr>
              <a:t>fenómeno </a:t>
            </a:r>
            <a:r>
              <a:rPr sz="1500" spc="-25" dirty="0">
                <a:solidFill>
                  <a:srgbClr val="FFFFFF"/>
                </a:solidFill>
                <a:latin typeface="Verdana"/>
                <a:cs typeface="Verdana"/>
              </a:rPr>
              <a:t>lo </a:t>
            </a:r>
            <a:r>
              <a:rPr sz="1500" spc="-5" dirty="0">
                <a:solidFill>
                  <a:srgbClr val="FFFFFF"/>
                </a:solidFill>
                <a:latin typeface="Verdana"/>
                <a:cs typeface="Verdana"/>
              </a:rPr>
              <a:t>gratifica </a:t>
            </a:r>
            <a:r>
              <a:rPr sz="1500" spc="70" dirty="0">
                <a:solidFill>
                  <a:srgbClr val="FFFFFF"/>
                </a:solidFill>
                <a:latin typeface="Verdana"/>
                <a:cs typeface="Verdana"/>
              </a:rPr>
              <a:t>o </a:t>
            </a:r>
            <a:r>
              <a:rPr sz="1500" spc="-70" dirty="0">
                <a:solidFill>
                  <a:srgbClr val="FFFFFF"/>
                </a:solidFill>
                <a:latin typeface="Verdana"/>
                <a:cs typeface="Verdana"/>
              </a:rPr>
              <a:t>priva; </a:t>
            </a:r>
            <a:r>
              <a:rPr sz="1500" spc="-65" dirty="0">
                <a:solidFill>
                  <a:srgbClr val="FFFFFF"/>
                </a:solidFill>
                <a:latin typeface="Verdana"/>
                <a:cs typeface="Verdana"/>
              </a:rPr>
              <a:t>se fija </a:t>
            </a:r>
            <a:r>
              <a:rPr sz="1500" spc="120" dirty="0">
                <a:solidFill>
                  <a:srgbClr val="FFFFFF"/>
                </a:solidFill>
                <a:latin typeface="Verdana"/>
                <a:cs typeface="Verdana"/>
              </a:rPr>
              <a:t>a </a:t>
            </a:r>
            <a:r>
              <a:rPr sz="1500" spc="-30" dirty="0">
                <a:solidFill>
                  <a:srgbClr val="FFFFFF"/>
                </a:solidFill>
                <a:latin typeface="Verdana"/>
                <a:cs typeface="Verdana"/>
              </a:rPr>
              <a:t>objetos </a:t>
            </a:r>
            <a:r>
              <a:rPr sz="1500" spc="40" dirty="0">
                <a:solidFill>
                  <a:srgbClr val="FFFFFF"/>
                </a:solidFill>
                <a:latin typeface="Verdana"/>
                <a:cs typeface="Verdana"/>
              </a:rPr>
              <a:t>que </a:t>
            </a:r>
            <a:r>
              <a:rPr sz="1500" spc="-60" dirty="0">
                <a:solidFill>
                  <a:srgbClr val="FFFFFF"/>
                </a:solidFill>
                <a:latin typeface="Verdana"/>
                <a:cs typeface="Verdana"/>
              </a:rPr>
              <a:t>son </a:t>
            </a:r>
            <a:r>
              <a:rPr sz="1500" spc="-25" dirty="0">
                <a:solidFill>
                  <a:srgbClr val="FFFFFF"/>
                </a:solidFill>
                <a:latin typeface="Verdana"/>
                <a:cs typeface="Verdana"/>
              </a:rPr>
              <a:t>gratificantes </a:t>
            </a:r>
            <a:r>
              <a:rPr sz="1500" spc="-85" dirty="0">
                <a:solidFill>
                  <a:srgbClr val="FFFFFF"/>
                </a:solidFill>
                <a:latin typeface="Verdana"/>
                <a:cs typeface="Verdana"/>
              </a:rPr>
              <a:t>y </a:t>
            </a:r>
            <a:r>
              <a:rPr sz="1500" spc="15" dirty="0">
                <a:solidFill>
                  <a:srgbClr val="FFFFFF"/>
                </a:solidFill>
                <a:latin typeface="Verdana"/>
                <a:cs typeface="Verdana"/>
              </a:rPr>
              <a:t>rechaza  </a:t>
            </a:r>
            <a:r>
              <a:rPr sz="1500" spc="-15" dirty="0">
                <a:solidFill>
                  <a:srgbClr val="FFFFFF"/>
                </a:solidFill>
                <a:latin typeface="Verdana"/>
                <a:cs typeface="Verdana"/>
              </a:rPr>
              <a:t>aquellos </a:t>
            </a:r>
            <a:r>
              <a:rPr sz="1500" spc="40" dirty="0">
                <a:solidFill>
                  <a:srgbClr val="FFFFFF"/>
                </a:solidFill>
                <a:latin typeface="Verdana"/>
                <a:cs typeface="Verdana"/>
              </a:rPr>
              <a:t>que </a:t>
            </a:r>
            <a:r>
              <a:rPr sz="1500" spc="-60" dirty="0">
                <a:solidFill>
                  <a:srgbClr val="FFFFFF"/>
                </a:solidFill>
                <a:latin typeface="Verdana"/>
                <a:cs typeface="Verdana"/>
              </a:rPr>
              <a:t>son</a:t>
            </a:r>
            <a:r>
              <a:rPr sz="1500" spc="-355" dirty="0">
                <a:solidFill>
                  <a:srgbClr val="FFFFFF"/>
                </a:solidFill>
                <a:latin typeface="Verdana"/>
                <a:cs typeface="Verdana"/>
              </a:rPr>
              <a:t> </a:t>
            </a:r>
            <a:r>
              <a:rPr sz="1500" spc="-25" dirty="0">
                <a:solidFill>
                  <a:srgbClr val="FFFFFF"/>
                </a:solidFill>
                <a:latin typeface="Verdana"/>
                <a:cs typeface="Verdana"/>
              </a:rPr>
              <a:t>nocivos.</a:t>
            </a:r>
            <a:endParaRPr sz="1500">
              <a:latin typeface="Verdana"/>
              <a:cs typeface="Verdana"/>
            </a:endParaRPr>
          </a:p>
        </p:txBody>
      </p:sp>
      <p:sp>
        <p:nvSpPr>
          <p:cNvPr id="5" name="object 5"/>
          <p:cNvSpPr txBox="1"/>
          <p:nvPr/>
        </p:nvSpPr>
        <p:spPr>
          <a:xfrm>
            <a:off x="504825" y="3043173"/>
            <a:ext cx="8253095" cy="520700"/>
          </a:xfrm>
          <a:prstGeom prst="rect">
            <a:avLst/>
          </a:prstGeom>
        </p:spPr>
        <p:txBody>
          <a:bodyPr vert="horz" wrap="square" lIns="0" tIns="58419" rIns="0" bIns="0" rtlCol="0">
            <a:spAutoFit/>
          </a:bodyPr>
          <a:lstStyle/>
          <a:p>
            <a:pPr marL="355600" marR="5080" indent="-342900">
              <a:lnSpc>
                <a:spcPts val="1800"/>
              </a:lnSpc>
              <a:spcBef>
                <a:spcPts val="459"/>
              </a:spcBef>
              <a:tabLst>
                <a:tab pos="354965" algn="l"/>
              </a:tabLst>
            </a:pPr>
            <a:r>
              <a:rPr sz="1800" spc="-290" dirty="0">
                <a:solidFill>
                  <a:srgbClr val="89D0D5"/>
                </a:solidFill>
                <a:latin typeface="Arial"/>
                <a:cs typeface="Arial"/>
              </a:rPr>
              <a:t>	</a:t>
            </a:r>
            <a:r>
              <a:rPr sz="1500" spc="-135" dirty="0">
                <a:solidFill>
                  <a:srgbClr val="FFC000"/>
                </a:solidFill>
                <a:latin typeface="Verdana"/>
                <a:cs typeface="Verdana"/>
              </a:rPr>
              <a:t>El </a:t>
            </a:r>
            <a:r>
              <a:rPr sz="1500" spc="-10" dirty="0">
                <a:solidFill>
                  <a:srgbClr val="FFC000"/>
                </a:solidFill>
                <a:latin typeface="Verdana"/>
                <a:cs typeface="Verdana"/>
              </a:rPr>
              <a:t>evaluativo </a:t>
            </a:r>
            <a:r>
              <a:rPr sz="1500" spc="35" dirty="0">
                <a:solidFill>
                  <a:srgbClr val="FFFFFF"/>
                </a:solidFill>
                <a:latin typeface="Verdana"/>
                <a:cs typeface="Verdana"/>
              </a:rPr>
              <a:t>ayuda </a:t>
            </a:r>
            <a:r>
              <a:rPr sz="1500" spc="120" dirty="0">
                <a:solidFill>
                  <a:srgbClr val="FFFFFF"/>
                </a:solidFill>
                <a:latin typeface="Verdana"/>
                <a:cs typeface="Verdana"/>
              </a:rPr>
              <a:t>a </a:t>
            </a:r>
            <a:r>
              <a:rPr sz="1500" spc="-35" dirty="0">
                <a:solidFill>
                  <a:srgbClr val="FFFFFF"/>
                </a:solidFill>
                <a:latin typeface="Verdana"/>
                <a:cs typeface="Verdana"/>
              </a:rPr>
              <a:t>determinar </a:t>
            </a:r>
            <a:r>
              <a:rPr sz="1500" spc="60" dirty="0">
                <a:solidFill>
                  <a:srgbClr val="FFFFFF"/>
                </a:solidFill>
                <a:latin typeface="Verdana"/>
                <a:cs typeface="Verdana"/>
              </a:rPr>
              <a:t>cómo </a:t>
            </a:r>
            <a:r>
              <a:rPr sz="1500" spc="-5" dirty="0">
                <a:solidFill>
                  <a:srgbClr val="FFFFFF"/>
                </a:solidFill>
                <a:latin typeface="Verdana"/>
                <a:cs typeface="Verdana"/>
              </a:rPr>
              <a:t>obtener </a:t>
            </a:r>
            <a:r>
              <a:rPr sz="1500" spc="-10" dirty="0">
                <a:solidFill>
                  <a:srgbClr val="FFFFFF"/>
                </a:solidFill>
                <a:latin typeface="Verdana"/>
                <a:cs typeface="Verdana"/>
              </a:rPr>
              <a:t>la </a:t>
            </a:r>
            <a:r>
              <a:rPr sz="1500" spc="5" dirty="0">
                <a:solidFill>
                  <a:srgbClr val="FFFFFF"/>
                </a:solidFill>
                <a:latin typeface="Verdana"/>
                <a:cs typeface="Verdana"/>
              </a:rPr>
              <a:t>gratificación </a:t>
            </a:r>
            <a:r>
              <a:rPr sz="1500" spc="-30" dirty="0">
                <a:solidFill>
                  <a:srgbClr val="FFFFFF"/>
                </a:solidFill>
                <a:latin typeface="Verdana"/>
                <a:cs typeface="Verdana"/>
              </a:rPr>
              <a:t>máxima </a:t>
            </a:r>
            <a:r>
              <a:rPr sz="1500" spc="-85" dirty="0">
                <a:solidFill>
                  <a:srgbClr val="FFFFFF"/>
                </a:solidFill>
                <a:latin typeface="Verdana"/>
                <a:cs typeface="Verdana"/>
              </a:rPr>
              <a:t>y </a:t>
            </a:r>
            <a:r>
              <a:rPr sz="1500" dirty="0">
                <a:solidFill>
                  <a:srgbClr val="FFFFFF"/>
                </a:solidFill>
                <a:latin typeface="Verdana"/>
                <a:cs typeface="Verdana"/>
              </a:rPr>
              <a:t>la  </a:t>
            </a:r>
            <a:r>
              <a:rPr sz="1500" spc="-5" dirty="0">
                <a:solidFill>
                  <a:srgbClr val="FFFFFF"/>
                </a:solidFill>
                <a:latin typeface="Verdana"/>
                <a:cs typeface="Verdana"/>
              </a:rPr>
              <a:t>privación</a:t>
            </a:r>
            <a:r>
              <a:rPr sz="1500" spc="-150" dirty="0">
                <a:solidFill>
                  <a:srgbClr val="FFFFFF"/>
                </a:solidFill>
                <a:latin typeface="Verdana"/>
                <a:cs typeface="Verdana"/>
              </a:rPr>
              <a:t> </a:t>
            </a:r>
            <a:r>
              <a:rPr sz="1500" spc="-80" dirty="0">
                <a:solidFill>
                  <a:srgbClr val="FFFFFF"/>
                </a:solidFill>
                <a:latin typeface="Verdana"/>
                <a:cs typeface="Verdana"/>
              </a:rPr>
              <a:t>mínima;</a:t>
            </a:r>
            <a:r>
              <a:rPr sz="1500" spc="-65" dirty="0">
                <a:solidFill>
                  <a:srgbClr val="FFFFFF"/>
                </a:solidFill>
                <a:latin typeface="Verdana"/>
                <a:cs typeface="Verdana"/>
              </a:rPr>
              <a:t> </a:t>
            </a:r>
            <a:r>
              <a:rPr sz="1500" spc="-5" dirty="0">
                <a:solidFill>
                  <a:srgbClr val="FFFFFF"/>
                </a:solidFill>
                <a:latin typeface="Verdana"/>
                <a:cs typeface="Verdana"/>
              </a:rPr>
              <a:t>evalúa,</a:t>
            </a:r>
            <a:r>
              <a:rPr sz="1500" spc="-100" dirty="0">
                <a:solidFill>
                  <a:srgbClr val="FFFFFF"/>
                </a:solidFill>
                <a:latin typeface="Verdana"/>
                <a:cs typeface="Verdana"/>
              </a:rPr>
              <a:t> </a:t>
            </a:r>
            <a:r>
              <a:rPr sz="1500" spc="20" dirty="0">
                <a:solidFill>
                  <a:srgbClr val="FFFFFF"/>
                </a:solidFill>
                <a:latin typeface="Verdana"/>
                <a:cs typeface="Verdana"/>
              </a:rPr>
              <a:t>pensando</a:t>
            </a:r>
            <a:r>
              <a:rPr sz="1500" spc="-105" dirty="0">
                <a:solidFill>
                  <a:srgbClr val="FFFFFF"/>
                </a:solidFill>
                <a:latin typeface="Verdana"/>
                <a:cs typeface="Verdana"/>
              </a:rPr>
              <a:t> </a:t>
            </a:r>
            <a:r>
              <a:rPr sz="1500" spc="25" dirty="0">
                <a:solidFill>
                  <a:srgbClr val="FFFFFF"/>
                </a:solidFill>
                <a:latin typeface="Verdana"/>
                <a:cs typeface="Verdana"/>
              </a:rPr>
              <a:t>en</a:t>
            </a:r>
            <a:r>
              <a:rPr sz="1500" spc="-125" dirty="0">
                <a:solidFill>
                  <a:srgbClr val="FFFFFF"/>
                </a:solidFill>
                <a:latin typeface="Verdana"/>
                <a:cs typeface="Verdana"/>
              </a:rPr>
              <a:t> </a:t>
            </a:r>
            <a:r>
              <a:rPr sz="1500" spc="-70" dirty="0">
                <a:solidFill>
                  <a:srgbClr val="FFFFFF"/>
                </a:solidFill>
                <a:latin typeface="Verdana"/>
                <a:cs typeface="Verdana"/>
              </a:rPr>
              <a:t>las</a:t>
            </a:r>
            <a:r>
              <a:rPr sz="1500" spc="-110" dirty="0">
                <a:solidFill>
                  <a:srgbClr val="FFFFFF"/>
                </a:solidFill>
                <a:latin typeface="Verdana"/>
                <a:cs typeface="Verdana"/>
              </a:rPr>
              <a:t> </a:t>
            </a:r>
            <a:r>
              <a:rPr sz="1500" spc="15" dirty="0">
                <a:solidFill>
                  <a:srgbClr val="FFFFFF"/>
                </a:solidFill>
                <a:latin typeface="Verdana"/>
                <a:cs typeface="Verdana"/>
              </a:rPr>
              <a:t>consecuencias.</a:t>
            </a:r>
            <a:endParaRPr sz="1500">
              <a:latin typeface="Verdana"/>
              <a:cs typeface="Verdana"/>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0525" y="513778"/>
            <a:ext cx="6476365" cy="507365"/>
          </a:xfrm>
          <a:prstGeom prst="rect">
            <a:avLst/>
          </a:prstGeom>
        </p:spPr>
        <p:txBody>
          <a:bodyPr vert="horz" wrap="square" lIns="0" tIns="13970" rIns="0" bIns="0" rtlCol="0">
            <a:spAutoFit/>
          </a:bodyPr>
          <a:lstStyle/>
          <a:p>
            <a:pPr marL="12700">
              <a:lnSpc>
                <a:spcPct val="100000"/>
              </a:lnSpc>
              <a:spcBef>
                <a:spcPts val="110"/>
              </a:spcBef>
            </a:pPr>
            <a:r>
              <a:rPr spc="-330" dirty="0"/>
              <a:t>SISTEMA </a:t>
            </a:r>
            <a:r>
              <a:rPr spc="-100" dirty="0"/>
              <a:t>GENERAL </a:t>
            </a:r>
            <a:r>
              <a:rPr spc="-190" dirty="0"/>
              <a:t>DE </a:t>
            </a:r>
            <a:r>
              <a:rPr spc="-55" dirty="0"/>
              <a:t>LA</a:t>
            </a:r>
            <a:r>
              <a:rPr spc="-500" dirty="0"/>
              <a:t> </a:t>
            </a:r>
            <a:r>
              <a:rPr spc="85" dirty="0"/>
              <a:t>ACCIÓN</a:t>
            </a:r>
          </a:p>
        </p:txBody>
      </p:sp>
      <p:sp>
        <p:nvSpPr>
          <p:cNvPr id="3" name="object 3"/>
          <p:cNvSpPr txBox="1"/>
          <p:nvPr/>
        </p:nvSpPr>
        <p:spPr>
          <a:xfrm>
            <a:off x="504825" y="1188720"/>
            <a:ext cx="7934959" cy="978535"/>
          </a:xfrm>
          <a:prstGeom prst="rect">
            <a:avLst/>
          </a:prstGeom>
        </p:spPr>
        <p:txBody>
          <a:bodyPr vert="horz" wrap="square" lIns="0" tIns="12700" rIns="0" bIns="0" rtlCol="0">
            <a:spAutoFit/>
          </a:bodyPr>
          <a:lstStyle/>
          <a:p>
            <a:pPr marL="12700">
              <a:lnSpc>
                <a:spcPts val="2130"/>
              </a:lnSpc>
              <a:spcBef>
                <a:spcPts val="100"/>
              </a:spcBef>
              <a:tabLst>
                <a:tab pos="354965" algn="l"/>
              </a:tabLst>
            </a:pPr>
            <a:r>
              <a:rPr sz="1800" spc="-290" dirty="0">
                <a:solidFill>
                  <a:srgbClr val="89D0D5"/>
                </a:solidFill>
                <a:latin typeface="Arial"/>
                <a:cs typeface="Arial"/>
              </a:rPr>
              <a:t>	</a:t>
            </a:r>
            <a:r>
              <a:rPr sz="1500" spc="-135" dirty="0">
                <a:solidFill>
                  <a:srgbClr val="FFFFFF"/>
                </a:solidFill>
                <a:latin typeface="Verdana"/>
                <a:cs typeface="Verdana"/>
              </a:rPr>
              <a:t>El</a:t>
            </a:r>
            <a:r>
              <a:rPr sz="1500" spc="-110" dirty="0">
                <a:solidFill>
                  <a:srgbClr val="FFFFFF"/>
                </a:solidFill>
                <a:latin typeface="Verdana"/>
                <a:cs typeface="Verdana"/>
              </a:rPr>
              <a:t> </a:t>
            </a:r>
            <a:r>
              <a:rPr sz="1500" spc="-70" dirty="0">
                <a:solidFill>
                  <a:srgbClr val="FFFFFF"/>
                </a:solidFill>
                <a:latin typeface="Verdana"/>
                <a:cs typeface="Verdana"/>
              </a:rPr>
              <a:t>sistema</a:t>
            </a:r>
            <a:r>
              <a:rPr sz="1500" spc="-85" dirty="0">
                <a:solidFill>
                  <a:srgbClr val="FFFFFF"/>
                </a:solidFill>
                <a:latin typeface="Verdana"/>
                <a:cs typeface="Verdana"/>
              </a:rPr>
              <a:t> </a:t>
            </a:r>
            <a:r>
              <a:rPr sz="1500" dirty="0">
                <a:solidFill>
                  <a:srgbClr val="FFFFFF"/>
                </a:solidFill>
                <a:latin typeface="Verdana"/>
                <a:cs typeface="Verdana"/>
              </a:rPr>
              <a:t>general</a:t>
            </a:r>
            <a:r>
              <a:rPr sz="1500" spc="-125" dirty="0">
                <a:solidFill>
                  <a:srgbClr val="FFFFFF"/>
                </a:solidFill>
                <a:latin typeface="Verdana"/>
                <a:cs typeface="Verdana"/>
              </a:rPr>
              <a:t> </a:t>
            </a:r>
            <a:r>
              <a:rPr sz="1500" spc="80" dirty="0">
                <a:solidFill>
                  <a:srgbClr val="FFFFFF"/>
                </a:solidFill>
                <a:latin typeface="Verdana"/>
                <a:cs typeface="Verdana"/>
              </a:rPr>
              <a:t>de</a:t>
            </a:r>
            <a:r>
              <a:rPr sz="1500" spc="-100" dirty="0">
                <a:solidFill>
                  <a:srgbClr val="FFFFFF"/>
                </a:solidFill>
                <a:latin typeface="Verdana"/>
                <a:cs typeface="Verdana"/>
              </a:rPr>
              <a:t> </a:t>
            </a:r>
            <a:r>
              <a:rPr sz="1500" spc="5" dirty="0">
                <a:solidFill>
                  <a:srgbClr val="FFFFFF"/>
                </a:solidFill>
                <a:latin typeface="Verdana"/>
                <a:cs typeface="Verdana"/>
              </a:rPr>
              <a:t>la</a:t>
            </a:r>
            <a:r>
              <a:rPr sz="1500" spc="-105" dirty="0">
                <a:solidFill>
                  <a:srgbClr val="FFFFFF"/>
                </a:solidFill>
                <a:latin typeface="Verdana"/>
                <a:cs typeface="Verdana"/>
              </a:rPr>
              <a:t> </a:t>
            </a:r>
            <a:r>
              <a:rPr sz="1500" spc="75" dirty="0">
                <a:solidFill>
                  <a:srgbClr val="FFFFFF"/>
                </a:solidFill>
                <a:latin typeface="Verdana"/>
                <a:cs typeface="Verdana"/>
              </a:rPr>
              <a:t>acción</a:t>
            </a:r>
            <a:r>
              <a:rPr sz="1500" spc="-140" dirty="0">
                <a:solidFill>
                  <a:srgbClr val="FFFFFF"/>
                </a:solidFill>
                <a:latin typeface="Verdana"/>
                <a:cs typeface="Verdana"/>
              </a:rPr>
              <a:t> </a:t>
            </a:r>
            <a:r>
              <a:rPr sz="1500" spc="-60" dirty="0">
                <a:solidFill>
                  <a:srgbClr val="FFFFFF"/>
                </a:solidFill>
                <a:latin typeface="Verdana"/>
                <a:cs typeface="Verdana"/>
              </a:rPr>
              <a:t>es</a:t>
            </a:r>
            <a:r>
              <a:rPr sz="1500" spc="-100" dirty="0">
                <a:solidFill>
                  <a:srgbClr val="FFFFFF"/>
                </a:solidFill>
                <a:latin typeface="Verdana"/>
                <a:cs typeface="Verdana"/>
              </a:rPr>
              <a:t> </a:t>
            </a:r>
            <a:r>
              <a:rPr sz="1500" spc="-35" dirty="0">
                <a:solidFill>
                  <a:srgbClr val="FFFFFF"/>
                </a:solidFill>
                <a:latin typeface="Verdana"/>
                <a:cs typeface="Verdana"/>
              </a:rPr>
              <a:t>un</a:t>
            </a:r>
            <a:r>
              <a:rPr sz="1500" spc="-114" dirty="0">
                <a:solidFill>
                  <a:srgbClr val="FFFFFF"/>
                </a:solidFill>
                <a:latin typeface="Verdana"/>
                <a:cs typeface="Verdana"/>
              </a:rPr>
              <a:t> </a:t>
            </a:r>
            <a:r>
              <a:rPr sz="1500" spc="-10" dirty="0">
                <a:solidFill>
                  <a:srgbClr val="FFFFFF"/>
                </a:solidFill>
                <a:latin typeface="Verdana"/>
                <a:cs typeface="Verdana"/>
              </a:rPr>
              <a:t>conjunto</a:t>
            </a:r>
            <a:r>
              <a:rPr sz="1500" spc="-120" dirty="0">
                <a:solidFill>
                  <a:srgbClr val="FFFFFF"/>
                </a:solidFill>
                <a:latin typeface="Verdana"/>
                <a:cs typeface="Verdana"/>
              </a:rPr>
              <a:t> </a:t>
            </a:r>
            <a:r>
              <a:rPr sz="1500" spc="-5" dirty="0">
                <a:solidFill>
                  <a:srgbClr val="FFFFFF"/>
                </a:solidFill>
                <a:latin typeface="Verdana"/>
                <a:cs typeface="Verdana"/>
              </a:rPr>
              <a:t>interrelacionado</a:t>
            </a:r>
            <a:r>
              <a:rPr sz="1500" spc="-140" dirty="0">
                <a:solidFill>
                  <a:srgbClr val="FFFFFF"/>
                </a:solidFill>
                <a:latin typeface="Verdana"/>
                <a:cs typeface="Verdana"/>
              </a:rPr>
              <a:t> </a:t>
            </a:r>
            <a:r>
              <a:rPr sz="1500" spc="-85" dirty="0">
                <a:solidFill>
                  <a:srgbClr val="FFFFFF"/>
                </a:solidFill>
                <a:latin typeface="Verdana"/>
                <a:cs typeface="Verdana"/>
              </a:rPr>
              <a:t>y</a:t>
            </a:r>
            <a:r>
              <a:rPr sz="1500" spc="-125" dirty="0">
                <a:solidFill>
                  <a:srgbClr val="FFFFFF"/>
                </a:solidFill>
                <a:latin typeface="Verdana"/>
                <a:cs typeface="Verdana"/>
              </a:rPr>
              <a:t> </a:t>
            </a:r>
            <a:r>
              <a:rPr sz="1500" spc="-25" dirty="0">
                <a:solidFill>
                  <a:srgbClr val="FFFFFF"/>
                </a:solidFill>
                <a:latin typeface="Verdana"/>
                <a:cs typeface="Verdana"/>
              </a:rPr>
              <a:t>jerarquizado</a:t>
            </a:r>
            <a:r>
              <a:rPr sz="1500" spc="-140" dirty="0">
                <a:solidFill>
                  <a:srgbClr val="FFFFFF"/>
                </a:solidFill>
                <a:latin typeface="Verdana"/>
                <a:cs typeface="Verdana"/>
              </a:rPr>
              <a:t> </a:t>
            </a:r>
            <a:r>
              <a:rPr sz="1500" spc="80" dirty="0">
                <a:solidFill>
                  <a:srgbClr val="FFFFFF"/>
                </a:solidFill>
                <a:latin typeface="Verdana"/>
                <a:cs typeface="Verdana"/>
              </a:rPr>
              <a:t>de</a:t>
            </a:r>
            <a:endParaRPr sz="1500">
              <a:latin typeface="Verdana"/>
              <a:cs typeface="Verdana"/>
            </a:endParaRPr>
          </a:p>
          <a:p>
            <a:pPr marL="355600">
              <a:lnSpc>
                <a:spcPts val="1770"/>
              </a:lnSpc>
            </a:pPr>
            <a:r>
              <a:rPr sz="1500" spc="-35" dirty="0">
                <a:solidFill>
                  <a:srgbClr val="FFFFFF"/>
                </a:solidFill>
                <a:latin typeface="Verdana"/>
                <a:cs typeface="Verdana"/>
              </a:rPr>
              <a:t>partes</a:t>
            </a:r>
            <a:r>
              <a:rPr sz="1500" spc="-114" dirty="0">
                <a:solidFill>
                  <a:srgbClr val="FFFFFF"/>
                </a:solidFill>
                <a:latin typeface="Verdana"/>
                <a:cs typeface="Verdana"/>
              </a:rPr>
              <a:t> </a:t>
            </a:r>
            <a:r>
              <a:rPr sz="1500" spc="45" dirty="0">
                <a:solidFill>
                  <a:srgbClr val="FFFFFF"/>
                </a:solidFill>
                <a:latin typeface="Verdana"/>
                <a:cs typeface="Verdana"/>
              </a:rPr>
              <a:t>que</a:t>
            </a:r>
            <a:r>
              <a:rPr sz="1500" spc="-110" dirty="0">
                <a:solidFill>
                  <a:srgbClr val="FFFFFF"/>
                </a:solidFill>
                <a:latin typeface="Verdana"/>
                <a:cs typeface="Verdana"/>
              </a:rPr>
              <a:t> </a:t>
            </a:r>
            <a:r>
              <a:rPr sz="1500" spc="-5" dirty="0">
                <a:solidFill>
                  <a:srgbClr val="FFFFFF"/>
                </a:solidFill>
                <a:latin typeface="Verdana"/>
                <a:cs typeface="Verdana"/>
              </a:rPr>
              <a:t>interactúan</a:t>
            </a:r>
            <a:r>
              <a:rPr sz="1500" spc="-150" dirty="0">
                <a:solidFill>
                  <a:srgbClr val="FFFFFF"/>
                </a:solidFill>
                <a:latin typeface="Verdana"/>
                <a:cs typeface="Verdana"/>
              </a:rPr>
              <a:t> </a:t>
            </a:r>
            <a:r>
              <a:rPr sz="1500" spc="30" dirty="0">
                <a:solidFill>
                  <a:srgbClr val="FFFFFF"/>
                </a:solidFill>
                <a:latin typeface="Verdana"/>
                <a:cs typeface="Verdana"/>
              </a:rPr>
              <a:t>produciendo</a:t>
            </a:r>
            <a:r>
              <a:rPr sz="1500" spc="-145" dirty="0">
                <a:solidFill>
                  <a:srgbClr val="FFFFFF"/>
                </a:solidFill>
                <a:latin typeface="Verdana"/>
                <a:cs typeface="Verdana"/>
              </a:rPr>
              <a:t> </a:t>
            </a:r>
            <a:r>
              <a:rPr sz="1500" spc="-35" dirty="0">
                <a:solidFill>
                  <a:srgbClr val="FFFFFF"/>
                </a:solidFill>
                <a:latin typeface="Verdana"/>
                <a:cs typeface="Verdana"/>
              </a:rPr>
              <a:t>un</a:t>
            </a:r>
            <a:r>
              <a:rPr sz="1500" spc="-125" dirty="0">
                <a:solidFill>
                  <a:srgbClr val="FFFFFF"/>
                </a:solidFill>
                <a:latin typeface="Verdana"/>
                <a:cs typeface="Verdana"/>
              </a:rPr>
              <a:t> </a:t>
            </a:r>
            <a:r>
              <a:rPr sz="1500" dirty="0">
                <a:solidFill>
                  <a:srgbClr val="FFFFFF"/>
                </a:solidFill>
                <a:latin typeface="Verdana"/>
                <a:cs typeface="Verdana"/>
              </a:rPr>
              <a:t>determinado</a:t>
            </a:r>
            <a:r>
              <a:rPr sz="1500" spc="-90" dirty="0">
                <a:solidFill>
                  <a:srgbClr val="FFFFFF"/>
                </a:solidFill>
                <a:latin typeface="Verdana"/>
                <a:cs typeface="Verdana"/>
              </a:rPr>
              <a:t> </a:t>
            </a:r>
            <a:r>
              <a:rPr sz="1500" spc="-10" dirty="0">
                <a:solidFill>
                  <a:srgbClr val="FFFFFF"/>
                </a:solidFill>
                <a:latin typeface="Verdana"/>
                <a:cs typeface="Verdana"/>
              </a:rPr>
              <a:t>comportamiento.</a:t>
            </a:r>
            <a:endParaRPr sz="1500">
              <a:latin typeface="Verdana"/>
              <a:cs typeface="Verdana"/>
            </a:endParaRPr>
          </a:p>
          <a:p>
            <a:pPr>
              <a:lnSpc>
                <a:spcPct val="100000"/>
              </a:lnSpc>
              <a:spcBef>
                <a:spcPts val="35"/>
              </a:spcBef>
            </a:pPr>
            <a:endParaRPr sz="1450">
              <a:latin typeface="Verdana"/>
              <a:cs typeface="Verdana"/>
            </a:endParaRPr>
          </a:p>
          <a:p>
            <a:pPr marL="12700">
              <a:lnSpc>
                <a:spcPct val="100000"/>
              </a:lnSpc>
              <a:spcBef>
                <a:spcPts val="5"/>
              </a:spcBef>
            </a:pPr>
            <a:r>
              <a:rPr sz="1500" spc="-95" dirty="0">
                <a:solidFill>
                  <a:srgbClr val="FFFFFF"/>
                </a:solidFill>
                <a:latin typeface="Verdana"/>
                <a:cs typeface="Verdana"/>
              </a:rPr>
              <a:t>Este</a:t>
            </a:r>
            <a:r>
              <a:rPr sz="1500" spc="-110" dirty="0">
                <a:solidFill>
                  <a:srgbClr val="FFFFFF"/>
                </a:solidFill>
                <a:latin typeface="Verdana"/>
                <a:cs typeface="Verdana"/>
              </a:rPr>
              <a:t> </a:t>
            </a:r>
            <a:r>
              <a:rPr sz="1500" spc="-70" dirty="0">
                <a:solidFill>
                  <a:srgbClr val="FFFFFF"/>
                </a:solidFill>
                <a:latin typeface="Verdana"/>
                <a:cs typeface="Verdana"/>
              </a:rPr>
              <a:t>sistema</a:t>
            </a:r>
            <a:r>
              <a:rPr sz="1500" spc="-75" dirty="0">
                <a:solidFill>
                  <a:srgbClr val="FFFFFF"/>
                </a:solidFill>
                <a:latin typeface="Verdana"/>
                <a:cs typeface="Verdana"/>
              </a:rPr>
              <a:t> </a:t>
            </a:r>
            <a:r>
              <a:rPr sz="1500" spc="-25" dirty="0">
                <a:solidFill>
                  <a:srgbClr val="FFFFFF"/>
                </a:solidFill>
                <a:latin typeface="Verdana"/>
                <a:cs typeface="Verdana"/>
              </a:rPr>
              <a:t>está</a:t>
            </a:r>
            <a:r>
              <a:rPr sz="1500" spc="-90" dirty="0">
                <a:solidFill>
                  <a:srgbClr val="FFFFFF"/>
                </a:solidFill>
                <a:latin typeface="Verdana"/>
                <a:cs typeface="Verdana"/>
              </a:rPr>
              <a:t> </a:t>
            </a:r>
            <a:r>
              <a:rPr sz="1500" dirty="0">
                <a:solidFill>
                  <a:srgbClr val="FFFFFF"/>
                </a:solidFill>
                <a:latin typeface="Verdana"/>
                <a:cs typeface="Verdana"/>
              </a:rPr>
              <a:t>integrado</a:t>
            </a:r>
            <a:r>
              <a:rPr sz="1500" spc="-130" dirty="0">
                <a:solidFill>
                  <a:srgbClr val="FFFFFF"/>
                </a:solidFill>
                <a:latin typeface="Verdana"/>
                <a:cs typeface="Verdana"/>
              </a:rPr>
              <a:t> </a:t>
            </a:r>
            <a:r>
              <a:rPr sz="1500" spc="-15" dirty="0">
                <a:solidFill>
                  <a:srgbClr val="FFFFFF"/>
                </a:solidFill>
                <a:latin typeface="Verdana"/>
                <a:cs typeface="Verdana"/>
              </a:rPr>
              <a:t>por</a:t>
            </a:r>
            <a:r>
              <a:rPr sz="1500" spc="-105" dirty="0">
                <a:solidFill>
                  <a:srgbClr val="FFFFFF"/>
                </a:solidFill>
                <a:latin typeface="Verdana"/>
                <a:cs typeface="Verdana"/>
              </a:rPr>
              <a:t> </a:t>
            </a:r>
            <a:r>
              <a:rPr sz="1500" spc="-125" dirty="0">
                <a:solidFill>
                  <a:srgbClr val="FFFFFF"/>
                </a:solidFill>
                <a:latin typeface="Verdana"/>
                <a:cs typeface="Verdana"/>
              </a:rPr>
              <a:t>4</a:t>
            </a:r>
            <a:r>
              <a:rPr sz="1500" spc="-100" dirty="0">
                <a:solidFill>
                  <a:srgbClr val="FFFFFF"/>
                </a:solidFill>
                <a:latin typeface="Verdana"/>
                <a:cs typeface="Verdana"/>
              </a:rPr>
              <a:t> </a:t>
            </a:r>
            <a:r>
              <a:rPr sz="1500" spc="-80" dirty="0">
                <a:solidFill>
                  <a:srgbClr val="FFFFFF"/>
                </a:solidFill>
                <a:latin typeface="Verdana"/>
                <a:cs typeface="Verdana"/>
              </a:rPr>
              <a:t>subsistemas</a:t>
            </a:r>
            <a:r>
              <a:rPr sz="1500" spc="-75" dirty="0">
                <a:solidFill>
                  <a:srgbClr val="FFFFFF"/>
                </a:solidFill>
                <a:latin typeface="Verdana"/>
                <a:cs typeface="Verdana"/>
              </a:rPr>
              <a:t> </a:t>
            </a:r>
            <a:r>
              <a:rPr sz="1500" spc="40" dirty="0">
                <a:solidFill>
                  <a:srgbClr val="FFFFFF"/>
                </a:solidFill>
                <a:latin typeface="Verdana"/>
                <a:cs typeface="Verdana"/>
              </a:rPr>
              <a:t>que</a:t>
            </a:r>
            <a:r>
              <a:rPr sz="1500" spc="-125" dirty="0">
                <a:solidFill>
                  <a:srgbClr val="FFFFFF"/>
                </a:solidFill>
                <a:latin typeface="Verdana"/>
                <a:cs typeface="Verdana"/>
              </a:rPr>
              <a:t> </a:t>
            </a:r>
            <a:r>
              <a:rPr sz="1500" spc="10" dirty="0">
                <a:solidFill>
                  <a:srgbClr val="FFFFFF"/>
                </a:solidFill>
                <a:latin typeface="Verdana"/>
                <a:cs typeface="Verdana"/>
              </a:rPr>
              <a:t>cumplen</a:t>
            </a:r>
            <a:r>
              <a:rPr sz="1500" spc="-105" dirty="0">
                <a:solidFill>
                  <a:srgbClr val="FFFFFF"/>
                </a:solidFill>
                <a:latin typeface="Verdana"/>
                <a:cs typeface="Verdana"/>
              </a:rPr>
              <a:t> </a:t>
            </a:r>
            <a:r>
              <a:rPr sz="1500" spc="-125" dirty="0">
                <a:solidFill>
                  <a:srgbClr val="FFFFFF"/>
                </a:solidFill>
                <a:latin typeface="Verdana"/>
                <a:cs typeface="Verdana"/>
              </a:rPr>
              <a:t>4</a:t>
            </a:r>
            <a:r>
              <a:rPr sz="1500" spc="-105" dirty="0">
                <a:solidFill>
                  <a:srgbClr val="FFFFFF"/>
                </a:solidFill>
                <a:latin typeface="Verdana"/>
                <a:cs typeface="Verdana"/>
              </a:rPr>
              <a:t> </a:t>
            </a:r>
            <a:r>
              <a:rPr sz="1500" spc="-15" dirty="0">
                <a:solidFill>
                  <a:srgbClr val="FFFFFF"/>
                </a:solidFill>
                <a:latin typeface="Verdana"/>
                <a:cs typeface="Verdana"/>
              </a:rPr>
              <a:t>funciones</a:t>
            </a:r>
            <a:endParaRPr sz="1500">
              <a:latin typeface="Verdana"/>
              <a:cs typeface="Verdana"/>
            </a:endParaRPr>
          </a:p>
        </p:txBody>
      </p:sp>
      <p:grpSp>
        <p:nvGrpSpPr>
          <p:cNvPr id="4" name="object 4"/>
          <p:cNvGrpSpPr/>
          <p:nvPr/>
        </p:nvGrpSpPr>
        <p:grpSpPr>
          <a:xfrm>
            <a:off x="4277359" y="2499360"/>
            <a:ext cx="4630420" cy="2138680"/>
            <a:chOff x="4277359" y="2499360"/>
            <a:chExt cx="4630420" cy="2138680"/>
          </a:xfrm>
        </p:grpSpPr>
        <p:sp>
          <p:nvSpPr>
            <p:cNvPr id="5" name="object 5"/>
            <p:cNvSpPr/>
            <p:nvPr/>
          </p:nvSpPr>
          <p:spPr>
            <a:xfrm>
              <a:off x="5328919" y="2499360"/>
              <a:ext cx="3578860" cy="2138679"/>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4287519" y="3342640"/>
              <a:ext cx="1041400" cy="520700"/>
            </a:xfrm>
            <a:custGeom>
              <a:avLst/>
              <a:gdLst/>
              <a:ahLst/>
              <a:cxnLst/>
              <a:rect l="l" t="t" r="r" b="b"/>
              <a:pathLst>
                <a:path w="1041400" h="520700">
                  <a:moveTo>
                    <a:pt x="781050" y="0"/>
                  </a:moveTo>
                  <a:lnTo>
                    <a:pt x="781050" y="130175"/>
                  </a:lnTo>
                  <a:lnTo>
                    <a:pt x="0" y="130175"/>
                  </a:lnTo>
                  <a:lnTo>
                    <a:pt x="0" y="390525"/>
                  </a:lnTo>
                  <a:lnTo>
                    <a:pt x="781050" y="390525"/>
                  </a:lnTo>
                  <a:lnTo>
                    <a:pt x="781050" y="520700"/>
                  </a:lnTo>
                  <a:lnTo>
                    <a:pt x="1041400" y="260350"/>
                  </a:lnTo>
                  <a:lnTo>
                    <a:pt x="781050" y="0"/>
                  </a:lnTo>
                  <a:close/>
                </a:path>
              </a:pathLst>
            </a:custGeom>
            <a:solidFill>
              <a:srgbClr val="AF1512"/>
            </a:solidFill>
          </p:spPr>
          <p:txBody>
            <a:bodyPr wrap="square" lIns="0" tIns="0" rIns="0" bIns="0" rtlCol="0"/>
            <a:lstStyle/>
            <a:p>
              <a:endParaRPr/>
            </a:p>
          </p:txBody>
        </p:sp>
        <p:sp>
          <p:nvSpPr>
            <p:cNvPr id="7" name="object 7"/>
            <p:cNvSpPr/>
            <p:nvPr/>
          </p:nvSpPr>
          <p:spPr>
            <a:xfrm>
              <a:off x="4287519" y="3342640"/>
              <a:ext cx="1041400" cy="520700"/>
            </a:xfrm>
            <a:custGeom>
              <a:avLst/>
              <a:gdLst/>
              <a:ahLst/>
              <a:cxnLst/>
              <a:rect l="l" t="t" r="r" b="b"/>
              <a:pathLst>
                <a:path w="1041400" h="520700">
                  <a:moveTo>
                    <a:pt x="0" y="130175"/>
                  </a:moveTo>
                  <a:lnTo>
                    <a:pt x="781050" y="130175"/>
                  </a:lnTo>
                  <a:lnTo>
                    <a:pt x="781050" y="0"/>
                  </a:lnTo>
                  <a:lnTo>
                    <a:pt x="1041400" y="260350"/>
                  </a:lnTo>
                  <a:lnTo>
                    <a:pt x="781050" y="520700"/>
                  </a:lnTo>
                  <a:lnTo>
                    <a:pt x="781050" y="390525"/>
                  </a:lnTo>
                  <a:lnTo>
                    <a:pt x="0" y="390525"/>
                  </a:lnTo>
                  <a:lnTo>
                    <a:pt x="0" y="130175"/>
                  </a:lnTo>
                  <a:close/>
                </a:path>
              </a:pathLst>
            </a:custGeom>
            <a:ln w="20320">
              <a:solidFill>
                <a:srgbClr val="800C0A"/>
              </a:solidFill>
            </a:ln>
          </p:spPr>
          <p:txBody>
            <a:bodyPr wrap="square" lIns="0" tIns="0" rIns="0" bIns="0" rtlCol="0"/>
            <a:lstStyle/>
            <a:p>
              <a:endParaRPr/>
            </a:p>
          </p:txBody>
        </p:sp>
      </p:grpSp>
      <p:sp>
        <p:nvSpPr>
          <p:cNvPr id="8" name="object 8"/>
          <p:cNvSpPr txBox="1"/>
          <p:nvPr/>
        </p:nvSpPr>
        <p:spPr>
          <a:xfrm>
            <a:off x="6885558" y="4104957"/>
            <a:ext cx="1762125" cy="238760"/>
          </a:xfrm>
          <a:prstGeom prst="rect">
            <a:avLst/>
          </a:prstGeom>
        </p:spPr>
        <p:txBody>
          <a:bodyPr vert="horz" wrap="square" lIns="0" tIns="12700" rIns="0" bIns="0" rtlCol="0">
            <a:spAutoFit/>
          </a:bodyPr>
          <a:lstStyle/>
          <a:p>
            <a:pPr marL="12700">
              <a:lnSpc>
                <a:spcPct val="100000"/>
              </a:lnSpc>
              <a:spcBef>
                <a:spcPts val="100"/>
              </a:spcBef>
            </a:pPr>
            <a:r>
              <a:rPr sz="1400" spc="-25" dirty="0">
                <a:latin typeface="Verdana"/>
                <a:cs typeface="Verdana"/>
              </a:rPr>
              <a:t>(Mant. </a:t>
            </a:r>
            <a:r>
              <a:rPr sz="1400" spc="75" dirty="0">
                <a:latin typeface="Verdana"/>
                <a:cs typeface="Verdana"/>
              </a:rPr>
              <a:t>de</a:t>
            </a:r>
            <a:r>
              <a:rPr sz="1400" spc="-270" dirty="0">
                <a:latin typeface="Verdana"/>
                <a:cs typeface="Verdana"/>
              </a:rPr>
              <a:t> </a:t>
            </a:r>
            <a:r>
              <a:rPr sz="1400" spc="-30" dirty="0">
                <a:latin typeface="Verdana"/>
                <a:cs typeface="Verdana"/>
              </a:rPr>
              <a:t>patrones)</a:t>
            </a:r>
            <a:endParaRPr sz="1400">
              <a:latin typeface="Verdana"/>
              <a:cs typeface="Verdana"/>
            </a:endParaRPr>
          </a:p>
        </p:txBody>
      </p:sp>
      <p:grpSp>
        <p:nvGrpSpPr>
          <p:cNvPr id="9" name="object 9"/>
          <p:cNvGrpSpPr/>
          <p:nvPr/>
        </p:nvGrpSpPr>
        <p:grpSpPr>
          <a:xfrm>
            <a:off x="86360" y="2585720"/>
            <a:ext cx="345440" cy="391160"/>
            <a:chOff x="86360" y="2585720"/>
            <a:chExt cx="345440" cy="391160"/>
          </a:xfrm>
        </p:grpSpPr>
        <p:sp>
          <p:nvSpPr>
            <p:cNvPr id="10" name="object 10"/>
            <p:cNvSpPr/>
            <p:nvPr/>
          </p:nvSpPr>
          <p:spPr>
            <a:xfrm>
              <a:off x="96520" y="2595880"/>
              <a:ext cx="325120" cy="370840"/>
            </a:xfrm>
            <a:custGeom>
              <a:avLst/>
              <a:gdLst/>
              <a:ahLst/>
              <a:cxnLst/>
              <a:rect l="l" t="t" r="r" b="b"/>
              <a:pathLst>
                <a:path w="325120" h="370839">
                  <a:moveTo>
                    <a:pt x="162560" y="0"/>
                  </a:moveTo>
                  <a:lnTo>
                    <a:pt x="119346" y="6626"/>
                  </a:lnTo>
                  <a:lnTo>
                    <a:pt x="80514" y="25324"/>
                  </a:lnTo>
                  <a:lnTo>
                    <a:pt x="47613" y="54324"/>
                  </a:lnTo>
                  <a:lnTo>
                    <a:pt x="22194" y="91853"/>
                  </a:lnTo>
                  <a:lnTo>
                    <a:pt x="5807" y="136142"/>
                  </a:lnTo>
                  <a:lnTo>
                    <a:pt x="0" y="185419"/>
                  </a:lnTo>
                  <a:lnTo>
                    <a:pt x="5807" y="234697"/>
                  </a:lnTo>
                  <a:lnTo>
                    <a:pt x="22194" y="278986"/>
                  </a:lnTo>
                  <a:lnTo>
                    <a:pt x="47613" y="316515"/>
                  </a:lnTo>
                  <a:lnTo>
                    <a:pt x="80514" y="345515"/>
                  </a:lnTo>
                  <a:lnTo>
                    <a:pt x="119346" y="364213"/>
                  </a:lnTo>
                  <a:lnTo>
                    <a:pt x="162560" y="370839"/>
                  </a:lnTo>
                  <a:lnTo>
                    <a:pt x="205773" y="364213"/>
                  </a:lnTo>
                  <a:lnTo>
                    <a:pt x="244605" y="345515"/>
                  </a:lnTo>
                  <a:lnTo>
                    <a:pt x="277506" y="316515"/>
                  </a:lnTo>
                  <a:lnTo>
                    <a:pt x="302925" y="278986"/>
                  </a:lnTo>
                  <a:lnTo>
                    <a:pt x="319312" y="234697"/>
                  </a:lnTo>
                  <a:lnTo>
                    <a:pt x="325120" y="185419"/>
                  </a:lnTo>
                  <a:lnTo>
                    <a:pt x="319312" y="136142"/>
                  </a:lnTo>
                  <a:lnTo>
                    <a:pt x="302925" y="91853"/>
                  </a:lnTo>
                  <a:lnTo>
                    <a:pt x="277506" y="54324"/>
                  </a:lnTo>
                  <a:lnTo>
                    <a:pt x="244605" y="25324"/>
                  </a:lnTo>
                  <a:lnTo>
                    <a:pt x="205773" y="6626"/>
                  </a:lnTo>
                  <a:lnTo>
                    <a:pt x="162560" y="0"/>
                  </a:lnTo>
                  <a:close/>
                </a:path>
              </a:pathLst>
            </a:custGeom>
            <a:solidFill>
              <a:srgbClr val="AF1512"/>
            </a:solidFill>
          </p:spPr>
          <p:txBody>
            <a:bodyPr wrap="square" lIns="0" tIns="0" rIns="0" bIns="0" rtlCol="0"/>
            <a:lstStyle/>
            <a:p>
              <a:endParaRPr/>
            </a:p>
          </p:txBody>
        </p:sp>
        <p:sp>
          <p:nvSpPr>
            <p:cNvPr id="11" name="object 11"/>
            <p:cNvSpPr/>
            <p:nvPr/>
          </p:nvSpPr>
          <p:spPr>
            <a:xfrm>
              <a:off x="96520" y="2595880"/>
              <a:ext cx="325120" cy="370840"/>
            </a:xfrm>
            <a:custGeom>
              <a:avLst/>
              <a:gdLst/>
              <a:ahLst/>
              <a:cxnLst/>
              <a:rect l="l" t="t" r="r" b="b"/>
              <a:pathLst>
                <a:path w="325120" h="370839">
                  <a:moveTo>
                    <a:pt x="0" y="185419"/>
                  </a:moveTo>
                  <a:lnTo>
                    <a:pt x="5807" y="136142"/>
                  </a:lnTo>
                  <a:lnTo>
                    <a:pt x="22194" y="91853"/>
                  </a:lnTo>
                  <a:lnTo>
                    <a:pt x="47613" y="54324"/>
                  </a:lnTo>
                  <a:lnTo>
                    <a:pt x="80514" y="25324"/>
                  </a:lnTo>
                  <a:lnTo>
                    <a:pt x="119346" y="6626"/>
                  </a:lnTo>
                  <a:lnTo>
                    <a:pt x="162560" y="0"/>
                  </a:lnTo>
                  <a:lnTo>
                    <a:pt x="205773" y="6626"/>
                  </a:lnTo>
                  <a:lnTo>
                    <a:pt x="244605" y="25324"/>
                  </a:lnTo>
                  <a:lnTo>
                    <a:pt x="277506" y="54324"/>
                  </a:lnTo>
                  <a:lnTo>
                    <a:pt x="302925" y="91853"/>
                  </a:lnTo>
                  <a:lnTo>
                    <a:pt x="319312" y="136142"/>
                  </a:lnTo>
                  <a:lnTo>
                    <a:pt x="325120" y="185419"/>
                  </a:lnTo>
                  <a:lnTo>
                    <a:pt x="319312" y="234697"/>
                  </a:lnTo>
                  <a:lnTo>
                    <a:pt x="302925" y="278986"/>
                  </a:lnTo>
                  <a:lnTo>
                    <a:pt x="277506" y="316515"/>
                  </a:lnTo>
                  <a:lnTo>
                    <a:pt x="244605" y="345515"/>
                  </a:lnTo>
                  <a:lnTo>
                    <a:pt x="205773" y="364213"/>
                  </a:lnTo>
                  <a:lnTo>
                    <a:pt x="162560" y="370839"/>
                  </a:lnTo>
                  <a:lnTo>
                    <a:pt x="119346" y="364213"/>
                  </a:lnTo>
                  <a:lnTo>
                    <a:pt x="80514" y="345515"/>
                  </a:lnTo>
                  <a:lnTo>
                    <a:pt x="47613" y="316515"/>
                  </a:lnTo>
                  <a:lnTo>
                    <a:pt x="22194" y="278986"/>
                  </a:lnTo>
                  <a:lnTo>
                    <a:pt x="5807" y="234697"/>
                  </a:lnTo>
                  <a:lnTo>
                    <a:pt x="0" y="185419"/>
                  </a:lnTo>
                  <a:close/>
                </a:path>
              </a:pathLst>
            </a:custGeom>
            <a:ln w="20320">
              <a:solidFill>
                <a:srgbClr val="800C0A"/>
              </a:solidFill>
            </a:ln>
          </p:spPr>
          <p:txBody>
            <a:bodyPr wrap="square" lIns="0" tIns="0" rIns="0" bIns="0" rtlCol="0"/>
            <a:lstStyle/>
            <a:p>
              <a:endParaRPr/>
            </a:p>
          </p:txBody>
        </p:sp>
      </p:grpSp>
      <p:sp>
        <p:nvSpPr>
          <p:cNvPr id="12" name="object 12"/>
          <p:cNvSpPr txBox="1"/>
          <p:nvPr/>
        </p:nvSpPr>
        <p:spPr>
          <a:xfrm>
            <a:off x="193039" y="2626931"/>
            <a:ext cx="131445" cy="300355"/>
          </a:xfrm>
          <a:prstGeom prst="rect">
            <a:avLst/>
          </a:prstGeom>
        </p:spPr>
        <p:txBody>
          <a:bodyPr vert="horz" wrap="square" lIns="0" tIns="12700" rIns="0" bIns="0" rtlCol="0">
            <a:spAutoFit/>
          </a:bodyPr>
          <a:lstStyle/>
          <a:p>
            <a:pPr marL="12700">
              <a:lnSpc>
                <a:spcPct val="100000"/>
              </a:lnSpc>
              <a:spcBef>
                <a:spcPts val="100"/>
              </a:spcBef>
            </a:pPr>
            <a:r>
              <a:rPr sz="1800" spc="-170" dirty="0">
                <a:solidFill>
                  <a:srgbClr val="FFFFFF"/>
                </a:solidFill>
                <a:latin typeface="Verdana"/>
                <a:cs typeface="Verdana"/>
              </a:rPr>
              <a:t>L</a:t>
            </a:r>
            <a:endParaRPr sz="1800">
              <a:latin typeface="Verdana"/>
              <a:cs typeface="Verdana"/>
            </a:endParaRPr>
          </a:p>
        </p:txBody>
      </p:sp>
      <p:grpSp>
        <p:nvGrpSpPr>
          <p:cNvPr id="13" name="object 13"/>
          <p:cNvGrpSpPr/>
          <p:nvPr/>
        </p:nvGrpSpPr>
        <p:grpSpPr>
          <a:xfrm>
            <a:off x="4277359" y="2621279"/>
            <a:ext cx="345440" cy="391160"/>
            <a:chOff x="4277359" y="2621279"/>
            <a:chExt cx="345440" cy="391160"/>
          </a:xfrm>
        </p:grpSpPr>
        <p:sp>
          <p:nvSpPr>
            <p:cNvPr id="14" name="object 14"/>
            <p:cNvSpPr/>
            <p:nvPr/>
          </p:nvSpPr>
          <p:spPr>
            <a:xfrm>
              <a:off x="4287519" y="2631439"/>
              <a:ext cx="325120" cy="370840"/>
            </a:xfrm>
            <a:custGeom>
              <a:avLst/>
              <a:gdLst/>
              <a:ahLst/>
              <a:cxnLst/>
              <a:rect l="l" t="t" r="r" b="b"/>
              <a:pathLst>
                <a:path w="325120" h="370839">
                  <a:moveTo>
                    <a:pt x="162559" y="0"/>
                  </a:moveTo>
                  <a:lnTo>
                    <a:pt x="119341" y="6626"/>
                  </a:lnTo>
                  <a:lnTo>
                    <a:pt x="80508" y="25324"/>
                  </a:lnTo>
                  <a:lnTo>
                    <a:pt x="47609" y="54324"/>
                  </a:lnTo>
                  <a:lnTo>
                    <a:pt x="22192" y="91853"/>
                  </a:lnTo>
                  <a:lnTo>
                    <a:pt x="5806" y="136142"/>
                  </a:lnTo>
                  <a:lnTo>
                    <a:pt x="0" y="185420"/>
                  </a:lnTo>
                  <a:lnTo>
                    <a:pt x="5806" y="234697"/>
                  </a:lnTo>
                  <a:lnTo>
                    <a:pt x="22192" y="278986"/>
                  </a:lnTo>
                  <a:lnTo>
                    <a:pt x="47609" y="316515"/>
                  </a:lnTo>
                  <a:lnTo>
                    <a:pt x="80508" y="345515"/>
                  </a:lnTo>
                  <a:lnTo>
                    <a:pt x="119341" y="364213"/>
                  </a:lnTo>
                  <a:lnTo>
                    <a:pt x="162559" y="370840"/>
                  </a:lnTo>
                  <a:lnTo>
                    <a:pt x="205778" y="364213"/>
                  </a:lnTo>
                  <a:lnTo>
                    <a:pt x="244611" y="345515"/>
                  </a:lnTo>
                  <a:lnTo>
                    <a:pt x="277510" y="316515"/>
                  </a:lnTo>
                  <a:lnTo>
                    <a:pt x="302927" y="278986"/>
                  </a:lnTo>
                  <a:lnTo>
                    <a:pt x="319313" y="234697"/>
                  </a:lnTo>
                  <a:lnTo>
                    <a:pt x="325119" y="185420"/>
                  </a:lnTo>
                  <a:lnTo>
                    <a:pt x="319313" y="136142"/>
                  </a:lnTo>
                  <a:lnTo>
                    <a:pt x="302927" y="91853"/>
                  </a:lnTo>
                  <a:lnTo>
                    <a:pt x="277510" y="54324"/>
                  </a:lnTo>
                  <a:lnTo>
                    <a:pt x="244611" y="25324"/>
                  </a:lnTo>
                  <a:lnTo>
                    <a:pt x="205778" y="6626"/>
                  </a:lnTo>
                  <a:lnTo>
                    <a:pt x="162559" y="0"/>
                  </a:lnTo>
                  <a:close/>
                </a:path>
              </a:pathLst>
            </a:custGeom>
            <a:solidFill>
              <a:srgbClr val="AF1512"/>
            </a:solidFill>
          </p:spPr>
          <p:txBody>
            <a:bodyPr wrap="square" lIns="0" tIns="0" rIns="0" bIns="0" rtlCol="0"/>
            <a:lstStyle/>
            <a:p>
              <a:endParaRPr/>
            </a:p>
          </p:txBody>
        </p:sp>
        <p:sp>
          <p:nvSpPr>
            <p:cNvPr id="15" name="object 15"/>
            <p:cNvSpPr/>
            <p:nvPr/>
          </p:nvSpPr>
          <p:spPr>
            <a:xfrm>
              <a:off x="4287519" y="2631439"/>
              <a:ext cx="325120" cy="370840"/>
            </a:xfrm>
            <a:custGeom>
              <a:avLst/>
              <a:gdLst/>
              <a:ahLst/>
              <a:cxnLst/>
              <a:rect l="l" t="t" r="r" b="b"/>
              <a:pathLst>
                <a:path w="325120" h="370839">
                  <a:moveTo>
                    <a:pt x="0" y="185420"/>
                  </a:moveTo>
                  <a:lnTo>
                    <a:pt x="5806" y="136142"/>
                  </a:lnTo>
                  <a:lnTo>
                    <a:pt x="22192" y="91853"/>
                  </a:lnTo>
                  <a:lnTo>
                    <a:pt x="47609" y="54324"/>
                  </a:lnTo>
                  <a:lnTo>
                    <a:pt x="80508" y="25324"/>
                  </a:lnTo>
                  <a:lnTo>
                    <a:pt x="119341" y="6626"/>
                  </a:lnTo>
                  <a:lnTo>
                    <a:pt x="162559" y="0"/>
                  </a:lnTo>
                  <a:lnTo>
                    <a:pt x="205778" y="6626"/>
                  </a:lnTo>
                  <a:lnTo>
                    <a:pt x="244611" y="25324"/>
                  </a:lnTo>
                  <a:lnTo>
                    <a:pt x="277510" y="54324"/>
                  </a:lnTo>
                  <a:lnTo>
                    <a:pt x="302927" y="91853"/>
                  </a:lnTo>
                  <a:lnTo>
                    <a:pt x="319313" y="136142"/>
                  </a:lnTo>
                  <a:lnTo>
                    <a:pt x="325119" y="185420"/>
                  </a:lnTo>
                  <a:lnTo>
                    <a:pt x="319313" y="234697"/>
                  </a:lnTo>
                  <a:lnTo>
                    <a:pt x="302927" y="278986"/>
                  </a:lnTo>
                  <a:lnTo>
                    <a:pt x="277510" y="316515"/>
                  </a:lnTo>
                  <a:lnTo>
                    <a:pt x="244611" y="345515"/>
                  </a:lnTo>
                  <a:lnTo>
                    <a:pt x="205778" y="364213"/>
                  </a:lnTo>
                  <a:lnTo>
                    <a:pt x="162559" y="370840"/>
                  </a:lnTo>
                  <a:lnTo>
                    <a:pt x="119341" y="364213"/>
                  </a:lnTo>
                  <a:lnTo>
                    <a:pt x="80508" y="345515"/>
                  </a:lnTo>
                  <a:lnTo>
                    <a:pt x="47609" y="316515"/>
                  </a:lnTo>
                  <a:lnTo>
                    <a:pt x="22192" y="278986"/>
                  </a:lnTo>
                  <a:lnTo>
                    <a:pt x="5806" y="234697"/>
                  </a:lnTo>
                  <a:lnTo>
                    <a:pt x="0" y="185420"/>
                  </a:lnTo>
                  <a:close/>
                </a:path>
              </a:pathLst>
            </a:custGeom>
            <a:ln w="20320">
              <a:solidFill>
                <a:srgbClr val="800C0A"/>
              </a:solidFill>
            </a:ln>
          </p:spPr>
          <p:txBody>
            <a:bodyPr wrap="square" lIns="0" tIns="0" rIns="0" bIns="0" rtlCol="0"/>
            <a:lstStyle/>
            <a:p>
              <a:endParaRPr/>
            </a:p>
          </p:txBody>
        </p:sp>
      </p:grpSp>
      <p:sp>
        <p:nvSpPr>
          <p:cNvPr id="16" name="object 16"/>
          <p:cNvSpPr txBox="1"/>
          <p:nvPr/>
        </p:nvSpPr>
        <p:spPr>
          <a:xfrm>
            <a:off x="4412996" y="2663507"/>
            <a:ext cx="77470" cy="300355"/>
          </a:xfrm>
          <a:prstGeom prst="rect">
            <a:avLst/>
          </a:prstGeom>
        </p:spPr>
        <p:txBody>
          <a:bodyPr vert="horz" wrap="square" lIns="0" tIns="12700" rIns="0" bIns="0" rtlCol="0">
            <a:spAutoFit/>
          </a:bodyPr>
          <a:lstStyle/>
          <a:p>
            <a:pPr marL="12700">
              <a:lnSpc>
                <a:spcPct val="100000"/>
              </a:lnSpc>
              <a:spcBef>
                <a:spcPts val="100"/>
              </a:spcBef>
            </a:pPr>
            <a:r>
              <a:rPr sz="1800" spc="-355" dirty="0">
                <a:solidFill>
                  <a:srgbClr val="FFFFFF"/>
                </a:solidFill>
                <a:latin typeface="Verdana"/>
                <a:cs typeface="Verdana"/>
              </a:rPr>
              <a:t>I</a:t>
            </a:r>
            <a:endParaRPr sz="1800">
              <a:latin typeface="Verdana"/>
              <a:cs typeface="Verdana"/>
            </a:endParaRPr>
          </a:p>
        </p:txBody>
      </p:sp>
      <p:grpSp>
        <p:nvGrpSpPr>
          <p:cNvPr id="17" name="object 17"/>
          <p:cNvGrpSpPr/>
          <p:nvPr/>
        </p:nvGrpSpPr>
        <p:grpSpPr>
          <a:xfrm>
            <a:off x="4373879" y="4315459"/>
            <a:ext cx="347980" cy="393700"/>
            <a:chOff x="4373879" y="4315459"/>
            <a:chExt cx="347980" cy="393700"/>
          </a:xfrm>
        </p:grpSpPr>
        <p:sp>
          <p:nvSpPr>
            <p:cNvPr id="18" name="object 18"/>
            <p:cNvSpPr/>
            <p:nvPr/>
          </p:nvSpPr>
          <p:spPr>
            <a:xfrm>
              <a:off x="4384039" y="4325619"/>
              <a:ext cx="327660" cy="373380"/>
            </a:xfrm>
            <a:custGeom>
              <a:avLst/>
              <a:gdLst/>
              <a:ahLst/>
              <a:cxnLst/>
              <a:rect l="l" t="t" r="r" b="b"/>
              <a:pathLst>
                <a:path w="327660" h="373379">
                  <a:moveTo>
                    <a:pt x="163830" y="0"/>
                  </a:moveTo>
                  <a:lnTo>
                    <a:pt x="120297" y="6668"/>
                  </a:lnTo>
                  <a:lnTo>
                    <a:pt x="81167" y="25487"/>
                  </a:lnTo>
                  <a:lnTo>
                    <a:pt x="48006" y="54678"/>
                  </a:lnTo>
                  <a:lnTo>
                    <a:pt x="22380" y="92461"/>
                  </a:lnTo>
                  <a:lnTo>
                    <a:pt x="5856" y="137058"/>
                  </a:lnTo>
                  <a:lnTo>
                    <a:pt x="0" y="186689"/>
                  </a:lnTo>
                  <a:lnTo>
                    <a:pt x="5856" y="236321"/>
                  </a:lnTo>
                  <a:lnTo>
                    <a:pt x="22380" y="280918"/>
                  </a:lnTo>
                  <a:lnTo>
                    <a:pt x="48005" y="318701"/>
                  </a:lnTo>
                  <a:lnTo>
                    <a:pt x="81167" y="347892"/>
                  </a:lnTo>
                  <a:lnTo>
                    <a:pt x="120297" y="366711"/>
                  </a:lnTo>
                  <a:lnTo>
                    <a:pt x="163830" y="373379"/>
                  </a:lnTo>
                  <a:lnTo>
                    <a:pt x="207362" y="366711"/>
                  </a:lnTo>
                  <a:lnTo>
                    <a:pt x="246492" y="347892"/>
                  </a:lnTo>
                  <a:lnTo>
                    <a:pt x="279654" y="318701"/>
                  </a:lnTo>
                  <a:lnTo>
                    <a:pt x="305279" y="280918"/>
                  </a:lnTo>
                  <a:lnTo>
                    <a:pt x="321803" y="236321"/>
                  </a:lnTo>
                  <a:lnTo>
                    <a:pt x="327660" y="186689"/>
                  </a:lnTo>
                  <a:lnTo>
                    <a:pt x="321803" y="137058"/>
                  </a:lnTo>
                  <a:lnTo>
                    <a:pt x="305279" y="92461"/>
                  </a:lnTo>
                  <a:lnTo>
                    <a:pt x="279654" y="54678"/>
                  </a:lnTo>
                  <a:lnTo>
                    <a:pt x="246492" y="25487"/>
                  </a:lnTo>
                  <a:lnTo>
                    <a:pt x="207362" y="6668"/>
                  </a:lnTo>
                  <a:lnTo>
                    <a:pt x="163830" y="0"/>
                  </a:lnTo>
                  <a:close/>
                </a:path>
              </a:pathLst>
            </a:custGeom>
            <a:solidFill>
              <a:srgbClr val="AF1512"/>
            </a:solidFill>
          </p:spPr>
          <p:txBody>
            <a:bodyPr wrap="square" lIns="0" tIns="0" rIns="0" bIns="0" rtlCol="0"/>
            <a:lstStyle/>
            <a:p>
              <a:endParaRPr/>
            </a:p>
          </p:txBody>
        </p:sp>
        <p:sp>
          <p:nvSpPr>
            <p:cNvPr id="19" name="object 19"/>
            <p:cNvSpPr/>
            <p:nvPr/>
          </p:nvSpPr>
          <p:spPr>
            <a:xfrm>
              <a:off x="4384039" y="4325619"/>
              <a:ext cx="327660" cy="373380"/>
            </a:xfrm>
            <a:custGeom>
              <a:avLst/>
              <a:gdLst/>
              <a:ahLst/>
              <a:cxnLst/>
              <a:rect l="l" t="t" r="r" b="b"/>
              <a:pathLst>
                <a:path w="327660" h="373379">
                  <a:moveTo>
                    <a:pt x="0" y="186689"/>
                  </a:moveTo>
                  <a:lnTo>
                    <a:pt x="5856" y="137058"/>
                  </a:lnTo>
                  <a:lnTo>
                    <a:pt x="22380" y="92461"/>
                  </a:lnTo>
                  <a:lnTo>
                    <a:pt x="48006" y="54678"/>
                  </a:lnTo>
                  <a:lnTo>
                    <a:pt x="81167" y="25487"/>
                  </a:lnTo>
                  <a:lnTo>
                    <a:pt x="120297" y="6668"/>
                  </a:lnTo>
                  <a:lnTo>
                    <a:pt x="163830" y="0"/>
                  </a:lnTo>
                  <a:lnTo>
                    <a:pt x="207362" y="6668"/>
                  </a:lnTo>
                  <a:lnTo>
                    <a:pt x="246492" y="25487"/>
                  </a:lnTo>
                  <a:lnTo>
                    <a:pt x="279654" y="54678"/>
                  </a:lnTo>
                  <a:lnTo>
                    <a:pt x="305279" y="92461"/>
                  </a:lnTo>
                  <a:lnTo>
                    <a:pt x="321803" y="137058"/>
                  </a:lnTo>
                  <a:lnTo>
                    <a:pt x="327660" y="186689"/>
                  </a:lnTo>
                  <a:lnTo>
                    <a:pt x="321803" y="236321"/>
                  </a:lnTo>
                  <a:lnTo>
                    <a:pt x="305279" y="280918"/>
                  </a:lnTo>
                  <a:lnTo>
                    <a:pt x="279654" y="318701"/>
                  </a:lnTo>
                  <a:lnTo>
                    <a:pt x="246492" y="347892"/>
                  </a:lnTo>
                  <a:lnTo>
                    <a:pt x="207362" y="366711"/>
                  </a:lnTo>
                  <a:lnTo>
                    <a:pt x="163830" y="373379"/>
                  </a:lnTo>
                  <a:lnTo>
                    <a:pt x="120297" y="366711"/>
                  </a:lnTo>
                  <a:lnTo>
                    <a:pt x="81167" y="347892"/>
                  </a:lnTo>
                  <a:lnTo>
                    <a:pt x="48005" y="318701"/>
                  </a:lnTo>
                  <a:lnTo>
                    <a:pt x="22380" y="280918"/>
                  </a:lnTo>
                  <a:lnTo>
                    <a:pt x="5856" y="236321"/>
                  </a:lnTo>
                  <a:lnTo>
                    <a:pt x="0" y="186689"/>
                  </a:lnTo>
                  <a:close/>
                </a:path>
              </a:pathLst>
            </a:custGeom>
            <a:ln w="20320">
              <a:solidFill>
                <a:srgbClr val="800C0A"/>
              </a:solidFill>
            </a:ln>
          </p:spPr>
          <p:txBody>
            <a:bodyPr wrap="square" lIns="0" tIns="0" rIns="0" bIns="0" rtlCol="0"/>
            <a:lstStyle/>
            <a:p>
              <a:endParaRPr/>
            </a:p>
          </p:txBody>
        </p:sp>
      </p:grpSp>
      <p:sp>
        <p:nvSpPr>
          <p:cNvPr id="20" name="object 20"/>
          <p:cNvSpPr txBox="1"/>
          <p:nvPr/>
        </p:nvSpPr>
        <p:spPr>
          <a:xfrm>
            <a:off x="4436364" y="4359275"/>
            <a:ext cx="225425" cy="300355"/>
          </a:xfrm>
          <a:prstGeom prst="rect">
            <a:avLst/>
          </a:prstGeom>
        </p:spPr>
        <p:txBody>
          <a:bodyPr vert="horz" wrap="square" lIns="0" tIns="12700" rIns="0" bIns="0" rtlCol="0">
            <a:spAutoFit/>
          </a:bodyPr>
          <a:lstStyle/>
          <a:p>
            <a:pPr marL="12700">
              <a:lnSpc>
                <a:spcPct val="100000"/>
              </a:lnSpc>
              <a:spcBef>
                <a:spcPts val="100"/>
              </a:spcBef>
            </a:pPr>
            <a:r>
              <a:rPr sz="1800" spc="175" dirty="0">
                <a:solidFill>
                  <a:srgbClr val="FFFFFF"/>
                </a:solidFill>
                <a:latin typeface="Verdana"/>
                <a:cs typeface="Verdana"/>
              </a:rPr>
              <a:t>G</a:t>
            </a:r>
            <a:endParaRPr sz="1800">
              <a:latin typeface="Verdana"/>
              <a:cs typeface="Verdana"/>
            </a:endParaRPr>
          </a:p>
        </p:txBody>
      </p:sp>
      <p:grpSp>
        <p:nvGrpSpPr>
          <p:cNvPr id="21" name="object 21"/>
          <p:cNvGrpSpPr/>
          <p:nvPr/>
        </p:nvGrpSpPr>
        <p:grpSpPr>
          <a:xfrm>
            <a:off x="27940" y="4437379"/>
            <a:ext cx="345440" cy="393700"/>
            <a:chOff x="27940" y="4437379"/>
            <a:chExt cx="345440" cy="393700"/>
          </a:xfrm>
        </p:grpSpPr>
        <p:sp>
          <p:nvSpPr>
            <p:cNvPr id="22" name="object 22"/>
            <p:cNvSpPr/>
            <p:nvPr/>
          </p:nvSpPr>
          <p:spPr>
            <a:xfrm>
              <a:off x="38100" y="4447539"/>
              <a:ext cx="325120" cy="373380"/>
            </a:xfrm>
            <a:custGeom>
              <a:avLst/>
              <a:gdLst/>
              <a:ahLst/>
              <a:cxnLst/>
              <a:rect l="l" t="t" r="r" b="b"/>
              <a:pathLst>
                <a:path w="325120" h="373379">
                  <a:moveTo>
                    <a:pt x="162560" y="0"/>
                  </a:moveTo>
                  <a:lnTo>
                    <a:pt x="119345" y="6668"/>
                  </a:lnTo>
                  <a:lnTo>
                    <a:pt x="80513" y="25487"/>
                  </a:lnTo>
                  <a:lnTo>
                    <a:pt x="47612" y="54678"/>
                  </a:lnTo>
                  <a:lnTo>
                    <a:pt x="22194" y="92461"/>
                  </a:lnTo>
                  <a:lnTo>
                    <a:pt x="5806" y="137058"/>
                  </a:lnTo>
                  <a:lnTo>
                    <a:pt x="0" y="186690"/>
                  </a:lnTo>
                  <a:lnTo>
                    <a:pt x="5806" y="236321"/>
                  </a:lnTo>
                  <a:lnTo>
                    <a:pt x="22194" y="280918"/>
                  </a:lnTo>
                  <a:lnTo>
                    <a:pt x="47612" y="318701"/>
                  </a:lnTo>
                  <a:lnTo>
                    <a:pt x="80513" y="347892"/>
                  </a:lnTo>
                  <a:lnTo>
                    <a:pt x="119345" y="366711"/>
                  </a:lnTo>
                  <a:lnTo>
                    <a:pt x="162560" y="373380"/>
                  </a:lnTo>
                  <a:lnTo>
                    <a:pt x="205773" y="366711"/>
                  </a:lnTo>
                  <a:lnTo>
                    <a:pt x="244605" y="347892"/>
                  </a:lnTo>
                  <a:lnTo>
                    <a:pt x="277506" y="318701"/>
                  </a:lnTo>
                  <a:lnTo>
                    <a:pt x="302925" y="280918"/>
                  </a:lnTo>
                  <a:lnTo>
                    <a:pt x="319312" y="236321"/>
                  </a:lnTo>
                  <a:lnTo>
                    <a:pt x="325120" y="186690"/>
                  </a:lnTo>
                  <a:lnTo>
                    <a:pt x="319312" y="137058"/>
                  </a:lnTo>
                  <a:lnTo>
                    <a:pt x="302925" y="92461"/>
                  </a:lnTo>
                  <a:lnTo>
                    <a:pt x="277506" y="54678"/>
                  </a:lnTo>
                  <a:lnTo>
                    <a:pt x="244605" y="25487"/>
                  </a:lnTo>
                  <a:lnTo>
                    <a:pt x="205773" y="6668"/>
                  </a:lnTo>
                  <a:lnTo>
                    <a:pt x="162560" y="0"/>
                  </a:lnTo>
                  <a:close/>
                </a:path>
              </a:pathLst>
            </a:custGeom>
            <a:solidFill>
              <a:srgbClr val="AF1512"/>
            </a:solidFill>
          </p:spPr>
          <p:txBody>
            <a:bodyPr wrap="square" lIns="0" tIns="0" rIns="0" bIns="0" rtlCol="0"/>
            <a:lstStyle/>
            <a:p>
              <a:endParaRPr/>
            </a:p>
          </p:txBody>
        </p:sp>
        <p:sp>
          <p:nvSpPr>
            <p:cNvPr id="23" name="object 23"/>
            <p:cNvSpPr/>
            <p:nvPr/>
          </p:nvSpPr>
          <p:spPr>
            <a:xfrm>
              <a:off x="38100" y="4447539"/>
              <a:ext cx="325120" cy="373380"/>
            </a:xfrm>
            <a:custGeom>
              <a:avLst/>
              <a:gdLst/>
              <a:ahLst/>
              <a:cxnLst/>
              <a:rect l="l" t="t" r="r" b="b"/>
              <a:pathLst>
                <a:path w="325120" h="373379">
                  <a:moveTo>
                    <a:pt x="0" y="186690"/>
                  </a:moveTo>
                  <a:lnTo>
                    <a:pt x="5806" y="137058"/>
                  </a:lnTo>
                  <a:lnTo>
                    <a:pt x="22194" y="92461"/>
                  </a:lnTo>
                  <a:lnTo>
                    <a:pt x="47612" y="54678"/>
                  </a:lnTo>
                  <a:lnTo>
                    <a:pt x="80513" y="25487"/>
                  </a:lnTo>
                  <a:lnTo>
                    <a:pt x="119345" y="6668"/>
                  </a:lnTo>
                  <a:lnTo>
                    <a:pt x="162560" y="0"/>
                  </a:lnTo>
                  <a:lnTo>
                    <a:pt x="205773" y="6668"/>
                  </a:lnTo>
                  <a:lnTo>
                    <a:pt x="244605" y="25487"/>
                  </a:lnTo>
                  <a:lnTo>
                    <a:pt x="277506" y="54678"/>
                  </a:lnTo>
                  <a:lnTo>
                    <a:pt x="302925" y="92461"/>
                  </a:lnTo>
                  <a:lnTo>
                    <a:pt x="319312" y="137058"/>
                  </a:lnTo>
                  <a:lnTo>
                    <a:pt x="325120" y="186690"/>
                  </a:lnTo>
                  <a:lnTo>
                    <a:pt x="319312" y="236321"/>
                  </a:lnTo>
                  <a:lnTo>
                    <a:pt x="302925" y="280918"/>
                  </a:lnTo>
                  <a:lnTo>
                    <a:pt x="277506" y="318701"/>
                  </a:lnTo>
                  <a:lnTo>
                    <a:pt x="244605" y="347892"/>
                  </a:lnTo>
                  <a:lnTo>
                    <a:pt x="205773" y="366711"/>
                  </a:lnTo>
                  <a:lnTo>
                    <a:pt x="162560" y="373380"/>
                  </a:lnTo>
                  <a:lnTo>
                    <a:pt x="119345" y="366711"/>
                  </a:lnTo>
                  <a:lnTo>
                    <a:pt x="80513" y="347892"/>
                  </a:lnTo>
                  <a:lnTo>
                    <a:pt x="47612" y="318701"/>
                  </a:lnTo>
                  <a:lnTo>
                    <a:pt x="22194" y="280918"/>
                  </a:lnTo>
                  <a:lnTo>
                    <a:pt x="5806" y="236321"/>
                  </a:lnTo>
                  <a:lnTo>
                    <a:pt x="0" y="186690"/>
                  </a:lnTo>
                  <a:close/>
                </a:path>
              </a:pathLst>
            </a:custGeom>
            <a:ln w="20320">
              <a:solidFill>
                <a:srgbClr val="800C0A"/>
              </a:solidFill>
            </a:ln>
          </p:spPr>
          <p:txBody>
            <a:bodyPr wrap="square" lIns="0" tIns="0" rIns="0" bIns="0" rtlCol="0"/>
            <a:lstStyle/>
            <a:p>
              <a:endParaRPr/>
            </a:p>
          </p:txBody>
        </p:sp>
      </p:grpSp>
      <p:sp>
        <p:nvSpPr>
          <p:cNvPr id="24" name="object 24"/>
          <p:cNvSpPr txBox="1"/>
          <p:nvPr/>
        </p:nvSpPr>
        <p:spPr>
          <a:xfrm>
            <a:off x="102870" y="4480559"/>
            <a:ext cx="194945" cy="300355"/>
          </a:xfrm>
          <a:prstGeom prst="rect">
            <a:avLst/>
          </a:prstGeom>
        </p:spPr>
        <p:txBody>
          <a:bodyPr vert="horz" wrap="square" lIns="0" tIns="12700" rIns="0" bIns="0" rtlCol="0">
            <a:spAutoFit/>
          </a:bodyPr>
          <a:lstStyle/>
          <a:p>
            <a:pPr marL="12700">
              <a:lnSpc>
                <a:spcPct val="100000"/>
              </a:lnSpc>
              <a:spcBef>
                <a:spcPts val="100"/>
              </a:spcBef>
            </a:pPr>
            <a:r>
              <a:rPr sz="1800" spc="100" dirty="0">
                <a:solidFill>
                  <a:srgbClr val="FFFFFF"/>
                </a:solidFill>
                <a:latin typeface="Verdana"/>
                <a:cs typeface="Verdana"/>
              </a:rPr>
              <a:t>A</a:t>
            </a:r>
            <a:endParaRPr sz="1800">
              <a:latin typeface="Verdana"/>
              <a:cs typeface="Verdana"/>
            </a:endParaRPr>
          </a:p>
        </p:txBody>
      </p:sp>
      <p:graphicFrame>
        <p:nvGraphicFramePr>
          <p:cNvPr id="25" name="object 25"/>
          <p:cNvGraphicFramePr>
            <a:graphicFrameLocks noGrp="1"/>
          </p:cNvGraphicFramePr>
          <p:nvPr/>
        </p:nvGraphicFramePr>
        <p:xfrm>
          <a:off x="415620" y="2963164"/>
          <a:ext cx="3865878" cy="1623085"/>
        </p:xfrm>
        <a:graphic>
          <a:graphicData uri="http://schemas.openxmlformats.org/drawingml/2006/table">
            <a:tbl>
              <a:tblPr firstRow="1" bandRow="1">
                <a:tableStyleId>{2D5ABB26-0587-4C30-8999-92F81FD0307C}</a:tableStyleId>
              </a:tblPr>
              <a:tblGrid>
                <a:gridCol w="1932939">
                  <a:extLst>
                    <a:ext uri="{9D8B030D-6E8A-4147-A177-3AD203B41FA5}">
                      <a16:colId xmlns:a16="http://schemas.microsoft.com/office/drawing/2014/main" val="20000"/>
                    </a:ext>
                  </a:extLst>
                </a:gridCol>
                <a:gridCol w="1932939">
                  <a:extLst>
                    <a:ext uri="{9D8B030D-6E8A-4147-A177-3AD203B41FA5}">
                      <a16:colId xmlns:a16="http://schemas.microsoft.com/office/drawing/2014/main" val="20001"/>
                    </a:ext>
                  </a:extLst>
                </a:gridCol>
              </a:tblGrid>
              <a:tr h="708660">
                <a:tc>
                  <a:txBody>
                    <a:bodyPr/>
                    <a:lstStyle/>
                    <a:p>
                      <a:pPr marL="91440">
                        <a:lnSpc>
                          <a:spcPct val="100000"/>
                        </a:lnSpc>
                        <a:spcBef>
                          <a:spcPts val="340"/>
                        </a:spcBef>
                      </a:pPr>
                      <a:r>
                        <a:rPr sz="1350" b="1" dirty="0">
                          <a:latin typeface="TeX Gyre Adventor"/>
                          <a:cs typeface="TeX Gyre Adventor"/>
                        </a:rPr>
                        <a:t>Sistema</a:t>
                      </a:r>
                      <a:r>
                        <a:rPr sz="1350" b="1" spc="-45" dirty="0">
                          <a:latin typeface="TeX Gyre Adventor"/>
                          <a:cs typeface="TeX Gyre Adventor"/>
                        </a:rPr>
                        <a:t> </a:t>
                      </a:r>
                      <a:r>
                        <a:rPr sz="1350" b="1" dirty="0">
                          <a:latin typeface="TeX Gyre Adventor"/>
                          <a:cs typeface="TeX Gyre Adventor"/>
                        </a:rPr>
                        <a:t>cultural:</a:t>
                      </a:r>
                      <a:endParaRPr sz="1350">
                        <a:latin typeface="TeX Gyre Adventor"/>
                        <a:cs typeface="TeX Gyre Adventor"/>
                      </a:endParaRPr>
                    </a:p>
                    <a:p>
                      <a:pPr marL="91440">
                        <a:lnSpc>
                          <a:spcPct val="100000"/>
                        </a:lnSpc>
                      </a:pPr>
                      <a:r>
                        <a:rPr sz="1350" spc="-40" dirty="0">
                          <a:latin typeface="Verdana"/>
                          <a:cs typeface="Verdana"/>
                        </a:rPr>
                        <a:t>normas </a:t>
                      </a:r>
                      <a:r>
                        <a:rPr sz="1350" spc="-70" dirty="0">
                          <a:latin typeface="Verdana"/>
                          <a:cs typeface="Verdana"/>
                        </a:rPr>
                        <a:t>y</a:t>
                      </a:r>
                      <a:r>
                        <a:rPr sz="1350" spc="-225" dirty="0">
                          <a:latin typeface="Verdana"/>
                          <a:cs typeface="Verdana"/>
                        </a:rPr>
                        <a:t> </a:t>
                      </a:r>
                      <a:r>
                        <a:rPr sz="1350" spc="-30" dirty="0">
                          <a:latin typeface="Verdana"/>
                          <a:cs typeface="Verdana"/>
                        </a:rPr>
                        <a:t>valores</a:t>
                      </a:r>
                      <a:endParaRPr sz="1350">
                        <a:latin typeface="Verdana"/>
                        <a:cs typeface="Verdana"/>
                      </a:endParaRPr>
                    </a:p>
                  </a:txBody>
                  <a:tcPr marL="0" marR="0" marT="43180" marB="0">
                    <a:lnL w="12700">
                      <a:solidFill>
                        <a:srgbClr val="EA6212"/>
                      </a:solidFill>
                      <a:prstDash val="solid"/>
                    </a:lnL>
                    <a:lnR w="12700">
                      <a:solidFill>
                        <a:srgbClr val="EA6212"/>
                      </a:solidFill>
                      <a:prstDash val="solid"/>
                    </a:lnR>
                    <a:lnT w="12700">
                      <a:solidFill>
                        <a:srgbClr val="EA6212"/>
                      </a:solidFill>
                      <a:prstDash val="solid"/>
                    </a:lnT>
                    <a:lnB w="12700">
                      <a:solidFill>
                        <a:srgbClr val="EA6212"/>
                      </a:solidFill>
                      <a:prstDash val="solid"/>
                    </a:lnB>
                    <a:solidFill>
                      <a:srgbClr val="FAEAE7"/>
                    </a:solidFill>
                  </a:tcPr>
                </a:tc>
                <a:tc>
                  <a:txBody>
                    <a:bodyPr/>
                    <a:lstStyle/>
                    <a:p>
                      <a:pPr marL="92075">
                        <a:lnSpc>
                          <a:spcPct val="100000"/>
                        </a:lnSpc>
                        <a:spcBef>
                          <a:spcPts val="340"/>
                        </a:spcBef>
                      </a:pPr>
                      <a:r>
                        <a:rPr sz="1350" b="1" dirty="0">
                          <a:latin typeface="TeX Gyre Adventor"/>
                          <a:cs typeface="TeX Gyre Adventor"/>
                        </a:rPr>
                        <a:t>Sistema</a:t>
                      </a:r>
                      <a:r>
                        <a:rPr sz="1350" b="1" spc="-40" dirty="0">
                          <a:latin typeface="TeX Gyre Adventor"/>
                          <a:cs typeface="TeX Gyre Adventor"/>
                        </a:rPr>
                        <a:t> </a:t>
                      </a:r>
                      <a:r>
                        <a:rPr sz="1350" b="1" dirty="0">
                          <a:latin typeface="TeX Gyre Adventor"/>
                          <a:cs typeface="TeX Gyre Adventor"/>
                        </a:rPr>
                        <a:t>social:</a:t>
                      </a:r>
                      <a:endParaRPr sz="1350">
                        <a:latin typeface="TeX Gyre Adventor"/>
                        <a:cs typeface="TeX Gyre Adventor"/>
                      </a:endParaRPr>
                    </a:p>
                    <a:p>
                      <a:pPr marL="92075">
                        <a:lnSpc>
                          <a:spcPct val="100000"/>
                        </a:lnSpc>
                      </a:pPr>
                      <a:r>
                        <a:rPr sz="1350" spc="10" dirty="0">
                          <a:latin typeface="Verdana"/>
                          <a:cs typeface="Verdana"/>
                        </a:rPr>
                        <a:t>interacción</a:t>
                      </a:r>
                      <a:r>
                        <a:rPr sz="1350" spc="-170" dirty="0">
                          <a:latin typeface="Verdana"/>
                          <a:cs typeface="Verdana"/>
                        </a:rPr>
                        <a:t> </a:t>
                      </a:r>
                      <a:r>
                        <a:rPr sz="1350" dirty="0">
                          <a:latin typeface="Verdana"/>
                          <a:cs typeface="Verdana"/>
                        </a:rPr>
                        <a:t>social</a:t>
                      </a:r>
                      <a:endParaRPr sz="1350">
                        <a:latin typeface="Verdana"/>
                        <a:cs typeface="Verdana"/>
                      </a:endParaRPr>
                    </a:p>
                  </a:txBody>
                  <a:tcPr marL="0" marR="0" marT="43180" marB="0">
                    <a:lnL w="12700">
                      <a:solidFill>
                        <a:srgbClr val="EA6212"/>
                      </a:solidFill>
                      <a:prstDash val="solid"/>
                    </a:lnL>
                    <a:lnR w="12700">
                      <a:solidFill>
                        <a:srgbClr val="EA6212"/>
                      </a:solidFill>
                      <a:prstDash val="solid"/>
                    </a:lnR>
                    <a:lnT w="12700">
                      <a:solidFill>
                        <a:srgbClr val="EA6212"/>
                      </a:solidFill>
                      <a:prstDash val="solid"/>
                    </a:lnT>
                    <a:lnB w="12700">
                      <a:solidFill>
                        <a:srgbClr val="EA6212"/>
                      </a:solidFill>
                      <a:prstDash val="solid"/>
                    </a:lnB>
                    <a:solidFill>
                      <a:srgbClr val="FAEAE7"/>
                    </a:solidFill>
                  </a:tcPr>
                </a:tc>
                <a:extLst>
                  <a:ext uri="{0D108BD9-81ED-4DB2-BD59-A6C34878D82A}">
                    <a16:rowId xmlns:a16="http://schemas.microsoft.com/office/drawing/2014/main" val="10000"/>
                  </a:ext>
                </a:extLst>
              </a:tr>
              <a:tr h="914425">
                <a:tc>
                  <a:txBody>
                    <a:bodyPr/>
                    <a:lstStyle/>
                    <a:p>
                      <a:pPr marL="91440" marR="544830">
                        <a:lnSpc>
                          <a:spcPct val="100000"/>
                        </a:lnSpc>
                        <a:spcBef>
                          <a:spcPts val="345"/>
                        </a:spcBef>
                      </a:pPr>
                      <a:r>
                        <a:rPr sz="1350" b="1" dirty="0">
                          <a:latin typeface="TeX Gyre Adventor"/>
                          <a:cs typeface="TeX Gyre Adventor"/>
                        </a:rPr>
                        <a:t>Organismo  conductual:  </a:t>
                      </a:r>
                      <a:r>
                        <a:rPr sz="1350" spc="-10" dirty="0">
                          <a:latin typeface="Verdana"/>
                          <a:cs typeface="Verdana"/>
                        </a:rPr>
                        <a:t>Satisfacción</a:t>
                      </a:r>
                      <a:r>
                        <a:rPr sz="1350" spc="-225" dirty="0">
                          <a:latin typeface="Verdana"/>
                          <a:cs typeface="Verdana"/>
                        </a:rPr>
                        <a:t> </a:t>
                      </a:r>
                      <a:r>
                        <a:rPr sz="1350" spc="85" dirty="0">
                          <a:latin typeface="Verdana"/>
                          <a:cs typeface="Verdana"/>
                        </a:rPr>
                        <a:t>de  </a:t>
                      </a:r>
                      <a:r>
                        <a:rPr sz="1350" spc="20" dirty="0">
                          <a:latin typeface="Verdana"/>
                          <a:cs typeface="Verdana"/>
                        </a:rPr>
                        <a:t>necesidades</a:t>
                      </a:r>
                      <a:endParaRPr sz="1350">
                        <a:latin typeface="Verdana"/>
                        <a:cs typeface="Verdana"/>
                      </a:endParaRPr>
                    </a:p>
                  </a:txBody>
                  <a:tcPr marL="0" marR="0" marT="43815" marB="0">
                    <a:lnL w="12700">
                      <a:solidFill>
                        <a:srgbClr val="EA6212"/>
                      </a:solidFill>
                      <a:prstDash val="solid"/>
                    </a:lnL>
                    <a:lnR w="12700">
                      <a:solidFill>
                        <a:srgbClr val="EA6212"/>
                      </a:solidFill>
                      <a:prstDash val="solid"/>
                    </a:lnR>
                    <a:lnT w="12700">
                      <a:solidFill>
                        <a:srgbClr val="EA6212"/>
                      </a:solidFill>
                      <a:prstDash val="solid"/>
                    </a:lnT>
                    <a:lnB w="12700">
                      <a:solidFill>
                        <a:srgbClr val="EA6212"/>
                      </a:solidFill>
                      <a:prstDash val="solid"/>
                    </a:lnB>
                    <a:solidFill>
                      <a:srgbClr val="F7D2CC"/>
                    </a:solidFill>
                  </a:tcPr>
                </a:tc>
                <a:tc>
                  <a:txBody>
                    <a:bodyPr/>
                    <a:lstStyle/>
                    <a:p>
                      <a:pPr marL="92075" marR="87630">
                        <a:lnSpc>
                          <a:spcPct val="100000"/>
                        </a:lnSpc>
                        <a:spcBef>
                          <a:spcPts val="345"/>
                        </a:spcBef>
                      </a:pPr>
                      <a:r>
                        <a:rPr sz="1350" b="1" dirty="0">
                          <a:latin typeface="TeX Gyre Adventor"/>
                          <a:cs typeface="TeX Gyre Adventor"/>
                        </a:rPr>
                        <a:t>Sistema de </a:t>
                      </a:r>
                      <a:r>
                        <a:rPr sz="1350" b="1" spc="-5" dirty="0">
                          <a:latin typeface="TeX Gyre Adventor"/>
                          <a:cs typeface="TeX Gyre Adventor"/>
                        </a:rPr>
                        <a:t>la  </a:t>
                      </a:r>
                      <a:r>
                        <a:rPr sz="1350" b="1" dirty="0">
                          <a:latin typeface="TeX Gyre Adventor"/>
                          <a:cs typeface="TeX Gyre Adventor"/>
                        </a:rPr>
                        <a:t>personalidad:  </a:t>
                      </a:r>
                      <a:r>
                        <a:rPr sz="1350" spc="-20" dirty="0">
                          <a:latin typeface="Verdana"/>
                          <a:cs typeface="Verdana"/>
                        </a:rPr>
                        <a:t>orientaciones,</a:t>
                      </a:r>
                      <a:r>
                        <a:rPr sz="1350" spc="-170" dirty="0">
                          <a:latin typeface="Verdana"/>
                          <a:cs typeface="Verdana"/>
                        </a:rPr>
                        <a:t> </a:t>
                      </a:r>
                      <a:r>
                        <a:rPr sz="1350" spc="-45" dirty="0">
                          <a:latin typeface="Verdana"/>
                          <a:cs typeface="Verdana"/>
                        </a:rPr>
                        <a:t>motiv.  </a:t>
                      </a:r>
                      <a:r>
                        <a:rPr sz="1350" spc="-25" dirty="0">
                          <a:latin typeface="Verdana"/>
                          <a:cs typeface="Verdana"/>
                        </a:rPr>
                        <a:t>Expect.</a:t>
                      </a:r>
                      <a:r>
                        <a:rPr sz="1350" spc="-130" dirty="0">
                          <a:latin typeface="Verdana"/>
                          <a:cs typeface="Verdana"/>
                        </a:rPr>
                        <a:t> </a:t>
                      </a:r>
                      <a:r>
                        <a:rPr sz="1350" spc="-45" dirty="0">
                          <a:latin typeface="Verdana"/>
                          <a:cs typeface="Verdana"/>
                        </a:rPr>
                        <a:t>Individuales.</a:t>
                      </a:r>
                      <a:endParaRPr sz="1350">
                        <a:latin typeface="Verdana"/>
                        <a:cs typeface="Verdana"/>
                      </a:endParaRPr>
                    </a:p>
                  </a:txBody>
                  <a:tcPr marL="0" marR="0" marT="43815" marB="0">
                    <a:lnL w="12700">
                      <a:solidFill>
                        <a:srgbClr val="EA6212"/>
                      </a:solidFill>
                      <a:prstDash val="solid"/>
                    </a:lnL>
                    <a:lnR w="12700">
                      <a:solidFill>
                        <a:srgbClr val="EA6212"/>
                      </a:solidFill>
                      <a:prstDash val="solid"/>
                    </a:lnR>
                    <a:lnT w="12700">
                      <a:solidFill>
                        <a:srgbClr val="EA6212"/>
                      </a:solidFill>
                      <a:prstDash val="solid"/>
                    </a:lnT>
                    <a:lnB w="12700">
                      <a:solidFill>
                        <a:srgbClr val="EA6212"/>
                      </a:solidFill>
                      <a:prstDash val="solid"/>
                    </a:lnB>
                    <a:solidFill>
                      <a:srgbClr val="F7D2CC"/>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0525" y="513778"/>
            <a:ext cx="8058150" cy="507365"/>
          </a:xfrm>
          <a:prstGeom prst="rect">
            <a:avLst/>
          </a:prstGeom>
        </p:spPr>
        <p:txBody>
          <a:bodyPr vert="horz" wrap="square" lIns="0" tIns="13970" rIns="0" bIns="0" rtlCol="0">
            <a:spAutoFit/>
          </a:bodyPr>
          <a:lstStyle/>
          <a:p>
            <a:pPr marL="12700">
              <a:lnSpc>
                <a:spcPct val="100000"/>
              </a:lnSpc>
              <a:spcBef>
                <a:spcPts val="110"/>
              </a:spcBef>
            </a:pPr>
            <a:r>
              <a:rPr spc="-55" dirty="0"/>
              <a:t>LA </a:t>
            </a:r>
            <a:r>
              <a:rPr spc="-110" dirty="0"/>
              <a:t>SOCIEDAD </a:t>
            </a:r>
            <a:r>
              <a:rPr spc="280" dirty="0"/>
              <a:t>COMO</a:t>
            </a:r>
            <a:r>
              <a:rPr spc="-635" dirty="0"/>
              <a:t> </a:t>
            </a:r>
            <a:r>
              <a:rPr spc="-145" dirty="0"/>
              <a:t>UN </a:t>
            </a:r>
            <a:r>
              <a:rPr spc="-330" dirty="0"/>
              <a:t>SISTEMA </a:t>
            </a:r>
            <a:r>
              <a:rPr spc="-120" dirty="0"/>
              <a:t>SOCIAL</a:t>
            </a:r>
          </a:p>
        </p:txBody>
      </p:sp>
      <p:sp>
        <p:nvSpPr>
          <p:cNvPr id="3" name="object 3"/>
          <p:cNvSpPr txBox="1"/>
          <p:nvPr/>
        </p:nvSpPr>
        <p:spPr>
          <a:xfrm>
            <a:off x="504825" y="1188720"/>
            <a:ext cx="8251825" cy="1435735"/>
          </a:xfrm>
          <a:prstGeom prst="rect">
            <a:avLst/>
          </a:prstGeom>
        </p:spPr>
        <p:txBody>
          <a:bodyPr vert="horz" wrap="square" lIns="0" tIns="13970" rIns="0" bIns="0" rtlCol="0">
            <a:spAutoFit/>
          </a:bodyPr>
          <a:lstStyle/>
          <a:p>
            <a:pPr marL="355600" marR="5080" indent="-342900" algn="just">
              <a:lnSpc>
                <a:spcPct val="99400"/>
              </a:lnSpc>
              <a:spcBef>
                <a:spcPts val="110"/>
              </a:spcBef>
            </a:pPr>
            <a:r>
              <a:rPr sz="1800" spc="-290" dirty="0">
                <a:solidFill>
                  <a:srgbClr val="89D0D5"/>
                </a:solidFill>
                <a:latin typeface="Arial"/>
                <a:cs typeface="Arial"/>
              </a:rPr>
              <a:t> </a:t>
            </a:r>
            <a:r>
              <a:rPr sz="1500" spc="-80" dirty="0">
                <a:solidFill>
                  <a:srgbClr val="FFFFFF"/>
                </a:solidFill>
                <a:latin typeface="Verdana"/>
                <a:cs typeface="Verdana"/>
              </a:rPr>
              <a:t>Un </a:t>
            </a:r>
            <a:r>
              <a:rPr sz="1500" spc="-70" dirty="0">
                <a:solidFill>
                  <a:srgbClr val="FFFFFF"/>
                </a:solidFill>
                <a:latin typeface="Verdana"/>
                <a:cs typeface="Verdana"/>
              </a:rPr>
              <a:t>sistema </a:t>
            </a:r>
            <a:r>
              <a:rPr sz="1500" spc="-5" dirty="0">
                <a:solidFill>
                  <a:srgbClr val="FFFFFF"/>
                </a:solidFill>
                <a:latin typeface="Verdana"/>
                <a:cs typeface="Verdana"/>
              </a:rPr>
              <a:t>social </a:t>
            </a:r>
            <a:r>
              <a:rPr sz="1500" spc="-10" dirty="0">
                <a:solidFill>
                  <a:srgbClr val="FFFFFF"/>
                </a:solidFill>
                <a:latin typeface="Verdana"/>
                <a:cs typeface="Verdana"/>
              </a:rPr>
              <a:t>(…) </a:t>
            </a:r>
            <a:r>
              <a:rPr sz="1500" spc="-40" dirty="0">
                <a:solidFill>
                  <a:srgbClr val="FFFFFF"/>
                </a:solidFill>
                <a:latin typeface="Verdana"/>
                <a:cs typeface="Verdana"/>
              </a:rPr>
              <a:t>consiste </a:t>
            </a:r>
            <a:r>
              <a:rPr sz="1500" spc="25" dirty="0">
                <a:solidFill>
                  <a:srgbClr val="FFFFFF"/>
                </a:solidFill>
                <a:latin typeface="Verdana"/>
                <a:cs typeface="Verdana"/>
              </a:rPr>
              <a:t>en </a:t>
            </a:r>
            <a:r>
              <a:rPr sz="1500" spc="10" dirty="0">
                <a:solidFill>
                  <a:srgbClr val="FFFFFF"/>
                </a:solidFill>
                <a:latin typeface="Verdana"/>
                <a:cs typeface="Verdana"/>
              </a:rPr>
              <a:t>una </a:t>
            </a:r>
            <a:r>
              <a:rPr sz="1500" spc="-10" dirty="0">
                <a:solidFill>
                  <a:srgbClr val="FFFFFF"/>
                </a:solidFill>
                <a:latin typeface="Verdana"/>
                <a:cs typeface="Verdana"/>
              </a:rPr>
              <a:t>pluralidad </a:t>
            </a:r>
            <a:r>
              <a:rPr sz="1500" spc="80" dirty="0">
                <a:solidFill>
                  <a:srgbClr val="FFFFFF"/>
                </a:solidFill>
                <a:latin typeface="Verdana"/>
                <a:cs typeface="Verdana"/>
              </a:rPr>
              <a:t>de </a:t>
            </a:r>
            <a:r>
              <a:rPr sz="1500" spc="-5" dirty="0">
                <a:solidFill>
                  <a:srgbClr val="FFFFFF"/>
                </a:solidFill>
                <a:latin typeface="Verdana"/>
                <a:cs typeface="Verdana"/>
              </a:rPr>
              <a:t>actores </a:t>
            </a:r>
            <a:r>
              <a:rPr sz="1500" spc="-35" dirty="0">
                <a:solidFill>
                  <a:srgbClr val="FFFFFF"/>
                </a:solidFill>
                <a:latin typeface="Verdana"/>
                <a:cs typeface="Verdana"/>
              </a:rPr>
              <a:t>individuales </a:t>
            </a:r>
            <a:r>
              <a:rPr sz="1500" spc="-55" dirty="0">
                <a:solidFill>
                  <a:srgbClr val="FFFFFF"/>
                </a:solidFill>
                <a:latin typeface="Verdana"/>
                <a:cs typeface="Verdana"/>
              </a:rPr>
              <a:t>que  </a:t>
            </a:r>
            <a:r>
              <a:rPr sz="1500" spc="-5" dirty="0">
                <a:solidFill>
                  <a:srgbClr val="FFFFFF"/>
                </a:solidFill>
                <a:latin typeface="Verdana"/>
                <a:cs typeface="Verdana"/>
              </a:rPr>
              <a:t>interactúan </a:t>
            </a:r>
            <a:r>
              <a:rPr sz="1500" spc="-30" dirty="0">
                <a:solidFill>
                  <a:srgbClr val="FFFFFF"/>
                </a:solidFill>
                <a:latin typeface="Verdana"/>
                <a:cs typeface="Verdana"/>
              </a:rPr>
              <a:t>entre </a:t>
            </a:r>
            <a:r>
              <a:rPr sz="1500" spc="-160" dirty="0">
                <a:solidFill>
                  <a:srgbClr val="FFFFFF"/>
                </a:solidFill>
                <a:latin typeface="Verdana"/>
                <a:cs typeface="Verdana"/>
              </a:rPr>
              <a:t>sí </a:t>
            </a:r>
            <a:r>
              <a:rPr sz="1500" spc="25" dirty="0">
                <a:solidFill>
                  <a:srgbClr val="FFFFFF"/>
                </a:solidFill>
                <a:latin typeface="Verdana"/>
                <a:cs typeface="Verdana"/>
              </a:rPr>
              <a:t>en </a:t>
            </a:r>
            <a:r>
              <a:rPr sz="1500" spc="10" dirty="0">
                <a:solidFill>
                  <a:srgbClr val="FFFFFF"/>
                </a:solidFill>
                <a:latin typeface="Verdana"/>
                <a:cs typeface="Verdana"/>
              </a:rPr>
              <a:t>una </a:t>
            </a:r>
            <a:r>
              <a:rPr sz="1500" spc="-20" dirty="0">
                <a:solidFill>
                  <a:srgbClr val="FFFFFF"/>
                </a:solidFill>
                <a:latin typeface="Verdana"/>
                <a:cs typeface="Verdana"/>
              </a:rPr>
              <a:t>situación </a:t>
            </a:r>
            <a:r>
              <a:rPr sz="1500" spc="40" dirty="0">
                <a:solidFill>
                  <a:srgbClr val="FFFFFF"/>
                </a:solidFill>
                <a:latin typeface="Verdana"/>
                <a:cs typeface="Verdana"/>
              </a:rPr>
              <a:t>que </a:t>
            </a:r>
            <a:r>
              <a:rPr sz="1500" spc="-40" dirty="0">
                <a:solidFill>
                  <a:srgbClr val="FFFFFF"/>
                </a:solidFill>
                <a:latin typeface="Verdana"/>
                <a:cs typeface="Verdana"/>
              </a:rPr>
              <a:t>tiene, </a:t>
            </a:r>
            <a:r>
              <a:rPr sz="1500" dirty="0">
                <a:solidFill>
                  <a:srgbClr val="FFFFFF"/>
                </a:solidFill>
                <a:latin typeface="Verdana"/>
                <a:cs typeface="Verdana"/>
              </a:rPr>
              <a:t>al </a:t>
            </a:r>
            <a:r>
              <a:rPr sz="1500" spc="-45" dirty="0">
                <a:solidFill>
                  <a:srgbClr val="FFFFFF"/>
                </a:solidFill>
                <a:latin typeface="Verdana"/>
                <a:cs typeface="Verdana"/>
              </a:rPr>
              <a:t>menos, </a:t>
            </a:r>
            <a:r>
              <a:rPr sz="1500" spc="-35" dirty="0">
                <a:solidFill>
                  <a:srgbClr val="FFFFFF"/>
                </a:solidFill>
                <a:latin typeface="Verdana"/>
                <a:cs typeface="Verdana"/>
              </a:rPr>
              <a:t>un </a:t>
            </a:r>
            <a:r>
              <a:rPr sz="1500" spc="35" dirty="0">
                <a:solidFill>
                  <a:srgbClr val="FFFFFF"/>
                </a:solidFill>
                <a:latin typeface="Verdana"/>
                <a:cs typeface="Verdana"/>
              </a:rPr>
              <a:t>aspecto </a:t>
            </a:r>
            <a:r>
              <a:rPr sz="1500" spc="-35" dirty="0">
                <a:solidFill>
                  <a:srgbClr val="FFFFFF"/>
                </a:solidFill>
                <a:latin typeface="Verdana"/>
                <a:cs typeface="Verdana"/>
              </a:rPr>
              <a:t>físico </a:t>
            </a:r>
            <a:r>
              <a:rPr sz="1500" spc="70" dirty="0">
                <a:solidFill>
                  <a:srgbClr val="FFFFFF"/>
                </a:solidFill>
                <a:latin typeface="Verdana"/>
                <a:cs typeface="Verdana"/>
              </a:rPr>
              <a:t>o </a:t>
            </a:r>
            <a:r>
              <a:rPr sz="1500" spc="75" dirty="0">
                <a:solidFill>
                  <a:srgbClr val="FFFFFF"/>
                </a:solidFill>
                <a:latin typeface="Verdana"/>
                <a:cs typeface="Verdana"/>
              </a:rPr>
              <a:t>de  </a:t>
            </a:r>
            <a:r>
              <a:rPr sz="1500" spc="15" dirty="0">
                <a:solidFill>
                  <a:srgbClr val="FFFFFF"/>
                </a:solidFill>
                <a:latin typeface="Verdana"/>
                <a:cs typeface="Verdana"/>
              </a:rPr>
              <a:t>medio </a:t>
            </a:r>
            <a:r>
              <a:rPr sz="1500" spc="-10" dirty="0">
                <a:solidFill>
                  <a:srgbClr val="FFFFFF"/>
                </a:solidFill>
                <a:latin typeface="Verdana"/>
                <a:cs typeface="Verdana"/>
              </a:rPr>
              <a:t>ambiente, </a:t>
            </a:r>
            <a:r>
              <a:rPr sz="1500" spc="-5" dirty="0">
                <a:solidFill>
                  <a:srgbClr val="FFFFFF"/>
                </a:solidFill>
                <a:latin typeface="Verdana"/>
                <a:cs typeface="Verdana"/>
              </a:rPr>
              <a:t>actores </a:t>
            </a:r>
            <a:r>
              <a:rPr sz="1500" spc="-20" dirty="0">
                <a:solidFill>
                  <a:srgbClr val="FFFFFF"/>
                </a:solidFill>
                <a:latin typeface="Verdana"/>
                <a:cs typeface="Verdana"/>
              </a:rPr>
              <a:t>motivados </a:t>
            </a:r>
            <a:r>
              <a:rPr sz="1500" spc="-15" dirty="0">
                <a:solidFill>
                  <a:srgbClr val="FFFFFF"/>
                </a:solidFill>
                <a:latin typeface="Verdana"/>
                <a:cs typeface="Verdana"/>
              </a:rPr>
              <a:t>por </a:t>
            </a:r>
            <a:r>
              <a:rPr sz="1500" spc="15" dirty="0">
                <a:solidFill>
                  <a:srgbClr val="FFFFFF"/>
                </a:solidFill>
                <a:latin typeface="Verdana"/>
                <a:cs typeface="Verdana"/>
              </a:rPr>
              <a:t>una </a:t>
            </a:r>
            <a:r>
              <a:rPr sz="1500" spc="35" dirty="0">
                <a:solidFill>
                  <a:srgbClr val="FFFFFF"/>
                </a:solidFill>
                <a:latin typeface="Verdana"/>
                <a:cs typeface="Verdana"/>
              </a:rPr>
              <a:t>tendencia </a:t>
            </a:r>
            <a:r>
              <a:rPr sz="1500" spc="120" dirty="0">
                <a:solidFill>
                  <a:srgbClr val="FFFFFF"/>
                </a:solidFill>
                <a:latin typeface="Verdana"/>
                <a:cs typeface="Verdana"/>
              </a:rPr>
              <a:t>a </a:t>
            </a:r>
            <a:r>
              <a:rPr sz="1500" spc="10" dirty="0">
                <a:solidFill>
                  <a:srgbClr val="FFFFFF"/>
                </a:solidFill>
                <a:latin typeface="Verdana"/>
                <a:cs typeface="Verdana"/>
              </a:rPr>
              <a:t>‘obtener </a:t>
            </a:r>
            <a:r>
              <a:rPr sz="1500" spc="-45" dirty="0">
                <a:solidFill>
                  <a:srgbClr val="FFFFFF"/>
                </a:solidFill>
                <a:latin typeface="Verdana"/>
                <a:cs typeface="Verdana"/>
              </a:rPr>
              <a:t>un </a:t>
            </a:r>
            <a:r>
              <a:rPr sz="1500" spc="-5" dirty="0">
                <a:solidFill>
                  <a:srgbClr val="FFFFFF"/>
                </a:solidFill>
                <a:latin typeface="Verdana"/>
                <a:cs typeface="Verdana"/>
              </a:rPr>
              <a:t>óptimo </a:t>
            </a:r>
            <a:r>
              <a:rPr sz="1500" spc="75" dirty="0">
                <a:solidFill>
                  <a:srgbClr val="FFFFFF"/>
                </a:solidFill>
                <a:latin typeface="Verdana"/>
                <a:cs typeface="Verdana"/>
              </a:rPr>
              <a:t>de  </a:t>
            </a:r>
            <a:r>
              <a:rPr sz="1500" spc="15" dirty="0">
                <a:solidFill>
                  <a:srgbClr val="FFFFFF"/>
                </a:solidFill>
                <a:latin typeface="Verdana"/>
                <a:cs typeface="Verdana"/>
              </a:rPr>
              <a:t>gratificación’ </a:t>
            </a:r>
            <a:r>
              <a:rPr sz="1500" spc="-85" dirty="0">
                <a:solidFill>
                  <a:srgbClr val="FFFFFF"/>
                </a:solidFill>
                <a:latin typeface="Verdana"/>
                <a:cs typeface="Verdana"/>
              </a:rPr>
              <a:t>y </a:t>
            </a:r>
            <a:r>
              <a:rPr sz="1500" spc="-10" dirty="0">
                <a:solidFill>
                  <a:srgbClr val="FFFFFF"/>
                </a:solidFill>
                <a:latin typeface="Verdana"/>
                <a:cs typeface="Verdana"/>
              </a:rPr>
              <a:t>cuyas relaciones </a:t>
            </a:r>
            <a:r>
              <a:rPr sz="1500" spc="75" dirty="0">
                <a:solidFill>
                  <a:srgbClr val="FFFFFF"/>
                </a:solidFill>
                <a:latin typeface="Verdana"/>
                <a:cs typeface="Verdana"/>
              </a:rPr>
              <a:t>con </a:t>
            </a:r>
            <a:r>
              <a:rPr sz="1500" spc="-150" dirty="0">
                <a:solidFill>
                  <a:srgbClr val="FFFFFF"/>
                </a:solidFill>
                <a:latin typeface="Verdana"/>
                <a:cs typeface="Verdana"/>
              </a:rPr>
              <a:t>sus </a:t>
            </a:r>
            <a:r>
              <a:rPr sz="1500" spc="-30" dirty="0">
                <a:solidFill>
                  <a:srgbClr val="FFFFFF"/>
                </a:solidFill>
                <a:latin typeface="Verdana"/>
                <a:cs typeface="Verdana"/>
              </a:rPr>
              <a:t>situaciones </a:t>
            </a:r>
            <a:r>
              <a:rPr sz="1500" spc="-20" dirty="0">
                <a:solidFill>
                  <a:srgbClr val="FFFFFF"/>
                </a:solidFill>
                <a:latin typeface="Verdana"/>
                <a:cs typeface="Verdana"/>
              </a:rPr>
              <a:t>-incluyendo </a:t>
            </a:r>
            <a:r>
              <a:rPr sz="1500" spc="120" dirty="0">
                <a:solidFill>
                  <a:srgbClr val="FFFFFF"/>
                </a:solidFill>
                <a:latin typeface="Verdana"/>
                <a:cs typeface="Verdana"/>
              </a:rPr>
              <a:t>a </a:t>
            </a:r>
            <a:r>
              <a:rPr sz="1500" spc="-85" dirty="0">
                <a:solidFill>
                  <a:srgbClr val="FFFFFF"/>
                </a:solidFill>
                <a:latin typeface="Verdana"/>
                <a:cs typeface="Verdana"/>
              </a:rPr>
              <a:t>los </a:t>
            </a:r>
            <a:r>
              <a:rPr sz="1500" dirty="0">
                <a:solidFill>
                  <a:srgbClr val="FFFFFF"/>
                </a:solidFill>
                <a:latin typeface="Verdana"/>
                <a:cs typeface="Verdana"/>
              </a:rPr>
              <a:t>demás  </a:t>
            </a:r>
            <a:r>
              <a:rPr sz="1500" spc="-30" dirty="0">
                <a:solidFill>
                  <a:srgbClr val="FFFFFF"/>
                </a:solidFill>
                <a:latin typeface="Verdana"/>
                <a:cs typeface="Verdana"/>
              </a:rPr>
              <a:t>actores- </a:t>
            </a:r>
            <a:r>
              <a:rPr sz="1500" spc="-25" dirty="0">
                <a:solidFill>
                  <a:srgbClr val="FFFFFF"/>
                </a:solidFill>
                <a:latin typeface="Verdana"/>
                <a:cs typeface="Verdana"/>
              </a:rPr>
              <a:t>están </a:t>
            </a:r>
            <a:r>
              <a:rPr sz="1500" spc="10" dirty="0">
                <a:solidFill>
                  <a:srgbClr val="FFFFFF"/>
                </a:solidFill>
                <a:latin typeface="Verdana"/>
                <a:cs typeface="Verdana"/>
              </a:rPr>
              <a:t>mediadas </a:t>
            </a:r>
            <a:r>
              <a:rPr sz="1500" spc="-85" dirty="0">
                <a:solidFill>
                  <a:srgbClr val="FFFFFF"/>
                </a:solidFill>
                <a:latin typeface="Verdana"/>
                <a:cs typeface="Verdana"/>
              </a:rPr>
              <a:t>y </a:t>
            </a:r>
            <a:r>
              <a:rPr sz="1500" spc="-20" dirty="0">
                <a:solidFill>
                  <a:srgbClr val="FFFFFF"/>
                </a:solidFill>
                <a:latin typeface="Verdana"/>
                <a:cs typeface="Verdana"/>
              </a:rPr>
              <a:t>definidas </a:t>
            </a:r>
            <a:r>
              <a:rPr sz="1500" spc="-15" dirty="0">
                <a:solidFill>
                  <a:srgbClr val="FFFFFF"/>
                </a:solidFill>
                <a:latin typeface="Verdana"/>
                <a:cs typeface="Verdana"/>
              </a:rPr>
              <a:t>por </a:t>
            </a:r>
            <a:r>
              <a:rPr sz="1500" spc="-35" dirty="0">
                <a:solidFill>
                  <a:srgbClr val="FFFFFF"/>
                </a:solidFill>
                <a:latin typeface="Verdana"/>
                <a:cs typeface="Verdana"/>
              </a:rPr>
              <a:t>un </a:t>
            </a:r>
            <a:r>
              <a:rPr sz="1500" spc="-70" dirty="0">
                <a:solidFill>
                  <a:srgbClr val="FFFFFF"/>
                </a:solidFill>
                <a:latin typeface="Verdana"/>
                <a:cs typeface="Verdana"/>
              </a:rPr>
              <a:t>sistema </a:t>
            </a:r>
            <a:r>
              <a:rPr sz="1500" spc="80" dirty="0">
                <a:solidFill>
                  <a:srgbClr val="FFFFFF"/>
                </a:solidFill>
                <a:latin typeface="Verdana"/>
                <a:cs typeface="Verdana"/>
              </a:rPr>
              <a:t>de </a:t>
            </a:r>
            <a:r>
              <a:rPr sz="1500" spc="-60" dirty="0">
                <a:solidFill>
                  <a:srgbClr val="FFFFFF"/>
                </a:solidFill>
                <a:latin typeface="Verdana"/>
                <a:cs typeface="Verdana"/>
              </a:rPr>
              <a:t>símbolos </a:t>
            </a:r>
            <a:r>
              <a:rPr sz="1500" spc="-25" dirty="0">
                <a:solidFill>
                  <a:srgbClr val="FFFFFF"/>
                </a:solidFill>
                <a:latin typeface="Verdana"/>
                <a:cs typeface="Verdana"/>
              </a:rPr>
              <a:t>culturalmente  </a:t>
            </a:r>
            <a:r>
              <a:rPr sz="1500" spc="-40" dirty="0">
                <a:solidFill>
                  <a:srgbClr val="FFFFFF"/>
                </a:solidFill>
                <a:latin typeface="Verdana"/>
                <a:cs typeface="Verdana"/>
              </a:rPr>
              <a:t>estructurados </a:t>
            </a:r>
            <a:r>
              <a:rPr sz="1500" spc="-85" dirty="0">
                <a:solidFill>
                  <a:srgbClr val="FFFFFF"/>
                </a:solidFill>
                <a:latin typeface="Verdana"/>
                <a:cs typeface="Verdana"/>
              </a:rPr>
              <a:t>y </a:t>
            </a:r>
            <a:r>
              <a:rPr sz="1500" spc="-5" dirty="0">
                <a:solidFill>
                  <a:srgbClr val="FFFFFF"/>
                </a:solidFill>
                <a:latin typeface="Verdana"/>
                <a:cs typeface="Verdana"/>
              </a:rPr>
              <a:t>compartidos </a:t>
            </a:r>
            <a:r>
              <a:rPr sz="1500" spc="-90" dirty="0">
                <a:solidFill>
                  <a:srgbClr val="FFFFFF"/>
                </a:solidFill>
                <a:latin typeface="Verdana"/>
                <a:cs typeface="Verdana"/>
              </a:rPr>
              <a:t>(Parsons, </a:t>
            </a:r>
            <a:r>
              <a:rPr sz="1500" spc="-150" dirty="0">
                <a:solidFill>
                  <a:srgbClr val="FFFFFF"/>
                </a:solidFill>
                <a:latin typeface="Verdana"/>
                <a:cs typeface="Verdana"/>
              </a:rPr>
              <a:t>1967:</a:t>
            </a:r>
            <a:r>
              <a:rPr sz="1500" spc="-265" dirty="0">
                <a:solidFill>
                  <a:srgbClr val="FFFFFF"/>
                </a:solidFill>
                <a:latin typeface="Verdana"/>
                <a:cs typeface="Verdana"/>
              </a:rPr>
              <a:t> </a:t>
            </a:r>
            <a:r>
              <a:rPr sz="1500" spc="-130" dirty="0">
                <a:solidFill>
                  <a:srgbClr val="FFFFFF"/>
                </a:solidFill>
                <a:latin typeface="Verdana"/>
                <a:cs typeface="Verdana"/>
              </a:rPr>
              <a:t>25).</a:t>
            </a:r>
            <a:endParaRPr sz="1500">
              <a:latin typeface="Verdana"/>
              <a:cs typeface="Verdana"/>
            </a:endParaRPr>
          </a:p>
        </p:txBody>
      </p:sp>
      <p:sp>
        <p:nvSpPr>
          <p:cNvPr id="4" name="object 4"/>
          <p:cNvSpPr/>
          <p:nvPr/>
        </p:nvSpPr>
        <p:spPr>
          <a:xfrm>
            <a:off x="1925320" y="3068320"/>
            <a:ext cx="4401820" cy="184658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9084" y="214883"/>
            <a:ext cx="4927600" cy="507365"/>
          </a:xfrm>
          <a:prstGeom prst="rect">
            <a:avLst/>
          </a:prstGeom>
        </p:spPr>
        <p:txBody>
          <a:bodyPr vert="horz" wrap="square" lIns="0" tIns="13970" rIns="0" bIns="0" rtlCol="0">
            <a:spAutoFit/>
          </a:bodyPr>
          <a:lstStyle/>
          <a:p>
            <a:pPr marL="12700">
              <a:lnSpc>
                <a:spcPct val="100000"/>
              </a:lnSpc>
              <a:spcBef>
                <a:spcPts val="110"/>
              </a:spcBef>
            </a:pPr>
            <a:r>
              <a:rPr spc="-215" dirty="0"/>
              <a:t>ESTRATIFICACIÓN</a:t>
            </a:r>
            <a:r>
              <a:rPr spc="-320" dirty="0"/>
              <a:t> </a:t>
            </a:r>
            <a:r>
              <a:rPr spc="-120" dirty="0"/>
              <a:t>SOCIAL</a:t>
            </a:r>
          </a:p>
        </p:txBody>
      </p:sp>
      <p:sp>
        <p:nvSpPr>
          <p:cNvPr id="3" name="object 3"/>
          <p:cNvSpPr txBox="1"/>
          <p:nvPr/>
        </p:nvSpPr>
        <p:spPr>
          <a:xfrm>
            <a:off x="193039" y="947356"/>
            <a:ext cx="8563610" cy="849630"/>
          </a:xfrm>
          <a:prstGeom prst="rect">
            <a:avLst/>
          </a:prstGeom>
        </p:spPr>
        <p:txBody>
          <a:bodyPr vert="horz" wrap="square" lIns="0" tIns="12700" rIns="0" bIns="0" rtlCol="0">
            <a:spAutoFit/>
          </a:bodyPr>
          <a:lstStyle/>
          <a:p>
            <a:pPr marL="355600" marR="5080" indent="-342900" algn="just">
              <a:lnSpc>
                <a:spcPct val="100000"/>
              </a:lnSpc>
              <a:spcBef>
                <a:spcPts val="100"/>
              </a:spcBef>
            </a:pPr>
            <a:r>
              <a:rPr sz="1800" spc="-285" dirty="0">
                <a:solidFill>
                  <a:srgbClr val="89D0D5"/>
                </a:solidFill>
                <a:latin typeface="Arial"/>
                <a:cs typeface="Arial"/>
              </a:rPr>
              <a:t></a:t>
            </a:r>
            <a:r>
              <a:rPr sz="1800" spc="-200" dirty="0">
                <a:solidFill>
                  <a:srgbClr val="89D0D5"/>
                </a:solidFill>
                <a:latin typeface="Arial"/>
                <a:cs typeface="Arial"/>
              </a:rPr>
              <a:t> </a:t>
            </a:r>
            <a:r>
              <a:rPr sz="1800" spc="-210" dirty="0">
                <a:solidFill>
                  <a:srgbClr val="FFFFFF"/>
                </a:solidFill>
                <a:latin typeface="Verdana"/>
                <a:cs typeface="Verdana"/>
              </a:rPr>
              <a:t>Es </a:t>
            </a:r>
            <a:r>
              <a:rPr sz="1800" spc="15" dirty="0">
                <a:solidFill>
                  <a:srgbClr val="FFFFFF"/>
                </a:solidFill>
                <a:latin typeface="Verdana"/>
                <a:cs typeface="Verdana"/>
              </a:rPr>
              <a:t>la </a:t>
            </a:r>
            <a:r>
              <a:rPr sz="1800" spc="25" dirty="0">
                <a:solidFill>
                  <a:srgbClr val="FFFFFF"/>
                </a:solidFill>
                <a:latin typeface="Verdana"/>
                <a:cs typeface="Verdana"/>
              </a:rPr>
              <a:t>ordenación </a:t>
            </a:r>
            <a:r>
              <a:rPr sz="1800" spc="105" dirty="0">
                <a:solidFill>
                  <a:srgbClr val="FFFFFF"/>
                </a:solidFill>
                <a:latin typeface="Verdana"/>
                <a:cs typeface="Verdana"/>
              </a:rPr>
              <a:t>de </a:t>
            </a:r>
            <a:r>
              <a:rPr sz="1800" spc="-90" dirty="0">
                <a:solidFill>
                  <a:srgbClr val="FFFFFF"/>
                </a:solidFill>
                <a:latin typeface="Verdana"/>
                <a:cs typeface="Verdana"/>
              </a:rPr>
              <a:t>los </a:t>
            </a:r>
            <a:r>
              <a:rPr sz="1800" spc="-50" dirty="0">
                <a:solidFill>
                  <a:srgbClr val="FFFFFF"/>
                </a:solidFill>
                <a:latin typeface="Verdana"/>
                <a:cs typeface="Verdana"/>
              </a:rPr>
              <a:t>individuos </a:t>
            </a:r>
            <a:r>
              <a:rPr sz="1800" spc="50" dirty="0">
                <a:solidFill>
                  <a:srgbClr val="FFFFFF"/>
                </a:solidFill>
                <a:latin typeface="Verdana"/>
                <a:cs typeface="Verdana"/>
              </a:rPr>
              <a:t>que componen </a:t>
            </a:r>
            <a:r>
              <a:rPr sz="1800" spc="-45" dirty="0">
                <a:solidFill>
                  <a:srgbClr val="FFFFFF"/>
                </a:solidFill>
                <a:latin typeface="Verdana"/>
                <a:cs typeface="Verdana"/>
              </a:rPr>
              <a:t>un </a:t>
            </a:r>
            <a:r>
              <a:rPr sz="1800" spc="-75" dirty="0">
                <a:solidFill>
                  <a:srgbClr val="FFFFFF"/>
                </a:solidFill>
                <a:latin typeface="Verdana"/>
                <a:cs typeface="Verdana"/>
              </a:rPr>
              <a:t>sistema </a:t>
            </a:r>
            <a:r>
              <a:rPr sz="1800" spc="-15" dirty="0">
                <a:solidFill>
                  <a:srgbClr val="FFFFFF"/>
                </a:solidFill>
                <a:latin typeface="Verdana"/>
                <a:cs typeface="Verdana"/>
              </a:rPr>
              <a:t>social </a:t>
            </a:r>
            <a:r>
              <a:rPr sz="1800" spc="45" dirty="0">
                <a:solidFill>
                  <a:srgbClr val="FFFFFF"/>
                </a:solidFill>
                <a:latin typeface="Verdana"/>
                <a:cs typeface="Verdana"/>
              </a:rPr>
              <a:t>dado  </a:t>
            </a:r>
            <a:r>
              <a:rPr sz="1800" spc="-105" dirty="0">
                <a:solidFill>
                  <a:srgbClr val="FFFFFF"/>
                </a:solidFill>
                <a:latin typeface="Verdana"/>
                <a:cs typeface="Verdana"/>
              </a:rPr>
              <a:t>y </a:t>
            </a:r>
            <a:r>
              <a:rPr sz="1800" spc="-25" dirty="0">
                <a:solidFill>
                  <a:srgbClr val="FFFFFF"/>
                </a:solidFill>
                <a:latin typeface="Verdana"/>
                <a:cs typeface="Verdana"/>
              </a:rPr>
              <a:t>el </a:t>
            </a:r>
            <a:r>
              <a:rPr sz="1800" dirty="0">
                <a:solidFill>
                  <a:srgbClr val="FFFFFF"/>
                </a:solidFill>
                <a:latin typeface="Verdana"/>
                <a:cs typeface="Verdana"/>
              </a:rPr>
              <a:t>orden </a:t>
            </a:r>
            <a:r>
              <a:rPr sz="1800" spc="105" dirty="0">
                <a:solidFill>
                  <a:srgbClr val="FFFFFF"/>
                </a:solidFill>
                <a:latin typeface="Verdana"/>
                <a:cs typeface="Verdana"/>
              </a:rPr>
              <a:t>de </a:t>
            </a:r>
            <a:r>
              <a:rPr sz="1800" spc="-35" dirty="0">
                <a:solidFill>
                  <a:srgbClr val="FFFFFF"/>
                </a:solidFill>
                <a:latin typeface="Verdana"/>
                <a:cs typeface="Verdana"/>
              </a:rPr>
              <a:t>superioridad </a:t>
            </a:r>
            <a:r>
              <a:rPr sz="1800" spc="85" dirty="0">
                <a:solidFill>
                  <a:srgbClr val="FFFFFF"/>
                </a:solidFill>
                <a:latin typeface="Verdana"/>
                <a:cs typeface="Verdana"/>
              </a:rPr>
              <a:t>o </a:t>
            </a:r>
            <a:r>
              <a:rPr sz="1800" spc="-40" dirty="0">
                <a:solidFill>
                  <a:srgbClr val="FFFFFF"/>
                </a:solidFill>
                <a:latin typeface="Verdana"/>
                <a:cs typeface="Verdana"/>
              </a:rPr>
              <a:t>inferioridad </a:t>
            </a:r>
            <a:r>
              <a:rPr sz="1800" spc="45" dirty="0">
                <a:solidFill>
                  <a:srgbClr val="FFFFFF"/>
                </a:solidFill>
                <a:latin typeface="Verdana"/>
                <a:cs typeface="Verdana"/>
              </a:rPr>
              <a:t>que </a:t>
            </a:r>
            <a:r>
              <a:rPr sz="1800" spc="25" dirty="0">
                <a:solidFill>
                  <a:srgbClr val="FFFFFF"/>
                </a:solidFill>
                <a:latin typeface="Verdana"/>
                <a:cs typeface="Verdana"/>
              </a:rPr>
              <a:t>guardan </a:t>
            </a:r>
            <a:r>
              <a:rPr sz="1800" spc="105" dirty="0">
                <a:solidFill>
                  <a:srgbClr val="FFFFFF"/>
                </a:solidFill>
                <a:latin typeface="Verdana"/>
                <a:cs typeface="Verdana"/>
              </a:rPr>
              <a:t>de </a:t>
            </a:r>
            <a:r>
              <a:rPr sz="1800" spc="55" dirty="0">
                <a:solidFill>
                  <a:srgbClr val="FFFFFF"/>
                </a:solidFill>
                <a:latin typeface="Verdana"/>
                <a:cs typeface="Verdana"/>
              </a:rPr>
              <a:t>acuerdo </a:t>
            </a:r>
            <a:r>
              <a:rPr sz="1800" spc="145" dirty="0">
                <a:solidFill>
                  <a:srgbClr val="FFFFFF"/>
                </a:solidFill>
                <a:latin typeface="Verdana"/>
                <a:cs typeface="Verdana"/>
              </a:rPr>
              <a:t>a  </a:t>
            </a:r>
            <a:r>
              <a:rPr sz="1800" spc="-30" dirty="0">
                <a:solidFill>
                  <a:srgbClr val="FFFFFF"/>
                </a:solidFill>
                <a:latin typeface="Verdana"/>
                <a:cs typeface="Verdana"/>
              </a:rPr>
              <a:t>respectos </a:t>
            </a:r>
            <a:r>
              <a:rPr sz="1800" spc="-10" dirty="0">
                <a:solidFill>
                  <a:srgbClr val="FFFFFF"/>
                </a:solidFill>
                <a:latin typeface="Verdana"/>
                <a:cs typeface="Verdana"/>
              </a:rPr>
              <a:t>socialmente</a:t>
            </a:r>
            <a:r>
              <a:rPr sz="1800" spc="-204" dirty="0">
                <a:solidFill>
                  <a:srgbClr val="FFFFFF"/>
                </a:solidFill>
                <a:latin typeface="Verdana"/>
                <a:cs typeface="Verdana"/>
              </a:rPr>
              <a:t> </a:t>
            </a:r>
            <a:r>
              <a:rPr sz="1800" spc="-60" dirty="0">
                <a:solidFill>
                  <a:srgbClr val="FFFFFF"/>
                </a:solidFill>
                <a:latin typeface="Verdana"/>
                <a:cs typeface="Verdana"/>
              </a:rPr>
              <a:t>importantes.</a:t>
            </a:r>
            <a:endParaRPr sz="1800">
              <a:latin typeface="Verdana"/>
              <a:cs typeface="Verdana"/>
            </a:endParaRPr>
          </a:p>
        </p:txBody>
      </p:sp>
      <p:sp>
        <p:nvSpPr>
          <p:cNvPr id="4" name="object 4"/>
          <p:cNvSpPr txBox="1"/>
          <p:nvPr/>
        </p:nvSpPr>
        <p:spPr>
          <a:xfrm>
            <a:off x="193039" y="4240847"/>
            <a:ext cx="8561705" cy="848994"/>
          </a:xfrm>
          <a:prstGeom prst="rect">
            <a:avLst/>
          </a:prstGeom>
        </p:spPr>
        <p:txBody>
          <a:bodyPr vert="horz" wrap="square" lIns="0" tIns="12700" rIns="0" bIns="0" rtlCol="0">
            <a:spAutoFit/>
          </a:bodyPr>
          <a:lstStyle/>
          <a:p>
            <a:pPr marL="355600" marR="5080" indent="-342900" algn="just">
              <a:lnSpc>
                <a:spcPct val="100000"/>
              </a:lnSpc>
              <a:spcBef>
                <a:spcPts val="100"/>
              </a:spcBef>
            </a:pPr>
            <a:r>
              <a:rPr sz="1800" spc="-285" dirty="0">
                <a:solidFill>
                  <a:srgbClr val="89D0D5"/>
                </a:solidFill>
                <a:latin typeface="Arial"/>
                <a:cs typeface="Arial"/>
              </a:rPr>
              <a:t> </a:t>
            </a:r>
            <a:r>
              <a:rPr sz="1800" spc="-160" dirty="0">
                <a:solidFill>
                  <a:srgbClr val="FFFFFF"/>
                </a:solidFill>
                <a:latin typeface="Verdana"/>
                <a:cs typeface="Verdana"/>
              </a:rPr>
              <a:t>El </a:t>
            </a:r>
            <a:r>
              <a:rPr sz="1800" spc="-35" dirty="0">
                <a:solidFill>
                  <a:srgbClr val="FFFFFF"/>
                </a:solidFill>
                <a:latin typeface="Verdana"/>
                <a:cs typeface="Verdana"/>
              </a:rPr>
              <a:t>respeto </a:t>
            </a:r>
            <a:r>
              <a:rPr sz="1800" spc="-100" dirty="0">
                <a:solidFill>
                  <a:srgbClr val="FFFFFF"/>
                </a:solidFill>
                <a:latin typeface="Verdana"/>
                <a:cs typeface="Verdana"/>
              </a:rPr>
              <a:t>y </a:t>
            </a:r>
            <a:r>
              <a:rPr sz="1800" spc="15" dirty="0">
                <a:solidFill>
                  <a:srgbClr val="FFFFFF"/>
                </a:solidFill>
                <a:latin typeface="Verdana"/>
                <a:cs typeface="Verdana"/>
              </a:rPr>
              <a:t>la </a:t>
            </a:r>
            <a:r>
              <a:rPr sz="1800" spc="30" dirty="0">
                <a:solidFill>
                  <a:srgbClr val="FFFFFF"/>
                </a:solidFill>
                <a:latin typeface="Verdana"/>
                <a:cs typeface="Verdana"/>
              </a:rPr>
              <a:t>desaprobación </a:t>
            </a:r>
            <a:r>
              <a:rPr sz="1800" spc="-70" dirty="0">
                <a:solidFill>
                  <a:srgbClr val="FFFFFF"/>
                </a:solidFill>
                <a:latin typeface="Verdana"/>
                <a:cs typeface="Verdana"/>
              </a:rPr>
              <a:t>son </a:t>
            </a:r>
            <a:r>
              <a:rPr sz="1800" spc="-10" dirty="0">
                <a:solidFill>
                  <a:srgbClr val="FFFFFF"/>
                </a:solidFill>
                <a:latin typeface="Verdana"/>
                <a:cs typeface="Verdana"/>
              </a:rPr>
              <a:t>actitudes </a:t>
            </a:r>
            <a:r>
              <a:rPr sz="1800" spc="105" dirty="0">
                <a:solidFill>
                  <a:srgbClr val="FFFFFF"/>
                </a:solidFill>
                <a:latin typeface="Verdana"/>
                <a:cs typeface="Verdana"/>
              </a:rPr>
              <a:t>de </a:t>
            </a:r>
            <a:r>
              <a:rPr sz="1800" spc="25" dirty="0">
                <a:solidFill>
                  <a:srgbClr val="FFFFFF"/>
                </a:solidFill>
                <a:latin typeface="Verdana"/>
                <a:cs typeface="Verdana"/>
              </a:rPr>
              <a:t>evaluación </a:t>
            </a:r>
            <a:r>
              <a:rPr sz="1800" spc="-45" dirty="0">
                <a:solidFill>
                  <a:srgbClr val="FFFFFF"/>
                </a:solidFill>
                <a:latin typeface="Verdana"/>
                <a:cs typeface="Verdana"/>
              </a:rPr>
              <a:t>moral </a:t>
            </a:r>
            <a:r>
              <a:rPr sz="1800" spc="-140" dirty="0">
                <a:solidFill>
                  <a:srgbClr val="FFFFFF"/>
                </a:solidFill>
                <a:latin typeface="Verdana"/>
                <a:cs typeface="Verdana"/>
              </a:rPr>
              <a:t>al  </a:t>
            </a:r>
            <a:r>
              <a:rPr sz="1800" spc="-30" dirty="0">
                <a:solidFill>
                  <a:srgbClr val="FFFFFF"/>
                </a:solidFill>
                <a:latin typeface="Verdana"/>
                <a:cs typeface="Verdana"/>
              </a:rPr>
              <a:t>individuo</a:t>
            </a:r>
            <a:r>
              <a:rPr sz="1800" spc="-114" dirty="0">
                <a:solidFill>
                  <a:srgbClr val="FFFFFF"/>
                </a:solidFill>
                <a:latin typeface="Verdana"/>
                <a:cs typeface="Verdana"/>
              </a:rPr>
              <a:t> </a:t>
            </a:r>
            <a:r>
              <a:rPr sz="1800" spc="45" dirty="0">
                <a:solidFill>
                  <a:srgbClr val="FFFFFF"/>
                </a:solidFill>
                <a:latin typeface="Verdana"/>
                <a:cs typeface="Verdana"/>
              </a:rPr>
              <a:t>que</a:t>
            </a:r>
            <a:r>
              <a:rPr sz="1800" spc="-100" dirty="0">
                <a:solidFill>
                  <a:srgbClr val="FFFFFF"/>
                </a:solidFill>
                <a:latin typeface="Verdana"/>
                <a:cs typeface="Verdana"/>
              </a:rPr>
              <a:t> </a:t>
            </a:r>
            <a:r>
              <a:rPr sz="1800" spc="-60" dirty="0">
                <a:solidFill>
                  <a:srgbClr val="FFFFFF"/>
                </a:solidFill>
                <a:latin typeface="Verdana"/>
                <a:cs typeface="Verdana"/>
              </a:rPr>
              <a:t>influyen</a:t>
            </a:r>
            <a:r>
              <a:rPr sz="1800" spc="-90" dirty="0">
                <a:solidFill>
                  <a:srgbClr val="FFFFFF"/>
                </a:solidFill>
                <a:latin typeface="Verdana"/>
                <a:cs typeface="Verdana"/>
              </a:rPr>
              <a:t> </a:t>
            </a:r>
            <a:r>
              <a:rPr sz="1800" spc="-45" dirty="0">
                <a:solidFill>
                  <a:srgbClr val="FFFFFF"/>
                </a:solidFill>
                <a:latin typeface="Verdana"/>
                <a:cs typeface="Verdana"/>
              </a:rPr>
              <a:t>sobre</a:t>
            </a:r>
            <a:r>
              <a:rPr sz="1800" spc="-120" dirty="0">
                <a:solidFill>
                  <a:srgbClr val="FFFFFF"/>
                </a:solidFill>
                <a:latin typeface="Verdana"/>
                <a:cs typeface="Verdana"/>
              </a:rPr>
              <a:t> </a:t>
            </a:r>
            <a:r>
              <a:rPr sz="1800" spc="-145" dirty="0">
                <a:solidFill>
                  <a:srgbClr val="FFFFFF"/>
                </a:solidFill>
                <a:latin typeface="Verdana"/>
                <a:cs typeface="Verdana"/>
              </a:rPr>
              <a:t>su</a:t>
            </a:r>
            <a:r>
              <a:rPr sz="1800" spc="-105" dirty="0">
                <a:solidFill>
                  <a:srgbClr val="FFFFFF"/>
                </a:solidFill>
                <a:latin typeface="Verdana"/>
                <a:cs typeface="Verdana"/>
              </a:rPr>
              <a:t> </a:t>
            </a:r>
            <a:r>
              <a:rPr sz="1800" spc="-25" dirty="0">
                <a:solidFill>
                  <a:srgbClr val="FFFFFF"/>
                </a:solidFill>
                <a:latin typeface="Verdana"/>
                <a:cs typeface="Verdana"/>
              </a:rPr>
              <a:t>forma</a:t>
            </a:r>
            <a:r>
              <a:rPr sz="1800" spc="-114" dirty="0">
                <a:solidFill>
                  <a:srgbClr val="FFFFFF"/>
                </a:solidFill>
                <a:latin typeface="Verdana"/>
                <a:cs typeface="Verdana"/>
              </a:rPr>
              <a:t> </a:t>
            </a:r>
            <a:r>
              <a:rPr sz="1800" spc="105" dirty="0">
                <a:solidFill>
                  <a:srgbClr val="FFFFFF"/>
                </a:solidFill>
                <a:latin typeface="Verdana"/>
                <a:cs typeface="Verdana"/>
              </a:rPr>
              <a:t>de</a:t>
            </a:r>
            <a:r>
              <a:rPr sz="1800" spc="-114" dirty="0">
                <a:solidFill>
                  <a:srgbClr val="FFFFFF"/>
                </a:solidFill>
                <a:latin typeface="Verdana"/>
                <a:cs typeface="Verdana"/>
              </a:rPr>
              <a:t> </a:t>
            </a:r>
            <a:r>
              <a:rPr sz="1800" spc="-5" dirty="0">
                <a:solidFill>
                  <a:srgbClr val="FFFFFF"/>
                </a:solidFill>
                <a:latin typeface="Verdana"/>
                <a:cs typeface="Verdana"/>
              </a:rPr>
              <a:t>actuar,</a:t>
            </a:r>
            <a:r>
              <a:rPr sz="1800" spc="-105" dirty="0">
                <a:solidFill>
                  <a:srgbClr val="FFFFFF"/>
                </a:solidFill>
                <a:latin typeface="Verdana"/>
                <a:cs typeface="Verdana"/>
              </a:rPr>
              <a:t> </a:t>
            </a:r>
            <a:r>
              <a:rPr sz="1800" spc="-80" dirty="0">
                <a:solidFill>
                  <a:srgbClr val="FFFFFF"/>
                </a:solidFill>
                <a:latin typeface="Verdana"/>
                <a:cs typeface="Verdana"/>
              </a:rPr>
              <a:t>es </a:t>
            </a:r>
            <a:r>
              <a:rPr sz="1800" spc="-15" dirty="0">
                <a:solidFill>
                  <a:srgbClr val="FFFFFF"/>
                </a:solidFill>
                <a:latin typeface="Verdana"/>
                <a:cs typeface="Verdana"/>
              </a:rPr>
              <a:t>decir,</a:t>
            </a:r>
            <a:r>
              <a:rPr sz="1800" spc="-105" dirty="0">
                <a:solidFill>
                  <a:srgbClr val="FFFFFF"/>
                </a:solidFill>
                <a:latin typeface="Verdana"/>
                <a:cs typeface="Verdana"/>
              </a:rPr>
              <a:t> </a:t>
            </a:r>
            <a:r>
              <a:rPr sz="1800" spc="-45" dirty="0">
                <a:solidFill>
                  <a:srgbClr val="FFFFFF"/>
                </a:solidFill>
                <a:latin typeface="Verdana"/>
                <a:cs typeface="Verdana"/>
              </a:rPr>
              <a:t>sobre</a:t>
            </a:r>
            <a:r>
              <a:rPr sz="1800" spc="-95" dirty="0">
                <a:solidFill>
                  <a:srgbClr val="FFFFFF"/>
                </a:solidFill>
                <a:latin typeface="Verdana"/>
                <a:cs typeface="Verdana"/>
              </a:rPr>
              <a:t> </a:t>
            </a:r>
            <a:r>
              <a:rPr sz="1800" spc="15" dirty="0">
                <a:solidFill>
                  <a:srgbClr val="FFFFFF"/>
                </a:solidFill>
                <a:latin typeface="Verdana"/>
                <a:cs typeface="Verdana"/>
              </a:rPr>
              <a:t>la</a:t>
            </a:r>
            <a:r>
              <a:rPr sz="1800" spc="-114" dirty="0">
                <a:solidFill>
                  <a:srgbClr val="FFFFFF"/>
                </a:solidFill>
                <a:latin typeface="Verdana"/>
                <a:cs typeface="Verdana"/>
              </a:rPr>
              <a:t> </a:t>
            </a:r>
            <a:r>
              <a:rPr sz="1800" spc="80" dirty="0">
                <a:solidFill>
                  <a:srgbClr val="FFFFFF"/>
                </a:solidFill>
                <a:latin typeface="Verdana"/>
                <a:cs typeface="Verdana"/>
              </a:rPr>
              <a:t>acción  </a:t>
            </a:r>
            <a:r>
              <a:rPr sz="1800" spc="20" dirty="0">
                <a:solidFill>
                  <a:srgbClr val="FFFFFF"/>
                </a:solidFill>
                <a:latin typeface="Verdana"/>
                <a:cs typeface="Verdana"/>
              </a:rPr>
              <a:t>en </a:t>
            </a:r>
            <a:r>
              <a:rPr sz="1800" spc="-95" dirty="0">
                <a:solidFill>
                  <a:srgbClr val="FFFFFF"/>
                </a:solidFill>
                <a:latin typeface="Verdana"/>
                <a:cs typeface="Verdana"/>
              </a:rPr>
              <a:t>los </a:t>
            </a:r>
            <a:r>
              <a:rPr sz="1800" spc="-105" dirty="0">
                <a:solidFill>
                  <a:srgbClr val="FFFFFF"/>
                </a:solidFill>
                <a:latin typeface="Verdana"/>
                <a:cs typeface="Verdana"/>
              </a:rPr>
              <a:t>sistemas</a:t>
            </a:r>
            <a:r>
              <a:rPr sz="1800" spc="-305" dirty="0">
                <a:solidFill>
                  <a:srgbClr val="FFFFFF"/>
                </a:solidFill>
                <a:latin typeface="Verdana"/>
                <a:cs typeface="Verdana"/>
              </a:rPr>
              <a:t> </a:t>
            </a:r>
            <a:r>
              <a:rPr sz="1800" spc="-45" dirty="0">
                <a:solidFill>
                  <a:srgbClr val="FFFFFF"/>
                </a:solidFill>
                <a:latin typeface="Verdana"/>
                <a:cs typeface="Verdana"/>
              </a:rPr>
              <a:t>sociales.</a:t>
            </a:r>
            <a:endParaRPr sz="1800">
              <a:latin typeface="Verdana"/>
              <a:cs typeface="Verdana"/>
            </a:endParaRPr>
          </a:p>
        </p:txBody>
      </p:sp>
      <p:sp>
        <p:nvSpPr>
          <p:cNvPr id="5" name="object 5"/>
          <p:cNvSpPr/>
          <p:nvPr/>
        </p:nvSpPr>
        <p:spPr>
          <a:xfrm>
            <a:off x="2458720" y="1844039"/>
            <a:ext cx="3200400" cy="226568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0525" y="513778"/>
            <a:ext cx="6151245" cy="988060"/>
          </a:xfrm>
          <a:prstGeom prst="rect">
            <a:avLst/>
          </a:prstGeom>
        </p:spPr>
        <p:txBody>
          <a:bodyPr vert="horz" wrap="square" lIns="0" tIns="13970" rIns="0" bIns="0" rtlCol="0">
            <a:spAutoFit/>
          </a:bodyPr>
          <a:lstStyle/>
          <a:p>
            <a:pPr marL="12700" marR="5080">
              <a:lnSpc>
                <a:spcPct val="100000"/>
              </a:lnSpc>
              <a:spcBef>
                <a:spcPts val="110"/>
              </a:spcBef>
            </a:pPr>
            <a:r>
              <a:rPr spc="-300" dirty="0"/>
              <a:t>CRITERIOS </a:t>
            </a:r>
            <a:r>
              <a:rPr spc="-180" dirty="0"/>
              <a:t>EVALUATIVOS </a:t>
            </a:r>
            <a:r>
              <a:rPr spc="-190" dirty="0"/>
              <a:t>DE</a:t>
            </a:r>
            <a:r>
              <a:rPr spc="-260" dirty="0"/>
              <a:t> </a:t>
            </a:r>
            <a:r>
              <a:rPr spc="-204" dirty="0"/>
              <a:t>LOS  </a:t>
            </a:r>
            <a:r>
              <a:rPr spc="-260" dirty="0"/>
              <a:t>INDIVIDUOS </a:t>
            </a:r>
            <a:r>
              <a:rPr spc="-165" dirty="0"/>
              <a:t>EN</a:t>
            </a:r>
            <a:r>
              <a:rPr spc="-200" dirty="0"/>
              <a:t> </a:t>
            </a:r>
            <a:r>
              <a:rPr spc="-160" dirty="0"/>
              <a:t>SOCIEDAD:</a:t>
            </a:r>
          </a:p>
        </p:txBody>
      </p:sp>
      <p:sp>
        <p:nvSpPr>
          <p:cNvPr id="3" name="object 3"/>
          <p:cNvSpPr txBox="1"/>
          <p:nvPr/>
        </p:nvSpPr>
        <p:spPr>
          <a:xfrm>
            <a:off x="962342" y="1630934"/>
            <a:ext cx="7054850" cy="1672589"/>
          </a:xfrm>
          <a:prstGeom prst="rect">
            <a:avLst/>
          </a:prstGeom>
        </p:spPr>
        <p:txBody>
          <a:bodyPr vert="horz" wrap="square" lIns="0" tIns="12700" rIns="0" bIns="0" rtlCol="0">
            <a:spAutoFit/>
          </a:bodyPr>
          <a:lstStyle/>
          <a:p>
            <a:pPr marL="354965" indent="-342900">
              <a:lnSpc>
                <a:spcPct val="100000"/>
              </a:lnSpc>
              <a:spcBef>
                <a:spcPts val="100"/>
              </a:spcBef>
              <a:buClr>
                <a:srgbClr val="000000"/>
              </a:buClr>
              <a:buAutoNum type="arabicPeriod"/>
              <a:tabLst>
                <a:tab pos="354965" algn="l"/>
                <a:tab pos="355600" algn="l"/>
              </a:tabLst>
            </a:pPr>
            <a:r>
              <a:rPr sz="1800" dirty="0">
                <a:solidFill>
                  <a:srgbClr val="FFFFFF"/>
                </a:solidFill>
                <a:latin typeface="Verdana"/>
                <a:cs typeface="Verdana"/>
              </a:rPr>
              <a:t>Participación</a:t>
            </a:r>
            <a:r>
              <a:rPr sz="1800" spc="-80" dirty="0">
                <a:solidFill>
                  <a:srgbClr val="FFFFFF"/>
                </a:solidFill>
                <a:latin typeface="Verdana"/>
                <a:cs typeface="Verdana"/>
              </a:rPr>
              <a:t> </a:t>
            </a:r>
            <a:r>
              <a:rPr sz="1800" spc="90" dirty="0">
                <a:solidFill>
                  <a:srgbClr val="FFFFFF"/>
                </a:solidFill>
                <a:latin typeface="Verdana"/>
                <a:cs typeface="Verdana"/>
              </a:rPr>
              <a:t>como</a:t>
            </a:r>
            <a:r>
              <a:rPr sz="1800" spc="-175" dirty="0">
                <a:solidFill>
                  <a:srgbClr val="FFFFFF"/>
                </a:solidFill>
                <a:latin typeface="Verdana"/>
                <a:cs typeface="Verdana"/>
              </a:rPr>
              <a:t> </a:t>
            </a:r>
            <a:r>
              <a:rPr sz="1800" spc="-25" dirty="0">
                <a:solidFill>
                  <a:srgbClr val="FFFFFF"/>
                </a:solidFill>
                <a:latin typeface="Verdana"/>
                <a:cs typeface="Verdana"/>
              </a:rPr>
              <a:t>miembro</a:t>
            </a:r>
            <a:r>
              <a:rPr sz="1800" spc="-195" dirty="0">
                <a:solidFill>
                  <a:srgbClr val="FFFFFF"/>
                </a:solidFill>
                <a:latin typeface="Verdana"/>
                <a:cs typeface="Verdana"/>
              </a:rPr>
              <a:t> </a:t>
            </a:r>
            <a:r>
              <a:rPr sz="1800" spc="105" dirty="0">
                <a:solidFill>
                  <a:srgbClr val="FFFFFF"/>
                </a:solidFill>
                <a:latin typeface="Verdana"/>
                <a:cs typeface="Verdana"/>
              </a:rPr>
              <a:t>de</a:t>
            </a:r>
            <a:r>
              <a:rPr sz="1800" spc="-125" dirty="0">
                <a:solidFill>
                  <a:srgbClr val="FFFFFF"/>
                </a:solidFill>
                <a:latin typeface="Verdana"/>
                <a:cs typeface="Verdana"/>
              </a:rPr>
              <a:t> </a:t>
            </a:r>
            <a:r>
              <a:rPr sz="1800" spc="20" dirty="0">
                <a:solidFill>
                  <a:srgbClr val="FFFFFF"/>
                </a:solidFill>
                <a:latin typeface="Verdana"/>
                <a:cs typeface="Verdana"/>
              </a:rPr>
              <a:t>una</a:t>
            </a:r>
            <a:r>
              <a:rPr sz="1800" spc="-145" dirty="0">
                <a:solidFill>
                  <a:srgbClr val="FFFFFF"/>
                </a:solidFill>
                <a:latin typeface="Verdana"/>
                <a:cs typeface="Verdana"/>
              </a:rPr>
              <a:t> </a:t>
            </a:r>
            <a:r>
              <a:rPr sz="1800" spc="25" dirty="0">
                <a:solidFill>
                  <a:srgbClr val="FFFFFF"/>
                </a:solidFill>
                <a:latin typeface="Verdana"/>
                <a:cs typeface="Verdana"/>
              </a:rPr>
              <a:t>unidad</a:t>
            </a:r>
            <a:r>
              <a:rPr sz="1800" spc="-130" dirty="0">
                <a:solidFill>
                  <a:srgbClr val="FFFFFF"/>
                </a:solidFill>
                <a:latin typeface="Verdana"/>
                <a:cs typeface="Verdana"/>
              </a:rPr>
              <a:t> </a:t>
            </a:r>
            <a:r>
              <a:rPr sz="1800" spc="105" dirty="0">
                <a:solidFill>
                  <a:srgbClr val="FFFFFF"/>
                </a:solidFill>
                <a:latin typeface="Verdana"/>
                <a:cs typeface="Verdana"/>
              </a:rPr>
              <a:t>de</a:t>
            </a:r>
            <a:r>
              <a:rPr sz="1800" spc="-125" dirty="0">
                <a:solidFill>
                  <a:srgbClr val="FFFFFF"/>
                </a:solidFill>
                <a:latin typeface="Verdana"/>
                <a:cs typeface="Verdana"/>
              </a:rPr>
              <a:t> </a:t>
            </a:r>
            <a:r>
              <a:rPr sz="1800" spc="5" dirty="0">
                <a:solidFill>
                  <a:srgbClr val="FFFFFF"/>
                </a:solidFill>
                <a:latin typeface="Verdana"/>
                <a:cs typeface="Verdana"/>
              </a:rPr>
              <a:t>parentesco</a:t>
            </a:r>
            <a:endParaRPr sz="1800">
              <a:latin typeface="Verdana"/>
              <a:cs typeface="Verdana"/>
            </a:endParaRPr>
          </a:p>
          <a:p>
            <a:pPr marL="354965" indent="-342900">
              <a:lnSpc>
                <a:spcPct val="100000"/>
              </a:lnSpc>
              <a:buClr>
                <a:srgbClr val="000000"/>
              </a:buClr>
              <a:buAutoNum type="arabicPeriod"/>
              <a:tabLst>
                <a:tab pos="354965" algn="l"/>
                <a:tab pos="355600" algn="l"/>
              </a:tabLst>
            </a:pPr>
            <a:r>
              <a:rPr sz="1800" spc="25" dirty="0">
                <a:solidFill>
                  <a:srgbClr val="FFFFFF"/>
                </a:solidFill>
                <a:latin typeface="Verdana"/>
                <a:cs typeface="Verdana"/>
              </a:rPr>
              <a:t>Cualidades</a:t>
            </a:r>
            <a:r>
              <a:rPr sz="1800" spc="-130" dirty="0">
                <a:solidFill>
                  <a:srgbClr val="FFFFFF"/>
                </a:solidFill>
                <a:latin typeface="Verdana"/>
                <a:cs typeface="Verdana"/>
              </a:rPr>
              <a:t> </a:t>
            </a:r>
            <a:r>
              <a:rPr sz="1800" spc="-40" dirty="0">
                <a:solidFill>
                  <a:srgbClr val="FFFFFF"/>
                </a:solidFill>
                <a:latin typeface="Verdana"/>
                <a:cs typeface="Verdana"/>
              </a:rPr>
              <a:t>personales</a:t>
            </a:r>
            <a:endParaRPr sz="1800">
              <a:latin typeface="Verdana"/>
              <a:cs typeface="Verdana"/>
            </a:endParaRPr>
          </a:p>
          <a:p>
            <a:pPr marL="354965" indent="-342900">
              <a:lnSpc>
                <a:spcPct val="100000"/>
              </a:lnSpc>
              <a:buClr>
                <a:srgbClr val="000000"/>
              </a:buClr>
              <a:buAutoNum type="arabicPeriod"/>
              <a:tabLst>
                <a:tab pos="354965" algn="l"/>
                <a:tab pos="355600" algn="l"/>
              </a:tabLst>
            </a:pPr>
            <a:r>
              <a:rPr sz="1800" spc="-65" dirty="0">
                <a:solidFill>
                  <a:srgbClr val="FFFFFF"/>
                </a:solidFill>
                <a:latin typeface="Verdana"/>
                <a:cs typeface="Verdana"/>
              </a:rPr>
              <a:t>Logros</a:t>
            </a:r>
            <a:endParaRPr sz="1800">
              <a:latin typeface="Verdana"/>
              <a:cs typeface="Verdana"/>
            </a:endParaRPr>
          </a:p>
          <a:p>
            <a:pPr marL="354965" indent="-342900">
              <a:lnSpc>
                <a:spcPct val="100000"/>
              </a:lnSpc>
              <a:buClr>
                <a:srgbClr val="000000"/>
              </a:buClr>
              <a:buAutoNum type="arabicPeriod"/>
              <a:tabLst>
                <a:tab pos="354965" algn="l"/>
                <a:tab pos="355600" algn="l"/>
              </a:tabLst>
            </a:pPr>
            <a:r>
              <a:rPr sz="1800" spc="-60" dirty="0">
                <a:solidFill>
                  <a:srgbClr val="FFFFFF"/>
                </a:solidFill>
                <a:latin typeface="Verdana"/>
                <a:cs typeface="Verdana"/>
              </a:rPr>
              <a:t>Posesiones</a:t>
            </a:r>
            <a:endParaRPr sz="1800">
              <a:latin typeface="Verdana"/>
              <a:cs typeface="Verdana"/>
            </a:endParaRPr>
          </a:p>
          <a:p>
            <a:pPr marL="354965" indent="-342900">
              <a:lnSpc>
                <a:spcPct val="100000"/>
              </a:lnSpc>
              <a:spcBef>
                <a:spcPts val="5"/>
              </a:spcBef>
              <a:buClr>
                <a:srgbClr val="000000"/>
              </a:buClr>
              <a:buAutoNum type="arabicPeriod"/>
              <a:tabLst>
                <a:tab pos="354965" algn="l"/>
                <a:tab pos="355600" algn="l"/>
              </a:tabLst>
            </a:pPr>
            <a:r>
              <a:rPr sz="1800" spc="-5" dirty="0">
                <a:solidFill>
                  <a:srgbClr val="FFFFFF"/>
                </a:solidFill>
                <a:latin typeface="Verdana"/>
                <a:cs typeface="Verdana"/>
              </a:rPr>
              <a:t>Autoridad</a:t>
            </a:r>
            <a:endParaRPr sz="1800">
              <a:latin typeface="Verdana"/>
              <a:cs typeface="Verdana"/>
            </a:endParaRPr>
          </a:p>
          <a:p>
            <a:pPr marL="354965" indent="-342900">
              <a:lnSpc>
                <a:spcPct val="100000"/>
              </a:lnSpc>
              <a:buClr>
                <a:srgbClr val="000000"/>
              </a:buClr>
              <a:buAutoNum type="arabicPeriod"/>
              <a:tabLst>
                <a:tab pos="354965" algn="l"/>
                <a:tab pos="355600" algn="l"/>
              </a:tabLst>
            </a:pPr>
            <a:r>
              <a:rPr sz="1800" spc="5" dirty="0">
                <a:solidFill>
                  <a:srgbClr val="FFFFFF"/>
                </a:solidFill>
                <a:latin typeface="Verdana"/>
                <a:cs typeface="Verdana"/>
              </a:rPr>
              <a:t>Poder</a:t>
            </a:r>
            <a:endParaRPr sz="1800">
              <a:latin typeface="Verdana"/>
              <a:cs typeface="Verdana"/>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0525" y="513778"/>
            <a:ext cx="1317625" cy="507365"/>
          </a:xfrm>
          <a:prstGeom prst="rect">
            <a:avLst/>
          </a:prstGeom>
        </p:spPr>
        <p:txBody>
          <a:bodyPr vert="horz" wrap="square" lIns="0" tIns="13970" rIns="0" bIns="0" rtlCol="0">
            <a:spAutoFit/>
          </a:bodyPr>
          <a:lstStyle/>
          <a:p>
            <a:pPr marL="12700">
              <a:lnSpc>
                <a:spcPct val="100000"/>
              </a:lnSpc>
              <a:spcBef>
                <a:spcPts val="110"/>
              </a:spcBef>
            </a:pPr>
            <a:r>
              <a:rPr spc="-625" dirty="0"/>
              <a:t>S</a:t>
            </a:r>
            <a:r>
              <a:rPr spc="-585" dirty="0"/>
              <a:t>T</a:t>
            </a:r>
            <a:r>
              <a:rPr spc="-215" dirty="0"/>
              <a:t>A</a:t>
            </a:r>
            <a:r>
              <a:rPr spc="-225" dirty="0"/>
              <a:t>T</a:t>
            </a:r>
            <a:r>
              <a:rPr spc="-270" dirty="0"/>
              <a:t>U</a:t>
            </a:r>
            <a:r>
              <a:rPr spc="-580" dirty="0"/>
              <a:t>S</a:t>
            </a:r>
          </a:p>
        </p:txBody>
      </p:sp>
      <p:sp>
        <p:nvSpPr>
          <p:cNvPr id="3" name="object 3"/>
          <p:cNvSpPr txBox="1"/>
          <p:nvPr/>
        </p:nvSpPr>
        <p:spPr>
          <a:xfrm>
            <a:off x="390525" y="1226820"/>
            <a:ext cx="8369300" cy="3380104"/>
          </a:xfrm>
          <a:prstGeom prst="rect">
            <a:avLst/>
          </a:prstGeom>
        </p:spPr>
        <p:txBody>
          <a:bodyPr vert="horz" wrap="square" lIns="0" tIns="12700" rIns="0" bIns="0" rtlCol="0">
            <a:spAutoFit/>
          </a:bodyPr>
          <a:lstStyle/>
          <a:p>
            <a:pPr marL="299720" marR="7620" indent="-287020" algn="just">
              <a:lnSpc>
                <a:spcPct val="100000"/>
              </a:lnSpc>
              <a:spcBef>
                <a:spcPts val="100"/>
              </a:spcBef>
            </a:pPr>
            <a:r>
              <a:rPr sz="1800" spc="-290" dirty="0">
                <a:solidFill>
                  <a:srgbClr val="89D0D5"/>
                </a:solidFill>
                <a:latin typeface="Arial"/>
                <a:cs typeface="Arial"/>
              </a:rPr>
              <a:t> </a:t>
            </a:r>
            <a:r>
              <a:rPr sz="1800" spc="100" dirty="0">
                <a:solidFill>
                  <a:srgbClr val="FFFFFF"/>
                </a:solidFill>
                <a:latin typeface="Verdana"/>
                <a:cs typeface="Verdana"/>
              </a:rPr>
              <a:t>A </a:t>
            </a:r>
            <a:r>
              <a:rPr sz="1800" spc="-70" dirty="0">
                <a:solidFill>
                  <a:srgbClr val="FFFFFF"/>
                </a:solidFill>
                <a:latin typeface="Verdana"/>
                <a:cs typeface="Verdana"/>
              </a:rPr>
              <a:t>través </a:t>
            </a:r>
            <a:r>
              <a:rPr sz="1800" spc="114" dirty="0">
                <a:solidFill>
                  <a:srgbClr val="FFFFFF"/>
                </a:solidFill>
                <a:latin typeface="Verdana"/>
                <a:cs typeface="Verdana"/>
              </a:rPr>
              <a:t>de </a:t>
            </a:r>
            <a:r>
              <a:rPr sz="1800" spc="-70" dirty="0">
                <a:solidFill>
                  <a:srgbClr val="FFFFFF"/>
                </a:solidFill>
                <a:latin typeface="Verdana"/>
                <a:cs typeface="Verdana"/>
              </a:rPr>
              <a:t>esas </a:t>
            </a:r>
            <a:r>
              <a:rPr sz="1800" spc="5" dirty="0">
                <a:solidFill>
                  <a:srgbClr val="FFFFFF"/>
                </a:solidFill>
                <a:latin typeface="Verdana"/>
                <a:cs typeface="Verdana"/>
              </a:rPr>
              <a:t>categorías </a:t>
            </a:r>
            <a:r>
              <a:rPr sz="1800" spc="-75" dirty="0">
                <a:solidFill>
                  <a:srgbClr val="FFFFFF"/>
                </a:solidFill>
                <a:latin typeface="Verdana"/>
                <a:cs typeface="Verdana"/>
              </a:rPr>
              <a:t>se </a:t>
            </a:r>
            <a:r>
              <a:rPr sz="1800" spc="-35" dirty="0">
                <a:solidFill>
                  <a:srgbClr val="FFFFFF"/>
                </a:solidFill>
                <a:latin typeface="Verdana"/>
                <a:cs typeface="Verdana"/>
              </a:rPr>
              <a:t>atribuye </a:t>
            </a:r>
            <a:r>
              <a:rPr sz="1800" spc="-45" dirty="0">
                <a:solidFill>
                  <a:srgbClr val="FFFFFF"/>
                </a:solidFill>
                <a:latin typeface="Verdana"/>
                <a:cs typeface="Verdana"/>
              </a:rPr>
              <a:t>un </a:t>
            </a:r>
            <a:r>
              <a:rPr sz="1800" spc="-240" dirty="0">
                <a:solidFill>
                  <a:srgbClr val="FFC000"/>
                </a:solidFill>
                <a:latin typeface="Verdana"/>
                <a:cs typeface="Verdana"/>
              </a:rPr>
              <a:t>STATUS </a:t>
            </a:r>
            <a:r>
              <a:rPr sz="1800" spc="5" dirty="0">
                <a:solidFill>
                  <a:srgbClr val="FFFFFF"/>
                </a:solidFill>
                <a:latin typeface="Verdana"/>
                <a:cs typeface="Verdana"/>
              </a:rPr>
              <a:t>determinado </a:t>
            </a:r>
            <a:r>
              <a:rPr sz="1800" spc="145" dirty="0">
                <a:solidFill>
                  <a:srgbClr val="FFFFFF"/>
                </a:solidFill>
                <a:latin typeface="Verdana"/>
                <a:cs typeface="Verdana"/>
              </a:rPr>
              <a:t>a </a:t>
            </a:r>
            <a:r>
              <a:rPr sz="1800" spc="-185" dirty="0">
                <a:solidFill>
                  <a:srgbClr val="FFFFFF"/>
                </a:solidFill>
                <a:latin typeface="Verdana"/>
                <a:cs typeface="Verdana"/>
              </a:rPr>
              <a:t>los  </a:t>
            </a:r>
            <a:r>
              <a:rPr sz="1800" spc="-50" dirty="0">
                <a:solidFill>
                  <a:srgbClr val="FFFFFF"/>
                </a:solidFill>
                <a:latin typeface="Verdana"/>
                <a:cs typeface="Verdana"/>
              </a:rPr>
              <a:t>individuos </a:t>
            </a:r>
            <a:r>
              <a:rPr sz="1800" spc="-15" dirty="0">
                <a:solidFill>
                  <a:srgbClr val="FFFFFF"/>
                </a:solidFill>
                <a:latin typeface="Verdana"/>
                <a:cs typeface="Verdana"/>
              </a:rPr>
              <a:t>dentro </a:t>
            </a:r>
            <a:r>
              <a:rPr sz="1800" spc="105" dirty="0">
                <a:solidFill>
                  <a:srgbClr val="FFFFFF"/>
                </a:solidFill>
                <a:latin typeface="Verdana"/>
                <a:cs typeface="Verdana"/>
              </a:rPr>
              <a:t>de </a:t>
            </a:r>
            <a:r>
              <a:rPr sz="1800" spc="-45" dirty="0">
                <a:solidFill>
                  <a:srgbClr val="FFFFFF"/>
                </a:solidFill>
                <a:latin typeface="Verdana"/>
                <a:cs typeface="Verdana"/>
              </a:rPr>
              <a:t>un </a:t>
            </a:r>
            <a:r>
              <a:rPr sz="1800" spc="-80" dirty="0">
                <a:solidFill>
                  <a:srgbClr val="FFFFFF"/>
                </a:solidFill>
                <a:latin typeface="Verdana"/>
                <a:cs typeface="Verdana"/>
              </a:rPr>
              <a:t>sistema </a:t>
            </a:r>
            <a:r>
              <a:rPr sz="1800" spc="105" dirty="0">
                <a:solidFill>
                  <a:srgbClr val="FFFFFF"/>
                </a:solidFill>
                <a:latin typeface="Verdana"/>
                <a:cs typeface="Verdana"/>
              </a:rPr>
              <a:t>de </a:t>
            </a:r>
            <a:r>
              <a:rPr sz="1800" spc="-20" dirty="0">
                <a:solidFill>
                  <a:srgbClr val="FFFFFF"/>
                </a:solidFill>
                <a:latin typeface="Verdana"/>
                <a:cs typeface="Verdana"/>
              </a:rPr>
              <a:t>estratificación </a:t>
            </a:r>
            <a:r>
              <a:rPr sz="1800" spc="-15" dirty="0">
                <a:solidFill>
                  <a:srgbClr val="FFFFFF"/>
                </a:solidFill>
                <a:latin typeface="Verdana"/>
                <a:cs typeface="Verdana"/>
              </a:rPr>
              <a:t>social </a:t>
            </a:r>
            <a:r>
              <a:rPr sz="1800" spc="50" dirty="0">
                <a:solidFill>
                  <a:srgbClr val="FFFFFF"/>
                </a:solidFill>
                <a:latin typeface="Verdana"/>
                <a:cs typeface="Verdana"/>
              </a:rPr>
              <a:t>que </a:t>
            </a:r>
            <a:r>
              <a:rPr sz="1800" spc="-60" dirty="0">
                <a:solidFill>
                  <a:srgbClr val="FFFFFF"/>
                </a:solidFill>
                <a:latin typeface="Verdana"/>
                <a:cs typeface="Verdana"/>
              </a:rPr>
              <a:t>será  </a:t>
            </a:r>
            <a:r>
              <a:rPr sz="1800" spc="15" dirty="0">
                <a:solidFill>
                  <a:srgbClr val="FFFFFF"/>
                </a:solidFill>
                <a:latin typeface="Verdana"/>
                <a:cs typeface="Verdana"/>
              </a:rPr>
              <a:t>compartido </a:t>
            </a:r>
            <a:r>
              <a:rPr sz="1800" spc="-15" dirty="0">
                <a:solidFill>
                  <a:srgbClr val="FFFFFF"/>
                </a:solidFill>
                <a:latin typeface="Verdana"/>
                <a:cs typeface="Verdana"/>
              </a:rPr>
              <a:t>por </a:t>
            </a:r>
            <a:r>
              <a:rPr sz="1800" spc="-145" dirty="0">
                <a:solidFill>
                  <a:srgbClr val="FFFFFF"/>
                </a:solidFill>
                <a:latin typeface="Verdana"/>
                <a:cs typeface="Verdana"/>
              </a:rPr>
              <a:t>su </a:t>
            </a:r>
            <a:r>
              <a:rPr sz="1800" spc="-5" dirty="0">
                <a:solidFill>
                  <a:srgbClr val="FFFFFF"/>
                </a:solidFill>
                <a:latin typeface="Verdana"/>
                <a:cs typeface="Verdana"/>
              </a:rPr>
              <a:t>grupo </a:t>
            </a:r>
            <a:r>
              <a:rPr sz="1800" spc="105" dirty="0">
                <a:solidFill>
                  <a:srgbClr val="FFFFFF"/>
                </a:solidFill>
                <a:latin typeface="Verdana"/>
                <a:cs typeface="Verdana"/>
              </a:rPr>
              <a:t>de</a:t>
            </a:r>
            <a:r>
              <a:rPr sz="1800" spc="-380" dirty="0">
                <a:solidFill>
                  <a:srgbClr val="FFFFFF"/>
                </a:solidFill>
                <a:latin typeface="Verdana"/>
                <a:cs typeface="Verdana"/>
              </a:rPr>
              <a:t> </a:t>
            </a:r>
            <a:r>
              <a:rPr sz="1800" spc="10" dirty="0">
                <a:solidFill>
                  <a:srgbClr val="FFFFFF"/>
                </a:solidFill>
                <a:latin typeface="Verdana"/>
                <a:cs typeface="Verdana"/>
              </a:rPr>
              <a:t>parentesco </a:t>
            </a:r>
            <a:r>
              <a:rPr sz="1800" spc="-55" dirty="0">
                <a:solidFill>
                  <a:srgbClr val="FFFFFF"/>
                </a:solidFill>
                <a:latin typeface="Verdana"/>
                <a:cs typeface="Verdana"/>
              </a:rPr>
              <a:t>(familia </a:t>
            </a:r>
            <a:r>
              <a:rPr sz="1800" spc="-5" dirty="0">
                <a:solidFill>
                  <a:srgbClr val="FFFFFF"/>
                </a:solidFill>
                <a:latin typeface="Verdana"/>
                <a:cs typeface="Verdana"/>
              </a:rPr>
              <a:t>nuclear </a:t>
            </a:r>
            <a:r>
              <a:rPr sz="1800" spc="20" dirty="0">
                <a:solidFill>
                  <a:srgbClr val="FFFFFF"/>
                </a:solidFill>
                <a:latin typeface="Verdana"/>
                <a:cs typeface="Verdana"/>
              </a:rPr>
              <a:t>en sociedades  </a:t>
            </a:r>
            <a:r>
              <a:rPr sz="1800" spc="-45" dirty="0">
                <a:solidFill>
                  <a:srgbClr val="FFFFFF"/>
                </a:solidFill>
                <a:latin typeface="Verdana"/>
                <a:cs typeface="Verdana"/>
              </a:rPr>
              <a:t>modernas).</a:t>
            </a:r>
            <a:endParaRPr sz="1800">
              <a:latin typeface="Verdana"/>
              <a:cs typeface="Verdana"/>
            </a:endParaRPr>
          </a:p>
          <a:p>
            <a:pPr marL="12700">
              <a:lnSpc>
                <a:spcPct val="100000"/>
              </a:lnSpc>
              <a:spcBef>
                <a:spcPts val="1605"/>
              </a:spcBef>
              <a:tabLst>
                <a:tab pos="299085" algn="l"/>
              </a:tabLst>
            </a:pPr>
            <a:r>
              <a:rPr sz="1800" spc="-290" dirty="0">
                <a:solidFill>
                  <a:srgbClr val="89D0D5"/>
                </a:solidFill>
                <a:latin typeface="Arial"/>
                <a:cs typeface="Arial"/>
              </a:rPr>
              <a:t>	</a:t>
            </a:r>
            <a:r>
              <a:rPr sz="1800" spc="-105" dirty="0">
                <a:solidFill>
                  <a:srgbClr val="FFFFFF"/>
                </a:solidFill>
                <a:latin typeface="Verdana"/>
                <a:cs typeface="Verdana"/>
              </a:rPr>
              <a:t>Tales </a:t>
            </a:r>
            <a:r>
              <a:rPr sz="1800" spc="5" dirty="0">
                <a:solidFill>
                  <a:srgbClr val="FFFFFF"/>
                </a:solidFill>
                <a:latin typeface="Verdana"/>
                <a:cs typeface="Verdana"/>
              </a:rPr>
              <a:t>categorías </a:t>
            </a:r>
            <a:r>
              <a:rPr sz="1800" spc="-30" dirty="0">
                <a:solidFill>
                  <a:srgbClr val="FFFFFF"/>
                </a:solidFill>
                <a:latin typeface="Verdana"/>
                <a:cs typeface="Verdana"/>
              </a:rPr>
              <a:t>tendrían </a:t>
            </a:r>
            <a:r>
              <a:rPr sz="1800" spc="-65" dirty="0">
                <a:solidFill>
                  <a:srgbClr val="FFFFFF"/>
                </a:solidFill>
                <a:latin typeface="Verdana"/>
                <a:cs typeface="Verdana"/>
              </a:rPr>
              <a:t>distinta </a:t>
            </a:r>
            <a:r>
              <a:rPr sz="1800" spc="-15" dirty="0">
                <a:solidFill>
                  <a:srgbClr val="FFFFFF"/>
                </a:solidFill>
                <a:latin typeface="Verdana"/>
                <a:cs typeface="Verdana"/>
              </a:rPr>
              <a:t>significación </a:t>
            </a:r>
            <a:r>
              <a:rPr sz="1800" spc="-105" dirty="0">
                <a:solidFill>
                  <a:srgbClr val="FFFFFF"/>
                </a:solidFill>
                <a:latin typeface="Verdana"/>
                <a:cs typeface="Verdana"/>
              </a:rPr>
              <a:t>y </a:t>
            </a:r>
            <a:r>
              <a:rPr sz="1800" spc="35" dirty="0">
                <a:solidFill>
                  <a:srgbClr val="FFFFFF"/>
                </a:solidFill>
                <a:latin typeface="Verdana"/>
                <a:cs typeface="Verdana"/>
              </a:rPr>
              <a:t>combinación </a:t>
            </a:r>
            <a:r>
              <a:rPr sz="1800" spc="-30" dirty="0">
                <a:solidFill>
                  <a:srgbClr val="FFFFFF"/>
                </a:solidFill>
                <a:latin typeface="Verdana"/>
                <a:cs typeface="Verdana"/>
              </a:rPr>
              <a:t>según</a:t>
            </a:r>
            <a:r>
              <a:rPr sz="1800" spc="450" dirty="0">
                <a:solidFill>
                  <a:srgbClr val="FFFFFF"/>
                </a:solidFill>
                <a:latin typeface="Verdana"/>
                <a:cs typeface="Verdana"/>
              </a:rPr>
              <a:t> </a:t>
            </a:r>
            <a:r>
              <a:rPr sz="1800" spc="-75" dirty="0">
                <a:solidFill>
                  <a:srgbClr val="FFFFFF"/>
                </a:solidFill>
                <a:latin typeface="Verdana"/>
                <a:cs typeface="Verdana"/>
              </a:rPr>
              <a:t>las</a:t>
            </a:r>
            <a:endParaRPr sz="1800">
              <a:latin typeface="Verdana"/>
              <a:cs typeface="Verdana"/>
            </a:endParaRPr>
          </a:p>
          <a:p>
            <a:pPr marL="299720">
              <a:lnSpc>
                <a:spcPct val="100000"/>
              </a:lnSpc>
            </a:pPr>
            <a:r>
              <a:rPr sz="1800" spc="20" dirty="0">
                <a:solidFill>
                  <a:srgbClr val="FFFFFF"/>
                </a:solidFill>
                <a:latin typeface="Verdana"/>
                <a:cs typeface="Verdana"/>
              </a:rPr>
              <a:t>sociedades </a:t>
            </a:r>
            <a:r>
              <a:rPr sz="1800" spc="-100" dirty="0">
                <a:solidFill>
                  <a:srgbClr val="FFFFFF"/>
                </a:solidFill>
                <a:latin typeface="Verdana"/>
                <a:cs typeface="Verdana"/>
              </a:rPr>
              <a:t>y </a:t>
            </a:r>
            <a:r>
              <a:rPr sz="1800" spc="-180" dirty="0">
                <a:solidFill>
                  <a:srgbClr val="FFFFFF"/>
                </a:solidFill>
                <a:latin typeface="Verdana"/>
                <a:cs typeface="Verdana"/>
              </a:rPr>
              <a:t>sus </a:t>
            </a:r>
            <a:r>
              <a:rPr sz="1800" spc="-35" dirty="0">
                <a:solidFill>
                  <a:srgbClr val="FFFFFF"/>
                </a:solidFill>
                <a:latin typeface="Verdana"/>
                <a:cs typeface="Verdana"/>
              </a:rPr>
              <a:t>momentos</a:t>
            </a:r>
            <a:r>
              <a:rPr sz="1800" spc="-254" dirty="0">
                <a:solidFill>
                  <a:srgbClr val="FFFFFF"/>
                </a:solidFill>
                <a:latin typeface="Verdana"/>
                <a:cs typeface="Verdana"/>
              </a:rPr>
              <a:t> </a:t>
            </a:r>
            <a:r>
              <a:rPr sz="1800" spc="-85" dirty="0">
                <a:solidFill>
                  <a:srgbClr val="FFFFFF"/>
                </a:solidFill>
                <a:latin typeface="Verdana"/>
                <a:cs typeface="Verdana"/>
              </a:rPr>
              <a:t>históricos.</a:t>
            </a:r>
            <a:endParaRPr sz="1800">
              <a:latin typeface="Verdana"/>
              <a:cs typeface="Verdana"/>
            </a:endParaRPr>
          </a:p>
          <a:p>
            <a:pPr>
              <a:lnSpc>
                <a:spcPct val="100000"/>
              </a:lnSpc>
              <a:spcBef>
                <a:spcPts val="40"/>
              </a:spcBef>
            </a:pPr>
            <a:endParaRPr sz="2600">
              <a:latin typeface="Verdana"/>
              <a:cs typeface="Verdana"/>
            </a:endParaRPr>
          </a:p>
          <a:p>
            <a:pPr marL="299720" marR="5080" indent="-287020" algn="just">
              <a:lnSpc>
                <a:spcPct val="100000"/>
              </a:lnSpc>
            </a:pPr>
            <a:r>
              <a:rPr sz="1800" spc="-285" dirty="0">
                <a:solidFill>
                  <a:srgbClr val="89D0D5"/>
                </a:solidFill>
                <a:latin typeface="Arial"/>
                <a:cs typeface="Arial"/>
              </a:rPr>
              <a:t> </a:t>
            </a:r>
            <a:r>
              <a:rPr sz="1800" spc="-160" dirty="0">
                <a:solidFill>
                  <a:srgbClr val="FFFFFF"/>
                </a:solidFill>
                <a:latin typeface="Verdana"/>
                <a:cs typeface="Verdana"/>
              </a:rPr>
              <a:t>El </a:t>
            </a:r>
            <a:r>
              <a:rPr sz="1800" spc="-105" dirty="0">
                <a:solidFill>
                  <a:srgbClr val="FFC000"/>
                </a:solidFill>
                <a:latin typeface="Verdana"/>
                <a:cs typeface="Verdana"/>
              </a:rPr>
              <a:t>status </a:t>
            </a:r>
            <a:r>
              <a:rPr sz="1800" spc="-10" dirty="0">
                <a:solidFill>
                  <a:srgbClr val="FFC000"/>
                </a:solidFill>
                <a:latin typeface="Verdana"/>
                <a:cs typeface="Verdana"/>
              </a:rPr>
              <a:t>adscripto </a:t>
            </a:r>
            <a:r>
              <a:rPr sz="1800" spc="-50" dirty="0">
                <a:solidFill>
                  <a:srgbClr val="FFFFFF"/>
                </a:solidFill>
                <a:latin typeface="Verdana"/>
                <a:cs typeface="Verdana"/>
              </a:rPr>
              <a:t>refieren </a:t>
            </a:r>
            <a:r>
              <a:rPr sz="1800" spc="150" dirty="0">
                <a:solidFill>
                  <a:srgbClr val="FFFFFF"/>
                </a:solidFill>
                <a:latin typeface="Verdana"/>
                <a:cs typeface="Verdana"/>
              </a:rPr>
              <a:t>a </a:t>
            </a:r>
            <a:r>
              <a:rPr sz="1800" spc="25" dirty="0">
                <a:solidFill>
                  <a:srgbClr val="FFFFFF"/>
                </a:solidFill>
                <a:latin typeface="Verdana"/>
                <a:cs typeface="Verdana"/>
              </a:rPr>
              <a:t>cualidades </a:t>
            </a:r>
            <a:r>
              <a:rPr sz="1800" spc="20" dirty="0">
                <a:solidFill>
                  <a:srgbClr val="FFFFFF"/>
                </a:solidFill>
                <a:latin typeface="Verdana"/>
                <a:cs typeface="Verdana"/>
              </a:rPr>
              <a:t>biológicamente </a:t>
            </a:r>
            <a:r>
              <a:rPr sz="1800" spc="-55" dirty="0">
                <a:solidFill>
                  <a:srgbClr val="FFFFFF"/>
                </a:solidFill>
                <a:latin typeface="Verdana"/>
                <a:cs typeface="Verdana"/>
              </a:rPr>
              <a:t>hereditarias. </a:t>
            </a:r>
            <a:r>
              <a:rPr sz="1800" spc="-300" dirty="0">
                <a:solidFill>
                  <a:srgbClr val="FFFFFF"/>
                </a:solidFill>
                <a:latin typeface="Verdana"/>
                <a:cs typeface="Verdana"/>
              </a:rPr>
              <a:t>Es  </a:t>
            </a:r>
            <a:r>
              <a:rPr sz="1800" spc="-25" dirty="0">
                <a:solidFill>
                  <a:srgbClr val="FFFFFF"/>
                </a:solidFill>
                <a:latin typeface="Verdana"/>
                <a:cs typeface="Verdana"/>
              </a:rPr>
              <a:t>el </a:t>
            </a:r>
            <a:r>
              <a:rPr sz="1800" dirty="0">
                <a:solidFill>
                  <a:srgbClr val="FFFFFF"/>
                </a:solidFill>
                <a:latin typeface="Verdana"/>
                <a:cs typeface="Verdana"/>
              </a:rPr>
              <a:t>predominante </a:t>
            </a:r>
            <a:r>
              <a:rPr sz="1800" spc="20" dirty="0">
                <a:solidFill>
                  <a:srgbClr val="FFFFFF"/>
                </a:solidFill>
                <a:latin typeface="Verdana"/>
                <a:cs typeface="Verdana"/>
              </a:rPr>
              <a:t>en </a:t>
            </a:r>
            <a:r>
              <a:rPr sz="1800" spc="-75" dirty="0">
                <a:solidFill>
                  <a:srgbClr val="FFFFFF"/>
                </a:solidFill>
                <a:latin typeface="Verdana"/>
                <a:cs typeface="Verdana"/>
              </a:rPr>
              <a:t>las </a:t>
            </a:r>
            <a:r>
              <a:rPr sz="1800" spc="-35" dirty="0">
                <a:solidFill>
                  <a:srgbClr val="FFFFFF"/>
                </a:solidFill>
                <a:latin typeface="Verdana"/>
                <a:cs typeface="Verdana"/>
              </a:rPr>
              <a:t>castas, </a:t>
            </a:r>
            <a:r>
              <a:rPr sz="1800" spc="-70" dirty="0">
                <a:solidFill>
                  <a:srgbClr val="FFFFFF"/>
                </a:solidFill>
                <a:latin typeface="Verdana"/>
                <a:cs typeface="Verdana"/>
              </a:rPr>
              <a:t>mientras </a:t>
            </a:r>
            <a:r>
              <a:rPr sz="1800" spc="45" dirty="0">
                <a:solidFill>
                  <a:srgbClr val="FFFFFF"/>
                </a:solidFill>
                <a:latin typeface="Verdana"/>
                <a:cs typeface="Verdana"/>
              </a:rPr>
              <a:t>que </a:t>
            </a:r>
            <a:r>
              <a:rPr sz="1800" spc="20" dirty="0">
                <a:solidFill>
                  <a:srgbClr val="FFFFFF"/>
                </a:solidFill>
                <a:latin typeface="Verdana"/>
                <a:cs typeface="Verdana"/>
              </a:rPr>
              <a:t>en </a:t>
            </a:r>
            <a:r>
              <a:rPr sz="1800" spc="15" dirty="0">
                <a:solidFill>
                  <a:srgbClr val="FFFFFF"/>
                </a:solidFill>
                <a:latin typeface="Verdana"/>
                <a:cs typeface="Verdana"/>
              </a:rPr>
              <a:t>la </a:t>
            </a:r>
            <a:r>
              <a:rPr sz="1800" spc="45" dirty="0">
                <a:solidFill>
                  <a:srgbClr val="FFFFFF"/>
                </a:solidFill>
                <a:latin typeface="Verdana"/>
                <a:cs typeface="Verdana"/>
              </a:rPr>
              <a:t>sociedad  </a:t>
            </a:r>
            <a:r>
              <a:rPr sz="1800" spc="5" dirty="0">
                <a:solidFill>
                  <a:srgbClr val="FFFFFF"/>
                </a:solidFill>
                <a:latin typeface="Verdana"/>
                <a:cs typeface="Verdana"/>
              </a:rPr>
              <a:t>norteamericana </a:t>
            </a:r>
            <a:r>
              <a:rPr sz="1800" spc="10" dirty="0">
                <a:solidFill>
                  <a:srgbClr val="FFFFFF"/>
                </a:solidFill>
                <a:latin typeface="Verdana"/>
                <a:cs typeface="Verdana"/>
              </a:rPr>
              <a:t>predomina </a:t>
            </a:r>
            <a:r>
              <a:rPr sz="1800" spc="-25" dirty="0">
                <a:solidFill>
                  <a:srgbClr val="FFC000"/>
                </a:solidFill>
                <a:latin typeface="Verdana"/>
                <a:cs typeface="Verdana"/>
              </a:rPr>
              <a:t>el </a:t>
            </a:r>
            <a:r>
              <a:rPr sz="1800" spc="-105" dirty="0">
                <a:solidFill>
                  <a:srgbClr val="FFC000"/>
                </a:solidFill>
                <a:latin typeface="Verdana"/>
                <a:cs typeface="Verdana"/>
              </a:rPr>
              <a:t>status </a:t>
            </a:r>
            <a:r>
              <a:rPr sz="1800" dirty="0">
                <a:solidFill>
                  <a:srgbClr val="FFC000"/>
                </a:solidFill>
                <a:latin typeface="Verdana"/>
                <a:cs typeface="Verdana"/>
              </a:rPr>
              <a:t>adquirido </a:t>
            </a:r>
            <a:r>
              <a:rPr sz="1800" dirty="0">
                <a:solidFill>
                  <a:srgbClr val="FFFFFF"/>
                </a:solidFill>
                <a:latin typeface="Verdana"/>
                <a:cs typeface="Verdana"/>
              </a:rPr>
              <a:t>(producto </a:t>
            </a:r>
            <a:r>
              <a:rPr sz="1800" spc="20" dirty="0">
                <a:solidFill>
                  <a:srgbClr val="FFFFFF"/>
                </a:solidFill>
                <a:latin typeface="Verdana"/>
                <a:cs typeface="Verdana"/>
              </a:rPr>
              <a:t>del </a:t>
            </a:r>
            <a:r>
              <a:rPr sz="1800" spc="-20" dirty="0">
                <a:solidFill>
                  <a:srgbClr val="FFFFFF"/>
                </a:solidFill>
                <a:latin typeface="Verdana"/>
                <a:cs typeface="Verdana"/>
              </a:rPr>
              <a:t>logro  </a:t>
            </a:r>
            <a:r>
              <a:rPr sz="1800" spc="-45" dirty="0">
                <a:solidFill>
                  <a:srgbClr val="FFFFFF"/>
                </a:solidFill>
                <a:latin typeface="Verdana"/>
                <a:cs typeface="Verdana"/>
              </a:rPr>
              <a:t>personal)</a:t>
            </a:r>
            <a:endParaRPr sz="1800">
              <a:latin typeface="Verdana"/>
              <a:cs typeface="Verdana"/>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63562" y="362839"/>
            <a:ext cx="2974975" cy="507365"/>
          </a:xfrm>
          <a:prstGeom prst="rect">
            <a:avLst/>
          </a:prstGeom>
        </p:spPr>
        <p:txBody>
          <a:bodyPr vert="horz" wrap="square" lIns="0" tIns="13970" rIns="0" bIns="0" rtlCol="0">
            <a:spAutoFit/>
          </a:bodyPr>
          <a:lstStyle/>
          <a:p>
            <a:pPr marL="12700">
              <a:lnSpc>
                <a:spcPct val="100000"/>
              </a:lnSpc>
              <a:spcBef>
                <a:spcPts val="110"/>
              </a:spcBef>
            </a:pPr>
            <a:r>
              <a:rPr spc="-415" dirty="0"/>
              <a:t>STATUS </a:t>
            </a:r>
            <a:r>
              <a:rPr spc="-70" dirty="0"/>
              <a:t>Y</a:t>
            </a:r>
            <a:r>
              <a:rPr spc="-110" dirty="0"/>
              <a:t> </a:t>
            </a:r>
            <a:r>
              <a:rPr spc="-235" dirty="0"/>
              <a:t>ROLES</a:t>
            </a:r>
          </a:p>
        </p:txBody>
      </p:sp>
      <p:sp>
        <p:nvSpPr>
          <p:cNvPr id="3" name="object 3"/>
          <p:cNvSpPr txBox="1"/>
          <p:nvPr/>
        </p:nvSpPr>
        <p:spPr>
          <a:xfrm>
            <a:off x="748665" y="1255395"/>
            <a:ext cx="6714490" cy="3199130"/>
          </a:xfrm>
          <a:prstGeom prst="rect">
            <a:avLst/>
          </a:prstGeom>
        </p:spPr>
        <p:txBody>
          <a:bodyPr vert="horz" wrap="square" lIns="0" tIns="39370" rIns="0" bIns="0" rtlCol="0">
            <a:spAutoFit/>
          </a:bodyPr>
          <a:lstStyle/>
          <a:p>
            <a:pPr marL="269240" marR="5080" indent="-257175" algn="just">
              <a:lnSpc>
                <a:spcPct val="90100"/>
              </a:lnSpc>
              <a:spcBef>
                <a:spcPts val="310"/>
              </a:spcBef>
            </a:pPr>
            <a:r>
              <a:rPr sz="1450" spc="235" dirty="0">
                <a:solidFill>
                  <a:srgbClr val="89D0D5"/>
                </a:solidFill>
                <a:latin typeface="Arial"/>
                <a:cs typeface="Arial"/>
              </a:rPr>
              <a:t> </a:t>
            </a:r>
            <a:r>
              <a:rPr sz="1800" spc="-160" dirty="0">
                <a:solidFill>
                  <a:srgbClr val="FFFFFF"/>
                </a:solidFill>
                <a:latin typeface="Verdana"/>
                <a:cs typeface="Verdana"/>
              </a:rPr>
              <a:t>El </a:t>
            </a:r>
            <a:r>
              <a:rPr sz="1800" spc="15" dirty="0">
                <a:solidFill>
                  <a:srgbClr val="FFFFFF"/>
                </a:solidFill>
                <a:latin typeface="Verdana"/>
                <a:cs typeface="Verdana"/>
              </a:rPr>
              <a:t>actor </a:t>
            </a:r>
            <a:r>
              <a:rPr sz="1800" spc="55" dirty="0">
                <a:solidFill>
                  <a:srgbClr val="FFFFFF"/>
                </a:solidFill>
                <a:latin typeface="Verdana"/>
                <a:cs typeface="Verdana"/>
              </a:rPr>
              <a:t>que </a:t>
            </a:r>
            <a:r>
              <a:rPr sz="1800" spc="35" dirty="0">
                <a:solidFill>
                  <a:srgbClr val="FFFFFF"/>
                </a:solidFill>
                <a:latin typeface="Verdana"/>
                <a:cs typeface="Verdana"/>
              </a:rPr>
              <a:t>cumple </a:t>
            </a:r>
            <a:r>
              <a:rPr sz="1800" spc="-55" dirty="0">
                <a:solidFill>
                  <a:srgbClr val="FFFFFF"/>
                </a:solidFill>
                <a:latin typeface="Verdana"/>
                <a:cs typeface="Verdana"/>
              </a:rPr>
              <a:t>un </a:t>
            </a:r>
            <a:r>
              <a:rPr sz="1800" spc="55" dirty="0">
                <a:solidFill>
                  <a:srgbClr val="FFFFFF"/>
                </a:solidFill>
                <a:latin typeface="Verdana"/>
                <a:cs typeface="Verdana"/>
              </a:rPr>
              <a:t>papel </a:t>
            </a:r>
            <a:r>
              <a:rPr sz="1800" spc="-15" dirty="0">
                <a:solidFill>
                  <a:srgbClr val="FFFFFF"/>
                </a:solidFill>
                <a:latin typeface="Verdana"/>
                <a:cs typeface="Verdana"/>
              </a:rPr>
              <a:t>social </a:t>
            </a:r>
            <a:r>
              <a:rPr sz="1800" spc="-80" dirty="0">
                <a:solidFill>
                  <a:srgbClr val="FFFFFF"/>
                </a:solidFill>
                <a:latin typeface="Verdana"/>
                <a:cs typeface="Verdana"/>
              </a:rPr>
              <a:t>es </a:t>
            </a:r>
            <a:r>
              <a:rPr sz="1800" spc="-5" dirty="0">
                <a:solidFill>
                  <a:srgbClr val="FFFFFF"/>
                </a:solidFill>
                <a:latin typeface="Verdana"/>
                <a:cs typeface="Verdana"/>
              </a:rPr>
              <a:t>valorado, </a:t>
            </a:r>
            <a:r>
              <a:rPr sz="1800" spc="-30" dirty="0">
                <a:solidFill>
                  <a:srgbClr val="FFFFFF"/>
                </a:solidFill>
                <a:latin typeface="Verdana"/>
                <a:cs typeface="Verdana"/>
              </a:rPr>
              <a:t>desde  </a:t>
            </a:r>
            <a:r>
              <a:rPr sz="1800" spc="-25" dirty="0">
                <a:solidFill>
                  <a:srgbClr val="FFFFFF"/>
                </a:solidFill>
                <a:latin typeface="Verdana"/>
                <a:cs typeface="Verdana"/>
              </a:rPr>
              <a:t>el </a:t>
            </a:r>
            <a:r>
              <a:rPr sz="1800" spc="-10" dirty="0">
                <a:solidFill>
                  <a:srgbClr val="FFFFFF"/>
                </a:solidFill>
                <a:latin typeface="Verdana"/>
                <a:cs typeface="Verdana"/>
              </a:rPr>
              <a:t>punto </a:t>
            </a:r>
            <a:r>
              <a:rPr sz="1800" spc="105" dirty="0">
                <a:solidFill>
                  <a:srgbClr val="FFFFFF"/>
                </a:solidFill>
                <a:latin typeface="Verdana"/>
                <a:cs typeface="Verdana"/>
              </a:rPr>
              <a:t>de </a:t>
            </a:r>
            <a:r>
              <a:rPr sz="1800" spc="-80" dirty="0">
                <a:solidFill>
                  <a:srgbClr val="FFFFFF"/>
                </a:solidFill>
                <a:latin typeface="Verdana"/>
                <a:cs typeface="Verdana"/>
              </a:rPr>
              <a:t>vista </a:t>
            </a:r>
            <a:r>
              <a:rPr sz="1800" spc="105" dirty="0">
                <a:solidFill>
                  <a:srgbClr val="FFFFFF"/>
                </a:solidFill>
                <a:latin typeface="Verdana"/>
                <a:cs typeface="Verdana"/>
              </a:rPr>
              <a:t>de </a:t>
            </a:r>
            <a:r>
              <a:rPr sz="1800" spc="15" dirty="0">
                <a:solidFill>
                  <a:srgbClr val="FFFFFF"/>
                </a:solidFill>
                <a:latin typeface="Verdana"/>
                <a:cs typeface="Verdana"/>
              </a:rPr>
              <a:t>la </a:t>
            </a:r>
            <a:r>
              <a:rPr sz="1800" spc="-45" dirty="0">
                <a:solidFill>
                  <a:srgbClr val="FFFFFF"/>
                </a:solidFill>
                <a:latin typeface="Verdana"/>
                <a:cs typeface="Verdana"/>
              </a:rPr>
              <a:t>jerarquización, </a:t>
            </a:r>
            <a:r>
              <a:rPr sz="1800" spc="80" dirty="0">
                <a:solidFill>
                  <a:srgbClr val="FFFFFF"/>
                </a:solidFill>
                <a:latin typeface="Verdana"/>
                <a:cs typeface="Verdana"/>
              </a:rPr>
              <a:t>como </a:t>
            </a:r>
            <a:r>
              <a:rPr sz="1800" spc="20" dirty="0">
                <a:solidFill>
                  <a:srgbClr val="FFFFFF"/>
                </a:solidFill>
                <a:latin typeface="Verdana"/>
                <a:cs typeface="Verdana"/>
              </a:rPr>
              <a:t>una </a:t>
            </a:r>
            <a:r>
              <a:rPr sz="1800" spc="50" dirty="0">
                <a:solidFill>
                  <a:srgbClr val="FFFFFF"/>
                </a:solidFill>
                <a:latin typeface="Verdana"/>
                <a:cs typeface="Verdana"/>
              </a:rPr>
              <a:t>cosa  </a:t>
            </a:r>
            <a:r>
              <a:rPr sz="1800" spc="45" dirty="0">
                <a:solidFill>
                  <a:srgbClr val="FFFFFF"/>
                </a:solidFill>
                <a:latin typeface="Verdana"/>
                <a:cs typeface="Verdana"/>
              </a:rPr>
              <a:t>que </a:t>
            </a:r>
            <a:r>
              <a:rPr sz="1800" spc="-20" dirty="0">
                <a:solidFill>
                  <a:srgbClr val="FFFFFF"/>
                </a:solidFill>
                <a:latin typeface="Verdana"/>
                <a:cs typeface="Verdana"/>
              </a:rPr>
              <a:t>tiene </a:t>
            </a:r>
            <a:r>
              <a:rPr sz="1800" spc="25" dirty="0">
                <a:solidFill>
                  <a:srgbClr val="FFFFFF"/>
                </a:solidFill>
                <a:latin typeface="Verdana"/>
                <a:cs typeface="Verdana"/>
              </a:rPr>
              <a:t>cualidades </a:t>
            </a:r>
            <a:r>
              <a:rPr sz="1800" spc="-105" dirty="0">
                <a:solidFill>
                  <a:srgbClr val="FFFFFF"/>
                </a:solidFill>
                <a:latin typeface="Verdana"/>
                <a:cs typeface="Verdana"/>
              </a:rPr>
              <a:t>y </a:t>
            </a:r>
            <a:r>
              <a:rPr sz="1800" spc="-15" dirty="0">
                <a:solidFill>
                  <a:srgbClr val="FFFFFF"/>
                </a:solidFill>
                <a:latin typeface="Verdana"/>
                <a:cs typeface="Verdana"/>
              </a:rPr>
              <a:t>por </a:t>
            </a:r>
            <a:r>
              <a:rPr sz="1800" spc="-20" dirty="0">
                <a:solidFill>
                  <a:srgbClr val="FFFFFF"/>
                </a:solidFill>
                <a:latin typeface="Verdana"/>
                <a:cs typeface="Verdana"/>
              </a:rPr>
              <a:t>lo </a:t>
            </a:r>
            <a:r>
              <a:rPr sz="1800" spc="-15" dirty="0">
                <a:solidFill>
                  <a:srgbClr val="FFFFFF"/>
                </a:solidFill>
                <a:latin typeface="Verdana"/>
                <a:cs typeface="Verdana"/>
              </a:rPr>
              <a:t>tanto </a:t>
            </a:r>
            <a:r>
              <a:rPr sz="1800" spc="100" dirty="0">
                <a:solidFill>
                  <a:srgbClr val="FFFFFF"/>
                </a:solidFill>
                <a:latin typeface="Verdana"/>
                <a:cs typeface="Verdana"/>
              </a:rPr>
              <a:t>ocupa </a:t>
            </a:r>
            <a:r>
              <a:rPr sz="1800" spc="-45" dirty="0">
                <a:solidFill>
                  <a:srgbClr val="FFFFFF"/>
                </a:solidFill>
                <a:latin typeface="Verdana"/>
                <a:cs typeface="Verdana"/>
              </a:rPr>
              <a:t>un </a:t>
            </a:r>
            <a:r>
              <a:rPr sz="1800" spc="-35" dirty="0">
                <a:solidFill>
                  <a:srgbClr val="FFFFFF"/>
                </a:solidFill>
                <a:latin typeface="Verdana"/>
                <a:cs typeface="Verdana"/>
              </a:rPr>
              <a:t>lugar  </a:t>
            </a:r>
            <a:r>
              <a:rPr sz="1800" spc="-120" dirty="0">
                <a:solidFill>
                  <a:srgbClr val="FFFFFF"/>
                </a:solidFill>
                <a:latin typeface="Verdana"/>
                <a:cs typeface="Verdana"/>
              </a:rPr>
              <a:t>(status), </a:t>
            </a:r>
            <a:r>
              <a:rPr sz="1800" spc="-105" dirty="0">
                <a:solidFill>
                  <a:srgbClr val="FFFFFF"/>
                </a:solidFill>
                <a:latin typeface="Verdana"/>
                <a:cs typeface="Verdana"/>
              </a:rPr>
              <a:t>y </a:t>
            </a:r>
            <a:r>
              <a:rPr sz="1800" spc="75" dirty="0">
                <a:solidFill>
                  <a:srgbClr val="FFFFFF"/>
                </a:solidFill>
                <a:latin typeface="Verdana"/>
                <a:cs typeface="Verdana"/>
              </a:rPr>
              <a:t>como </a:t>
            </a:r>
            <a:r>
              <a:rPr sz="1800" spc="-45" dirty="0">
                <a:solidFill>
                  <a:srgbClr val="FFFFFF"/>
                </a:solidFill>
                <a:latin typeface="Verdana"/>
                <a:cs typeface="Verdana"/>
              </a:rPr>
              <a:t>un </a:t>
            </a:r>
            <a:r>
              <a:rPr sz="1800" spc="-5" dirty="0">
                <a:solidFill>
                  <a:srgbClr val="FFFFFF"/>
                </a:solidFill>
                <a:latin typeface="Verdana"/>
                <a:cs typeface="Verdana"/>
              </a:rPr>
              <a:t>objeto </a:t>
            </a:r>
            <a:r>
              <a:rPr sz="1800" spc="55" dirty="0">
                <a:solidFill>
                  <a:srgbClr val="FFFFFF"/>
                </a:solidFill>
                <a:latin typeface="Verdana"/>
                <a:cs typeface="Verdana"/>
              </a:rPr>
              <a:t>que </a:t>
            </a:r>
            <a:r>
              <a:rPr sz="1800" spc="30" dirty="0">
                <a:solidFill>
                  <a:srgbClr val="FFFFFF"/>
                </a:solidFill>
                <a:latin typeface="Verdana"/>
                <a:cs typeface="Verdana"/>
              </a:rPr>
              <a:t>desempeña </a:t>
            </a:r>
            <a:r>
              <a:rPr sz="1800" spc="-35" dirty="0">
                <a:solidFill>
                  <a:srgbClr val="FFFFFF"/>
                </a:solidFill>
                <a:latin typeface="Verdana"/>
                <a:cs typeface="Verdana"/>
              </a:rPr>
              <a:t>ciertas  </a:t>
            </a:r>
            <a:r>
              <a:rPr sz="1800" spc="-20" dirty="0">
                <a:solidFill>
                  <a:srgbClr val="FFFFFF"/>
                </a:solidFill>
                <a:latin typeface="Verdana"/>
                <a:cs typeface="Verdana"/>
              </a:rPr>
              <a:t>funciones</a:t>
            </a:r>
            <a:r>
              <a:rPr sz="1800" spc="-120" dirty="0">
                <a:solidFill>
                  <a:srgbClr val="FFFFFF"/>
                </a:solidFill>
                <a:latin typeface="Verdana"/>
                <a:cs typeface="Verdana"/>
              </a:rPr>
              <a:t> </a:t>
            </a:r>
            <a:r>
              <a:rPr sz="1800" spc="-160" dirty="0">
                <a:solidFill>
                  <a:srgbClr val="FFFFFF"/>
                </a:solidFill>
                <a:latin typeface="Verdana"/>
                <a:cs typeface="Verdana"/>
              </a:rPr>
              <a:t>(rol):</a:t>
            </a:r>
            <a:endParaRPr sz="1800">
              <a:latin typeface="Verdana"/>
              <a:cs typeface="Verdana"/>
            </a:endParaRPr>
          </a:p>
          <a:p>
            <a:pPr marL="269240" marR="11430" indent="-257175" algn="just">
              <a:lnSpc>
                <a:spcPct val="90200"/>
              </a:lnSpc>
              <a:spcBef>
                <a:spcPts val="795"/>
              </a:spcBef>
            </a:pPr>
            <a:r>
              <a:rPr sz="1450" spc="235" dirty="0">
                <a:solidFill>
                  <a:srgbClr val="89D0D5"/>
                </a:solidFill>
                <a:latin typeface="Arial"/>
                <a:cs typeface="Arial"/>
              </a:rPr>
              <a:t> </a:t>
            </a:r>
            <a:r>
              <a:rPr sz="1800" spc="-10" dirty="0">
                <a:solidFill>
                  <a:srgbClr val="FFFFFF"/>
                </a:solidFill>
                <a:latin typeface="Verdana"/>
                <a:cs typeface="Verdana"/>
              </a:rPr>
              <a:t>Toda </a:t>
            </a:r>
            <a:r>
              <a:rPr sz="1800" spc="20" dirty="0">
                <a:solidFill>
                  <a:srgbClr val="FFFFFF"/>
                </a:solidFill>
                <a:latin typeface="Verdana"/>
                <a:cs typeface="Verdana"/>
              </a:rPr>
              <a:t>unidad </a:t>
            </a:r>
            <a:r>
              <a:rPr sz="1800" spc="114" dirty="0">
                <a:solidFill>
                  <a:srgbClr val="FFFFFF"/>
                </a:solidFill>
                <a:latin typeface="Verdana"/>
                <a:cs typeface="Verdana"/>
              </a:rPr>
              <a:t>de </a:t>
            </a:r>
            <a:r>
              <a:rPr sz="1800" spc="-45" dirty="0">
                <a:solidFill>
                  <a:srgbClr val="FFFFFF"/>
                </a:solidFill>
                <a:latin typeface="Verdana"/>
                <a:cs typeface="Verdana"/>
              </a:rPr>
              <a:t>un </a:t>
            </a:r>
            <a:r>
              <a:rPr sz="1800" spc="-75" dirty="0">
                <a:solidFill>
                  <a:srgbClr val="FFFFFF"/>
                </a:solidFill>
                <a:latin typeface="Verdana"/>
                <a:cs typeface="Verdana"/>
              </a:rPr>
              <a:t>sistema </a:t>
            </a:r>
            <a:r>
              <a:rPr sz="1800" spc="105" dirty="0">
                <a:solidFill>
                  <a:srgbClr val="FFFFFF"/>
                </a:solidFill>
                <a:latin typeface="Verdana"/>
                <a:cs typeface="Verdana"/>
              </a:rPr>
              <a:t>de </a:t>
            </a:r>
            <a:r>
              <a:rPr sz="1800" spc="45" dirty="0">
                <a:solidFill>
                  <a:srgbClr val="FFFFFF"/>
                </a:solidFill>
                <a:latin typeface="Verdana"/>
                <a:cs typeface="Verdana"/>
              </a:rPr>
              <a:t>acción, </a:t>
            </a:r>
            <a:r>
              <a:rPr sz="1800" spc="-15" dirty="0">
                <a:solidFill>
                  <a:srgbClr val="FFFFFF"/>
                </a:solidFill>
                <a:latin typeface="Verdana"/>
                <a:cs typeface="Verdana"/>
              </a:rPr>
              <a:t>por </a:t>
            </a:r>
            <a:r>
              <a:rPr sz="1800" spc="-10" dirty="0">
                <a:solidFill>
                  <a:srgbClr val="FFFFFF"/>
                </a:solidFill>
                <a:latin typeface="Verdana"/>
                <a:cs typeface="Verdana"/>
              </a:rPr>
              <a:t>ejemplo </a:t>
            </a:r>
            <a:r>
              <a:rPr sz="1800" spc="-200" dirty="0">
                <a:solidFill>
                  <a:srgbClr val="FFFFFF"/>
                </a:solidFill>
                <a:latin typeface="Verdana"/>
                <a:cs typeface="Verdana"/>
              </a:rPr>
              <a:t>el  </a:t>
            </a:r>
            <a:r>
              <a:rPr sz="1800" spc="20" dirty="0">
                <a:solidFill>
                  <a:srgbClr val="FFFFFF"/>
                </a:solidFill>
                <a:latin typeface="Verdana"/>
                <a:cs typeface="Verdana"/>
              </a:rPr>
              <a:t>actor</a:t>
            </a:r>
            <a:r>
              <a:rPr sz="1800" spc="-95" dirty="0">
                <a:solidFill>
                  <a:srgbClr val="FFFFFF"/>
                </a:solidFill>
                <a:latin typeface="Verdana"/>
                <a:cs typeface="Verdana"/>
              </a:rPr>
              <a:t> </a:t>
            </a:r>
            <a:r>
              <a:rPr sz="1800" spc="20" dirty="0">
                <a:solidFill>
                  <a:srgbClr val="FFFFFF"/>
                </a:solidFill>
                <a:latin typeface="Verdana"/>
                <a:cs typeface="Verdana"/>
              </a:rPr>
              <a:t>en</a:t>
            </a:r>
            <a:r>
              <a:rPr sz="1800" spc="-95" dirty="0">
                <a:solidFill>
                  <a:srgbClr val="FFFFFF"/>
                </a:solidFill>
                <a:latin typeface="Verdana"/>
                <a:cs typeface="Verdana"/>
              </a:rPr>
              <a:t> </a:t>
            </a:r>
            <a:r>
              <a:rPr sz="1800" spc="-45" dirty="0">
                <a:solidFill>
                  <a:srgbClr val="FFFFFF"/>
                </a:solidFill>
                <a:latin typeface="Verdana"/>
                <a:cs typeface="Verdana"/>
              </a:rPr>
              <a:t>un</a:t>
            </a:r>
            <a:r>
              <a:rPr sz="1800" spc="-95" dirty="0">
                <a:solidFill>
                  <a:srgbClr val="FFFFFF"/>
                </a:solidFill>
                <a:latin typeface="Verdana"/>
                <a:cs typeface="Verdana"/>
              </a:rPr>
              <a:t> rol</a:t>
            </a:r>
            <a:r>
              <a:rPr sz="1800" spc="-80" dirty="0">
                <a:solidFill>
                  <a:srgbClr val="FFFFFF"/>
                </a:solidFill>
                <a:latin typeface="Verdana"/>
                <a:cs typeface="Verdana"/>
              </a:rPr>
              <a:t> </a:t>
            </a:r>
            <a:r>
              <a:rPr sz="1800" spc="-35" dirty="0">
                <a:solidFill>
                  <a:srgbClr val="FFFFFF"/>
                </a:solidFill>
                <a:latin typeface="Verdana"/>
                <a:cs typeface="Verdana"/>
              </a:rPr>
              <a:t>social,</a:t>
            </a:r>
            <a:r>
              <a:rPr sz="1800" spc="-130" dirty="0">
                <a:solidFill>
                  <a:srgbClr val="FFFFFF"/>
                </a:solidFill>
                <a:latin typeface="Verdana"/>
                <a:cs typeface="Verdana"/>
              </a:rPr>
              <a:t> </a:t>
            </a:r>
            <a:r>
              <a:rPr sz="1800" spc="-80" dirty="0">
                <a:solidFill>
                  <a:srgbClr val="FFFFFF"/>
                </a:solidFill>
                <a:latin typeface="Verdana"/>
                <a:cs typeface="Verdana"/>
              </a:rPr>
              <a:t>es</a:t>
            </a:r>
            <a:r>
              <a:rPr sz="1800" spc="-75" dirty="0">
                <a:solidFill>
                  <a:srgbClr val="FFFFFF"/>
                </a:solidFill>
                <a:latin typeface="Verdana"/>
                <a:cs typeface="Verdana"/>
              </a:rPr>
              <a:t> </a:t>
            </a:r>
            <a:r>
              <a:rPr sz="1800" spc="10" dirty="0">
                <a:solidFill>
                  <a:srgbClr val="FFFFFF"/>
                </a:solidFill>
                <a:latin typeface="Verdana"/>
                <a:cs typeface="Verdana"/>
              </a:rPr>
              <a:t>tratada</a:t>
            </a:r>
            <a:r>
              <a:rPr sz="1800" spc="-100" dirty="0">
                <a:solidFill>
                  <a:srgbClr val="FFFFFF"/>
                </a:solidFill>
                <a:latin typeface="Verdana"/>
                <a:cs typeface="Verdana"/>
              </a:rPr>
              <a:t> </a:t>
            </a:r>
            <a:r>
              <a:rPr sz="1800" spc="150" dirty="0">
                <a:solidFill>
                  <a:srgbClr val="FFFFFF"/>
                </a:solidFill>
                <a:latin typeface="Verdana"/>
                <a:cs typeface="Verdana"/>
              </a:rPr>
              <a:t>a</a:t>
            </a:r>
            <a:r>
              <a:rPr sz="1800" spc="-105" dirty="0">
                <a:solidFill>
                  <a:srgbClr val="FFFFFF"/>
                </a:solidFill>
                <a:latin typeface="Verdana"/>
                <a:cs typeface="Verdana"/>
              </a:rPr>
              <a:t> </a:t>
            </a:r>
            <a:r>
              <a:rPr sz="1800" spc="15" dirty="0">
                <a:solidFill>
                  <a:srgbClr val="FFFFFF"/>
                </a:solidFill>
                <a:latin typeface="Verdana"/>
                <a:cs typeface="Verdana"/>
              </a:rPr>
              <a:t>la</a:t>
            </a:r>
            <a:r>
              <a:rPr sz="1800" spc="-105" dirty="0">
                <a:solidFill>
                  <a:srgbClr val="FFFFFF"/>
                </a:solidFill>
                <a:latin typeface="Verdana"/>
                <a:cs typeface="Verdana"/>
              </a:rPr>
              <a:t> </a:t>
            </a:r>
            <a:r>
              <a:rPr sz="1800" spc="-55" dirty="0">
                <a:solidFill>
                  <a:srgbClr val="FFFFFF"/>
                </a:solidFill>
                <a:latin typeface="Verdana"/>
                <a:cs typeface="Verdana"/>
              </a:rPr>
              <a:t>vez</a:t>
            </a:r>
            <a:r>
              <a:rPr sz="1800" spc="-110" dirty="0">
                <a:solidFill>
                  <a:srgbClr val="FFFFFF"/>
                </a:solidFill>
                <a:latin typeface="Verdana"/>
                <a:cs typeface="Verdana"/>
              </a:rPr>
              <a:t> </a:t>
            </a:r>
            <a:r>
              <a:rPr sz="1800" spc="85" dirty="0">
                <a:solidFill>
                  <a:srgbClr val="FFFFFF"/>
                </a:solidFill>
                <a:latin typeface="Verdana"/>
                <a:cs typeface="Verdana"/>
              </a:rPr>
              <a:t>como</a:t>
            </a:r>
            <a:r>
              <a:rPr sz="1800" spc="-90" dirty="0">
                <a:solidFill>
                  <a:srgbClr val="FFFFFF"/>
                </a:solidFill>
                <a:latin typeface="Verdana"/>
                <a:cs typeface="Verdana"/>
              </a:rPr>
              <a:t> </a:t>
            </a:r>
            <a:r>
              <a:rPr sz="1800" spc="-45" dirty="0">
                <a:solidFill>
                  <a:srgbClr val="FFFFFF"/>
                </a:solidFill>
                <a:latin typeface="Verdana"/>
                <a:cs typeface="Verdana"/>
              </a:rPr>
              <a:t>un</a:t>
            </a:r>
            <a:r>
              <a:rPr sz="1800" spc="-114" dirty="0">
                <a:solidFill>
                  <a:srgbClr val="FFFFFF"/>
                </a:solidFill>
                <a:latin typeface="Verdana"/>
                <a:cs typeface="Verdana"/>
              </a:rPr>
              <a:t> </a:t>
            </a:r>
            <a:r>
              <a:rPr sz="1800" spc="-5" dirty="0">
                <a:solidFill>
                  <a:srgbClr val="FFFFFF"/>
                </a:solidFill>
                <a:latin typeface="Verdana"/>
                <a:cs typeface="Verdana"/>
              </a:rPr>
              <a:t>objeto  </a:t>
            </a:r>
            <a:r>
              <a:rPr sz="1800" spc="45" dirty="0">
                <a:solidFill>
                  <a:srgbClr val="FFFFFF"/>
                </a:solidFill>
                <a:latin typeface="Verdana"/>
                <a:cs typeface="Verdana"/>
              </a:rPr>
              <a:t>que </a:t>
            </a:r>
            <a:r>
              <a:rPr sz="1800" spc="25" dirty="0">
                <a:solidFill>
                  <a:srgbClr val="FFFFFF"/>
                </a:solidFill>
                <a:latin typeface="Verdana"/>
                <a:cs typeface="Verdana"/>
              </a:rPr>
              <a:t>posee cualidades </a:t>
            </a:r>
            <a:r>
              <a:rPr sz="1800" spc="-50" dirty="0">
                <a:solidFill>
                  <a:srgbClr val="FFFFFF"/>
                </a:solidFill>
                <a:latin typeface="Verdana"/>
                <a:cs typeface="Verdana"/>
              </a:rPr>
              <a:t>investigables </a:t>
            </a:r>
            <a:r>
              <a:rPr sz="1800" spc="-105" dirty="0">
                <a:solidFill>
                  <a:srgbClr val="FFFFFF"/>
                </a:solidFill>
                <a:latin typeface="Verdana"/>
                <a:cs typeface="Verdana"/>
              </a:rPr>
              <a:t>y </a:t>
            </a:r>
            <a:r>
              <a:rPr sz="1800" spc="90" dirty="0">
                <a:solidFill>
                  <a:srgbClr val="FFFFFF"/>
                </a:solidFill>
                <a:latin typeface="Verdana"/>
                <a:cs typeface="Verdana"/>
              </a:rPr>
              <a:t>como </a:t>
            </a:r>
            <a:r>
              <a:rPr sz="1800" spc="20" dirty="0">
                <a:solidFill>
                  <a:srgbClr val="FFFFFF"/>
                </a:solidFill>
                <a:latin typeface="Verdana"/>
                <a:cs typeface="Verdana"/>
              </a:rPr>
              <a:t>una</a:t>
            </a:r>
            <a:r>
              <a:rPr sz="1800" spc="-330" dirty="0">
                <a:solidFill>
                  <a:srgbClr val="FFFFFF"/>
                </a:solidFill>
                <a:latin typeface="Verdana"/>
                <a:cs typeface="Verdana"/>
              </a:rPr>
              <a:t> </a:t>
            </a:r>
            <a:r>
              <a:rPr sz="1800" spc="25" dirty="0">
                <a:solidFill>
                  <a:srgbClr val="FFFFFF"/>
                </a:solidFill>
                <a:latin typeface="Verdana"/>
                <a:cs typeface="Verdana"/>
              </a:rPr>
              <a:t>entidad  </a:t>
            </a:r>
            <a:r>
              <a:rPr sz="1800" spc="45" dirty="0">
                <a:solidFill>
                  <a:srgbClr val="FFFFFF"/>
                </a:solidFill>
                <a:latin typeface="Verdana"/>
                <a:cs typeface="Verdana"/>
              </a:rPr>
              <a:t>que</a:t>
            </a:r>
            <a:r>
              <a:rPr sz="1800" spc="-130" dirty="0">
                <a:solidFill>
                  <a:srgbClr val="FFFFFF"/>
                </a:solidFill>
                <a:latin typeface="Verdana"/>
                <a:cs typeface="Verdana"/>
              </a:rPr>
              <a:t> </a:t>
            </a:r>
            <a:r>
              <a:rPr sz="1800" spc="-45" dirty="0">
                <a:solidFill>
                  <a:srgbClr val="FFFFFF"/>
                </a:solidFill>
                <a:latin typeface="Verdana"/>
                <a:cs typeface="Verdana"/>
              </a:rPr>
              <a:t>realiza</a:t>
            </a:r>
            <a:r>
              <a:rPr sz="1800" spc="-125" dirty="0">
                <a:solidFill>
                  <a:srgbClr val="FFFFFF"/>
                </a:solidFill>
                <a:latin typeface="Verdana"/>
                <a:cs typeface="Verdana"/>
              </a:rPr>
              <a:t> </a:t>
            </a:r>
            <a:r>
              <a:rPr sz="1800" spc="-75" dirty="0">
                <a:solidFill>
                  <a:srgbClr val="FFFFFF"/>
                </a:solidFill>
                <a:latin typeface="Verdana"/>
                <a:cs typeface="Verdana"/>
              </a:rPr>
              <a:t>las</a:t>
            </a:r>
            <a:r>
              <a:rPr sz="1800" spc="-150" dirty="0">
                <a:solidFill>
                  <a:srgbClr val="FFFFFF"/>
                </a:solidFill>
                <a:latin typeface="Verdana"/>
                <a:cs typeface="Verdana"/>
              </a:rPr>
              <a:t> </a:t>
            </a:r>
            <a:r>
              <a:rPr sz="1800" spc="-20" dirty="0">
                <a:solidFill>
                  <a:srgbClr val="FFFFFF"/>
                </a:solidFill>
                <a:latin typeface="Verdana"/>
                <a:cs typeface="Verdana"/>
              </a:rPr>
              <a:t>funciones</a:t>
            </a:r>
            <a:r>
              <a:rPr sz="1800" spc="-110" dirty="0">
                <a:solidFill>
                  <a:srgbClr val="FFFFFF"/>
                </a:solidFill>
                <a:latin typeface="Verdana"/>
                <a:cs typeface="Verdana"/>
              </a:rPr>
              <a:t> </a:t>
            </a:r>
            <a:r>
              <a:rPr sz="1800" spc="105" dirty="0">
                <a:solidFill>
                  <a:srgbClr val="FFFFFF"/>
                </a:solidFill>
                <a:latin typeface="Verdana"/>
                <a:cs typeface="Verdana"/>
              </a:rPr>
              <a:t>de</a:t>
            </a:r>
            <a:r>
              <a:rPr sz="1800" spc="-140" dirty="0">
                <a:solidFill>
                  <a:srgbClr val="FFFFFF"/>
                </a:solidFill>
                <a:latin typeface="Verdana"/>
                <a:cs typeface="Verdana"/>
              </a:rPr>
              <a:t> </a:t>
            </a:r>
            <a:r>
              <a:rPr sz="1800" spc="-45" dirty="0">
                <a:solidFill>
                  <a:srgbClr val="FFFFFF"/>
                </a:solidFill>
                <a:latin typeface="Verdana"/>
                <a:cs typeface="Verdana"/>
              </a:rPr>
              <a:t>un</a:t>
            </a:r>
            <a:r>
              <a:rPr sz="1800" spc="-135" dirty="0">
                <a:solidFill>
                  <a:srgbClr val="FFFFFF"/>
                </a:solidFill>
                <a:latin typeface="Verdana"/>
                <a:cs typeface="Verdana"/>
              </a:rPr>
              <a:t> </a:t>
            </a:r>
            <a:r>
              <a:rPr sz="1800" spc="-105" dirty="0">
                <a:solidFill>
                  <a:srgbClr val="FFFFFF"/>
                </a:solidFill>
                <a:latin typeface="Verdana"/>
                <a:cs typeface="Verdana"/>
              </a:rPr>
              <a:t>rol.</a:t>
            </a:r>
            <a:endParaRPr sz="1800">
              <a:latin typeface="Verdana"/>
              <a:cs typeface="Verdana"/>
            </a:endParaRPr>
          </a:p>
          <a:p>
            <a:pPr>
              <a:lnSpc>
                <a:spcPct val="100000"/>
              </a:lnSpc>
              <a:spcBef>
                <a:spcPts val="25"/>
              </a:spcBef>
            </a:pPr>
            <a:endParaRPr sz="2650">
              <a:latin typeface="Verdana"/>
              <a:cs typeface="Verdana"/>
            </a:endParaRPr>
          </a:p>
          <a:p>
            <a:pPr marL="269240" marR="8255" indent="-257175" algn="just">
              <a:lnSpc>
                <a:spcPts val="1620"/>
              </a:lnSpc>
              <a:spcBef>
                <a:spcPts val="5"/>
              </a:spcBef>
            </a:pPr>
            <a:r>
              <a:rPr sz="1200" spc="204" dirty="0">
                <a:solidFill>
                  <a:srgbClr val="89D0D5"/>
                </a:solidFill>
                <a:latin typeface="Arial"/>
                <a:cs typeface="Arial"/>
              </a:rPr>
              <a:t> </a:t>
            </a:r>
            <a:r>
              <a:rPr sz="1500" spc="-150" dirty="0">
                <a:solidFill>
                  <a:srgbClr val="FFFFFF"/>
                </a:solidFill>
                <a:latin typeface="Verdana"/>
                <a:cs typeface="Verdana"/>
              </a:rPr>
              <a:t>EL </a:t>
            </a:r>
            <a:r>
              <a:rPr sz="1500" spc="-25" dirty="0">
                <a:solidFill>
                  <a:srgbClr val="FFFFFF"/>
                </a:solidFill>
                <a:latin typeface="Verdana"/>
                <a:cs typeface="Verdana"/>
              </a:rPr>
              <a:t>ACTOR </a:t>
            </a:r>
            <a:r>
              <a:rPr sz="1500" spc="55" dirty="0">
                <a:solidFill>
                  <a:srgbClr val="FFFFFF"/>
                </a:solidFill>
                <a:latin typeface="Verdana"/>
                <a:cs typeface="Verdana"/>
              </a:rPr>
              <a:t>OCUPA </a:t>
            </a:r>
            <a:r>
              <a:rPr sz="1500" spc="-5" dirty="0">
                <a:solidFill>
                  <a:srgbClr val="FFFFFF"/>
                </a:solidFill>
                <a:latin typeface="Verdana"/>
                <a:cs typeface="Verdana"/>
              </a:rPr>
              <a:t>UNA </a:t>
            </a:r>
            <a:r>
              <a:rPr sz="1500" spc="-85" dirty="0">
                <a:solidFill>
                  <a:srgbClr val="FFFFFF"/>
                </a:solidFill>
                <a:latin typeface="Verdana"/>
                <a:cs typeface="Verdana"/>
              </a:rPr>
              <a:t>POSICIÓN: </a:t>
            </a:r>
            <a:r>
              <a:rPr sz="1500" spc="-200" dirty="0">
                <a:solidFill>
                  <a:srgbClr val="FFC000"/>
                </a:solidFill>
                <a:latin typeface="Verdana"/>
                <a:cs typeface="Verdana"/>
              </a:rPr>
              <a:t>STATUS </a:t>
            </a:r>
            <a:r>
              <a:rPr sz="1500" spc="-40" dirty="0">
                <a:solidFill>
                  <a:srgbClr val="FFFFFF"/>
                </a:solidFill>
                <a:latin typeface="Verdana"/>
                <a:cs typeface="Verdana"/>
              </a:rPr>
              <a:t>Y </a:t>
            </a:r>
            <a:r>
              <a:rPr sz="1500" spc="-70" dirty="0">
                <a:solidFill>
                  <a:srgbClr val="FFFFFF"/>
                </a:solidFill>
                <a:latin typeface="Verdana"/>
                <a:cs typeface="Verdana"/>
              </a:rPr>
              <a:t>DESEMPEÑA </a:t>
            </a:r>
            <a:r>
              <a:rPr sz="1500" spc="-175" dirty="0">
                <a:solidFill>
                  <a:srgbClr val="FFFFFF"/>
                </a:solidFill>
                <a:latin typeface="Verdana"/>
                <a:cs typeface="Verdana"/>
              </a:rPr>
              <a:t>MULTIPLES  </a:t>
            </a:r>
            <a:r>
              <a:rPr sz="1500" spc="-120" dirty="0">
                <a:solidFill>
                  <a:srgbClr val="FFC000"/>
                </a:solidFill>
                <a:latin typeface="Verdana"/>
                <a:cs typeface="Verdana"/>
              </a:rPr>
              <a:t>ROLES</a:t>
            </a:r>
            <a:endParaRPr sz="1500">
              <a:latin typeface="Verdana"/>
              <a:cs typeface="Verdana"/>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63562" y="362839"/>
            <a:ext cx="803275" cy="507365"/>
          </a:xfrm>
          <a:prstGeom prst="rect">
            <a:avLst/>
          </a:prstGeom>
        </p:spPr>
        <p:txBody>
          <a:bodyPr vert="horz" wrap="square" lIns="0" tIns="13970" rIns="0" bIns="0" rtlCol="0">
            <a:spAutoFit/>
          </a:bodyPr>
          <a:lstStyle/>
          <a:p>
            <a:pPr marL="12700">
              <a:lnSpc>
                <a:spcPct val="100000"/>
              </a:lnSpc>
              <a:spcBef>
                <a:spcPts val="110"/>
              </a:spcBef>
            </a:pPr>
            <a:r>
              <a:rPr spc="-100" dirty="0"/>
              <a:t>ROL</a:t>
            </a:r>
          </a:p>
        </p:txBody>
      </p:sp>
      <p:sp>
        <p:nvSpPr>
          <p:cNvPr id="3" name="object 3"/>
          <p:cNvSpPr txBox="1"/>
          <p:nvPr/>
        </p:nvSpPr>
        <p:spPr>
          <a:xfrm>
            <a:off x="759459" y="1042637"/>
            <a:ext cx="8001634" cy="3705860"/>
          </a:xfrm>
          <a:prstGeom prst="rect">
            <a:avLst/>
          </a:prstGeom>
        </p:spPr>
        <p:txBody>
          <a:bodyPr vert="horz" wrap="square" lIns="0" tIns="114935" rIns="0" bIns="0" rtlCol="0">
            <a:spAutoFit/>
          </a:bodyPr>
          <a:lstStyle/>
          <a:p>
            <a:pPr marL="12700" algn="just">
              <a:lnSpc>
                <a:spcPct val="100000"/>
              </a:lnSpc>
              <a:spcBef>
                <a:spcPts val="905"/>
              </a:spcBef>
            </a:pPr>
            <a:r>
              <a:rPr sz="1250" spc="250" dirty="0">
                <a:solidFill>
                  <a:srgbClr val="89D0D5"/>
                </a:solidFill>
                <a:latin typeface="Arial"/>
                <a:cs typeface="Arial"/>
              </a:rPr>
              <a:t></a:t>
            </a:r>
            <a:r>
              <a:rPr sz="1250" spc="545" dirty="0">
                <a:solidFill>
                  <a:srgbClr val="89D0D5"/>
                </a:solidFill>
                <a:latin typeface="Arial"/>
                <a:cs typeface="Arial"/>
              </a:rPr>
              <a:t> </a:t>
            </a:r>
            <a:r>
              <a:rPr sz="1600" spc="-140" dirty="0">
                <a:solidFill>
                  <a:srgbClr val="FFFFFF"/>
                </a:solidFill>
                <a:latin typeface="Verdana"/>
                <a:cs typeface="Verdana"/>
              </a:rPr>
              <a:t>El</a:t>
            </a:r>
            <a:r>
              <a:rPr sz="1600" spc="-125" dirty="0">
                <a:solidFill>
                  <a:srgbClr val="FFFFFF"/>
                </a:solidFill>
                <a:latin typeface="Verdana"/>
                <a:cs typeface="Verdana"/>
              </a:rPr>
              <a:t> </a:t>
            </a:r>
            <a:r>
              <a:rPr sz="1600" spc="-95" dirty="0">
                <a:solidFill>
                  <a:srgbClr val="FFFFFF"/>
                </a:solidFill>
                <a:latin typeface="Verdana"/>
                <a:cs typeface="Verdana"/>
              </a:rPr>
              <a:t>rol,</a:t>
            </a:r>
            <a:r>
              <a:rPr sz="1600" spc="-125" dirty="0">
                <a:solidFill>
                  <a:srgbClr val="FFFFFF"/>
                </a:solidFill>
                <a:latin typeface="Verdana"/>
                <a:cs typeface="Verdana"/>
              </a:rPr>
              <a:t> </a:t>
            </a:r>
            <a:r>
              <a:rPr sz="1600" spc="-90" dirty="0">
                <a:solidFill>
                  <a:srgbClr val="FFFFFF"/>
                </a:solidFill>
                <a:latin typeface="Verdana"/>
                <a:cs typeface="Verdana"/>
              </a:rPr>
              <a:t>y</a:t>
            </a:r>
            <a:r>
              <a:rPr sz="1600" spc="-125" dirty="0">
                <a:solidFill>
                  <a:srgbClr val="FFFFFF"/>
                </a:solidFill>
                <a:latin typeface="Verdana"/>
                <a:cs typeface="Verdana"/>
              </a:rPr>
              <a:t> </a:t>
            </a:r>
            <a:r>
              <a:rPr sz="1600" spc="20" dirty="0">
                <a:solidFill>
                  <a:srgbClr val="FFFFFF"/>
                </a:solidFill>
                <a:latin typeface="Verdana"/>
                <a:cs typeface="Verdana"/>
              </a:rPr>
              <a:t>no</a:t>
            </a:r>
            <a:r>
              <a:rPr sz="1600" spc="-135" dirty="0">
                <a:solidFill>
                  <a:srgbClr val="FFFFFF"/>
                </a:solidFill>
                <a:latin typeface="Verdana"/>
                <a:cs typeface="Verdana"/>
              </a:rPr>
              <a:t> </a:t>
            </a:r>
            <a:r>
              <a:rPr sz="1600" spc="15" dirty="0">
                <a:solidFill>
                  <a:srgbClr val="FFFFFF"/>
                </a:solidFill>
                <a:latin typeface="Verdana"/>
                <a:cs typeface="Verdana"/>
              </a:rPr>
              <a:t>la</a:t>
            </a:r>
            <a:r>
              <a:rPr sz="1600" spc="-135" dirty="0">
                <a:solidFill>
                  <a:srgbClr val="FFFFFF"/>
                </a:solidFill>
                <a:latin typeface="Verdana"/>
                <a:cs typeface="Verdana"/>
              </a:rPr>
              <a:t> </a:t>
            </a:r>
            <a:r>
              <a:rPr sz="1600" spc="-10" dirty="0">
                <a:solidFill>
                  <a:srgbClr val="FFFFFF"/>
                </a:solidFill>
                <a:latin typeface="Verdana"/>
                <a:cs typeface="Verdana"/>
              </a:rPr>
              <a:t>personalidad,</a:t>
            </a:r>
            <a:r>
              <a:rPr sz="1600" spc="-170" dirty="0">
                <a:solidFill>
                  <a:srgbClr val="FFFFFF"/>
                </a:solidFill>
                <a:latin typeface="Verdana"/>
                <a:cs typeface="Verdana"/>
              </a:rPr>
              <a:t> </a:t>
            </a:r>
            <a:r>
              <a:rPr sz="1600" spc="-65" dirty="0">
                <a:solidFill>
                  <a:srgbClr val="FFFFFF"/>
                </a:solidFill>
                <a:latin typeface="Verdana"/>
                <a:cs typeface="Verdana"/>
              </a:rPr>
              <a:t>es</a:t>
            </a:r>
            <a:r>
              <a:rPr sz="1600" spc="-125" dirty="0">
                <a:solidFill>
                  <a:srgbClr val="FFFFFF"/>
                </a:solidFill>
                <a:latin typeface="Verdana"/>
                <a:cs typeface="Verdana"/>
              </a:rPr>
              <a:t> </a:t>
            </a:r>
            <a:r>
              <a:rPr sz="1600" spc="15" dirty="0">
                <a:solidFill>
                  <a:srgbClr val="FFFFFF"/>
                </a:solidFill>
                <a:latin typeface="Verdana"/>
                <a:cs typeface="Verdana"/>
              </a:rPr>
              <a:t>la</a:t>
            </a:r>
            <a:r>
              <a:rPr sz="1600" spc="-160" dirty="0">
                <a:solidFill>
                  <a:srgbClr val="FFFFFF"/>
                </a:solidFill>
                <a:latin typeface="Verdana"/>
                <a:cs typeface="Verdana"/>
              </a:rPr>
              <a:t> </a:t>
            </a:r>
            <a:r>
              <a:rPr sz="1600" spc="25" dirty="0">
                <a:solidFill>
                  <a:srgbClr val="FFFFFF"/>
                </a:solidFill>
                <a:latin typeface="Verdana"/>
                <a:cs typeface="Verdana"/>
              </a:rPr>
              <a:t>unidad</a:t>
            </a:r>
            <a:r>
              <a:rPr sz="1600" spc="-160" dirty="0">
                <a:solidFill>
                  <a:srgbClr val="FFFFFF"/>
                </a:solidFill>
                <a:latin typeface="Verdana"/>
                <a:cs typeface="Verdana"/>
              </a:rPr>
              <a:t> </a:t>
            </a:r>
            <a:r>
              <a:rPr sz="1600" spc="90" dirty="0">
                <a:solidFill>
                  <a:srgbClr val="FFFFFF"/>
                </a:solidFill>
                <a:latin typeface="Verdana"/>
                <a:cs typeface="Verdana"/>
              </a:rPr>
              <a:t>de</a:t>
            </a:r>
            <a:r>
              <a:rPr sz="1600" spc="-125" dirty="0">
                <a:solidFill>
                  <a:srgbClr val="FFFFFF"/>
                </a:solidFill>
                <a:latin typeface="Verdana"/>
                <a:cs typeface="Verdana"/>
              </a:rPr>
              <a:t> </a:t>
            </a:r>
            <a:r>
              <a:rPr sz="1600" spc="15" dirty="0">
                <a:solidFill>
                  <a:srgbClr val="FFFFFF"/>
                </a:solidFill>
                <a:latin typeface="Verdana"/>
                <a:cs typeface="Verdana"/>
              </a:rPr>
              <a:t>la</a:t>
            </a:r>
            <a:r>
              <a:rPr sz="1600" spc="-135" dirty="0">
                <a:solidFill>
                  <a:srgbClr val="FFFFFF"/>
                </a:solidFill>
                <a:latin typeface="Verdana"/>
                <a:cs typeface="Verdana"/>
              </a:rPr>
              <a:t> </a:t>
            </a:r>
            <a:r>
              <a:rPr sz="1600" spc="-45" dirty="0">
                <a:solidFill>
                  <a:srgbClr val="FFFFFF"/>
                </a:solidFill>
                <a:latin typeface="Verdana"/>
                <a:cs typeface="Verdana"/>
              </a:rPr>
              <a:t>estructura</a:t>
            </a:r>
            <a:r>
              <a:rPr sz="1600" spc="-135" dirty="0">
                <a:solidFill>
                  <a:srgbClr val="FFFFFF"/>
                </a:solidFill>
                <a:latin typeface="Verdana"/>
                <a:cs typeface="Verdana"/>
              </a:rPr>
              <a:t> </a:t>
            </a:r>
            <a:r>
              <a:rPr sz="1600" spc="-25" dirty="0">
                <a:solidFill>
                  <a:srgbClr val="FFFFFF"/>
                </a:solidFill>
                <a:latin typeface="Verdana"/>
                <a:cs typeface="Verdana"/>
              </a:rPr>
              <a:t>social.</a:t>
            </a:r>
            <a:endParaRPr sz="1600">
              <a:latin typeface="Verdana"/>
              <a:cs typeface="Verdana"/>
            </a:endParaRPr>
          </a:p>
          <a:p>
            <a:pPr marL="269240" marR="7620" indent="-256540" algn="just">
              <a:lnSpc>
                <a:spcPct val="100000"/>
              </a:lnSpc>
              <a:spcBef>
                <a:spcPts val="800"/>
              </a:spcBef>
            </a:pPr>
            <a:r>
              <a:rPr sz="1250" spc="250" dirty="0">
                <a:solidFill>
                  <a:srgbClr val="89D0D5"/>
                </a:solidFill>
                <a:latin typeface="Arial"/>
                <a:cs typeface="Arial"/>
              </a:rPr>
              <a:t> </a:t>
            </a:r>
            <a:r>
              <a:rPr sz="1600" spc="135" dirty="0">
                <a:solidFill>
                  <a:srgbClr val="FFFFFF"/>
                </a:solidFill>
                <a:latin typeface="Verdana"/>
                <a:cs typeface="Verdana"/>
              </a:rPr>
              <a:t>Cada </a:t>
            </a:r>
            <a:r>
              <a:rPr sz="1600" spc="20" dirty="0">
                <a:solidFill>
                  <a:srgbClr val="FFFFFF"/>
                </a:solidFill>
                <a:latin typeface="Verdana"/>
                <a:cs typeface="Verdana"/>
              </a:rPr>
              <a:t>actor </a:t>
            </a:r>
            <a:r>
              <a:rPr sz="1600" spc="-25" dirty="0">
                <a:solidFill>
                  <a:srgbClr val="FFFFFF"/>
                </a:solidFill>
                <a:latin typeface="Verdana"/>
                <a:cs typeface="Verdana"/>
              </a:rPr>
              <a:t>está </a:t>
            </a:r>
            <a:r>
              <a:rPr sz="1600" spc="15" dirty="0">
                <a:solidFill>
                  <a:srgbClr val="FFFFFF"/>
                </a:solidFill>
                <a:latin typeface="Verdana"/>
                <a:cs typeface="Verdana"/>
              </a:rPr>
              <a:t>implicado </a:t>
            </a:r>
            <a:r>
              <a:rPr sz="1600" spc="25" dirty="0">
                <a:solidFill>
                  <a:srgbClr val="FFFFFF"/>
                </a:solidFill>
                <a:latin typeface="Verdana"/>
                <a:cs typeface="Verdana"/>
              </a:rPr>
              <a:t>en </a:t>
            </a:r>
            <a:r>
              <a:rPr sz="1600" spc="10" dirty="0">
                <a:solidFill>
                  <a:srgbClr val="FFFFFF"/>
                </a:solidFill>
                <a:latin typeface="Verdana"/>
                <a:cs typeface="Verdana"/>
              </a:rPr>
              <a:t>una </a:t>
            </a:r>
            <a:r>
              <a:rPr sz="1600" spc="-5" dirty="0">
                <a:solidFill>
                  <a:srgbClr val="FFFFFF"/>
                </a:solidFill>
                <a:latin typeface="Verdana"/>
                <a:cs typeface="Verdana"/>
              </a:rPr>
              <a:t>pluralidad </a:t>
            </a:r>
            <a:r>
              <a:rPr sz="1600" spc="90" dirty="0">
                <a:solidFill>
                  <a:srgbClr val="FFFFFF"/>
                </a:solidFill>
                <a:latin typeface="Verdana"/>
                <a:cs typeface="Verdana"/>
              </a:rPr>
              <a:t>de </a:t>
            </a:r>
            <a:r>
              <a:rPr sz="1600" spc="-50" dirty="0">
                <a:solidFill>
                  <a:srgbClr val="FFFFFF"/>
                </a:solidFill>
                <a:latin typeface="Verdana"/>
                <a:cs typeface="Verdana"/>
              </a:rPr>
              <a:t>semejantes </a:t>
            </a:r>
            <a:r>
              <a:rPr sz="1600" spc="-45" dirty="0">
                <a:solidFill>
                  <a:srgbClr val="FFFFFF"/>
                </a:solidFill>
                <a:latin typeface="Verdana"/>
                <a:cs typeface="Verdana"/>
              </a:rPr>
              <a:t>relaciones  </a:t>
            </a:r>
            <a:r>
              <a:rPr sz="1600" spc="-40" dirty="0">
                <a:solidFill>
                  <a:srgbClr val="FFFFFF"/>
                </a:solidFill>
                <a:latin typeface="Verdana"/>
                <a:cs typeface="Verdana"/>
              </a:rPr>
              <a:t>interactivas, </a:t>
            </a:r>
            <a:r>
              <a:rPr sz="1600" spc="75" dirty="0">
                <a:solidFill>
                  <a:srgbClr val="FFFFFF"/>
                </a:solidFill>
                <a:latin typeface="Verdana"/>
                <a:cs typeface="Verdana"/>
              </a:rPr>
              <a:t>o </a:t>
            </a:r>
            <a:r>
              <a:rPr sz="1600" spc="-15" dirty="0">
                <a:solidFill>
                  <a:srgbClr val="FFFFFF"/>
                </a:solidFill>
                <a:latin typeface="Verdana"/>
                <a:cs typeface="Verdana"/>
              </a:rPr>
              <a:t>lo </a:t>
            </a:r>
            <a:r>
              <a:rPr sz="1600" spc="40" dirty="0">
                <a:solidFill>
                  <a:srgbClr val="FFFFFF"/>
                </a:solidFill>
                <a:latin typeface="Verdana"/>
                <a:cs typeface="Verdana"/>
              </a:rPr>
              <a:t>que </a:t>
            </a:r>
            <a:r>
              <a:rPr sz="1600" spc="-65" dirty="0">
                <a:solidFill>
                  <a:srgbClr val="FFFFFF"/>
                </a:solidFill>
                <a:latin typeface="Verdana"/>
                <a:cs typeface="Verdana"/>
              </a:rPr>
              <a:t>es </a:t>
            </a:r>
            <a:r>
              <a:rPr sz="1600" spc="-25" dirty="0">
                <a:solidFill>
                  <a:srgbClr val="FFFFFF"/>
                </a:solidFill>
                <a:latin typeface="Verdana"/>
                <a:cs typeface="Verdana"/>
              </a:rPr>
              <a:t>lo </a:t>
            </a:r>
            <a:r>
              <a:rPr sz="1600" spc="-85" dirty="0">
                <a:solidFill>
                  <a:srgbClr val="FFFFFF"/>
                </a:solidFill>
                <a:latin typeface="Verdana"/>
                <a:cs typeface="Verdana"/>
              </a:rPr>
              <a:t>mismo, </a:t>
            </a:r>
            <a:r>
              <a:rPr sz="1600" spc="-15" dirty="0">
                <a:solidFill>
                  <a:srgbClr val="FFFFFF"/>
                </a:solidFill>
                <a:latin typeface="Verdana"/>
                <a:cs typeface="Verdana"/>
              </a:rPr>
              <a:t>tiene </a:t>
            </a:r>
            <a:r>
              <a:rPr sz="1600" spc="20" dirty="0">
                <a:solidFill>
                  <a:srgbClr val="FFFFFF"/>
                </a:solidFill>
                <a:latin typeface="Verdana"/>
                <a:cs typeface="Verdana"/>
              </a:rPr>
              <a:t>una </a:t>
            </a:r>
            <a:r>
              <a:rPr sz="1600" spc="-5" dirty="0">
                <a:solidFill>
                  <a:srgbClr val="FFFFFF"/>
                </a:solidFill>
                <a:latin typeface="Verdana"/>
                <a:cs typeface="Verdana"/>
              </a:rPr>
              <a:t>pluralidad </a:t>
            </a:r>
            <a:r>
              <a:rPr sz="1600" spc="90" dirty="0">
                <a:solidFill>
                  <a:srgbClr val="FFFFFF"/>
                </a:solidFill>
                <a:latin typeface="Verdana"/>
                <a:cs typeface="Verdana"/>
              </a:rPr>
              <a:t>de </a:t>
            </a:r>
            <a:r>
              <a:rPr sz="1600" spc="-75" dirty="0">
                <a:solidFill>
                  <a:srgbClr val="FFFFFF"/>
                </a:solidFill>
                <a:latin typeface="Verdana"/>
                <a:cs typeface="Verdana"/>
              </a:rPr>
              <a:t>roles </a:t>
            </a:r>
            <a:r>
              <a:rPr sz="1600" spc="25" dirty="0">
                <a:solidFill>
                  <a:srgbClr val="FFFFFF"/>
                </a:solidFill>
                <a:latin typeface="Verdana"/>
                <a:cs typeface="Verdana"/>
              </a:rPr>
              <a:t>en</a:t>
            </a:r>
            <a:r>
              <a:rPr sz="1600" spc="-140" dirty="0">
                <a:solidFill>
                  <a:srgbClr val="FFFFFF"/>
                </a:solidFill>
                <a:latin typeface="Verdana"/>
                <a:cs typeface="Verdana"/>
              </a:rPr>
              <a:t> </a:t>
            </a:r>
            <a:r>
              <a:rPr sz="1600" spc="-40" dirty="0">
                <a:solidFill>
                  <a:srgbClr val="FFFFFF"/>
                </a:solidFill>
                <a:latin typeface="Verdana"/>
                <a:cs typeface="Verdana"/>
              </a:rPr>
              <a:t>diferentes  </a:t>
            </a:r>
            <a:r>
              <a:rPr sz="1600" spc="10" dirty="0">
                <a:solidFill>
                  <a:srgbClr val="FFFFFF"/>
                </a:solidFill>
                <a:latin typeface="Verdana"/>
                <a:cs typeface="Verdana"/>
              </a:rPr>
              <a:t>colectividades.</a:t>
            </a:r>
            <a:endParaRPr sz="1600">
              <a:latin typeface="Verdana"/>
              <a:cs typeface="Verdana"/>
            </a:endParaRPr>
          </a:p>
          <a:p>
            <a:pPr marL="12700" algn="just">
              <a:lnSpc>
                <a:spcPct val="100000"/>
              </a:lnSpc>
              <a:spcBef>
                <a:spcPts val="805"/>
              </a:spcBef>
            </a:pPr>
            <a:r>
              <a:rPr sz="1250" spc="250" dirty="0">
                <a:solidFill>
                  <a:srgbClr val="89D0D5"/>
                </a:solidFill>
                <a:latin typeface="Arial"/>
                <a:cs typeface="Arial"/>
              </a:rPr>
              <a:t> </a:t>
            </a:r>
            <a:r>
              <a:rPr sz="1600" spc="-55" dirty="0">
                <a:solidFill>
                  <a:srgbClr val="FFFFFF"/>
                </a:solidFill>
                <a:latin typeface="Verdana"/>
                <a:cs typeface="Verdana"/>
              </a:rPr>
              <a:t>Por </a:t>
            </a:r>
            <a:r>
              <a:rPr sz="1600" spc="-15" dirty="0">
                <a:solidFill>
                  <a:srgbClr val="FFFFFF"/>
                </a:solidFill>
                <a:latin typeface="Verdana"/>
                <a:cs typeface="Verdana"/>
              </a:rPr>
              <a:t>lo </a:t>
            </a:r>
            <a:r>
              <a:rPr sz="1600" dirty="0">
                <a:solidFill>
                  <a:srgbClr val="FFFFFF"/>
                </a:solidFill>
                <a:latin typeface="Verdana"/>
                <a:cs typeface="Verdana"/>
              </a:rPr>
              <a:t>tanto </a:t>
            </a:r>
            <a:r>
              <a:rPr sz="1600" spc="-20" dirty="0">
                <a:solidFill>
                  <a:srgbClr val="FFFFFF"/>
                </a:solidFill>
                <a:latin typeface="Verdana"/>
                <a:cs typeface="Verdana"/>
              </a:rPr>
              <a:t>el </a:t>
            </a:r>
            <a:r>
              <a:rPr sz="1600" dirty="0">
                <a:solidFill>
                  <a:srgbClr val="FFFFFF"/>
                </a:solidFill>
                <a:latin typeface="Verdana"/>
                <a:cs typeface="Verdana"/>
              </a:rPr>
              <a:t>punto </a:t>
            </a:r>
            <a:r>
              <a:rPr sz="1600" spc="90" dirty="0">
                <a:solidFill>
                  <a:srgbClr val="FFFFFF"/>
                </a:solidFill>
                <a:latin typeface="Verdana"/>
                <a:cs typeface="Verdana"/>
              </a:rPr>
              <a:t>de </a:t>
            </a:r>
            <a:r>
              <a:rPr sz="1600" spc="5" dirty="0">
                <a:solidFill>
                  <a:srgbClr val="FFFFFF"/>
                </a:solidFill>
                <a:latin typeface="Verdana"/>
                <a:cs typeface="Verdana"/>
              </a:rPr>
              <a:t>partida </a:t>
            </a:r>
            <a:r>
              <a:rPr sz="1600" spc="35" dirty="0">
                <a:solidFill>
                  <a:srgbClr val="FFFFFF"/>
                </a:solidFill>
                <a:latin typeface="Verdana"/>
                <a:cs typeface="Verdana"/>
              </a:rPr>
              <a:t>para </a:t>
            </a:r>
            <a:r>
              <a:rPr sz="1600" spc="-30" dirty="0">
                <a:solidFill>
                  <a:srgbClr val="FFFFFF"/>
                </a:solidFill>
                <a:latin typeface="Verdana"/>
                <a:cs typeface="Verdana"/>
              </a:rPr>
              <a:t>el </a:t>
            </a:r>
            <a:r>
              <a:rPr sz="1600" spc="-75" dirty="0">
                <a:solidFill>
                  <a:srgbClr val="FFFFFF"/>
                </a:solidFill>
                <a:latin typeface="Verdana"/>
                <a:cs typeface="Verdana"/>
              </a:rPr>
              <a:t>análisis </a:t>
            </a:r>
            <a:r>
              <a:rPr sz="1600" spc="80" dirty="0">
                <a:solidFill>
                  <a:srgbClr val="FFFFFF"/>
                </a:solidFill>
                <a:latin typeface="Verdana"/>
                <a:cs typeface="Verdana"/>
              </a:rPr>
              <a:t>de </a:t>
            </a:r>
            <a:r>
              <a:rPr sz="1600" dirty="0">
                <a:solidFill>
                  <a:srgbClr val="FFFFFF"/>
                </a:solidFill>
                <a:latin typeface="Verdana"/>
                <a:cs typeface="Verdana"/>
              </a:rPr>
              <a:t>la </a:t>
            </a:r>
            <a:r>
              <a:rPr sz="1600" spc="-20" dirty="0">
                <a:solidFill>
                  <a:srgbClr val="FFFFFF"/>
                </a:solidFill>
                <a:latin typeface="Verdana"/>
                <a:cs typeface="Verdana"/>
              </a:rPr>
              <a:t>estratificación </a:t>
            </a:r>
            <a:r>
              <a:rPr sz="1600" spc="90" dirty="0">
                <a:solidFill>
                  <a:srgbClr val="FFFFFF"/>
                </a:solidFill>
                <a:latin typeface="Verdana"/>
                <a:cs typeface="Verdana"/>
              </a:rPr>
              <a:t>de</a:t>
            </a:r>
            <a:r>
              <a:rPr sz="1600" spc="640" dirty="0">
                <a:solidFill>
                  <a:srgbClr val="FFFFFF"/>
                </a:solidFill>
                <a:latin typeface="Verdana"/>
                <a:cs typeface="Verdana"/>
              </a:rPr>
              <a:t> </a:t>
            </a:r>
            <a:r>
              <a:rPr sz="1600" spc="-120" dirty="0">
                <a:solidFill>
                  <a:srgbClr val="FFFFFF"/>
                </a:solidFill>
                <a:latin typeface="Verdana"/>
                <a:cs typeface="Verdana"/>
              </a:rPr>
              <a:t>un</a:t>
            </a:r>
            <a:endParaRPr sz="1600">
              <a:latin typeface="Verdana"/>
              <a:cs typeface="Verdana"/>
            </a:endParaRPr>
          </a:p>
          <a:p>
            <a:pPr marL="269240" algn="just">
              <a:lnSpc>
                <a:spcPct val="100000"/>
              </a:lnSpc>
            </a:pPr>
            <a:r>
              <a:rPr sz="1600" spc="-65" dirty="0">
                <a:solidFill>
                  <a:srgbClr val="FFFFFF"/>
                </a:solidFill>
                <a:latin typeface="Verdana"/>
                <a:cs typeface="Verdana"/>
              </a:rPr>
              <a:t>sistema</a:t>
            </a:r>
            <a:r>
              <a:rPr sz="1600" spc="-160" dirty="0">
                <a:solidFill>
                  <a:srgbClr val="FFFFFF"/>
                </a:solidFill>
                <a:latin typeface="Verdana"/>
                <a:cs typeface="Verdana"/>
              </a:rPr>
              <a:t> </a:t>
            </a:r>
            <a:r>
              <a:rPr sz="1600" spc="-10" dirty="0">
                <a:solidFill>
                  <a:srgbClr val="FFFFFF"/>
                </a:solidFill>
                <a:latin typeface="Verdana"/>
                <a:cs typeface="Verdana"/>
              </a:rPr>
              <a:t>social</a:t>
            </a:r>
            <a:r>
              <a:rPr sz="1600" spc="-140" dirty="0">
                <a:solidFill>
                  <a:srgbClr val="FFFFFF"/>
                </a:solidFill>
                <a:latin typeface="Verdana"/>
                <a:cs typeface="Verdana"/>
              </a:rPr>
              <a:t> </a:t>
            </a:r>
            <a:r>
              <a:rPr sz="1600" spc="-65" dirty="0">
                <a:solidFill>
                  <a:srgbClr val="FFFFFF"/>
                </a:solidFill>
                <a:latin typeface="Verdana"/>
                <a:cs typeface="Verdana"/>
              </a:rPr>
              <a:t>es</a:t>
            </a:r>
            <a:r>
              <a:rPr sz="1600" spc="-130" dirty="0">
                <a:solidFill>
                  <a:srgbClr val="FFFFFF"/>
                </a:solidFill>
                <a:latin typeface="Verdana"/>
                <a:cs typeface="Verdana"/>
              </a:rPr>
              <a:t> </a:t>
            </a:r>
            <a:r>
              <a:rPr sz="1600" spc="-20" dirty="0">
                <a:solidFill>
                  <a:srgbClr val="FFFFFF"/>
                </a:solidFill>
                <a:latin typeface="Verdana"/>
                <a:cs typeface="Verdana"/>
              </a:rPr>
              <a:t>el</a:t>
            </a:r>
            <a:r>
              <a:rPr sz="1600" spc="-125" dirty="0">
                <a:solidFill>
                  <a:srgbClr val="FFFFFF"/>
                </a:solidFill>
                <a:latin typeface="Verdana"/>
                <a:cs typeface="Verdana"/>
              </a:rPr>
              <a:t> </a:t>
            </a:r>
            <a:r>
              <a:rPr sz="1600" spc="-90" dirty="0">
                <a:solidFill>
                  <a:srgbClr val="FFFFFF"/>
                </a:solidFill>
                <a:latin typeface="Verdana"/>
                <a:cs typeface="Verdana"/>
              </a:rPr>
              <a:t>rol</a:t>
            </a:r>
            <a:r>
              <a:rPr sz="1600" spc="-105" dirty="0">
                <a:solidFill>
                  <a:srgbClr val="FFFFFF"/>
                </a:solidFill>
                <a:latin typeface="Verdana"/>
                <a:cs typeface="Verdana"/>
              </a:rPr>
              <a:t> </a:t>
            </a:r>
            <a:r>
              <a:rPr sz="1600" spc="-90" dirty="0">
                <a:solidFill>
                  <a:srgbClr val="FFFFFF"/>
                </a:solidFill>
                <a:latin typeface="Verdana"/>
                <a:cs typeface="Verdana"/>
              </a:rPr>
              <a:t>y</a:t>
            </a:r>
            <a:r>
              <a:rPr sz="1600" spc="-125" dirty="0">
                <a:solidFill>
                  <a:srgbClr val="FFFFFF"/>
                </a:solidFill>
                <a:latin typeface="Verdana"/>
                <a:cs typeface="Verdana"/>
              </a:rPr>
              <a:t> </a:t>
            </a:r>
            <a:r>
              <a:rPr sz="1600" spc="20" dirty="0">
                <a:solidFill>
                  <a:srgbClr val="FFFFFF"/>
                </a:solidFill>
                <a:latin typeface="Verdana"/>
                <a:cs typeface="Verdana"/>
              </a:rPr>
              <a:t>no</a:t>
            </a:r>
            <a:r>
              <a:rPr sz="1600" spc="-130" dirty="0">
                <a:solidFill>
                  <a:srgbClr val="FFFFFF"/>
                </a:solidFill>
                <a:latin typeface="Verdana"/>
                <a:cs typeface="Verdana"/>
              </a:rPr>
              <a:t> </a:t>
            </a:r>
            <a:r>
              <a:rPr sz="1600" spc="-20" dirty="0">
                <a:solidFill>
                  <a:srgbClr val="FFFFFF"/>
                </a:solidFill>
                <a:latin typeface="Verdana"/>
                <a:cs typeface="Verdana"/>
              </a:rPr>
              <a:t>el</a:t>
            </a:r>
            <a:r>
              <a:rPr sz="1600" spc="-125" dirty="0">
                <a:solidFill>
                  <a:srgbClr val="FFFFFF"/>
                </a:solidFill>
                <a:latin typeface="Verdana"/>
                <a:cs typeface="Verdana"/>
              </a:rPr>
              <a:t> </a:t>
            </a:r>
            <a:r>
              <a:rPr sz="1600" spc="-5" dirty="0">
                <a:solidFill>
                  <a:srgbClr val="FFFFFF"/>
                </a:solidFill>
                <a:latin typeface="Verdana"/>
                <a:cs typeface="Verdana"/>
              </a:rPr>
              <a:t>actor.</a:t>
            </a:r>
            <a:endParaRPr sz="1600">
              <a:latin typeface="Verdana"/>
              <a:cs typeface="Verdana"/>
            </a:endParaRPr>
          </a:p>
          <a:p>
            <a:pPr marL="269240" marR="6350" indent="-256540" algn="just">
              <a:lnSpc>
                <a:spcPct val="100000"/>
              </a:lnSpc>
              <a:spcBef>
                <a:spcPts val="800"/>
              </a:spcBef>
            </a:pPr>
            <a:r>
              <a:rPr sz="1250" spc="250" dirty="0">
                <a:solidFill>
                  <a:srgbClr val="89D0D5"/>
                </a:solidFill>
                <a:latin typeface="Arial"/>
                <a:cs typeface="Arial"/>
              </a:rPr>
              <a:t> </a:t>
            </a:r>
            <a:r>
              <a:rPr sz="1600" spc="-100" dirty="0">
                <a:solidFill>
                  <a:srgbClr val="FFFFFF"/>
                </a:solidFill>
                <a:latin typeface="Verdana"/>
                <a:cs typeface="Verdana"/>
              </a:rPr>
              <a:t>En </a:t>
            </a:r>
            <a:r>
              <a:rPr sz="1600" spc="-5" dirty="0">
                <a:solidFill>
                  <a:srgbClr val="FFFFFF"/>
                </a:solidFill>
                <a:latin typeface="Verdana"/>
                <a:cs typeface="Verdana"/>
              </a:rPr>
              <a:t>cualquier </a:t>
            </a:r>
            <a:r>
              <a:rPr sz="1600" spc="-70" dirty="0">
                <a:solidFill>
                  <a:srgbClr val="FFFFFF"/>
                </a:solidFill>
                <a:latin typeface="Verdana"/>
                <a:cs typeface="Verdana"/>
              </a:rPr>
              <a:t>sistema </a:t>
            </a:r>
            <a:r>
              <a:rPr sz="1600" spc="-10" dirty="0">
                <a:solidFill>
                  <a:srgbClr val="FFFFFF"/>
                </a:solidFill>
                <a:latin typeface="Verdana"/>
                <a:cs typeface="Verdana"/>
              </a:rPr>
              <a:t>hay </a:t>
            </a:r>
            <a:r>
              <a:rPr sz="1600" spc="-45" dirty="0">
                <a:solidFill>
                  <a:srgbClr val="FFFFFF"/>
                </a:solidFill>
                <a:latin typeface="Verdana"/>
                <a:cs typeface="Verdana"/>
              </a:rPr>
              <a:t>siempre </a:t>
            </a:r>
            <a:r>
              <a:rPr sz="1600" spc="10" dirty="0">
                <a:solidFill>
                  <a:srgbClr val="FFFFFF"/>
                </a:solidFill>
                <a:latin typeface="Verdana"/>
                <a:cs typeface="Verdana"/>
              </a:rPr>
              <a:t>una diferenciación </a:t>
            </a:r>
            <a:r>
              <a:rPr sz="1600" spc="90" dirty="0">
                <a:solidFill>
                  <a:srgbClr val="FFFFFF"/>
                </a:solidFill>
                <a:latin typeface="Verdana"/>
                <a:cs typeface="Verdana"/>
              </a:rPr>
              <a:t>de </a:t>
            </a:r>
            <a:r>
              <a:rPr sz="1600" spc="-35" dirty="0">
                <a:solidFill>
                  <a:srgbClr val="FFFFFF"/>
                </a:solidFill>
                <a:latin typeface="Verdana"/>
                <a:cs typeface="Verdana"/>
              </a:rPr>
              <a:t>funciones, </a:t>
            </a:r>
            <a:r>
              <a:rPr sz="1600" spc="-90" dirty="0">
                <a:solidFill>
                  <a:srgbClr val="FFFFFF"/>
                </a:solidFill>
                <a:latin typeface="Verdana"/>
                <a:cs typeface="Verdana"/>
              </a:rPr>
              <a:t>y </a:t>
            </a:r>
            <a:r>
              <a:rPr sz="1600" spc="-114" dirty="0">
                <a:solidFill>
                  <a:srgbClr val="FFFFFF"/>
                </a:solidFill>
                <a:latin typeface="Verdana"/>
                <a:cs typeface="Verdana"/>
              </a:rPr>
              <a:t>la  </a:t>
            </a:r>
            <a:r>
              <a:rPr sz="1600" spc="-15" dirty="0">
                <a:solidFill>
                  <a:srgbClr val="FFFFFF"/>
                </a:solidFill>
                <a:latin typeface="Verdana"/>
                <a:cs typeface="Verdana"/>
              </a:rPr>
              <a:t>realización </a:t>
            </a:r>
            <a:r>
              <a:rPr sz="1600" spc="90" dirty="0">
                <a:solidFill>
                  <a:srgbClr val="FFFFFF"/>
                </a:solidFill>
                <a:latin typeface="Verdana"/>
                <a:cs typeface="Verdana"/>
              </a:rPr>
              <a:t>de </a:t>
            </a:r>
            <a:r>
              <a:rPr sz="1600" spc="-70" dirty="0">
                <a:solidFill>
                  <a:srgbClr val="FFFFFF"/>
                </a:solidFill>
                <a:latin typeface="Verdana"/>
                <a:cs typeface="Verdana"/>
              </a:rPr>
              <a:t>las </a:t>
            </a:r>
            <a:r>
              <a:rPr sz="1600" spc="-90" dirty="0">
                <a:solidFill>
                  <a:srgbClr val="FFFFFF"/>
                </a:solidFill>
                <a:latin typeface="Verdana"/>
                <a:cs typeface="Verdana"/>
              </a:rPr>
              <a:t>mismas </a:t>
            </a:r>
            <a:r>
              <a:rPr sz="1600" spc="-10" dirty="0">
                <a:solidFill>
                  <a:srgbClr val="FFFFFF"/>
                </a:solidFill>
                <a:latin typeface="Verdana"/>
                <a:cs typeface="Verdana"/>
              </a:rPr>
              <a:t>mantienen </a:t>
            </a:r>
            <a:r>
              <a:rPr sz="1600" spc="5" dirty="0">
                <a:solidFill>
                  <a:srgbClr val="FFFFFF"/>
                </a:solidFill>
                <a:latin typeface="Verdana"/>
                <a:cs typeface="Verdana"/>
              </a:rPr>
              <a:t>la </a:t>
            </a:r>
            <a:r>
              <a:rPr sz="1600" spc="-20" dirty="0">
                <a:solidFill>
                  <a:srgbClr val="FFFFFF"/>
                </a:solidFill>
                <a:latin typeface="Verdana"/>
                <a:cs typeface="Verdana"/>
              </a:rPr>
              <a:t>integración. </a:t>
            </a:r>
            <a:r>
              <a:rPr sz="1600" spc="-15" dirty="0">
                <a:solidFill>
                  <a:srgbClr val="FFFFFF"/>
                </a:solidFill>
                <a:latin typeface="Verdana"/>
                <a:cs typeface="Verdana"/>
              </a:rPr>
              <a:t>Dichas </a:t>
            </a:r>
            <a:r>
              <a:rPr sz="1600" spc="-20" dirty="0">
                <a:solidFill>
                  <a:srgbClr val="FFFFFF"/>
                </a:solidFill>
                <a:latin typeface="Verdana"/>
                <a:cs typeface="Verdana"/>
              </a:rPr>
              <a:t>funciones </a:t>
            </a:r>
            <a:r>
              <a:rPr sz="1600" spc="55" dirty="0">
                <a:solidFill>
                  <a:srgbClr val="FFFFFF"/>
                </a:solidFill>
                <a:latin typeface="Verdana"/>
                <a:cs typeface="Verdana"/>
              </a:rPr>
              <a:t>deben  </a:t>
            </a:r>
            <a:r>
              <a:rPr sz="1600" spc="-114" dirty="0">
                <a:solidFill>
                  <a:srgbClr val="FFFFFF"/>
                </a:solidFill>
                <a:latin typeface="Verdana"/>
                <a:cs typeface="Verdana"/>
              </a:rPr>
              <a:t>ser </a:t>
            </a:r>
            <a:r>
              <a:rPr sz="1600" spc="-5" dirty="0">
                <a:solidFill>
                  <a:srgbClr val="FFFFFF"/>
                </a:solidFill>
                <a:latin typeface="Verdana"/>
                <a:cs typeface="Verdana"/>
              </a:rPr>
              <a:t>asignadas </a:t>
            </a:r>
            <a:r>
              <a:rPr sz="1600" spc="130" dirty="0">
                <a:solidFill>
                  <a:srgbClr val="FFFFFF"/>
                </a:solidFill>
                <a:latin typeface="Verdana"/>
                <a:cs typeface="Verdana"/>
              </a:rPr>
              <a:t>a </a:t>
            </a:r>
            <a:r>
              <a:rPr sz="1600" spc="-85" dirty="0">
                <a:solidFill>
                  <a:srgbClr val="FFFFFF"/>
                </a:solidFill>
                <a:latin typeface="Verdana"/>
                <a:cs typeface="Verdana"/>
              </a:rPr>
              <a:t>los </a:t>
            </a:r>
            <a:r>
              <a:rPr sz="1600" spc="-40" dirty="0">
                <a:solidFill>
                  <a:srgbClr val="FFFFFF"/>
                </a:solidFill>
                <a:latin typeface="Verdana"/>
                <a:cs typeface="Verdana"/>
              </a:rPr>
              <a:t>diferentes </a:t>
            </a:r>
            <a:r>
              <a:rPr sz="1600" spc="-55" dirty="0">
                <a:solidFill>
                  <a:srgbClr val="FFFFFF"/>
                </a:solidFill>
                <a:latin typeface="Verdana"/>
                <a:cs typeface="Verdana"/>
              </a:rPr>
              <a:t>tipos </a:t>
            </a:r>
            <a:r>
              <a:rPr sz="1600" spc="95" dirty="0">
                <a:solidFill>
                  <a:srgbClr val="FFFFFF"/>
                </a:solidFill>
                <a:latin typeface="Verdana"/>
                <a:cs typeface="Verdana"/>
              </a:rPr>
              <a:t>de </a:t>
            </a:r>
            <a:r>
              <a:rPr sz="1600" spc="-85" dirty="0">
                <a:solidFill>
                  <a:srgbClr val="FFFFFF"/>
                </a:solidFill>
                <a:latin typeface="Verdana"/>
                <a:cs typeface="Verdana"/>
              </a:rPr>
              <a:t>roles, los </a:t>
            </a:r>
            <a:r>
              <a:rPr sz="1600" spc="10" dirty="0">
                <a:solidFill>
                  <a:srgbClr val="FFFFFF"/>
                </a:solidFill>
                <a:latin typeface="Verdana"/>
                <a:cs typeface="Verdana"/>
              </a:rPr>
              <a:t>cuales </a:t>
            </a:r>
            <a:r>
              <a:rPr sz="1600" spc="60" dirty="0">
                <a:solidFill>
                  <a:srgbClr val="FFFFFF"/>
                </a:solidFill>
                <a:latin typeface="Verdana"/>
                <a:cs typeface="Verdana"/>
              </a:rPr>
              <a:t>deben </a:t>
            </a:r>
            <a:r>
              <a:rPr sz="1600" spc="-65" dirty="0">
                <a:solidFill>
                  <a:srgbClr val="FFFFFF"/>
                </a:solidFill>
                <a:latin typeface="Verdana"/>
                <a:cs typeface="Verdana"/>
              </a:rPr>
              <a:t>realizar </a:t>
            </a:r>
            <a:r>
              <a:rPr sz="1600" spc="-35" dirty="0">
                <a:solidFill>
                  <a:srgbClr val="FFFFFF"/>
                </a:solidFill>
                <a:latin typeface="Verdana"/>
                <a:cs typeface="Verdana"/>
              </a:rPr>
              <a:t>tareas  </a:t>
            </a:r>
            <a:r>
              <a:rPr sz="1600" spc="-15" dirty="0">
                <a:solidFill>
                  <a:srgbClr val="FFFFFF"/>
                </a:solidFill>
                <a:latin typeface="Verdana"/>
                <a:cs typeface="Verdana"/>
              </a:rPr>
              <a:t>complementarias.</a:t>
            </a:r>
            <a:endParaRPr sz="1600">
              <a:latin typeface="Verdana"/>
              <a:cs typeface="Verdana"/>
            </a:endParaRPr>
          </a:p>
          <a:p>
            <a:pPr marL="269240" marR="6985" indent="-256540" algn="just">
              <a:lnSpc>
                <a:spcPct val="100000"/>
              </a:lnSpc>
              <a:spcBef>
                <a:spcPts val="805"/>
              </a:spcBef>
            </a:pPr>
            <a:r>
              <a:rPr sz="1250" spc="250" dirty="0">
                <a:solidFill>
                  <a:srgbClr val="89D0D5"/>
                </a:solidFill>
                <a:latin typeface="Arial"/>
                <a:cs typeface="Arial"/>
              </a:rPr>
              <a:t> </a:t>
            </a:r>
            <a:r>
              <a:rPr sz="1600" spc="55" dirty="0">
                <a:solidFill>
                  <a:srgbClr val="FFFFFF"/>
                </a:solidFill>
                <a:latin typeface="Verdana"/>
                <a:cs typeface="Verdana"/>
              </a:rPr>
              <a:t>Debe </a:t>
            </a:r>
            <a:r>
              <a:rPr sz="1600" spc="-40" dirty="0">
                <a:solidFill>
                  <a:srgbClr val="FFFFFF"/>
                </a:solidFill>
                <a:latin typeface="Verdana"/>
                <a:cs typeface="Verdana"/>
              </a:rPr>
              <a:t>asegurarse </a:t>
            </a:r>
            <a:r>
              <a:rPr sz="1600" spc="-5" dirty="0">
                <a:solidFill>
                  <a:srgbClr val="FFFFFF"/>
                </a:solidFill>
                <a:latin typeface="Verdana"/>
                <a:cs typeface="Verdana"/>
              </a:rPr>
              <a:t>también </a:t>
            </a:r>
            <a:r>
              <a:rPr sz="1600" dirty="0">
                <a:solidFill>
                  <a:srgbClr val="FFFFFF"/>
                </a:solidFill>
                <a:latin typeface="Verdana"/>
                <a:cs typeface="Verdana"/>
              </a:rPr>
              <a:t>la </a:t>
            </a:r>
            <a:r>
              <a:rPr sz="1600" spc="-45" dirty="0">
                <a:solidFill>
                  <a:srgbClr val="FFFFFF"/>
                </a:solidFill>
                <a:latin typeface="Verdana"/>
                <a:cs typeface="Verdana"/>
              </a:rPr>
              <a:t>distribución </a:t>
            </a:r>
            <a:r>
              <a:rPr sz="1600" spc="90" dirty="0">
                <a:solidFill>
                  <a:srgbClr val="FFFFFF"/>
                </a:solidFill>
                <a:latin typeface="Verdana"/>
                <a:cs typeface="Verdana"/>
              </a:rPr>
              <a:t>de </a:t>
            </a:r>
            <a:r>
              <a:rPr sz="1600" spc="-85" dirty="0">
                <a:solidFill>
                  <a:srgbClr val="FFFFFF"/>
                </a:solidFill>
                <a:latin typeface="Verdana"/>
                <a:cs typeface="Verdana"/>
              </a:rPr>
              <a:t>los </a:t>
            </a:r>
            <a:r>
              <a:rPr sz="1600" spc="-45" dirty="0">
                <a:solidFill>
                  <a:srgbClr val="FFFFFF"/>
                </a:solidFill>
                <a:latin typeface="Verdana"/>
                <a:cs typeface="Verdana"/>
              </a:rPr>
              <a:t>individuos </a:t>
            </a:r>
            <a:r>
              <a:rPr sz="1600" spc="25" dirty="0">
                <a:solidFill>
                  <a:srgbClr val="FFFFFF"/>
                </a:solidFill>
                <a:latin typeface="Verdana"/>
                <a:cs typeface="Verdana"/>
              </a:rPr>
              <a:t>en </a:t>
            </a:r>
            <a:r>
              <a:rPr sz="1600" spc="-35" dirty="0">
                <a:solidFill>
                  <a:srgbClr val="FFFFFF"/>
                </a:solidFill>
                <a:latin typeface="Verdana"/>
                <a:cs typeface="Verdana"/>
              </a:rPr>
              <a:t>este </a:t>
            </a:r>
            <a:r>
              <a:rPr sz="1600" spc="-75" dirty="0">
                <a:solidFill>
                  <a:srgbClr val="FFFFFF"/>
                </a:solidFill>
                <a:latin typeface="Verdana"/>
                <a:cs typeface="Verdana"/>
              </a:rPr>
              <a:t>sistema </a:t>
            </a:r>
            <a:r>
              <a:rPr sz="1600" spc="-15" dirty="0">
                <a:solidFill>
                  <a:srgbClr val="FFFFFF"/>
                </a:solidFill>
                <a:latin typeface="Verdana"/>
                <a:cs typeface="Verdana"/>
              </a:rPr>
              <a:t>de  </a:t>
            </a:r>
            <a:r>
              <a:rPr sz="1600" spc="-85" dirty="0">
                <a:solidFill>
                  <a:srgbClr val="FFFFFF"/>
                </a:solidFill>
                <a:latin typeface="Verdana"/>
                <a:cs typeface="Verdana"/>
              </a:rPr>
              <a:t>roles, </a:t>
            </a:r>
            <a:r>
              <a:rPr sz="1600" spc="-70" dirty="0">
                <a:solidFill>
                  <a:srgbClr val="FFFFFF"/>
                </a:solidFill>
                <a:latin typeface="Verdana"/>
                <a:cs typeface="Verdana"/>
              </a:rPr>
              <a:t>así </a:t>
            </a:r>
            <a:r>
              <a:rPr sz="1600" spc="75" dirty="0">
                <a:solidFill>
                  <a:srgbClr val="FFFFFF"/>
                </a:solidFill>
                <a:latin typeface="Verdana"/>
                <a:cs typeface="Verdana"/>
              </a:rPr>
              <a:t>como </a:t>
            </a:r>
            <a:r>
              <a:rPr sz="1600" spc="-20" dirty="0">
                <a:solidFill>
                  <a:srgbClr val="FFFFFF"/>
                </a:solidFill>
                <a:latin typeface="Verdana"/>
                <a:cs typeface="Verdana"/>
              </a:rPr>
              <a:t>el </a:t>
            </a:r>
            <a:r>
              <a:rPr sz="1600" spc="15" dirty="0">
                <a:solidFill>
                  <a:srgbClr val="FFFFFF"/>
                </a:solidFill>
                <a:latin typeface="Verdana"/>
                <a:cs typeface="Verdana"/>
              </a:rPr>
              <a:t>proceso </a:t>
            </a:r>
            <a:r>
              <a:rPr sz="1600" spc="5" dirty="0">
                <a:solidFill>
                  <a:srgbClr val="FFFFFF"/>
                </a:solidFill>
                <a:latin typeface="Verdana"/>
                <a:cs typeface="Verdana"/>
              </a:rPr>
              <a:t>continuo </a:t>
            </a:r>
            <a:r>
              <a:rPr sz="1600" spc="90" dirty="0">
                <a:solidFill>
                  <a:srgbClr val="FFFFFF"/>
                </a:solidFill>
                <a:latin typeface="Verdana"/>
                <a:cs typeface="Verdana"/>
              </a:rPr>
              <a:t>de </a:t>
            </a:r>
            <a:r>
              <a:rPr sz="1600" spc="-70" dirty="0">
                <a:solidFill>
                  <a:srgbClr val="FFFFFF"/>
                </a:solidFill>
                <a:latin typeface="Verdana"/>
                <a:cs typeface="Verdana"/>
              </a:rPr>
              <a:t>sustitución </a:t>
            </a:r>
            <a:r>
              <a:rPr sz="1600" spc="15" dirty="0">
                <a:solidFill>
                  <a:srgbClr val="FFFFFF"/>
                </a:solidFill>
                <a:latin typeface="Verdana"/>
                <a:cs typeface="Verdana"/>
              </a:rPr>
              <a:t>del </a:t>
            </a:r>
            <a:r>
              <a:rPr sz="1600" spc="-35" dirty="0">
                <a:solidFill>
                  <a:srgbClr val="FFFFFF"/>
                </a:solidFill>
                <a:latin typeface="Verdana"/>
                <a:cs typeface="Verdana"/>
              </a:rPr>
              <a:t>personal, </a:t>
            </a:r>
            <a:r>
              <a:rPr sz="1600" spc="10" dirty="0">
                <a:solidFill>
                  <a:srgbClr val="FFFFFF"/>
                </a:solidFill>
                <a:latin typeface="Verdana"/>
                <a:cs typeface="Verdana"/>
              </a:rPr>
              <a:t>ya </a:t>
            </a:r>
            <a:r>
              <a:rPr sz="1600" spc="50" dirty="0">
                <a:solidFill>
                  <a:srgbClr val="FFFFFF"/>
                </a:solidFill>
                <a:latin typeface="Verdana"/>
                <a:cs typeface="Verdana"/>
              </a:rPr>
              <a:t>que </a:t>
            </a:r>
            <a:r>
              <a:rPr sz="1600" spc="-40" dirty="0">
                <a:solidFill>
                  <a:srgbClr val="FFFFFF"/>
                </a:solidFill>
                <a:latin typeface="Verdana"/>
                <a:cs typeface="Verdana"/>
              </a:rPr>
              <a:t>el  </a:t>
            </a:r>
            <a:r>
              <a:rPr sz="1600" spc="15" dirty="0">
                <a:solidFill>
                  <a:srgbClr val="FFFFFF"/>
                </a:solidFill>
                <a:latin typeface="Verdana"/>
                <a:cs typeface="Verdana"/>
              </a:rPr>
              <a:t>período</a:t>
            </a:r>
            <a:r>
              <a:rPr sz="1600" spc="-125" dirty="0">
                <a:solidFill>
                  <a:srgbClr val="FFFFFF"/>
                </a:solidFill>
                <a:latin typeface="Verdana"/>
                <a:cs typeface="Verdana"/>
              </a:rPr>
              <a:t> </a:t>
            </a:r>
            <a:r>
              <a:rPr sz="1600" spc="90" dirty="0">
                <a:solidFill>
                  <a:srgbClr val="FFFFFF"/>
                </a:solidFill>
                <a:latin typeface="Verdana"/>
                <a:cs typeface="Verdana"/>
              </a:rPr>
              <a:t>de</a:t>
            </a:r>
            <a:r>
              <a:rPr sz="1600" spc="-125" dirty="0">
                <a:solidFill>
                  <a:srgbClr val="FFFFFF"/>
                </a:solidFill>
                <a:latin typeface="Verdana"/>
                <a:cs typeface="Verdana"/>
              </a:rPr>
              <a:t> </a:t>
            </a:r>
            <a:r>
              <a:rPr sz="1600" spc="20" dirty="0">
                <a:solidFill>
                  <a:srgbClr val="FFFFFF"/>
                </a:solidFill>
                <a:latin typeface="Verdana"/>
                <a:cs typeface="Verdana"/>
              </a:rPr>
              <a:t>vida</a:t>
            </a:r>
            <a:r>
              <a:rPr sz="1600" spc="-190" dirty="0">
                <a:solidFill>
                  <a:srgbClr val="FFFFFF"/>
                </a:solidFill>
                <a:latin typeface="Verdana"/>
                <a:cs typeface="Verdana"/>
              </a:rPr>
              <a:t> </a:t>
            </a:r>
            <a:r>
              <a:rPr sz="1600" spc="90" dirty="0">
                <a:solidFill>
                  <a:srgbClr val="FFFFFF"/>
                </a:solidFill>
                <a:latin typeface="Verdana"/>
                <a:cs typeface="Verdana"/>
              </a:rPr>
              <a:t>de</a:t>
            </a:r>
            <a:r>
              <a:rPr sz="1600" spc="-125" dirty="0">
                <a:solidFill>
                  <a:srgbClr val="FFFFFF"/>
                </a:solidFill>
                <a:latin typeface="Verdana"/>
                <a:cs typeface="Verdana"/>
              </a:rPr>
              <a:t> </a:t>
            </a:r>
            <a:r>
              <a:rPr sz="1600" spc="-85" dirty="0">
                <a:solidFill>
                  <a:srgbClr val="FFFFFF"/>
                </a:solidFill>
                <a:latin typeface="Verdana"/>
                <a:cs typeface="Verdana"/>
              </a:rPr>
              <a:t>los</a:t>
            </a:r>
            <a:r>
              <a:rPr sz="1600" spc="-125" dirty="0">
                <a:solidFill>
                  <a:srgbClr val="FFFFFF"/>
                </a:solidFill>
                <a:latin typeface="Verdana"/>
                <a:cs typeface="Verdana"/>
              </a:rPr>
              <a:t> </a:t>
            </a:r>
            <a:r>
              <a:rPr sz="1600" spc="-40" dirty="0">
                <a:solidFill>
                  <a:srgbClr val="FFFFFF"/>
                </a:solidFill>
                <a:latin typeface="Verdana"/>
                <a:cs typeface="Verdana"/>
              </a:rPr>
              <a:t>individuos</a:t>
            </a:r>
            <a:r>
              <a:rPr sz="1600" spc="-180" dirty="0">
                <a:solidFill>
                  <a:srgbClr val="FFFFFF"/>
                </a:solidFill>
                <a:latin typeface="Verdana"/>
                <a:cs typeface="Verdana"/>
              </a:rPr>
              <a:t> </a:t>
            </a:r>
            <a:r>
              <a:rPr sz="1600" spc="-65" dirty="0">
                <a:solidFill>
                  <a:srgbClr val="FFFFFF"/>
                </a:solidFill>
                <a:latin typeface="Verdana"/>
                <a:cs typeface="Verdana"/>
              </a:rPr>
              <a:t>es</a:t>
            </a:r>
            <a:r>
              <a:rPr sz="1600" spc="-125" dirty="0">
                <a:solidFill>
                  <a:srgbClr val="FFFFFF"/>
                </a:solidFill>
                <a:latin typeface="Verdana"/>
                <a:cs typeface="Verdana"/>
              </a:rPr>
              <a:t> </a:t>
            </a:r>
            <a:r>
              <a:rPr sz="1600" spc="-35" dirty="0">
                <a:solidFill>
                  <a:srgbClr val="FFFFFF"/>
                </a:solidFill>
                <a:latin typeface="Verdana"/>
                <a:cs typeface="Verdana"/>
              </a:rPr>
              <a:t>limitado.</a:t>
            </a:r>
            <a:endParaRPr sz="1600">
              <a:latin typeface="Verdana"/>
              <a:cs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8CCDD5-11E4-ED45-AC05-4E8F692884CF}"/>
              </a:ext>
            </a:extLst>
          </p:cNvPr>
          <p:cNvSpPr>
            <a:spLocks noGrp="1"/>
          </p:cNvSpPr>
          <p:nvPr>
            <p:ph type="title"/>
          </p:nvPr>
        </p:nvSpPr>
        <p:spPr>
          <a:xfrm>
            <a:off x="479107" y="513778"/>
            <a:ext cx="8185785" cy="484748"/>
          </a:xfrm>
        </p:spPr>
        <p:txBody>
          <a:bodyPr/>
          <a:lstStyle/>
          <a:p>
            <a:r>
              <a:rPr lang="es-UY" dirty="0"/>
              <a:t>Objetivos</a:t>
            </a:r>
          </a:p>
        </p:txBody>
      </p:sp>
      <p:sp>
        <p:nvSpPr>
          <p:cNvPr id="3" name="Marcador de contenido 2">
            <a:extLst>
              <a:ext uri="{FF2B5EF4-FFF2-40B4-BE49-F238E27FC236}">
                <a16:creationId xmlns:a16="http://schemas.microsoft.com/office/drawing/2014/main" id="{DBE1F9A4-34CC-004E-8B11-4A403A9948CA}"/>
              </a:ext>
            </a:extLst>
          </p:cNvPr>
          <p:cNvSpPr>
            <a:spLocks noGrp="1"/>
          </p:cNvSpPr>
          <p:nvPr>
            <p:ph idx="1"/>
          </p:nvPr>
        </p:nvSpPr>
        <p:spPr>
          <a:xfrm>
            <a:off x="228600" y="1386810"/>
            <a:ext cx="7171690" cy="2369880"/>
          </a:xfrm>
        </p:spPr>
        <p:txBody>
          <a:bodyPr/>
          <a:lstStyle/>
          <a:p>
            <a:r>
              <a:rPr lang="es-UY" dirty="0"/>
              <a:t>Objetivo general: comprender las diferencias entre los conceptos de estratificación y clases sociales</a:t>
            </a:r>
          </a:p>
          <a:p>
            <a:endParaRPr lang="es-UY" dirty="0"/>
          </a:p>
          <a:p>
            <a:r>
              <a:rPr lang="es-UY" dirty="0"/>
              <a:t>Objetivos específicos:</a:t>
            </a:r>
          </a:p>
          <a:p>
            <a:pPr lvl="1"/>
            <a:r>
              <a:rPr lang="es-UY" dirty="0">
                <a:solidFill>
                  <a:schemeClr val="bg1"/>
                </a:solidFill>
              </a:rPr>
              <a:t>Entender ambos conceptos como criterios de clasificación de los individuos en la sociedad</a:t>
            </a:r>
          </a:p>
          <a:p>
            <a:pPr lvl="1"/>
            <a:r>
              <a:rPr lang="es-UY" dirty="0">
                <a:solidFill>
                  <a:schemeClr val="bg1"/>
                </a:solidFill>
              </a:rPr>
              <a:t>Dar cuenta de la definiciones generales de ambos conceptos y principales perspectivas</a:t>
            </a:r>
          </a:p>
          <a:p>
            <a:pPr lvl="1"/>
            <a:r>
              <a:rPr lang="es-UY" dirty="0">
                <a:solidFill>
                  <a:schemeClr val="bg1"/>
                </a:solidFill>
              </a:rPr>
              <a:t>Comparar ambos enfoques y evaluar potencialidades y limitaciones</a:t>
            </a:r>
          </a:p>
        </p:txBody>
      </p:sp>
    </p:spTree>
    <p:extLst>
      <p:ext uri="{BB962C8B-B14F-4D97-AF65-F5344CB8AC3E}">
        <p14:creationId xmlns:p14="http://schemas.microsoft.com/office/powerpoint/2010/main" val="23635799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0525" y="513778"/>
            <a:ext cx="4272915" cy="507365"/>
          </a:xfrm>
          <a:prstGeom prst="rect">
            <a:avLst/>
          </a:prstGeom>
        </p:spPr>
        <p:txBody>
          <a:bodyPr vert="horz" wrap="square" lIns="0" tIns="13970" rIns="0" bIns="0" rtlCol="0">
            <a:spAutoFit/>
          </a:bodyPr>
          <a:lstStyle/>
          <a:p>
            <a:pPr marL="12700">
              <a:lnSpc>
                <a:spcPct val="100000"/>
              </a:lnSpc>
              <a:spcBef>
                <a:spcPts val="110"/>
              </a:spcBef>
            </a:pPr>
            <a:r>
              <a:rPr spc="-215" dirty="0"/>
              <a:t>EXPECTATIVAS </a:t>
            </a:r>
            <a:r>
              <a:rPr spc="-190" dirty="0"/>
              <a:t>DE</a:t>
            </a:r>
            <a:r>
              <a:rPr spc="-340" dirty="0"/>
              <a:t> </a:t>
            </a:r>
            <a:r>
              <a:rPr spc="-100" dirty="0"/>
              <a:t>ROL</a:t>
            </a:r>
          </a:p>
        </p:txBody>
      </p:sp>
      <p:sp>
        <p:nvSpPr>
          <p:cNvPr id="3" name="object 3"/>
          <p:cNvSpPr txBox="1"/>
          <p:nvPr/>
        </p:nvSpPr>
        <p:spPr>
          <a:xfrm>
            <a:off x="504825" y="1117853"/>
            <a:ext cx="8253095" cy="1664335"/>
          </a:xfrm>
          <a:prstGeom prst="rect">
            <a:avLst/>
          </a:prstGeom>
        </p:spPr>
        <p:txBody>
          <a:bodyPr vert="horz" wrap="square" lIns="0" tIns="12700" rIns="0" bIns="0" rtlCol="0">
            <a:spAutoFit/>
          </a:bodyPr>
          <a:lstStyle/>
          <a:p>
            <a:pPr marL="12700">
              <a:lnSpc>
                <a:spcPts val="2130"/>
              </a:lnSpc>
              <a:spcBef>
                <a:spcPts val="100"/>
              </a:spcBef>
              <a:tabLst>
                <a:tab pos="354965" algn="l"/>
              </a:tabLst>
            </a:pPr>
            <a:r>
              <a:rPr sz="1800" spc="-290" dirty="0">
                <a:solidFill>
                  <a:srgbClr val="89D0D5"/>
                </a:solidFill>
                <a:latin typeface="Arial"/>
                <a:cs typeface="Arial"/>
              </a:rPr>
              <a:t>	</a:t>
            </a:r>
            <a:r>
              <a:rPr sz="1500" spc="-95" dirty="0">
                <a:solidFill>
                  <a:srgbClr val="FFFFFF"/>
                </a:solidFill>
                <a:latin typeface="Verdana"/>
                <a:cs typeface="Verdana"/>
              </a:rPr>
              <a:t>En </a:t>
            </a:r>
            <a:r>
              <a:rPr sz="1500" dirty="0">
                <a:solidFill>
                  <a:srgbClr val="FFFFFF"/>
                </a:solidFill>
                <a:latin typeface="Verdana"/>
                <a:cs typeface="Verdana"/>
              </a:rPr>
              <a:t>la </a:t>
            </a:r>
            <a:r>
              <a:rPr sz="1500" spc="35" dirty="0">
                <a:solidFill>
                  <a:srgbClr val="FFFFFF"/>
                </a:solidFill>
                <a:latin typeface="Verdana"/>
                <a:cs typeface="Verdana"/>
              </a:rPr>
              <a:t>sociedad </a:t>
            </a:r>
            <a:r>
              <a:rPr sz="1500" spc="-70" dirty="0">
                <a:solidFill>
                  <a:srgbClr val="FFFFFF"/>
                </a:solidFill>
                <a:latin typeface="Verdana"/>
                <a:cs typeface="Verdana"/>
              </a:rPr>
              <a:t>industrial </a:t>
            </a:r>
            <a:r>
              <a:rPr sz="1500" spc="10" dirty="0">
                <a:solidFill>
                  <a:srgbClr val="FFFFFF"/>
                </a:solidFill>
                <a:latin typeface="Verdana"/>
                <a:cs typeface="Verdana"/>
              </a:rPr>
              <a:t>moderna </a:t>
            </a:r>
            <a:r>
              <a:rPr sz="1500" spc="-65" dirty="0">
                <a:solidFill>
                  <a:srgbClr val="FFFFFF"/>
                </a:solidFill>
                <a:latin typeface="Verdana"/>
                <a:cs typeface="Verdana"/>
              </a:rPr>
              <a:t>se </a:t>
            </a:r>
            <a:r>
              <a:rPr sz="1500" spc="80" dirty="0">
                <a:solidFill>
                  <a:srgbClr val="FFFFFF"/>
                </a:solidFill>
                <a:latin typeface="Verdana"/>
                <a:cs typeface="Verdana"/>
              </a:rPr>
              <a:t>debe </a:t>
            </a:r>
            <a:r>
              <a:rPr sz="1500" spc="-35" dirty="0">
                <a:solidFill>
                  <a:srgbClr val="FFFFFF"/>
                </a:solidFill>
                <a:latin typeface="Verdana"/>
                <a:cs typeface="Verdana"/>
              </a:rPr>
              <a:t>analizar </a:t>
            </a:r>
            <a:r>
              <a:rPr sz="1500" spc="25" dirty="0">
                <a:solidFill>
                  <a:srgbClr val="FFFFFF"/>
                </a:solidFill>
                <a:latin typeface="Verdana"/>
                <a:cs typeface="Verdana"/>
              </a:rPr>
              <a:t>“la </a:t>
            </a:r>
            <a:r>
              <a:rPr sz="1500" spc="-45" dirty="0">
                <a:solidFill>
                  <a:srgbClr val="FFFFFF"/>
                </a:solidFill>
                <a:latin typeface="Verdana"/>
                <a:cs typeface="Verdana"/>
              </a:rPr>
              <a:t>estructura </a:t>
            </a:r>
            <a:r>
              <a:rPr sz="1500" spc="80" dirty="0">
                <a:solidFill>
                  <a:srgbClr val="FFFFFF"/>
                </a:solidFill>
                <a:latin typeface="Verdana"/>
                <a:cs typeface="Verdana"/>
              </a:rPr>
              <a:t>de </a:t>
            </a:r>
            <a:r>
              <a:rPr sz="1500" spc="-85" dirty="0">
                <a:solidFill>
                  <a:srgbClr val="FFFFFF"/>
                </a:solidFill>
                <a:latin typeface="Verdana"/>
                <a:cs typeface="Verdana"/>
              </a:rPr>
              <a:t>los</a:t>
            </a:r>
            <a:r>
              <a:rPr sz="1500" spc="95" dirty="0">
                <a:solidFill>
                  <a:srgbClr val="FFFFFF"/>
                </a:solidFill>
                <a:latin typeface="Verdana"/>
                <a:cs typeface="Verdana"/>
              </a:rPr>
              <a:t> </a:t>
            </a:r>
            <a:r>
              <a:rPr sz="1500" spc="-70" dirty="0">
                <a:solidFill>
                  <a:srgbClr val="FFFFFF"/>
                </a:solidFill>
                <a:latin typeface="Verdana"/>
                <a:cs typeface="Verdana"/>
              </a:rPr>
              <a:t>roles</a:t>
            </a:r>
            <a:endParaRPr sz="1500">
              <a:latin typeface="Verdana"/>
              <a:cs typeface="Verdana"/>
            </a:endParaRPr>
          </a:p>
          <a:p>
            <a:pPr marL="355600">
              <a:lnSpc>
                <a:spcPts val="1770"/>
              </a:lnSpc>
            </a:pPr>
            <a:r>
              <a:rPr sz="1500" spc="35" dirty="0">
                <a:solidFill>
                  <a:srgbClr val="FFFFFF"/>
                </a:solidFill>
                <a:latin typeface="Verdana"/>
                <a:cs typeface="Verdana"/>
              </a:rPr>
              <a:t>ocupacionales”</a:t>
            </a:r>
            <a:r>
              <a:rPr sz="1500" spc="-155" dirty="0">
                <a:solidFill>
                  <a:srgbClr val="FFFFFF"/>
                </a:solidFill>
                <a:latin typeface="Verdana"/>
                <a:cs typeface="Verdana"/>
              </a:rPr>
              <a:t> </a:t>
            </a:r>
            <a:r>
              <a:rPr sz="1500" spc="-85" dirty="0">
                <a:solidFill>
                  <a:srgbClr val="FFFFFF"/>
                </a:solidFill>
                <a:latin typeface="Verdana"/>
                <a:cs typeface="Verdana"/>
              </a:rPr>
              <a:t>y</a:t>
            </a:r>
            <a:r>
              <a:rPr sz="1500" spc="-114" dirty="0">
                <a:solidFill>
                  <a:srgbClr val="FFFFFF"/>
                </a:solidFill>
                <a:latin typeface="Verdana"/>
                <a:cs typeface="Verdana"/>
              </a:rPr>
              <a:t> </a:t>
            </a:r>
            <a:r>
              <a:rPr sz="1500" spc="20" dirty="0">
                <a:solidFill>
                  <a:srgbClr val="FFFFFF"/>
                </a:solidFill>
                <a:latin typeface="Verdana"/>
                <a:cs typeface="Verdana"/>
              </a:rPr>
              <a:t>no</a:t>
            </a:r>
            <a:r>
              <a:rPr sz="1500" spc="-110" dirty="0">
                <a:solidFill>
                  <a:srgbClr val="FFFFFF"/>
                </a:solidFill>
                <a:latin typeface="Verdana"/>
                <a:cs typeface="Verdana"/>
              </a:rPr>
              <a:t> </a:t>
            </a:r>
            <a:r>
              <a:rPr sz="1500" dirty="0">
                <a:solidFill>
                  <a:srgbClr val="FFFFFF"/>
                </a:solidFill>
                <a:latin typeface="Verdana"/>
                <a:cs typeface="Verdana"/>
              </a:rPr>
              <a:t>la</a:t>
            </a:r>
            <a:r>
              <a:rPr sz="1500" spc="-135" dirty="0">
                <a:solidFill>
                  <a:srgbClr val="FFFFFF"/>
                </a:solidFill>
                <a:latin typeface="Verdana"/>
                <a:cs typeface="Verdana"/>
              </a:rPr>
              <a:t> </a:t>
            </a:r>
            <a:r>
              <a:rPr sz="1500" spc="10" dirty="0">
                <a:solidFill>
                  <a:srgbClr val="FFFFFF"/>
                </a:solidFill>
                <a:latin typeface="Verdana"/>
                <a:cs typeface="Verdana"/>
              </a:rPr>
              <a:t>explotación</a:t>
            </a:r>
            <a:r>
              <a:rPr sz="1500" spc="-114" dirty="0">
                <a:solidFill>
                  <a:srgbClr val="FFFFFF"/>
                </a:solidFill>
                <a:latin typeface="Verdana"/>
                <a:cs typeface="Verdana"/>
              </a:rPr>
              <a:t> </a:t>
            </a:r>
            <a:r>
              <a:rPr sz="1500" spc="-85" dirty="0">
                <a:solidFill>
                  <a:srgbClr val="FFFFFF"/>
                </a:solidFill>
                <a:latin typeface="Verdana"/>
                <a:cs typeface="Verdana"/>
              </a:rPr>
              <a:t>y</a:t>
            </a:r>
            <a:r>
              <a:rPr sz="1500" spc="-114" dirty="0">
                <a:solidFill>
                  <a:srgbClr val="FFFFFF"/>
                </a:solidFill>
                <a:latin typeface="Verdana"/>
                <a:cs typeface="Verdana"/>
              </a:rPr>
              <a:t> </a:t>
            </a:r>
            <a:r>
              <a:rPr sz="1500" spc="-15" dirty="0">
                <a:solidFill>
                  <a:srgbClr val="FFFFFF"/>
                </a:solidFill>
                <a:latin typeface="Verdana"/>
                <a:cs typeface="Verdana"/>
              </a:rPr>
              <a:t>el</a:t>
            </a:r>
            <a:r>
              <a:rPr sz="1500" spc="-130" dirty="0">
                <a:solidFill>
                  <a:srgbClr val="FFFFFF"/>
                </a:solidFill>
                <a:latin typeface="Verdana"/>
                <a:cs typeface="Verdana"/>
              </a:rPr>
              <a:t> </a:t>
            </a:r>
            <a:r>
              <a:rPr sz="1500" spc="10" dirty="0">
                <a:solidFill>
                  <a:srgbClr val="FFFFFF"/>
                </a:solidFill>
                <a:latin typeface="Verdana"/>
                <a:cs typeface="Verdana"/>
              </a:rPr>
              <a:t>beneficio.</a:t>
            </a:r>
            <a:endParaRPr sz="1500">
              <a:latin typeface="Verdana"/>
              <a:cs typeface="Verdana"/>
            </a:endParaRPr>
          </a:p>
          <a:p>
            <a:pPr marL="355600" marR="5080" indent="-342900" algn="just">
              <a:lnSpc>
                <a:spcPct val="98900"/>
              </a:lnSpc>
              <a:spcBef>
                <a:spcPts val="1525"/>
              </a:spcBef>
            </a:pPr>
            <a:r>
              <a:rPr sz="1800" spc="-290" dirty="0">
                <a:solidFill>
                  <a:srgbClr val="89D0D5"/>
                </a:solidFill>
                <a:latin typeface="Arial"/>
                <a:cs typeface="Arial"/>
              </a:rPr>
              <a:t> </a:t>
            </a:r>
            <a:r>
              <a:rPr sz="1500" spc="-135" dirty="0">
                <a:solidFill>
                  <a:srgbClr val="FFFFFF"/>
                </a:solidFill>
                <a:latin typeface="Verdana"/>
                <a:cs typeface="Verdana"/>
              </a:rPr>
              <a:t>El </a:t>
            </a:r>
            <a:r>
              <a:rPr sz="1500" spc="70" dirty="0">
                <a:solidFill>
                  <a:srgbClr val="FFFFFF"/>
                </a:solidFill>
                <a:latin typeface="Verdana"/>
                <a:cs typeface="Verdana"/>
              </a:rPr>
              <a:t>ego </a:t>
            </a:r>
            <a:r>
              <a:rPr sz="1500" spc="-85" dirty="0">
                <a:solidFill>
                  <a:srgbClr val="FFFFFF"/>
                </a:solidFill>
                <a:latin typeface="Verdana"/>
                <a:cs typeface="Verdana"/>
              </a:rPr>
              <a:t>y </a:t>
            </a:r>
            <a:r>
              <a:rPr sz="1500" spc="-15" dirty="0">
                <a:solidFill>
                  <a:srgbClr val="FFFFFF"/>
                </a:solidFill>
                <a:latin typeface="Verdana"/>
                <a:cs typeface="Verdana"/>
              </a:rPr>
              <a:t>el </a:t>
            </a:r>
            <a:r>
              <a:rPr sz="1500" spc="-55" dirty="0">
                <a:solidFill>
                  <a:srgbClr val="FFFFFF"/>
                </a:solidFill>
                <a:latin typeface="Verdana"/>
                <a:cs typeface="Verdana"/>
              </a:rPr>
              <a:t>alter, </a:t>
            </a:r>
            <a:r>
              <a:rPr sz="1500" dirty="0">
                <a:solidFill>
                  <a:srgbClr val="FFFFFF"/>
                </a:solidFill>
                <a:latin typeface="Verdana"/>
                <a:cs typeface="Verdana"/>
              </a:rPr>
              <a:t>al </a:t>
            </a:r>
            <a:r>
              <a:rPr sz="1500" spc="-60" dirty="0">
                <a:solidFill>
                  <a:srgbClr val="FFFFFF"/>
                </a:solidFill>
                <a:latin typeface="Verdana"/>
                <a:cs typeface="Verdana"/>
              </a:rPr>
              <a:t>estabilizarse </a:t>
            </a:r>
            <a:r>
              <a:rPr sz="1500" spc="-45" dirty="0">
                <a:solidFill>
                  <a:srgbClr val="FFFFFF"/>
                </a:solidFill>
                <a:latin typeface="Verdana"/>
                <a:cs typeface="Verdana"/>
              </a:rPr>
              <a:t>un </a:t>
            </a:r>
            <a:r>
              <a:rPr sz="1500" spc="-70" dirty="0">
                <a:solidFill>
                  <a:srgbClr val="FFFFFF"/>
                </a:solidFill>
                <a:latin typeface="Verdana"/>
                <a:cs typeface="Verdana"/>
              </a:rPr>
              <a:t>sistema </a:t>
            </a:r>
            <a:r>
              <a:rPr sz="1500" spc="5" dirty="0">
                <a:solidFill>
                  <a:srgbClr val="FFFFFF"/>
                </a:solidFill>
                <a:latin typeface="Verdana"/>
                <a:cs typeface="Verdana"/>
              </a:rPr>
              <a:t>organizado </a:t>
            </a:r>
            <a:r>
              <a:rPr sz="1500" spc="80" dirty="0">
                <a:solidFill>
                  <a:srgbClr val="FFFFFF"/>
                </a:solidFill>
                <a:latin typeface="Verdana"/>
                <a:cs typeface="Verdana"/>
              </a:rPr>
              <a:t>de </a:t>
            </a:r>
            <a:r>
              <a:rPr sz="1500" spc="5" dirty="0">
                <a:solidFill>
                  <a:srgbClr val="FFFFFF"/>
                </a:solidFill>
                <a:latin typeface="Verdana"/>
                <a:cs typeface="Verdana"/>
              </a:rPr>
              <a:t>interacción </a:t>
            </a:r>
            <a:r>
              <a:rPr sz="1500" spc="-30" dirty="0">
                <a:solidFill>
                  <a:srgbClr val="FFFFFF"/>
                </a:solidFill>
                <a:latin typeface="Verdana"/>
                <a:cs typeface="Verdana"/>
              </a:rPr>
              <a:t>entre </a:t>
            </a:r>
            <a:r>
              <a:rPr sz="1500" spc="-110" dirty="0">
                <a:solidFill>
                  <a:srgbClr val="FFFFFF"/>
                </a:solidFill>
                <a:latin typeface="Verdana"/>
                <a:cs typeface="Verdana"/>
              </a:rPr>
              <a:t>ellos,  </a:t>
            </a:r>
            <a:r>
              <a:rPr sz="1500" spc="-35" dirty="0">
                <a:solidFill>
                  <a:srgbClr val="FFFFFF"/>
                </a:solidFill>
                <a:latin typeface="Verdana"/>
                <a:cs typeface="Verdana"/>
              </a:rPr>
              <a:t>construyen </a:t>
            </a:r>
            <a:r>
              <a:rPr sz="1500" spc="-5" dirty="0">
                <a:solidFill>
                  <a:srgbClr val="FFFFFF"/>
                </a:solidFill>
                <a:latin typeface="Verdana"/>
                <a:cs typeface="Verdana"/>
              </a:rPr>
              <a:t>expectativas </a:t>
            </a:r>
            <a:r>
              <a:rPr sz="1500" spc="5" dirty="0">
                <a:solidFill>
                  <a:srgbClr val="FFFFFF"/>
                </a:solidFill>
                <a:latin typeface="Verdana"/>
                <a:cs typeface="Verdana"/>
              </a:rPr>
              <a:t>recíprocas </a:t>
            </a:r>
            <a:r>
              <a:rPr sz="1500" dirty="0">
                <a:solidFill>
                  <a:srgbClr val="FFFFFF"/>
                </a:solidFill>
                <a:latin typeface="Verdana"/>
                <a:cs typeface="Verdana"/>
              </a:rPr>
              <a:t>respecto </a:t>
            </a:r>
            <a:r>
              <a:rPr sz="1500" spc="80" dirty="0">
                <a:solidFill>
                  <a:srgbClr val="FFFFFF"/>
                </a:solidFill>
                <a:latin typeface="Verdana"/>
                <a:cs typeface="Verdana"/>
              </a:rPr>
              <a:t>de </a:t>
            </a:r>
            <a:r>
              <a:rPr sz="1500" spc="-150" dirty="0">
                <a:solidFill>
                  <a:srgbClr val="FFFFFF"/>
                </a:solidFill>
                <a:latin typeface="Verdana"/>
                <a:cs typeface="Verdana"/>
              </a:rPr>
              <a:t>sus </a:t>
            </a:r>
            <a:r>
              <a:rPr sz="1500" spc="40" dirty="0">
                <a:solidFill>
                  <a:srgbClr val="FFFFFF"/>
                </a:solidFill>
                <a:latin typeface="Verdana"/>
                <a:cs typeface="Verdana"/>
              </a:rPr>
              <a:t>acciones </a:t>
            </a:r>
            <a:r>
              <a:rPr sz="1500" spc="-65" dirty="0">
                <a:solidFill>
                  <a:srgbClr val="FFFFFF"/>
                </a:solidFill>
                <a:latin typeface="Verdana"/>
                <a:cs typeface="Verdana"/>
              </a:rPr>
              <a:t>mutuas. </a:t>
            </a:r>
            <a:r>
              <a:rPr sz="1500" spc="125" dirty="0">
                <a:solidFill>
                  <a:srgbClr val="FFFFFF"/>
                </a:solidFill>
                <a:latin typeface="Verdana"/>
                <a:cs typeface="Verdana"/>
              </a:rPr>
              <a:t>Cada </a:t>
            </a:r>
            <a:r>
              <a:rPr sz="1500" dirty="0">
                <a:solidFill>
                  <a:srgbClr val="FFFFFF"/>
                </a:solidFill>
                <a:latin typeface="Verdana"/>
                <a:cs typeface="Verdana"/>
              </a:rPr>
              <a:t>uno  </a:t>
            </a:r>
            <a:r>
              <a:rPr sz="1500" spc="-5" dirty="0">
                <a:solidFill>
                  <a:srgbClr val="FFFFFF"/>
                </a:solidFill>
                <a:latin typeface="Verdana"/>
                <a:cs typeface="Verdana"/>
              </a:rPr>
              <a:t>espera </a:t>
            </a:r>
            <a:r>
              <a:rPr sz="1500" spc="40" dirty="0">
                <a:solidFill>
                  <a:srgbClr val="FFFFFF"/>
                </a:solidFill>
                <a:latin typeface="Verdana"/>
                <a:cs typeface="Verdana"/>
              </a:rPr>
              <a:t>que </a:t>
            </a:r>
            <a:r>
              <a:rPr sz="1500" spc="-15" dirty="0">
                <a:solidFill>
                  <a:srgbClr val="FFFFFF"/>
                </a:solidFill>
                <a:latin typeface="Verdana"/>
                <a:cs typeface="Verdana"/>
              </a:rPr>
              <a:t>el </a:t>
            </a:r>
            <a:r>
              <a:rPr sz="1500" spc="-35" dirty="0">
                <a:solidFill>
                  <a:srgbClr val="FFFFFF"/>
                </a:solidFill>
                <a:latin typeface="Verdana"/>
                <a:cs typeface="Verdana"/>
              </a:rPr>
              <a:t>otro </a:t>
            </a:r>
            <a:r>
              <a:rPr sz="1500" spc="-65" dirty="0">
                <a:solidFill>
                  <a:srgbClr val="FFFFFF"/>
                </a:solidFill>
                <a:latin typeface="Verdana"/>
                <a:cs typeface="Verdana"/>
              </a:rPr>
              <a:t>se </a:t>
            </a:r>
            <a:r>
              <a:rPr sz="1500" spc="50" dirty="0">
                <a:solidFill>
                  <a:srgbClr val="FFFFFF"/>
                </a:solidFill>
                <a:latin typeface="Verdana"/>
                <a:cs typeface="Verdana"/>
              </a:rPr>
              <a:t>conduzca </a:t>
            </a:r>
            <a:r>
              <a:rPr sz="1500" spc="80" dirty="0">
                <a:solidFill>
                  <a:srgbClr val="FFFFFF"/>
                </a:solidFill>
                <a:latin typeface="Verdana"/>
                <a:cs typeface="Verdana"/>
              </a:rPr>
              <a:t>de </a:t>
            </a:r>
            <a:r>
              <a:rPr sz="1500" spc="-5" dirty="0">
                <a:solidFill>
                  <a:srgbClr val="FFFFFF"/>
                </a:solidFill>
                <a:latin typeface="Verdana"/>
                <a:cs typeface="Verdana"/>
              </a:rPr>
              <a:t>cierta </a:t>
            </a:r>
            <a:r>
              <a:rPr sz="1500" spc="5" dirty="0">
                <a:solidFill>
                  <a:srgbClr val="FFFFFF"/>
                </a:solidFill>
                <a:latin typeface="Verdana"/>
                <a:cs typeface="Verdana"/>
              </a:rPr>
              <a:t>manera </a:t>
            </a:r>
            <a:r>
              <a:rPr sz="1500" spc="-25" dirty="0">
                <a:solidFill>
                  <a:srgbClr val="FFFFFF"/>
                </a:solidFill>
                <a:latin typeface="Verdana"/>
                <a:cs typeface="Verdana"/>
              </a:rPr>
              <a:t>relativamente </a:t>
            </a:r>
            <a:r>
              <a:rPr sz="1500" spc="15" dirty="0">
                <a:solidFill>
                  <a:srgbClr val="FFFFFF"/>
                </a:solidFill>
                <a:latin typeface="Verdana"/>
                <a:cs typeface="Verdana"/>
              </a:rPr>
              <a:t>específica, </a:t>
            </a:r>
            <a:r>
              <a:rPr sz="1500" spc="-85" dirty="0">
                <a:solidFill>
                  <a:srgbClr val="FFFFFF"/>
                </a:solidFill>
                <a:latin typeface="Verdana"/>
                <a:cs typeface="Verdana"/>
              </a:rPr>
              <a:t>y  </a:t>
            </a:r>
            <a:r>
              <a:rPr sz="1500" spc="50" dirty="0">
                <a:solidFill>
                  <a:srgbClr val="FFFFFF"/>
                </a:solidFill>
                <a:latin typeface="Verdana"/>
                <a:cs typeface="Verdana"/>
              </a:rPr>
              <a:t>reacciona</a:t>
            </a:r>
            <a:r>
              <a:rPr sz="1500" spc="-160" dirty="0">
                <a:solidFill>
                  <a:srgbClr val="FFFFFF"/>
                </a:solidFill>
                <a:latin typeface="Verdana"/>
                <a:cs typeface="Verdana"/>
              </a:rPr>
              <a:t> </a:t>
            </a:r>
            <a:r>
              <a:rPr sz="1500" spc="80" dirty="0">
                <a:solidFill>
                  <a:srgbClr val="FFFFFF"/>
                </a:solidFill>
                <a:latin typeface="Verdana"/>
                <a:cs typeface="Verdana"/>
              </a:rPr>
              <a:t>de</a:t>
            </a:r>
            <a:r>
              <a:rPr sz="1500" spc="-95" dirty="0">
                <a:solidFill>
                  <a:srgbClr val="FFFFFF"/>
                </a:solidFill>
                <a:latin typeface="Verdana"/>
                <a:cs typeface="Verdana"/>
              </a:rPr>
              <a:t> </a:t>
            </a:r>
            <a:r>
              <a:rPr sz="1500" spc="15" dirty="0">
                <a:solidFill>
                  <a:srgbClr val="FFFFFF"/>
                </a:solidFill>
                <a:latin typeface="Verdana"/>
                <a:cs typeface="Verdana"/>
              </a:rPr>
              <a:t>una</a:t>
            </a:r>
            <a:r>
              <a:rPr sz="1500" spc="-130" dirty="0">
                <a:solidFill>
                  <a:srgbClr val="FFFFFF"/>
                </a:solidFill>
                <a:latin typeface="Verdana"/>
                <a:cs typeface="Verdana"/>
              </a:rPr>
              <a:t> </a:t>
            </a:r>
            <a:r>
              <a:rPr sz="1500" spc="-40" dirty="0">
                <a:solidFill>
                  <a:srgbClr val="FFFFFF"/>
                </a:solidFill>
                <a:latin typeface="Verdana"/>
                <a:cs typeface="Verdana"/>
              </a:rPr>
              <a:t>u</a:t>
            </a:r>
            <a:r>
              <a:rPr sz="1500" spc="-114" dirty="0">
                <a:solidFill>
                  <a:srgbClr val="FFFFFF"/>
                </a:solidFill>
                <a:latin typeface="Verdana"/>
                <a:cs typeface="Verdana"/>
              </a:rPr>
              <a:t> </a:t>
            </a:r>
            <a:r>
              <a:rPr sz="1500" spc="-25" dirty="0">
                <a:solidFill>
                  <a:srgbClr val="FFFFFF"/>
                </a:solidFill>
                <a:latin typeface="Verdana"/>
                <a:cs typeface="Verdana"/>
              </a:rPr>
              <a:t>otra</a:t>
            </a:r>
            <a:r>
              <a:rPr sz="1500" spc="-110" dirty="0">
                <a:solidFill>
                  <a:srgbClr val="FFFFFF"/>
                </a:solidFill>
                <a:latin typeface="Verdana"/>
                <a:cs typeface="Verdana"/>
              </a:rPr>
              <a:t> </a:t>
            </a:r>
            <a:r>
              <a:rPr sz="1500" dirty="0">
                <a:solidFill>
                  <a:srgbClr val="FFFFFF"/>
                </a:solidFill>
                <a:latin typeface="Verdana"/>
                <a:cs typeface="Verdana"/>
              </a:rPr>
              <a:t>manera</a:t>
            </a:r>
            <a:r>
              <a:rPr sz="1500" spc="-85" dirty="0">
                <a:solidFill>
                  <a:srgbClr val="FFFFFF"/>
                </a:solidFill>
                <a:latin typeface="Verdana"/>
                <a:cs typeface="Verdana"/>
              </a:rPr>
              <a:t> </a:t>
            </a:r>
            <a:r>
              <a:rPr sz="1500" spc="-30" dirty="0">
                <a:solidFill>
                  <a:srgbClr val="FFFFFF"/>
                </a:solidFill>
                <a:latin typeface="Verdana"/>
                <a:cs typeface="Verdana"/>
              </a:rPr>
              <a:t>según</a:t>
            </a:r>
            <a:r>
              <a:rPr sz="1500" spc="-95" dirty="0">
                <a:solidFill>
                  <a:srgbClr val="FFFFFF"/>
                </a:solidFill>
                <a:latin typeface="Verdana"/>
                <a:cs typeface="Verdana"/>
              </a:rPr>
              <a:t> </a:t>
            </a:r>
            <a:r>
              <a:rPr sz="1500" spc="-65" dirty="0">
                <a:solidFill>
                  <a:srgbClr val="FFFFFF"/>
                </a:solidFill>
                <a:latin typeface="Verdana"/>
                <a:cs typeface="Verdana"/>
              </a:rPr>
              <a:t>se</a:t>
            </a:r>
            <a:r>
              <a:rPr sz="1500" spc="-125" dirty="0">
                <a:solidFill>
                  <a:srgbClr val="FFFFFF"/>
                </a:solidFill>
                <a:latin typeface="Verdana"/>
                <a:cs typeface="Verdana"/>
              </a:rPr>
              <a:t> </a:t>
            </a:r>
            <a:r>
              <a:rPr sz="1500" spc="15" dirty="0">
                <a:solidFill>
                  <a:srgbClr val="FFFFFF"/>
                </a:solidFill>
                <a:latin typeface="Verdana"/>
                <a:cs typeface="Verdana"/>
              </a:rPr>
              <a:t>cumplan</a:t>
            </a:r>
            <a:r>
              <a:rPr sz="1500" spc="-75" dirty="0">
                <a:solidFill>
                  <a:srgbClr val="FFFFFF"/>
                </a:solidFill>
                <a:latin typeface="Verdana"/>
                <a:cs typeface="Verdana"/>
              </a:rPr>
              <a:t> </a:t>
            </a:r>
            <a:r>
              <a:rPr sz="1500" spc="70" dirty="0">
                <a:solidFill>
                  <a:srgbClr val="FFFFFF"/>
                </a:solidFill>
                <a:latin typeface="Verdana"/>
                <a:cs typeface="Verdana"/>
              </a:rPr>
              <a:t>o</a:t>
            </a:r>
            <a:r>
              <a:rPr sz="1500" spc="-110" dirty="0">
                <a:solidFill>
                  <a:srgbClr val="FFFFFF"/>
                </a:solidFill>
                <a:latin typeface="Verdana"/>
                <a:cs typeface="Verdana"/>
              </a:rPr>
              <a:t> </a:t>
            </a:r>
            <a:r>
              <a:rPr sz="1500" spc="20" dirty="0">
                <a:solidFill>
                  <a:srgbClr val="FFFFFF"/>
                </a:solidFill>
                <a:latin typeface="Verdana"/>
                <a:cs typeface="Verdana"/>
              </a:rPr>
              <a:t>no</a:t>
            </a:r>
            <a:r>
              <a:rPr sz="1500" spc="-105" dirty="0">
                <a:solidFill>
                  <a:srgbClr val="FFFFFF"/>
                </a:solidFill>
                <a:latin typeface="Verdana"/>
                <a:cs typeface="Verdana"/>
              </a:rPr>
              <a:t> </a:t>
            </a:r>
            <a:r>
              <a:rPr sz="1500" spc="-150" dirty="0">
                <a:solidFill>
                  <a:srgbClr val="FFFFFF"/>
                </a:solidFill>
                <a:latin typeface="Verdana"/>
                <a:cs typeface="Verdana"/>
              </a:rPr>
              <a:t>sus</a:t>
            </a:r>
            <a:r>
              <a:rPr sz="1500" spc="-110" dirty="0">
                <a:solidFill>
                  <a:srgbClr val="FFFFFF"/>
                </a:solidFill>
                <a:latin typeface="Verdana"/>
                <a:cs typeface="Verdana"/>
              </a:rPr>
              <a:t> </a:t>
            </a:r>
            <a:r>
              <a:rPr sz="1500" spc="-15" dirty="0">
                <a:solidFill>
                  <a:srgbClr val="FFFFFF"/>
                </a:solidFill>
                <a:latin typeface="Verdana"/>
                <a:cs typeface="Verdana"/>
              </a:rPr>
              <a:t>expectativas.</a:t>
            </a:r>
            <a:endParaRPr sz="1500">
              <a:latin typeface="Verdana"/>
              <a:cs typeface="Verdana"/>
            </a:endParaRPr>
          </a:p>
        </p:txBody>
      </p:sp>
      <p:sp>
        <p:nvSpPr>
          <p:cNvPr id="4" name="object 4"/>
          <p:cNvSpPr txBox="1"/>
          <p:nvPr/>
        </p:nvSpPr>
        <p:spPr>
          <a:xfrm>
            <a:off x="504825" y="4777104"/>
            <a:ext cx="8147050" cy="299720"/>
          </a:xfrm>
          <a:prstGeom prst="rect">
            <a:avLst/>
          </a:prstGeom>
        </p:spPr>
        <p:txBody>
          <a:bodyPr vert="horz" wrap="square" lIns="0" tIns="12700" rIns="0" bIns="0" rtlCol="0">
            <a:spAutoFit/>
          </a:bodyPr>
          <a:lstStyle/>
          <a:p>
            <a:pPr marL="12700">
              <a:lnSpc>
                <a:spcPct val="100000"/>
              </a:lnSpc>
              <a:spcBef>
                <a:spcPts val="100"/>
              </a:spcBef>
              <a:tabLst>
                <a:tab pos="354965" algn="l"/>
              </a:tabLst>
            </a:pPr>
            <a:r>
              <a:rPr sz="1800" spc="-290" dirty="0">
                <a:solidFill>
                  <a:srgbClr val="89D0D5"/>
                </a:solidFill>
                <a:latin typeface="Arial"/>
                <a:cs typeface="Arial"/>
              </a:rPr>
              <a:t>	</a:t>
            </a:r>
            <a:r>
              <a:rPr sz="1500" spc="-25" dirty="0">
                <a:solidFill>
                  <a:srgbClr val="FFFFFF"/>
                </a:solidFill>
                <a:latin typeface="Verdana"/>
                <a:cs typeface="Verdana"/>
              </a:rPr>
              <a:t>Diferencias</a:t>
            </a:r>
            <a:r>
              <a:rPr sz="1500" spc="-160" dirty="0">
                <a:solidFill>
                  <a:srgbClr val="FFFFFF"/>
                </a:solidFill>
                <a:latin typeface="Verdana"/>
                <a:cs typeface="Verdana"/>
              </a:rPr>
              <a:t> </a:t>
            </a:r>
            <a:r>
              <a:rPr sz="1500" spc="25" dirty="0">
                <a:solidFill>
                  <a:srgbClr val="FFFFFF"/>
                </a:solidFill>
                <a:latin typeface="Verdana"/>
                <a:cs typeface="Verdana"/>
              </a:rPr>
              <a:t>en</a:t>
            </a:r>
            <a:r>
              <a:rPr sz="1500" spc="-105" dirty="0">
                <a:solidFill>
                  <a:srgbClr val="FFFFFF"/>
                </a:solidFill>
                <a:latin typeface="Verdana"/>
                <a:cs typeface="Verdana"/>
              </a:rPr>
              <a:t> </a:t>
            </a:r>
            <a:r>
              <a:rPr sz="1500" spc="-15" dirty="0">
                <a:solidFill>
                  <a:srgbClr val="FFFFFF"/>
                </a:solidFill>
                <a:latin typeface="Verdana"/>
                <a:cs typeface="Verdana"/>
              </a:rPr>
              <a:t>el</a:t>
            </a:r>
            <a:r>
              <a:rPr sz="1500" spc="-114" dirty="0">
                <a:solidFill>
                  <a:srgbClr val="FFFFFF"/>
                </a:solidFill>
                <a:latin typeface="Verdana"/>
                <a:cs typeface="Verdana"/>
              </a:rPr>
              <a:t> </a:t>
            </a:r>
            <a:r>
              <a:rPr sz="1500" spc="30" dirty="0">
                <a:solidFill>
                  <a:srgbClr val="FFFFFF"/>
                </a:solidFill>
                <a:latin typeface="Verdana"/>
                <a:cs typeface="Verdana"/>
              </a:rPr>
              <a:t>grado</a:t>
            </a:r>
            <a:r>
              <a:rPr sz="1500" spc="-75" dirty="0">
                <a:solidFill>
                  <a:srgbClr val="FFFFFF"/>
                </a:solidFill>
                <a:latin typeface="Verdana"/>
                <a:cs typeface="Verdana"/>
              </a:rPr>
              <a:t> </a:t>
            </a:r>
            <a:r>
              <a:rPr sz="1500" spc="80" dirty="0">
                <a:solidFill>
                  <a:srgbClr val="FFFFFF"/>
                </a:solidFill>
                <a:latin typeface="Verdana"/>
                <a:cs typeface="Verdana"/>
              </a:rPr>
              <a:t>de</a:t>
            </a:r>
            <a:r>
              <a:rPr sz="1500" spc="-85" dirty="0">
                <a:solidFill>
                  <a:srgbClr val="FFFFFF"/>
                </a:solidFill>
                <a:latin typeface="Verdana"/>
                <a:cs typeface="Verdana"/>
              </a:rPr>
              <a:t> </a:t>
            </a:r>
            <a:r>
              <a:rPr sz="1500" spc="-40" dirty="0">
                <a:solidFill>
                  <a:srgbClr val="FFFFFF"/>
                </a:solidFill>
                <a:latin typeface="Verdana"/>
                <a:cs typeface="Verdana"/>
              </a:rPr>
              <a:t>institucionalización:</a:t>
            </a:r>
            <a:r>
              <a:rPr sz="1500" spc="-150" dirty="0">
                <a:solidFill>
                  <a:srgbClr val="FFFFFF"/>
                </a:solidFill>
                <a:latin typeface="Verdana"/>
                <a:cs typeface="Verdana"/>
              </a:rPr>
              <a:t> </a:t>
            </a:r>
            <a:r>
              <a:rPr sz="1500" spc="30" dirty="0">
                <a:solidFill>
                  <a:srgbClr val="FFFFFF"/>
                </a:solidFill>
                <a:latin typeface="Verdana"/>
                <a:cs typeface="Verdana"/>
              </a:rPr>
              <a:t>completa</a:t>
            </a:r>
            <a:r>
              <a:rPr sz="1500" spc="-30" dirty="0">
                <a:solidFill>
                  <a:srgbClr val="FFFFFF"/>
                </a:solidFill>
                <a:latin typeface="Verdana"/>
                <a:cs typeface="Verdana"/>
              </a:rPr>
              <a:t> </a:t>
            </a:r>
            <a:r>
              <a:rPr sz="1500" spc="-35" dirty="0">
                <a:solidFill>
                  <a:srgbClr val="FFFFFF"/>
                </a:solidFill>
                <a:latin typeface="Verdana"/>
                <a:cs typeface="Verdana"/>
              </a:rPr>
              <a:t>institucinalización-anomia.</a:t>
            </a:r>
            <a:endParaRPr sz="1500">
              <a:latin typeface="Verdana"/>
              <a:cs typeface="Verdana"/>
            </a:endParaRPr>
          </a:p>
        </p:txBody>
      </p:sp>
      <p:grpSp>
        <p:nvGrpSpPr>
          <p:cNvPr id="5" name="object 5"/>
          <p:cNvGrpSpPr/>
          <p:nvPr/>
        </p:nvGrpSpPr>
        <p:grpSpPr>
          <a:xfrm>
            <a:off x="5638800" y="2778760"/>
            <a:ext cx="1038860" cy="934719"/>
            <a:chOff x="5638800" y="2778760"/>
            <a:chExt cx="1038860" cy="934719"/>
          </a:xfrm>
        </p:grpSpPr>
        <p:sp>
          <p:nvSpPr>
            <p:cNvPr id="6" name="object 6"/>
            <p:cNvSpPr/>
            <p:nvPr/>
          </p:nvSpPr>
          <p:spPr>
            <a:xfrm>
              <a:off x="5648960" y="2788920"/>
              <a:ext cx="1018540" cy="914400"/>
            </a:xfrm>
            <a:custGeom>
              <a:avLst/>
              <a:gdLst/>
              <a:ahLst/>
              <a:cxnLst/>
              <a:rect l="l" t="t" r="r" b="b"/>
              <a:pathLst>
                <a:path w="1018540" h="914400">
                  <a:moveTo>
                    <a:pt x="509269" y="0"/>
                  </a:moveTo>
                  <a:lnTo>
                    <a:pt x="460217" y="2093"/>
                  </a:lnTo>
                  <a:lnTo>
                    <a:pt x="412485" y="8245"/>
                  </a:lnTo>
                  <a:lnTo>
                    <a:pt x="366286" y="18263"/>
                  </a:lnTo>
                  <a:lnTo>
                    <a:pt x="321835" y="31957"/>
                  </a:lnTo>
                  <a:lnTo>
                    <a:pt x="279345" y="49135"/>
                  </a:lnTo>
                  <a:lnTo>
                    <a:pt x="239028" y="69604"/>
                  </a:lnTo>
                  <a:lnTo>
                    <a:pt x="201098" y="93174"/>
                  </a:lnTo>
                  <a:lnTo>
                    <a:pt x="165768" y="119651"/>
                  </a:lnTo>
                  <a:lnTo>
                    <a:pt x="133252" y="148846"/>
                  </a:lnTo>
                  <a:lnTo>
                    <a:pt x="103763" y="180565"/>
                  </a:lnTo>
                  <a:lnTo>
                    <a:pt x="77513" y="214618"/>
                  </a:lnTo>
                  <a:lnTo>
                    <a:pt x="54717" y="250813"/>
                  </a:lnTo>
                  <a:lnTo>
                    <a:pt x="35587" y="288957"/>
                  </a:lnTo>
                  <a:lnTo>
                    <a:pt x="20338" y="328860"/>
                  </a:lnTo>
                  <a:lnTo>
                    <a:pt x="9181" y="370329"/>
                  </a:lnTo>
                  <a:lnTo>
                    <a:pt x="2330" y="413173"/>
                  </a:lnTo>
                  <a:lnTo>
                    <a:pt x="0" y="457200"/>
                  </a:lnTo>
                  <a:lnTo>
                    <a:pt x="2330" y="501226"/>
                  </a:lnTo>
                  <a:lnTo>
                    <a:pt x="9181" y="544070"/>
                  </a:lnTo>
                  <a:lnTo>
                    <a:pt x="20338" y="585539"/>
                  </a:lnTo>
                  <a:lnTo>
                    <a:pt x="35587" y="625442"/>
                  </a:lnTo>
                  <a:lnTo>
                    <a:pt x="54717" y="663586"/>
                  </a:lnTo>
                  <a:lnTo>
                    <a:pt x="77513" y="699781"/>
                  </a:lnTo>
                  <a:lnTo>
                    <a:pt x="103763" y="733834"/>
                  </a:lnTo>
                  <a:lnTo>
                    <a:pt x="133252" y="765553"/>
                  </a:lnTo>
                  <a:lnTo>
                    <a:pt x="165768" y="794748"/>
                  </a:lnTo>
                  <a:lnTo>
                    <a:pt x="201098" y="821225"/>
                  </a:lnTo>
                  <a:lnTo>
                    <a:pt x="239028" y="844795"/>
                  </a:lnTo>
                  <a:lnTo>
                    <a:pt x="279345" y="865264"/>
                  </a:lnTo>
                  <a:lnTo>
                    <a:pt x="321835" y="882442"/>
                  </a:lnTo>
                  <a:lnTo>
                    <a:pt x="366286" y="896136"/>
                  </a:lnTo>
                  <a:lnTo>
                    <a:pt x="412485" y="906154"/>
                  </a:lnTo>
                  <a:lnTo>
                    <a:pt x="460217" y="912306"/>
                  </a:lnTo>
                  <a:lnTo>
                    <a:pt x="509269" y="914400"/>
                  </a:lnTo>
                  <a:lnTo>
                    <a:pt x="558322" y="912306"/>
                  </a:lnTo>
                  <a:lnTo>
                    <a:pt x="606054" y="906154"/>
                  </a:lnTo>
                  <a:lnTo>
                    <a:pt x="652253" y="896136"/>
                  </a:lnTo>
                  <a:lnTo>
                    <a:pt x="696704" y="882442"/>
                  </a:lnTo>
                  <a:lnTo>
                    <a:pt x="739194" y="865264"/>
                  </a:lnTo>
                  <a:lnTo>
                    <a:pt x="779511" y="844795"/>
                  </a:lnTo>
                  <a:lnTo>
                    <a:pt x="817441" y="821225"/>
                  </a:lnTo>
                  <a:lnTo>
                    <a:pt x="852771" y="794748"/>
                  </a:lnTo>
                  <a:lnTo>
                    <a:pt x="885287" y="765553"/>
                  </a:lnTo>
                  <a:lnTo>
                    <a:pt x="914776" y="733834"/>
                  </a:lnTo>
                  <a:lnTo>
                    <a:pt x="941026" y="699781"/>
                  </a:lnTo>
                  <a:lnTo>
                    <a:pt x="963822" y="663586"/>
                  </a:lnTo>
                  <a:lnTo>
                    <a:pt x="982952" y="625442"/>
                  </a:lnTo>
                  <a:lnTo>
                    <a:pt x="998201" y="585539"/>
                  </a:lnTo>
                  <a:lnTo>
                    <a:pt x="1009358" y="544070"/>
                  </a:lnTo>
                  <a:lnTo>
                    <a:pt x="1016209" y="501226"/>
                  </a:lnTo>
                  <a:lnTo>
                    <a:pt x="1018539" y="457200"/>
                  </a:lnTo>
                  <a:lnTo>
                    <a:pt x="1016209" y="413173"/>
                  </a:lnTo>
                  <a:lnTo>
                    <a:pt x="1009358" y="370329"/>
                  </a:lnTo>
                  <a:lnTo>
                    <a:pt x="998201" y="328860"/>
                  </a:lnTo>
                  <a:lnTo>
                    <a:pt x="982952" y="288957"/>
                  </a:lnTo>
                  <a:lnTo>
                    <a:pt x="963822" y="250813"/>
                  </a:lnTo>
                  <a:lnTo>
                    <a:pt x="941026" y="214618"/>
                  </a:lnTo>
                  <a:lnTo>
                    <a:pt x="914776" y="180565"/>
                  </a:lnTo>
                  <a:lnTo>
                    <a:pt x="885287" y="148846"/>
                  </a:lnTo>
                  <a:lnTo>
                    <a:pt x="852771" y="119651"/>
                  </a:lnTo>
                  <a:lnTo>
                    <a:pt x="817441" y="93174"/>
                  </a:lnTo>
                  <a:lnTo>
                    <a:pt x="779511" y="69604"/>
                  </a:lnTo>
                  <a:lnTo>
                    <a:pt x="739194" y="49135"/>
                  </a:lnTo>
                  <a:lnTo>
                    <a:pt x="696704" y="31957"/>
                  </a:lnTo>
                  <a:lnTo>
                    <a:pt x="652253" y="18263"/>
                  </a:lnTo>
                  <a:lnTo>
                    <a:pt x="606054" y="8245"/>
                  </a:lnTo>
                  <a:lnTo>
                    <a:pt x="558322" y="2093"/>
                  </a:lnTo>
                  <a:lnTo>
                    <a:pt x="509269" y="0"/>
                  </a:lnTo>
                  <a:close/>
                </a:path>
              </a:pathLst>
            </a:custGeom>
            <a:solidFill>
              <a:srgbClr val="00AF50"/>
            </a:solidFill>
          </p:spPr>
          <p:txBody>
            <a:bodyPr wrap="square" lIns="0" tIns="0" rIns="0" bIns="0" rtlCol="0"/>
            <a:lstStyle/>
            <a:p>
              <a:endParaRPr/>
            </a:p>
          </p:txBody>
        </p:sp>
        <p:sp>
          <p:nvSpPr>
            <p:cNvPr id="7" name="object 7"/>
            <p:cNvSpPr/>
            <p:nvPr/>
          </p:nvSpPr>
          <p:spPr>
            <a:xfrm>
              <a:off x="5648960" y="2788920"/>
              <a:ext cx="1018540" cy="914400"/>
            </a:xfrm>
            <a:custGeom>
              <a:avLst/>
              <a:gdLst/>
              <a:ahLst/>
              <a:cxnLst/>
              <a:rect l="l" t="t" r="r" b="b"/>
              <a:pathLst>
                <a:path w="1018540" h="914400">
                  <a:moveTo>
                    <a:pt x="0" y="457200"/>
                  </a:moveTo>
                  <a:lnTo>
                    <a:pt x="2330" y="413173"/>
                  </a:lnTo>
                  <a:lnTo>
                    <a:pt x="9181" y="370329"/>
                  </a:lnTo>
                  <a:lnTo>
                    <a:pt x="20338" y="328860"/>
                  </a:lnTo>
                  <a:lnTo>
                    <a:pt x="35587" y="288957"/>
                  </a:lnTo>
                  <a:lnTo>
                    <a:pt x="54717" y="250813"/>
                  </a:lnTo>
                  <a:lnTo>
                    <a:pt x="77513" y="214618"/>
                  </a:lnTo>
                  <a:lnTo>
                    <a:pt x="103763" y="180565"/>
                  </a:lnTo>
                  <a:lnTo>
                    <a:pt x="133252" y="148846"/>
                  </a:lnTo>
                  <a:lnTo>
                    <a:pt x="165768" y="119651"/>
                  </a:lnTo>
                  <a:lnTo>
                    <a:pt x="201098" y="93174"/>
                  </a:lnTo>
                  <a:lnTo>
                    <a:pt x="239028" y="69604"/>
                  </a:lnTo>
                  <a:lnTo>
                    <a:pt x="279345" y="49135"/>
                  </a:lnTo>
                  <a:lnTo>
                    <a:pt x="321835" y="31957"/>
                  </a:lnTo>
                  <a:lnTo>
                    <a:pt x="366286" y="18263"/>
                  </a:lnTo>
                  <a:lnTo>
                    <a:pt x="412485" y="8245"/>
                  </a:lnTo>
                  <a:lnTo>
                    <a:pt x="460217" y="2093"/>
                  </a:lnTo>
                  <a:lnTo>
                    <a:pt x="509269" y="0"/>
                  </a:lnTo>
                  <a:lnTo>
                    <a:pt x="558322" y="2093"/>
                  </a:lnTo>
                  <a:lnTo>
                    <a:pt x="606054" y="8245"/>
                  </a:lnTo>
                  <a:lnTo>
                    <a:pt x="652253" y="18263"/>
                  </a:lnTo>
                  <a:lnTo>
                    <a:pt x="696704" y="31957"/>
                  </a:lnTo>
                  <a:lnTo>
                    <a:pt x="739194" y="49135"/>
                  </a:lnTo>
                  <a:lnTo>
                    <a:pt x="779511" y="69604"/>
                  </a:lnTo>
                  <a:lnTo>
                    <a:pt x="817441" y="93174"/>
                  </a:lnTo>
                  <a:lnTo>
                    <a:pt x="852771" y="119651"/>
                  </a:lnTo>
                  <a:lnTo>
                    <a:pt x="885287" y="148846"/>
                  </a:lnTo>
                  <a:lnTo>
                    <a:pt x="914776" y="180565"/>
                  </a:lnTo>
                  <a:lnTo>
                    <a:pt x="941026" y="214618"/>
                  </a:lnTo>
                  <a:lnTo>
                    <a:pt x="963822" y="250813"/>
                  </a:lnTo>
                  <a:lnTo>
                    <a:pt x="982952" y="288957"/>
                  </a:lnTo>
                  <a:lnTo>
                    <a:pt x="998201" y="328860"/>
                  </a:lnTo>
                  <a:lnTo>
                    <a:pt x="1009358" y="370329"/>
                  </a:lnTo>
                  <a:lnTo>
                    <a:pt x="1016209" y="413173"/>
                  </a:lnTo>
                  <a:lnTo>
                    <a:pt x="1018539" y="457200"/>
                  </a:lnTo>
                  <a:lnTo>
                    <a:pt x="1016209" y="501226"/>
                  </a:lnTo>
                  <a:lnTo>
                    <a:pt x="1009358" y="544070"/>
                  </a:lnTo>
                  <a:lnTo>
                    <a:pt x="998201" y="585539"/>
                  </a:lnTo>
                  <a:lnTo>
                    <a:pt x="982952" y="625442"/>
                  </a:lnTo>
                  <a:lnTo>
                    <a:pt x="963822" y="663586"/>
                  </a:lnTo>
                  <a:lnTo>
                    <a:pt x="941026" y="699781"/>
                  </a:lnTo>
                  <a:lnTo>
                    <a:pt x="914776" y="733834"/>
                  </a:lnTo>
                  <a:lnTo>
                    <a:pt x="885287" y="765553"/>
                  </a:lnTo>
                  <a:lnTo>
                    <a:pt x="852771" y="794748"/>
                  </a:lnTo>
                  <a:lnTo>
                    <a:pt x="817441" y="821225"/>
                  </a:lnTo>
                  <a:lnTo>
                    <a:pt x="779511" y="844795"/>
                  </a:lnTo>
                  <a:lnTo>
                    <a:pt x="739194" y="865264"/>
                  </a:lnTo>
                  <a:lnTo>
                    <a:pt x="696704" y="882442"/>
                  </a:lnTo>
                  <a:lnTo>
                    <a:pt x="652253" y="896136"/>
                  </a:lnTo>
                  <a:lnTo>
                    <a:pt x="606054" y="906154"/>
                  </a:lnTo>
                  <a:lnTo>
                    <a:pt x="558322" y="912306"/>
                  </a:lnTo>
                  <a:lnTo>
                    <a:pt x="509269" y="914400"/>
                  </a:lnTo>
                  <a:lnTo>
                    <a:pt x="460217" y="912306"/>
                  </a:lnTo>
                  <a:lnTo>
                    <a:pt x="412485" y="906154"/>
                  </a:lnTo>
                  <a:lnTo>
                    <a:pt x="366286" y="896136"/>
                  </a:lnTo>
                  <a:lnTo>
                    <a:pt x="321835" y="882442"/>
                  </a:lnTo>
                  <a:lnTo>
                    <a:pt x="279345" y="865264"/>
                  </a:lnTo>
                  <a:lnTo>
                    <a:pt x="239028" y="844795"/>
                  </a:lnTo>
                  <a:lnTo>
                    <a:pt x="201098" y="821225"/>
                  </a:lnTo>
                  <a:lnTo>
                    <a:pt x="165768" y="794748"/>
                  </a:lnTo>
                  <a:lnTo>
                    <a:pt x="133252" y="765553"/>
                  </a:lnTo>
                  <a:lnTo>
                    <a:pt x="103763" y="733834"/>
                  </a:lnTo>
                  <a:lnTo>
                    <a:pt x="77513" y="699781"/>
                  </a:lnTo>
                  <a:lnTo>
                    <a:pt x="54717" y="663586"/>
                  </a:lnTo>
                  <a:lnTo>
                    <a:pt x="35587" y="625442"/>
                  </a:lnTo>
                  <a:lnTo>
                    <a:pt x="20338" y="585539"/>
                  </a:lnTo>
                  <a:lnTo>
                    <a:pt x="9181" y="544070"/>
                  </a:lnTo>
                  <a:lnTo>
                    <a:pt x="2330" y="501226"/>
                  </a:lnTo>
                  <a:lnTo>
                    <a:pt x="0" y="457200"/>
                  </a:lnTo>
                  <a:close/>
                </a:path>
              </a:pathLst>
            </a:custGeom>
            <a:ln w="20320">
              <a:solidFill>
                <a:srgbClr val="00AF50"/>
              </a:solidFill>
            </a:ln>
          </p:spPr>
          <p:txBody>
            <a:bodyPr wrap="square" lIns="0" tIns="0" rIns="0" bIns="0" rtlCol="0"/>
            <a:lstStyle/>
            <a:p>
              <a:endParaRPr/>
            </a:p>
          </p:txBody>
        </p:sp>
      </p:grpSp>
      <p:sp>
        <p:nvSpPr>
          <p:cNvPr id="8" name="object 8"/>
          <p:cNvSpPr txBox="1"/>
          <p:nvPr/>
        </p:nvSpPr>
        <p:spPr>
          <a:xfrm>
            <a:off x="6004178" y="2920682"/>
            <a:ext cx="308610" cy="635635"/>
          </a:xfrm>
          <a:prstGeom prst="rect">
            <a:avLst/>
          </a:prstGeom>
        </p:spPr>
        <p:txBody>
          <a:bodyPr vert="horz" wrap="square" lIns="0" tIns="12700" rIns="0" bIns="0" rtlCol="0">
            <a:spAutoFit/>
          </a:bodyPr>
          <a:lstStyle/>
          <a:p>
            <a:pPr>
              <a:lnSpc>
                <a:spcPct val="100000"/>
              </a:lnSpc>
              <a:spcBef>
                <a:spcPts val="100"/>
              </a:spcBef>
            </a:pPr>
            <a:r>
              <a:rPr sz="4000" spc="-850" dirty="0">
                <a:solidFill>
                  <a:srgbClr val="FFFFFF"/>
                </a:solidFill>
                <a:latin typeface="Verdana"/>
                <a:cs typeface="Verdana"/>
              </a:rPr>
              <a:t>+</a:t>
            </a:r>
            <a:endParaRPr sz="4000">
              <a:latin typeface="Verdana"/>
              <a:cs typeface="Verdana"/>
            </a:endParaRPr>
          </a:p>
        </p:txBody>
      </p:sp>
      <p:grpSp>
        <p:nvGrpSpPr>
          <p:cNvPr id="9" name="object 9"/>
          <p:cNvGrpSpPr/>
          <p:nvPr/>
        </p:nvGrpSpPr>
        <p:grpSpPr>
          <a:xfrm>
            <a:off x="4512055" y="2942463"/>
            <a:ext cx="1244600" cy="1176020"/>
            <a:chOff x="4512055" y="2942463"/>
            <a:chExt cx="1244600" cy="1176020"/>
          </a:xfrm>
        </p:grpSpPr>
        <p:sp>
          <p:nvSpPr>
            <p:cNvPr id="10" name="object 10"/>
            <p:cNvSpPr/>
            <p:nvPr/>
          </p:nvSpPr>
          <p:spPr>
            <a:xfrm>
              <a:off x="4521580" y="2951988"/>
              <a:ext cx="1082675" cy="737870"/>
            </a:xfrm>
            <a:custGeom>
              <a:avLst/>
              <a:gdLst/>
              <a:ahLst/>
              <a:cxnLst/>
              <a:rect l="l" t="t" r="r" b="b"/>
              <a:pathLst>
                <a:path w="1082675" h="737870">
                  <a:moveTo>
                    <a:pt x="826897" y="0"/>
                  </a:moveTo>
                  <a:lnTo>
                    <a:pt x="867410" y="72898"/>
                  </a:lnTo>
                  <a:lnTo>
                    <a:pt x="0" y="554609"/>
                  </a:lnTo>
                  <a:lnTo>
                    <a:pt x="101600" y="737616"/>
                  </a:lnTo>
                  <a:lnTo>
                    <a:pt x="969010" y="255778"/>
                  </a:lnTo>
                  <a:lnTo>
                    <a:pt x="1009523" y="328675"/>
                  </a:lnTo>
                  <a:lnTo>
                    <a:pt x="1082548" y="73025"/>
                  </a:lnTo>
                  <a:lnTo>
                    <a:pt x="826897" y="0"/>
                  </a:lnTo>
                  <a:close/>
                </a:path>
              </a:pathLst>
            </a:custGeom>
            <a:solidFill>
              <a:srgbClr val="757575"/>
            </a:solidFill>
          </p:spPr>
          <p:txBody>
            <a:bodyPr wrap="square" lIns="0" tIns="0" rIns="0" bIns="0" rtlCol="0"/>
            <a:lstStyle/>
            <a:p>
              <a:endParaRPr/>
            </a:p>
          </p:txBody>
        </p:sp>
        <p:sp>
          <p:nvSpPr>
            <p:cNvPr id="11" name="object 11"/>
            <p:cNvSpPr/>
            <p:nvPr/>
          </p:nvSpPr>
          <p:spPr>
            <a:xfrm>
              <a:off x="4521580" y="2951988"/>
              <a:ext cx="1082675" cy="737870"/>
            </a:xfrm>
            <a:custGeom>
              <a:avLst/>
              <a:gdLst/>
              <a:ahLst/>
              <a:cxnLst/>
              <a:rect l="l" t="t" r="r" b="b"/>
              <a:pathLst>
                <a:path w="1082675" h="737870">
                  <a:moveTo>
                    <a:pt x="0" y="554609"/>
                  </a:moveTo>
                  <a:lnTo>
                    <a:pt x="867410" y="72898"/>
                  </a:lnTo>
                  <a:lnTo>
                    <a:pt x="826897" y="0"/>
                  </a:lnTo>
                  <a:lnTo>
                    <a:pt x="1082548" y="73025"/>
                  </a:lnTo>
                  <a:lnTo>
                    <a:pt x="1009523" y="328675"/>
                  </a:lnTo>
                  <a:lnTo>
                    <a:pt x="969010" y="255778"/>
                  </a:lnTo>
                  <a:lnTo>
                    <a:pt x="101600" y="737616"/>
                  </a:lnTo>
                  <a:lnTo>
                    <a:pt x="0" y="554609"/>
                  </a:lnTo>
                  <a:close/>
                </a:path>
              </a:pathLst>
            </a:custGeom>
            <a:ln w="19050">
              <a:solidFill>
                <a:srgbClr val="757575"/>
              </a:solidFill>
            </a:ln>
          </p:spPr>
          <p:txBody>
            <a:bodyPr wrap="square" lIns="0" tIns="0" rIns="0" bIns="0" rtlCol="0"/>
            <a:lstStyle/>
            <a:p>
              <a:endParaRPr/>
            </a:p>
          </p:txBody>
        </p:sp>
        <p:sp>
          <p:nvSpPr>
            <p:cNvPr id="12" name="object 12"/>
            <p:cNvSpPr/>
            <p:nvPr/>
          </p:nvSpPr>
          <p:spPr>
            <a:xfrm>
              <a:off x="4599939" y="3499993"/>
              <a:ext cx="1146810" cy="608965"/>
            </a:xfrm>
            <a:custGeom>
              <a:avLst/>
              <a:gdLst/>
              <a:ahLst/>
              <a:cxnLst/>
              <a:rect l="l" t="t" r="r" b="b"/>
              <a:pathLst>
                <a:path w="1146810" h="608964">
                  <a:moveTo>
                    <a:pt x="70358" y="0"/>
                  </a:moveTo>
                  <a:lnTo>
                    <a:pt x="0" y="197103"/>
                  </a:lnTo>
                  <a:lnTo>
                    <a:pt x="934593" y="530339"/>
                  </a:lnTo>
                  <a:lnTo>
                    <a:pt x="906652" y="608863"/>
                  </a:lnTo>
                  <a:lnTo>
                    <a:pt x="1146810" y="494931"/>
                  </a:lnTo>
                  <a:lnTo>
                    <a:pt x="1032890" y="254761"/>
                  </a:lnTo>
                  <a:lnTo>
                    <a:pt x="1004951" y="333247"/>
                  </a:lnTo>
                  <a:lnTo>
                    <a:pt x="70358" y="0"/>
                  </a:lnTo>
                  <a:close/>
                </a:path>
              </a:pathLst>
            </a:custGeom>
            <a:solidFill>
              <a:srgbClr val="757575"/>
            </a:solidFill>
          </p:spPr>
          <p:txBody>
            <a:bodyPr wrap="square" lIns="0" tIns="0" rIns="0" bIns="0" rtlCol="0"/>
            <a:lstStyle/>
            <a:p>
              <a:endParaRPr/>
            </a:p>
          </p:txBody>
        </p:sp>
        <p:sp>
          <p:nvSpPr>
            <p:cNvPr id="13" name="object 13"/>
            <p:cNvSpPr/>
            <p:nvPr/>
          </p:nvSpPr>
          <p:spPr>
            <a:xfrm>
              <a:off x="4599939" y="3499993"/>
              <a:ext cx="1146810" cy="608965"/>
            </a:xfrm>
            <a:custGeom>
              <a:avLst/>
              <a:gdLst/>
              <a:ahLst/>
              <a:cxnLst/>
              <a:rect l="l" t="t" r="r" b="b"/>
              <a:pathLst>
                <a:path w="1146810" h="608964">
                  <a:moveTo>
                    <a:pt x="70358" y="0"/>
                  </a:moveTo>
                  <a:lnTo>
                    <a:pt x="1004951" y="333247"/>
                  </a:lnTo>
                  <a:lnTo>
                    <a:pt x="1032890" y="254761"/>
                  </a:lnTo>
                  <a:lnTo>
                    <a:pt x="1146810" y="494931"/>
                  </a:lnTo>
                  <a:lnTo>
                    <a:pt x="906652" y="608863"/>
                  </a:lnTo>
                  <a:lnTo>
                    <a:pt x="934593" y="530339"/>
                  </a:lnTo>
                  <a:lnTo>
                    <a:pt x="0" y="197103"/>
                  </a:lnTo>
                  <a:lnTo>
                    <a:pt x="70358" y="0"/>
                  </a:lnTo>
                  <a:close/>
                </a:path>
              </a:pathLst>
            </a:custGeom>
            <a:ln w="19050">
              <a:solidFill>
                <a:srgbClr val="757575"/>
              </a:solidFill>
            </a:ln>
          </p:spPr>
          <p:txBody>
            <a:bodyPr wrap="square" lIns="0" tIns="0" rIns="0" bIns="0" rtlCol="0"/>
            <a:lstStyle/>
            <a:p>
              <a:endParaRPr/>
            </a:p>
          </p:txBody>
        </p:sp>
      </p:grpSp>
      <p:sp>
        <p:nvSpPr>
          <p:cNvPr id="14" name="object 14"/>
          <p:cNvSpPr txBox="1"/>
          <p:nvPr/>
        </p:nvSpPr>
        <p:spPr>
          <a:xfrm>
            <a:off x="1945639" y="3065779"/>
            <a:ext cx="2786380" cy="934719"/>
          </a:xfrm>
          <a:prstGeom prst="rect">
            <a:avLst/>
          </a:prstGeom>
          <a:solidFill>
            <a:srgbClr val="757575"/>
          </a:solidFill>
        </p:spPr>
        <p:txBody>
          <a:bodyPr vert="horz" wrap="square" lIns="0" tIns="6350" rIns="0" bIns="0" rtlCol="0">
            <a:spAutoFit/>
          </a:bodyPr>
          <a:lstStyle/>
          <a:p>
            <a:pPr>
              <a:lnSpc>
                <a:spcPct val="100000"/>
              </a:lnSpc>
              <a:spcBef>
                <a:spcPts val="50"/>
              </a:spcBef>
            </a:pPr>
            <a:endParaRPr sz="2200">
              <a:latin typeface="Times New Roman"/>
              <a:cs typeface="Times New Roman"/>
            </a:endParaRPr>
          </a:p>
          <a:p>
            <a:pPr marL="179070">
              <a:lnSpc>
                <a:spcPct val="100000"/>
              </a:lnSpc>
            </a:pPr>
            <a:r>
              <a:rPr sz="1800" spc="-130" dirty="0">
                <a:solidFill>
                  <a:srgbClr val="FFFFFF"/>
                </a:solidFill>
                <a:latin typeface="Verdana"/>
                <a:cs typeface="Verdana"/>
              </a:rPr>
              <a:t>EXPECTATIVAS </a:t>
            </a:r>
            <a:r>
              <a:rPr sz="1800" spc="-114" dirty="0">
                <a:solidFill>
                  <a:srgbClr val="FFFFFF"/>
                </a:solidFill>
                <a:latin typeface="Verdana"/>
                <a:cs typeface="Verdana"/>
              </a:rPr>
              <a:t>DE</a:t>
            </a:r>
            <a:r>
              <a:rPr sz="1800" spc="-100" dirty="0">
                <a:solidFill>
                  <a:srgbClr val="FFFFFF"/>
                </a:solidFill>
                <a:latin typeface="Verdana"/>
                <a:cs typeface="Verdana"/>
              </a:rPr>
              <a:t> </a:t>
            </a:r>
            <a:r>
              <a:rPr sz="1800" spc="-65" dirty="0">
                <a:solidFill>
                  <a:srgbClr val="FFFFFF"/>
                </a:solidFill>
                <a:latin typeface="Verdana"/>
                <a:cs typeface="Verdana"/>
              </a:rPr>
              <a:t>ROL</a:t>
            </a:r>
            <a:endParaRPr sz="1800">
              <a:latin typeface="Verdana"/>
              <a:cs typeface="Verdana"/>
            </a:endParaRPr>
          </a:p>
        </p:txBody>
      </p:sp>
      <p:grpSp>
        <p:nvGrpSpPr>
          <p:cNvPr id="15" name="object 15"/>
          <p:cNvGrpSpPr/>
          <p:nvPr/>
        </p:nvGrpSpPr>
        <p:grpSpPr>
          <a:xfrm>
            <a:off x="5732779" y="3807459"/>
            <a:ext cx="1036319" cy="934719"/>
            <a:chOff x="5732779" y="3807459"/>
            <a:chExt cx="1036319" cy="934719"/>
          </a:xfrm>
        </p:grpSpPr>
        <p:sp>
          <p:nvSpPr>
            <p:cNvPr id="16" name="object 16"/>
            <p:cNvSpPr/>
            <p:nvPr/>
          </p:nvSpPr>
          <p:spPr>
            <a:xfrm>
              <a:off x="5742939" y="3817619"/>
              <a:ext cx="1016000" cy="914400"/>
            </a:xfrm>
            <a:custGeom>
              <a:avLst/>
              <a:gdLst/>
              <a:ahLst/>
              <a:cxnLst/>
              <a:rect l="l" t="t" r="r" b="b"/>
              <a:pathLst>
                <a:path w="1016000" h="914400">
                  <a:moveTo>
                    <a:pt x="508000" y="0"/>
                  </a:moveTo>
                  <a:lnTo>
                    <a:pt x="459078" y="2092"/>
                  </a:lnTo>
                  <a:lnTo>
                    <a:pt x="411473" y="8244"/>
                  </a:lnTo>
                  <a:lnTo>
                    <a:pt x="365395" y="18261"/>
                  </a:lnTo>
                  <a:lnTo>
                    <a:pt x="321058" y="31954"/>
                  </a:lnTo>
                  <a:lnTo>
                    <a:pt x="278675" y="49130"/>
                  </a:lnTo>
                  <a:lnTo>
                    <a:pt x="238459" y="69598"/>
                  </a:lnTo>
                  <a:lnTo>
                    <a:pt x="200622" y="93166"/>
                  </a:lnTo>
                  <a:lnTo>
                    <a:pt x="165379" y="119642"/>
                  </a:lnTo>
                  <a:lnTo>
                    <a:pt x="132941" y="148836"/>
                  </a:lnTo>
                  <a:lnTo>
                    <a:pt x="103522" y="180555"/>
                  </a:lnTo>
                  <a:lnTo>
                    <a:pt x="77335" y="214607"/>
                  </a:lnTo>
                  <a:lnTo>
                    <a:pt x="54592" y="250802"/>
                  </a:lnTo>
                  <a:lnTo>
                    <a:pt x="35506" y="288947"/>
                  </a:lnTo>
                  <a:lnTo>
                    <a:pt x="20292" y="328851"/>
                  </a:lnTo>
                  <a:lnTo>
                    <a:pt x="9160" y="370322"/>
                  </a:lnTo>
                  <a:lnTo>
                    <a:pt x="2325" y="413169"/>
                  </a:lnTo>
                  <a:lnTo>
                    <a:pt x="0" y="457199"/>
                  </a:lnTo>
                  <a:lnTo>
                    <a:pt x="2325" y="501230"/>
                  </a:lnTo>
                  <a:lnTo>
                    <a:pt x="9160" y="544077"/>
                  </a:lnTo>
                  <a:lnTo>
                    <a:pt x="20292" y="585548"/>
                  </a:lnTo>
                  <a:lnTo>
                    <a:pt x="35506" y="625452"/>
                  </a:lnTo>
                  <a:lnTo>
                    <a:pt x="54592" y="663597"/>
                  </a:lnTo>
                  <a:lnTo>
                    <a:pt x="77335" y="699792"/>
                  </a:lnTo>
                  <a:lnTo>
                    <a:pt x="103522" y="733844"/>
                  </a:lnTo>
                  <a:lnTo>
                    <a:pt x="132941" y="765563"/>
                  </a:lnTo>
                  <a:lnTo>
                    <a:pt x="165379" y="794757"/>
                  </a:lnTo>
                  <a:lnTo>
                    <a:pt x="200622" y="821233"/>
                  </a:lnTo>
                  <a:lnTo>
                    <a:pt x="238459" y="844801"/>
                  </a:lnTo>
                  <a:lnTo>
                    <a:pt x="278675" y="865269"/>
                  </a:lnTo>
                  <a:lnTo>
                    <a:pt x="321058" y="882445"/>
                  </a:lnTo>
                  <a:lnTo>
                    <a:pt x="365395" y="896138"/>
                  </a:lnTo>
                  <a:lnTo>
                    <a:pt x="411473" y="906155"/>
                  </a:lnTo>
                  <a:lnTo>
                    <a:pt x="459078" y="912307"/>
                  </a:lnTo>
                  <a:lnTo>
                    <a:pt x="508000" y="914399"/>
                  </a:lnTo>
                  <a:lnTo>
                    <a:pt x="556921" y="912307"/>
                  </a:lnTo>
                  <a:lnTo>
                    <a:pt x="604526" y="906155"/>
                  </a:lnTo>
                  <a:lnTo>
                    <a:pt x="650604" y="896138"/>
                  </a:lnTo>
                  <a:lnTo>
                    <a:pt x="694941" y="882445"/>
                  </a:lnTo>
                  <a:lnTo>
                    <a:pt x="737324" y="865269"/>
                  </a:lnTo>
                  <a:lnTo>
                    <a:pt x="777540" y="844801"/>
                  </a:lnTo>
                  <a:lnTo>
                    <a:pt x="815377" y="821233"/>
                  </a:lnTo>
                  <a:lnTo>
                    <a:pt x="850620" y="794757"/>
                  </a:lnTo>
                  <a:lnTo>
                    <a:pt x="883058" y="765563"/>
                  </a:lnTo>
                  <a:lnTo>
                    <a:pt x="912477" y="733844"/>
                  </a:lnTo>
                  <a:lnTo>
                    <a:pt x="938664" y="699792"/>
                  </a:lnTo>
                  <a:lnTo>
                    <a:pt x="961407" y="663597"/>
                  </a:lnTo>
                  <a:lnTo>
                    <a:pt x="980493" y="625452"/>
                  </a:lnTo>
                  <a:lnTo>
                    <a:pt x="995707" y="585548"/>
                  </a:lnTo>
                  <a:lnTo>
                    <a:pt x="1006839" y="544077"/>
                  </a:lnTo>
                  <a:lnTo>
                    <a:pt x="1013674" y="501230"/>
                  </a:lnTo>
                  <a:lnTo>
                    <a:pt x="1016000" y="457199"/>
                  </a:lnTo>
                  <a:lnTo>
                    <a:pt x="1013674" y="413169"/>
                  </a:lnTo>
                  <a:lnTo>
                    <a:pt x="1006839" y="370322"/>
                  </a:lnTo>
                  <a:lnTo>
                    <a:pt x="995707" y="328851"/>
                  </a:lnTo>
                  <a:lnTo>
                    <a:pt x="980493" y="288947"/>
                  </a:lnTo>
                  <a:lnTo>
                    <a:pt x="961407" y="250802"/>
                  </a:lnTo>
                  <a:lnTo>
                    <a:pt x="938664" y="214607"/>
                  </a:lnTo>
                  <a:lnTo>
                    <a:pt x="912477" y="180555"/>
                  </a:lnTo>
                  <a:lnTo>
                    <a:pt x="883058" y="148836"/>
                  </a:lnTo>
                  <a:lnTo>
                    <a:pt x="850620" y="119642"/>
                  </a:lnTo>
                  <a:lnTo>
                    <a:pt x="815377" y="93166"/>
                  </a:lnTo>
                  <a:lnTo>
                    <a:pt x="777540" y="69598"/>
                  </a:lnTo>
                  <a:lnTo>
                    <a:pt x="737324" y="49130"/>
                  </a:lnTo>
                  <a:lnTo>
                    <a:pt x="694941" y="31954"/>
                  </a:lnTo>
                  <a:lnTo>
                    <a:pt x="650604" y="18261"/>
                  </a:lnTo>
                  <a:lnTo>
                    <a:pt x="604526" y="8244"/>
                  </a:lnTo>
                  <a:lnTo>
                    <a:pt x="556921" y="2092"/>
                  </a:lnTo>
                  <a:lnTo>
                    <a:pt x="508000" y="0"/>
                  </a:lnTo>
                  <a:close/>
                </a:path>
              </a:pathLst>
            </a:custGeom>
            <a:solidFill>
              <a:srgbClr val="FF0000"/>
            </a:solidFill>
          </p:spPr>
          <p:txBody>
            <a:bodyPr wrap="square" lIns="0" tIns="0" rIns="0" bIns="0" rtlCol="0"/>
            <a:lstStyle/>
            <a:p>
              <a:endParaRPr/>
            </a:p>
          </p:txBody>
        </p:sp>
        <p:sp>
          <p:nvSpPr>
            <p:cNvPr id="17" name="object 17"/>
            <p:cNvSpPr/>
            <p:nvPr/>
          </p:nvSpPr>
          <p:spPr>
            <a:xfrm>
              <a:off x="5742939" y="3817619"/>
              <a:ext cx="1016000" cy="914400"/>
            </a:xfrm>
            <a:custGeom>
              <a:avLst/>
              <a:gdLst/>
              <a:ahLst/>
              <a:cxnLst/>
              <a:rect l="l" t="t" r="r" b="b"/>
              <a:pathLst>
                <a:path w="1016000" h="914400">
                  <a:moveTo>
                    <a:pt x="0" y="457199"/>
                  </a:moveTo>
                  <a:lnTo>
                    <a:pt x="2325" y="413169"/>
                  </a:lnTo>
                  <a:lnTo>
                    <a:pt x="9160" y="370322"/>
                  </a:lnTo>
                  <a:lnTo>
                    <a:pt x="20292" y="328851"/>
                  </a:lnTo>
                  <a:lnTo>
                    <a:pt x="35506" y="288947"/>
                  </a:lnTo>
                  <a:lnTo>
                    <a:pt x="54592" y="250802"/>
                  </a:lnTo>
                  <a:lnTo>
                    <a:pt x="77335" y="214607"/>
                  </a:lnTo>
                  <a:lnTo>
                    <a:pt x="103522" y="180555"/>
                  </a:lnTo>
                  <a:lnTo>
                    <a:pt x="132941" y="148836"/>
                  </a:lnTo>
                  <a:lnTo>
                    <a:pt x="165379" y="119642"/>
                  </a:lnTo>
                  <a:lnTo>
                    <a:pt x="200622" y="93166"/>
                  </a:lnTo>
                  <a:lnTo>
                    <a:pt x="238459" y="69598"/>
                  </a:lnTo>
                  <a:lnTo>
                    <a:pt x="278675" y="49130"/>
                  </a:lnTo>
                  <a:lnTo>
                    <a:pt x="321058" y="31954"/>
                  </a:lnTo>
                  <a:lnTo>
                    <a:pt x="365395" y="18261"/>
                  </a:lnTo>
                  <a:lnTo>
                    <a:pt x="411473" y="8244"/>
                  </a:lnTo>
                  <a:lnTo>
                    <a:pt x="459078" y="2092"/>
                  </a:lnTo>
                  <a:lnTo>
                    <a:pt x="508000" y="0"/>
                  </a:lnTo>
                  <a:lnTo>
                    <a:pt x="556921" y="2092"/>
                  </a:lnTo>
                  <a:lnTo>
                    <a:pt x="604526" y="8244"/>
                  </a:lnTo>
                  <a:lnTo>
                    <a:pt x="650604" y="18261"/>
                  </a:lnTo>
                  <a:lnTo>
                    <a:pt x="694941" y="31954"/>
                  </a:lnTo>
                  <a:lnTo>
                    <a:pt x="737324" y="49130"/>
                  </a:lnTo>
                  <a:lnTo>
                    <a:pt x="777540" y="69598"/>
                  </a:lnTo>
                  <a:lnTo>
                    <a:pt x="815377" y="93166"/>
                  </a:lnTo>
                  <a:lnTo>
                    <a:pt x="850620" y="119642"/>
                  </a:lnTo>
                  <a:lnTo>
                    <a:pt x="883058" y="148836"/>
                  </a:lnTo>
                  <a:lnTo>
                    <a:pt x="912477" y="180555"/>
                  </a:lnTo>
                  <a:lnTo>
                    <a:pt x="938664" y="214607"/>
                  </a:lnTo>
                  <a:lnTo>
                    <a:pt x="961407" y="250802"/>
                  </a:lnTo>
                  <a:lnTo>
                    <a:pt x="980493" y="288947"/>
                  </a:lnTo>
                  <a:lnTo>
                    <a:pt x="995707" y="328851"/>
                  </a:lnTo>
                  <a:lnTo>
                    <a:pt x="1006839" y="370322"/>
                  </a:lnTo>
                  <a:lnTo>
                    <a:pt x="1013674" y="413169"/>
                  </a:lnTo>
                  <a:lnTo>
                    <a:pt x="1016000" y="457199"/>
                  </a:lnTo>
                  <a:lnTo>
                    <a:pt x="1013674" y="501230"/>
                  </a:lnTo>
                  <a:lnTo>
                    <a:pt x="1006839" y="544077"/>
                  </a:lnTo>
                  <a:lnTo>
                    <a:pt x="995707" y="585548"/>
                  </a:lnTo>
                  <a:lnTo>
                    <a:pt x="980493" y="625452"/>
                  </a:lnTo>
                  <a:lnTo>
                    <a:pt x="961407" y="663597"/>
                  </a:lnTo>
                  <a:lnTo>
                    <a:pt x="938664" y="699792"/>
                  </a:lnTo>
                  <a:lnTo>
                    <a:pt x="912477" y="733844"/>
                  </a:lnTo>
                  <a:lnTo>
                    <a:pt x="883058" y="765563"/>
                  </a:lnTo>
                  <a:lnTo>
                    <a:pt x="850620" y="794757"/>
                  </a:lnTo>
                  <a:lnTo>
                    <a:pt x="815377" y="821233"/>
                  </a:lnTo>
                  <a:lnTo>
                    <a:pt x="777540" y="844801"/>
                  </a:lnTo>
                  <a:lnTo>
                    <a:pt x="737324" y="865269"/>
                  </a:lnTo>
                  <a:lnTo>
                    <a:pt x="694941" y="882445"/>
                  </a:lnTo>
                  <a:lnTo>
                    <a:pt x="650604" y="896138"/>
                  </a:lnTo>
                  <a:lnTo>
                    <a:pt x="604526" y="906155"/>
                  </a:lnTo>
                  <a:lnTo>
                    <a:pt x="556921" y="912307"/>
                  </a:lnTo>
                  <a:lnTo>
                    <a:pt x="508000" y="914399"/>
                  </a:lnTo>
                  <a:lnTo>
                    <a:pt x="459078" y="912307"/>
                  </a:lnTo>
                  <a:lnTo>
                    <a:pt x="411473" y="906155"/>
                  </a:lnTo>
                  <a:lnTo>
                    <a:pt x="365395" y="896138"/>
                  </a:lnTo>
                  <a:lnTo>
                    <a:pt x="321058" y="882445"/>
                  </a:lnTo>
                  <a:lnTo>
                    <a:pt x="278675" y="865269"/>
                  </a:lnTo>
                  <a:lnTo>
                    <a:pt x="238459" y="844801"/>
                  </a:lnTo>
                  <a:lnTo>
                    <a:pt x="200622" y="821233"/>
                  </a:lnTo>
                  <a:lnTo>
                    <a:pt x="165379" y="794757"/>
                  </a:lnTo>
                  <a:lnTo>
                    <a:pt x="132941" y="765563"/>
                  </a:lnTo>
                  <a:lnTo>
                    <a:pt x="103522" y="733844"/>
                  </a:lnTo>
                  <a:lnTo>
                    <a:pt x="77335" y="699792"/>
                  </a:lnTo>
                  <a:lnTo>
                    <a:pt x="54592" y="663597"/>
                  </a:lnTo>
                  <a:lnTo>
                    <a:pt x="35506" y="625452"/>
                  </a:lnTo>
                  <a:lnTo>
                    <a:pt x="20292" y="585548"/>
                  </a:lnTo>
                  <a:lnTo>
                    <a:pt x="9160" y="544077"/>
                  </a:lnTo>
                  <a:lnTo>
                    <a:pt x="2325" y="501230"/>
                  </a:lnTo>
                  <a:lnTo>
                    <a:pt x="0" y="457199"/>
                  </a:lnTo>
                  <a:close/>
                </a:path>
              </a:pathLst>
            </a:custGeom>
            <a:ln w="20320">
              <a:solidFill>
                <a:srgbClr val="FF0000"/>
              </a:solidFill>
            </a:ln>
          </p:spPr>
          <p:txBody>
            <a:bodyPr wrap="square" lIns="0" tIns="0" rIns="0" bIns="0" rtlCol="0"/>
            <a:lstStyle/>
            <a:p>
              <a:endParaRPr/>
            </a:p>
          </p:txBody>
        </p:sp>
      </p:grpSp>
      <p:sp>
        <p:nvSpPr>
          <p:cNvPr id="18" name="object 18"/>
          <p:cNvSpPr txBox="1"/>
          <p:nvPr/>
        </p:nvSpPr>
        <p:spPr>
          <a:xfrm>
            <a:off x="6168135" y="3949700"/>
            <a:ext cx="168910" cy="635635"/>
          </a:xfrm>
          <a:prstGeom prst="rect">
            <a:avLst/>
          </a:prstGeom>
        </p:spPr>
        <p:txBody>
          <a:bodyPr vert="horz" wrap="square" lIns="0" tIns="12700" rIns="0" bIns="0" rtlCol="0">
            <a:spAutoFit/>
          </a:bodyPr>
          <a:lstStyle/>
          <a:p>
            <a:pPr>
              <a:lnSpc>
                <a:spcPct val="100000"/>
              </a:lnSpc>
              <a:spcBef>
                <a:spcPts val="100"/>
              </a:spcBef>
            </a:pPr>
            <a:r>
              <a:rPr sz="4000" spc="-490" dirty="0">
                <a:solidFill>
                  <a:srgbClr val="FFFFFF"/>
                </a:solidFill>
                <a:latin typeface="Verdana"/>
                <a:cs typeface="Verdana"/>
              </a:rPr>
              <a:t>-</a:t>
            </a:r>
            <a:endParaRPr sz="4000">
              <a:latin typeface="Verdana"/>
              <a:cs typeface="Verdana"/>
            </a:endParaRPr>
          </a:p>
        </p:txBody>
      </p:sp>
      <p:grpSp>
        <p:nvGrpSpPr>
          <p:cNvPr id="19" name="object 19"/>
          <p:cNvGrpSpPr/>
          <p:nvPr/>
        </p:nvGrpSpPr>
        <p:grpSpPr>
          <a:xfrm>
            <a:off x="6985000" y="3065779"/>
            <a:ext cx="1948180" cy="594360"/>
            <a:chOff x="6985000" y="3065779"/>
            <a:chExt cx="1948180" cy="594360"/>
          </a:xfrm>
        </p:grpSpPr>
        <p:sp>
          <p:nvSpPr>
            <p:cNvPr id="20" name="object 20"/>
            <p:cNvSpPr/>
            <p:nvPr/>
          </p:nvSpPr>
          <p:spPr>
            <a:xfrm>
              <a:off x="6995160" y="3075939"/>
              <a:ext cx="1927860" cy="574040"/>
            </a:xfrm>
            <a:custGeom>
              <a:avLst/>
              <a:gdLst/>
              <a:ahLst/>
              <a:cxnLst/>
              <a:rect l="l" t="t" r="r" b="b"/>
              <a:pathLst>
                <a:path w="1927859" h="574039">
                  <a:moveTo>
                    <a:pt x="1832229" y="0"/>
                  </a:moveTo>
                  <a:lnTo>
                    <a:pt x="95631" y="0"/>
                  </a:lnTo>
                  <a:lnTo>
                    <a:pt x="58400" y="7512"/>
                  </a:lnTo>
                  <a:lnTo>
                    <a:pt x="28003" y="28003"/>
                  </a:lnTo>
                  <a:lnTo>
                    <a:pt x="7512" y="58400"/>
                  </a:lnTo>
                  <a:lnTo>
                    <a:pt x="0" y="95631"/>
                  </a:lnTo>
                  <a:lnTo>
                    <a:pt x="0" y="478409"/>
                  </a:lnTo>
                  <a:lnTo>
                    <a:pt x="7512" y="515639"/>
                  </a:lnTo>
                  <a:lnTo>
                    <a:pt x="28003" y="546036"/>
                  </a:lnTo>
                  <a:lnTo>
                    <a:pt x="58400" y="566527"/>
                  </a:lnTo>
                  <a:lnTo>
                    <a:pt x="95631" y="574040"/>
                  </a:lnTo>
                  <a:lnTo>
                    <a:pt x="1832229" y="574040"/>
                  </a:lnTo>
                  <a:lnTo>
                    <a:pt x="1869459" y="566527"/>
                  </a:lnTo>
                  <a:lnTo>
                    <a:pt x="1899856" y="546036"/>
                  </a:lnTo>
                  <a:lnTo>
                    <a:pt x="1920347" y="515639"/>
                  </a:lnTo>
                  <a:lnTo>
                    <a:pt x="1927860" y="478409"/>
                  </a:lnTo>
                  <a:lnTo>
                    <a:pt x="1927860" y="95631"/>
                  </a:lnTo>
                  <a:lnTo>
                    <a:pt x="1920347" y="58400"/>
                  </a:lnTo>
                  <a:lnTo>
                    <a:pt x="1899856" y="28003"/>
                  </a:lnTo>
                  <a:lnTo>
                    <a:pt x="1869459" y="7512"/>
                  </a:lnTo>
                  <a:lnTo>
                    <a:pt x="1832229" y="0"/>
                  </a:lnTo>
                  <a:close/>
                </a:path>
              </a:pathLst>
            </a:custGeom>
            <a:solidFill>
              <a:srgbClr val="757575"/>
            </a:solidFill>
          </p:spPr>
          <p:txBody>
            <a:bodyPr wrap="square" lIns="0" tIns="0" rIns="0" bIns="0" rtlCol="0"/>
            <a:lstStyle/>
            <a:p>
              <a:endParaRPr/>
            </a:p>
          </p:txBody>
        </p:sp>
        <p:sp>
          <p:nvSpPr>
            <p:cNvPr id="21" name="object 21"/>
            <p:cNvSpPr/>
            <p:nvPr/>
          </p:nvSpPr>
          <p:spPr>
            <a:xfrm>
              <a:off x="6995160" y="3075939"/>
              <a:ext cx="1927860" cy="574040"/>
            </a:xfrm>
            <a:custGeom>
              <a:avLst/>
              <a:gdLst/>
              <a:ahLst/>
              <a:cxnLst/>
              <a:rect l="l" t="t" r="r" b="b"/>
              <a:pathLst>
                <a:path w="1927859" h="574039">
                  <a:moveTo>
                    <a:pt x="0" y="95631"/>
                  </a:moveTo>
                  <a:lnTo>
                    <a:pt x="7512" y="58400"/>
                  </a:lnTo>
                  <a:lnTo>
                    <a:pt x="28003" y="28003"/>
                  </a:lnTo>
                  <a:lnTo>
                    <a:pt x="58400" y="7512"/>
                  </a:lnTo>
                  <a:lnTo>
                    <a:pt x="95631" y="0"/>
                  </a:lnTo>
                  <a:lnTo>
                    <a:pt x="1832229" y="0"/>
                  </a:lnTo>
                  <a:lnTo>
                    <a:pt x="1869459" y="7512"/>
                  </a:lnTo>
                  <a:lnTo>
                    <a:pt x="1899856" y="28003"/>
                  </a:lnTo>
                  <a:lnTo>
                    <a:pt x="1920347" y="58400"/>
                  </a:lnTo>
                  <a:lnTo>
                    <a:pt x="1927860" y="95631"/>
                  </a:lnTo>
                  <a:lnTo>
                    <a:pt x="1927860" y="478409"/>
                  </a:lnTo>
                  <a:lnTo>
                    <a:pt x="1920347" y="515639"/>
                  </a:lnTo>
                  <a:lnTo>
                    <a:pt x="1899856" y="546036"/>
                  </a:lnTo>
                  <a:lnTo>
                    <a:pt x="1869459" y="566527"/>
                  </a:lnTo>
                  <a:lnTo>
                    <a:pt x="1832229" y="574040"/>
                  </a:lnTo>
                  <a:lnTo>
                    <a:pt x="95631" y="574040"/>
                  </a:lnTo>
                  <a:lnTo>
                    <a:pt x="58400" y="566527"/>
                  </a:lnTo>
                  <a:lnTo>
                    <a:pt x="28003" y="546036"/>
                  </a:lnTo>
                  <a:lnTo>
                    <a:pt x="7512" y="515639"/>
                  </a:lnTo>
                  <a:lnTo>
                    <a:pt x="0" y="478409"/>
                  </a:lnTo>
                  <a:lnTo>
                    <a:pt x="0" y="95631"/>
                  </a:lnTo>
                  <a:close/>
                </a:path>
              </a:pathLst>
            </a:custGeom>
            <a:ln w="20320">
              <a:solidFill>
                <a:srgbClr val="757575"/>
              </a:solidFill>
            </a:ln>
          </p:spPr>
          <p:txBody>
            <a:bodyPr wrap="square" lIns="0" tIns="0" rIns="0" bIns="0" rtlCol="0"/>
            <a:lstStyle/>
            <a:p>
              <a:endParaRPr/>
            </a:p>
          </p:txBody>
        </p:sp>
      </p:grpSp>
      <p:sp>
        <p:nvSpPr>
          <p:cNvPr id="22" name="object 22"/>
          <p:cNvSpPr txBox="1"/>
          <p:nvPr/>
        </p:nvSpPr>
        <p:spPr>
          <a:xfrm>
            <a:off x="7107808" y="3209353"/>
            <a:ext cx="1703705" cy="300355"/>
          </a:xfrm>
          <a:prstGeom prst="rect">
            <a:avLst/>
          </a:prstGeom>
        </p:spPr>
        <p:txBody>
          <a:bodyPr vert="horz" wrap="square" lIns="0" tIns="12700" rIns="0" bIns="0" rtlCol="0">
            <a:spAutoFit/>
          </a:bodyPr>
          <a:lstStyle/>
          <a:p>
            <a:pPr marL="12700">
              <a:lnSpc>
                <a:spcPct val="100000"/>
              </a:lnSpc>
              <a:spcBef>
                <a:spcPts val="100"/>
              </a:spcBef>
            </a:pPr>
            <a:r>
              <a:rPr sz="1800" spc="-160" dirty="0">
                <a:solidFill>
                  <a:srgbClr val="FFFFFF"/>
                </a:solidFill>
                <a:latin typeface="Verdana"/>
                <a:cs typeface="Verdana"/>
              </a:rPr>
              <a:t>R</a:t>
            </a:r>
            <a:r>
              <a:rPr sz="1800" spc="-185" dirty="0">
                <a:solidFill>
                  <a:srgbClr val="FFFFFF"/>
                </a:solidFill>
                <a:latin typeface="Verdana"/>
                <a:cs typeface="Verdana"/>
              </a:rPr>
              <a:t>E</a:t>
            </a:r>
            <a:r>
              <a:rPr sz="1800" spc="195" dirty="0">
                <a:solidFill>
                  <a:srgbClr val="FFFFFF"/>
                </a:solidFill>
                <a:latin typeface="Verdana"/>
                <a:cs typeface="Verdana"/>
              </a:rPr>
              <a:t>C</a:t>
            </a:r>
            <a:r>
              <a:rPr sz="1800" spc="135" dirty="0">
                <a:solidFill>
                  <a:srgbClr val="FFFFFF"/>
                </a:solidFill>
                <a:latin typeface="Verdana"/>
                <a:cs typeface="Verdana"/>
              </a:rPr>
              <a:t>O</a:t>
            </a:r>
            <a:r>
              <a:rPr sz="1800" spc="-20" dirty="0">
                <a:solidFill>
                  <a:srgbClr val="FFFFFF"/>
                </a:solidFill>
                <a:latin typeface="Verdana"/>
                <a:cs typeface="Verdana"/>
              </a:rPr>
              <a:t>MP</a:t>
            </a:r>
            <a:r>
              <a:rPr sz="1800" spc="-30" dirty="0">
                <a:solidFill>
                  <a:srgbClr val="FFFFFF"/>
                </a:solidFill>
                <a:latin typeface="Verdana"/>
                <a:cs typeface="Verdana"/>
              </a:rPr>
              <a:t>E</a:t>
            </a:r>
            <a:r>
              <a:rPr sz="1800" spc="-15" dirty="0">
                <a:solidFill>
                  <a:srgbClr val="FFFFFF"/>
                </a:solidFill>
                <a:latin typeface="Verdana"/>
                <a:cs typeface="Verdana"/>
              </a:rPr>
              <a:t>N</a:t>
            </a:r>
            <a:r>
              <a:rPr sz="1800" spc="-120" dirty="0">
                <a:solidFill>
                  <a:srgbClr val="FFFFFF"/>
                </a:solidFill>
                <a:latin typeface="Verdana"/>
                <a:cs typeface="Verdana"/>
              </a:rPr>
              <a:t>S</a:t>
            </a:r>
            <a:r>
              <a:rPr sz="1800" spc="-130" dirty="0">
                <a:solidFill>
                  <a:srgbClr val="FFFFFF"/>
                </a:solidFill>
                <a:latin typeface="Verdana"/>
                <a:cs typeface="Verdana"/>
              </a:rPr>
              <a:t>A</a:t>
            </a:r>
            <a:r>
              <a:rPr sz="1800" spc="-335" dirty="0">
                <a:solidFill>
                  <a:srgbClr val="FFFFFF"/>
                </a:solidFill>
                <a:latin typeface="Verdana"/>
                <a:cs typeface="Verdana"/>
              </a:rPr>
              <a:t>S</a:t>
            </a:r>
            <a:endParaRPr sz="1800">
              <a:latin typeface="Verdana"/>
              <a:cs typeface="Verdana"/>
            </a:endParaRPr>
          </a:p>
        </p:txBody>
      </p:sp>
      <p:grpSp>
        <p:nvGrpSpPr>
          <p:cNvPr id="23" name="object 23"/>
          <p:cNvGrpSpPr/>
          <p:nvPr/>
        </p:nvGrpSpPr>
        <p:grpSpPr>
          <a:xfrm>
            <a:off x="7043419" y="3980179"/>
            <a:ext cx="1948180" cy="591820"/>
            <a:chOff x="7043419" y="3980179"/>
            <a:chExt cx="1948180" cy="591820"/>
          </a:xfrm>
        </p:grpSpPr>
        <p:sp>
          <p:nvSpPr>
            <p:cNvPr id="24" name="object 24"/>
            <p:cNvSpPr/>
            <p:nvPr/>
          </p:nvSpPr>
          <p:spPr>
            <a:xfrm>
              <a:off x="7053579" y="3990339"/>
              <a:ext cx="1927860" cy="571500"/>
            </a:xfrm>
            <a:custGeom>
              <a:avLst/>
              <a:gdLst/>
              <a:ahLst/>
              <a:cxnLst/>
              <a:rect l="l" t="t" r="r" b="b"/>
              <a:pathLst>
                <a:path w="1927859" h="571500">
                  <a:moveTo>
                    <a:pt x="1832610" y="0"/>
                  </a:moveTo>
                  <a:lnTo>
                    <a:pt x="95250" y="0"/>
                  </a:lnTo>
                  <a:lnTo>
                    <a:pt x="58185" y="7485"/>
                  </a:lnTo>
                  <a:lnTo>
                    <a:pt x="27908" y="27898"/>
                  </a:lnTo>
                  <a:lnTo>
                    <a:pt x="7489" y="58175"/>
                  </a:lnTo>
                  <a:lnTo>
                    <a:pt x="0" y="95250"/>
                  </a:lnTo>
                  <a:lnTo>
                    <a:pt x="0" y="476250"/>
                  </a:lnTo>
                  <a:lnTo>
                    <a:pt x="7489" y="513324"/>
                  </a:lnTo>
                  <a:lnTo>
                    <a:pt x="27908" y="543601"/>
                  </a:lnTo>
                  <a:lnTo>
                    <a:pt x="58185" y="564014"/>
                  </a:lnTo>
                  <a:lnTo>
                    <a:pt x="95250" y="571500"/>
                  </a:lnTo>
                  <a:lnTo>
                    <a:pt x="1832610" y="571500"/>
                  </a:lnTo>
                  <a:lnTo>
                    <a:pt x="1869674" y="564014"/>
                  </a:lnTo>
                  <a:lnTo>
                    <a:pt x="1899951" y="543601"/>
                  </a:lnTo>
                  <a:lnTo>
                    <a:pt x="1920370" y="513324"/>
                  </a:lnTo>
                  <a:lnTo>
                    <a:pt x="1927860" y="476250"/>
                  </a:lnTo>
                  <a:lnTo>
                    <a:pt x="1927860" y="95250"/>
                  </a:lnTo>
                  <a:lnTo>
                    <a:pt x="1920370" y="58175"/>
                  </a:lnTo>
                  <a:lnTo>
                    <a:pt x="1899951" y="27898"/>
                  </a:lnTo>
                  <a:lnTo>
                    <a:pt x="1869674" y="7485"/>
                  </a:lnTo>
                  <a:lnTo>
                    <a:pt x="1832610" y="0"/>
                  </a:lnTo>
                  <a:close/>
                </a:path>
              </a:pathLst>
            </a:custGeom>
            <a:solidFill>
              <a:srgbClr val="757575"/>
            </a:solidFill>
          </p:spPr>
          <p:txBody>
            <a:bodyPr wrap="square" lIns="0" tIns="0" rIns="0" bIns="0" rtlCol="0"/>
            <a:lstStyle/>
            <a:p>
              <a:endParaRPr/>
            </a:p>
          </p:txBody>
        </p:sp>
        <p:sp>
          <p:nvSpPr>
            <p:cNvPr id="25" name="object 25"/>
            <p:cNvSpPr/>
            <p:nvPr/>
          </p:nvSpPr>
          <p:spPr>
            <a:xfrm>
              <a:off x="7053579" y="3990339"/>
              <a:ext cx="1927860" cy="571500"/>
            </a:xfrm>
            <a:custGeom>
              <a:avLst/>
              <a:gdLst/>
              <a:ahLst/>
              <a:cxnLst/>
              <a:rect l="l" t="t" r="r" b="b"/>
              <a:pathLst>
                <a:path w="1927859" h="571500">
                  <a:moveTo>
                    <a:pt x="0" y="95250"/>
                  </a:moveTo>
                  <a:lnTo>
                    <a:pt x="7489" y="58175"/>
                  </a:lnTo>
                  <a:lnTo>
                    <a:pt x="27908" y="27898"/>
                  </a:lnTo>
                  <a:lnTo>
                    <a:pt x="58185" y="7485"/>
                  </a:lnTo>
                  <a:lnTo>
                    <a:pt x="95250" y="0"/>
                  </a:lnTo>
                  <a:lnTo>
                    <a:pt x="1832610" y="0"/>
                  </a:lnTo>
                  <a:lnTo>
                    <a:pt x="1869674" y="7485"/>
                  </a:lnTo>
                  <a:lnTo>
                    <a:pt x="1899951" y="27898"/>
                  </a:lnTo>
                  <a:lnTo>
                    <a:pt x="1920370" y="58175"/>
                  </a:lnTo>
                  <a:lnTo>
                    <a:pt x="1927860" y="95250"/>
                  </a:lnTo>
                  <a:lnTo>
                    <a:pt x="1927860" y="476250"/>
                  </a:lnTo>
                  <a:lnTo>
                    <a:pt x="1920370" y="513324"/>
                  </a:lnTo>
                  <a:lnTo>
                    <a:pt x="1899951" y="543601"/>
                  </a:lnTo>
                  <a:lnTo>
                    <a:pt x="1869674" y="564014"/>
                  </a:lnTo>
                  <a:lnTo>
                    <a:pt x="1832610" y="571500"/>
                  </a:lnTo>
                  <a:lnTo>
                    <a:pt x="95250" y="571500"/>
                  </a:lnTo>
                  <a:lnTo>
                    <a:pt x="58185" y="564014"/>
                  </a:lnTo>
                  <a:lnTo>
                    <a:pt x="27908" y="543601"/>
                  </a:lnTo>
                  <a:lnTo>
                    <a:pt x="7489" y="513324"/>
                  </a:lnTo>
                  <a:lnTo>
                    <a:pt x="0" y="476250"/>
                  </a:lnTo>
                  <a:lnTo>
                    <a:pt x="0" y="95250"/>
                  </a:lnTo>
                  <a:close/>
                </a:path>
              </a:pathLst>
            </a:custGeom>
            <a:ln w="20320">
              <a:solidFill>
                <a:srgbClr val="757575"/>
              </a:solidFill>
            </a:ln>
          </p:spPr>
          <p:txBody>
            <a:bodyPr wrap="square" lIns="0" tIns="0" rIns="0" bIns="0" rtlCol="0"/>
            <a:lstStyle/>
            <a:p>
              <a:endParaRPr/>
            </a:p>
          </p:txBody>
        </p:sp>
      </p:grpSp>
      <p:sp>
        <p:nvSpPr>
          <p:cNvPr id="26" name="object 26"/>
          <p:cNvSpPr txBox="1"/>
          <p:nvPr/>
        </p:nvSpPr>
        <p:spPr>
          <a:xfrm>
            <a:off x="7356475" y="4122737"/>
            <a:ext cx="1322705" cy="299720"/>
          </a:xfrm>
          <a:prstGeom prst="rect">
            <a:avLst/>
          </a:prstGeom>
        </p:spPr>
        <p:txBody>
          <a:bodyPr vert="horz" wrap="square" lIns="0" tIns="12700" rIns="0" bIns="0" rtlCol="0">
            <a:spAutoFit/>
          </a:bodyPr>
          <a:lstStyle/>
          <a:p>
            <a:pPr marL="12700">
              <a:lnSpc>
                <a:spcPct val="100000"/>
              </a:lnSpc>
              <a:spcBef>
                <a:spcPts val="100"/>
              </a:spcBef>
            </a:pPr>
            <a:r>
              <a:rPr sz="1800" spc="-90" dirty="0">
                <a:solidFill>
                  <a:srgbClr val="FFFFFF"/>
                </a:solidFill>
                <a:latin typeface="Verdana"/>
                <a:cs typeface="Verdana"/>
              </a:rPr>
              <a:t>SANCIONES</a:t>
            </a:r>
            <a:endParaRPr sz="1800">
              <a:latin typeface="Verdana"/>
              <a:cs typeface="Verdana"/>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0525" y="513778"/>
            <a:ext cx="5758815" cy="507365"/>
          </a:xfrm>
          <a:prstGeom prst="rect">
            <a:avLst/>
          </a:prstGeom>
        </p:spPr>
        <p:txBody>
          <a:bodyPr vert="horz" wrap="square" lIns="0" tIns="13970" rIns="0" bIns="0" rtlCol="0">
            <a:spAutoFit/>
          </a:bodyPr>
          <a:lstStyle/>
          <a:p>
            <a:pPr marL="12700">
              <a:lnSpc>
                <a:spcPct val="100000"/>
              </a:lnSpc>
              <a:spcBef>
                <a:spcPts val="110"/>
              </a:spcBef>
            </a:pPr>
            <a:r>
              <a:rPr spc="-55" dirty="0"/>
              <a:t>SOCIOLOGÍA </a:t>
            </a:r>
            <a:r>
              <a:rPr spc="-225" dirty="0"/>
              <a:t>DEL</a:t>
            </a:r>
            <a:r>
              <a:rPr spc="-484" dirty="0"/>
              <a:t> </a:t>
            </a:r>
            <a:r>
              <a:rPr spc="-75" dirty="0"/>
              <a:t>CONSENSO</a:t>
            </a:r>
          </a:p>
        </p:txBody>
      </p:sp>
      <p:sp>
        <p:nvSpPr>
          <p:cNvPr id="3" name="object 3"/>
          <p:cNvSpPr txBox="1"/>
          <p:nvPr/>
        </p:nvSpPr>
        <p:spPr>
          <a:xfrm>
            <a:off x="504825" y="1188720"/>
            <a:ext cx="8254365" cy="3723004"/>
          </a:xfrm>
          <a:prstGeom prst="rect">
            <a:avLst/>
          </a:prstGeom>
        </p:spPr>
        <p:txBody>
          <a:bodyPr vert="horz" wrap="square" lIns="0" tIns="14604" rIns="0" bIns="0" rtlCol="0">
            <a:spAutoFit/>
          </a:bodyPr>
          <a:lstStyle/>
          <a:p>
            <a:pPr marL="355600" marR="5080" indent="-342900" algn="just">
              <a:lnSpc>
                <a:spcPct val="99200"/>
              </a:lnSpc>
              <a:spcBef>
                <a:spcPts val="114"/>
              </a:spcBef>
            </a:pPr>
            <a:r>
              <a:rPr sz="1800" spc="-290" dirty="0">
                <a:solidFill>
                  <a:srgbClr val="89D0D5"/>
                </a:solidFill>
                <a:latin typeface="Arial"/>
                <a:cs typeface="Arial"/>
              </a:rPr>
              <a:t> </a:t>
            </a:r>
            <a:r>
              <a:rPr sz="1500" spc="-135" dirty="0">
                <a:solidFill>
                  <a:srgbClr val="FFFFFF"/>
                </a:solidFill>
                <a:latin typeface="Verdana"/>
                <a:cs typeface="Verdana"/>
              </a:rPr>
              <a:t>El </a:t>
            </a:r>
            <a:r>
              <a:rPr sz="1500" spc="35" dirty="0">
                <a:solidFill>
                  <a:srgbClr val="FFFFFF"/>
                </a:solidFill>
                <a:latin typeface="Verdana"/>
                <a:cs typeface="Verdana"/>
              </a:rPr>
              <a:t>aspecto </a:t>
            </a:r>
            <a:r>
              <a:rPr sz="1500" dirty="0">
                <a:solidFill>
                  <a:srgbClr val="FFFFFF"/>
                </a:solidFill>
                <a:latin typeface="Verdana"/>
                <a:cs typeface="Verdana"/>
              </a:rPr>
              <a:t>funcional </a:t>
            </a:r>
            <a:r>
              <a:rPr sz="1500" spc="-50" dirty="0">
                <a:solidFill>
                  <a:srgbClr val="FFFFFF"/>
                </a:solidFill>
                <a:latin typeface="Verdana"/>
                <a:cs typeface="Verdana"/>
              </a:rPr>
              <a:t>más </a:t>
            </a:r>
            <a:r>
              <a:rPr sz="1500" spc="-25" dirty="0">
                <a:solidFill>
                  <a:srgbClr val="FFFFFF"/>
                </a:solidFill>
                <a:latin typeface="Verdana"/>
                <a:cs typeface="Verdana"/>
              </a:rPr>
              <a:t>importante </a:t>
            </a:r>
            <a:r>
              <a:rPr sz="1500" spc="80" dirty="0">
                <a:solidFill>
                  <a:srgbClr val="FFFFFF"/>
                </a:solidFill>
                <a:latin typeface="Verdana"/>
                <a:cs typeface="Verdana"/>
              </a:rPr>
              <a:t>de </a:t>
            </a:r>
            <a:r>
              <a:rPr sz="1500" dirty="0">
                <a:solidFill>
                  <a:srgbClr val="FFFFFF"/>
                </a:solidFill>
                <a:latin typeface="Verdana"/>
                <a:cs typeface="Verdana"/>
              </a:rPr>
              <a:t>la </a:t>
            </a:r>
            <a:r>
              <a:rPr sz="1500" spc="-15" dirty="0">
                <a:solidFill>
                  <a:srgbClr val="FFFFFF"/>
                </a:solidFill>
                <a:latin typeface="Verdana"/>
                <a:cs typeface="Verdana"/>
              </a:rPr>
              <a:t>estratificación </a:t>
            </a:r>
            <a:r>
              <a:rPr sz="1500" spc="-30" dirty="0">
                <a:solidFill>
                  <a:srgbClr val="FFFFFF"/>
                </a:solidFill>
                <a:latin typeface="Verdana"/>
                <a:cs typeface="Verdana"/>
              </a:rPr>
              <a:t>institucionalizada </a:t>
            </a:r>
            <a:r>
              <a:rPr sz="1500" spc="-60" dirty="0">
                <a:solidFill>
                  <a:srgbClr val="FFFFFF"/>
                </a:solidFill>
                <a:latin typeface="Verdana"/>
                <a:cs typeface="Verdana"/>
              </a:rPr>
              <a:t>es </a:t>
            </a:r>
            <a:r>
              <a:rPr sz="1500" spc="-40" dirty="0">
                <a:solidFill>
                  <a:srgbClr val="FFFFFF"/>
                </a:solidFill>
                <a:latin typeface="Verdana"/>
                <a:cs typeface="Verdana"/>
              </a:rPr>
              <a:t>que  </a:t>
            </a:r>
            <a:r>
              <a:rPr sz="1500" spc="-25" dirty="0">
                <a:solidFill>
                  <a:srgbClr val="FFFFFF"/>
                </a:solidFill>
                <a:latin typeface="Verdana"/>
                <a:cs typeface="Verdana"/>
              </a:rPr>
              <a:t>ésta </a:t>
            </a:r>
            <a:r>
              <a:rPr sz="1500" spc="-10" dirty="0">
                <a:solidFill>
                  <a:srgbClr val="FFFFFF"/>
                </a:solidFill>
                <a:latin typeface="Verdana"/>
                <a:cs typeface="Verdana"/>
              </a:rPr>
              <a:t>viene </a:t>
            </a:r>
            <a:r>
              <a:rPr sz="1500" spc="125" dirty="0">
                <a:solidFill>
                  <a:srgbClr val="FFFFFF"/>
                </a:solidFill>
                <a:latin typeface="Verdana"/>
                <a:cs typeface="Verdana"/>
              </a:rPr>
              <a:t>a </a:t>
            </a:r>
            <a:r>
              <a:rPr sz="1500" spc="-50" dirty="0">
                <a:solidFill>
                  <a:srgbClr val="FFFFFF"/>
                </a:solidFill>
                <a:latin typeface="Verdana"/>
                <a:cs typeface="Verdana"/>
              </a:rPr>
              <a:t>legitimar </a:t>
            </a:r>
            <a:r>
              <a:rPr sz="1500" spc="-70" dirty="0">
                <a:solidFill>
                  <a:srgbClr val="FFFFFF"/>
                </a:solidFill>
                <a:latin typeface="Verdana"/>
                <a:cs typeface="Verdana"/>
              </a:rPr>
              <a:t>las </a:t>
            </a:r>
            <a:r>
              <a:rPr sz="1500" spc="-15" dirty="0">
                <a:solidFill>
                  <a:srgbClr val="FFFFFF"/>
                </a:solidFill>
                <a:latin typeface="Verdana"/>
                <a:cs typeface="Verdana"/>
              </a:rPr>
              <a:t>diferencias </a:t>
            </a:r>
            <a:r>
              <a:rPr sz="1500" spc="80" dirty="0">
                <a:solidFill>
                  <a:srgbClr val="FFFFFF"/>
                </a:solidFill>
                <a:latin typeface="Verdana"/>
                <a:cs typeface="Verdana"/>
              </a:rPr>
              <a:t>de </a:t>
            </a:r>
            <a:r>
              <a:rPr sz="1500" spc="25" dirty="0">
                <a:solidFill>
                  <a:srgbClr val="FFFFFF"/>
                </a:solidFill>
                <a:latin typeface="Verdana"/>
                <a:cs typeface="Verdana"/>
              </a:rPr>
              <a:t>poder </a:t>
            </a:r>
            <a:r>
              <a:rPr sz="1500" spc="-85" dirty="0">
                <a:solidFill>
                  <a:srgbClr val="FFFFFF"/>
                </a:solidFill>
                <a:latin typeface="Verdana"/>
                <a:cs typeface="Verdana"/>
              </a:rPr>
              <a:t>y </a:t>
            </a:r>
            <a:r>
              <a:rPr sz="1500" spc="-45" dirty="0">
                <a:solidFill>
                  <a:srgbClr val="FFFFFF"/>
                </a:solidFill>
                <a:latin typeface="Verdana"/>
                <a:cs typeface="Verdana"/>
              </a:rPr>
              <a:t>riqueza, </a:t>
            </a:r>
            <a:r>
              <a:rPr sz="1500" spc="-85" dirty="0">
                <a:solidFill>
                  <a:srgbClr val="FFFFFF"/>
                </a:solidFill>
                <a:latin typeface="Verdana"/>
                <a:cs typeface="Verdana"/>
              </a:rPr>
              <a:t>y </a:t>
            </a:r>
            <a:r>
              <a:rPr sz="1500" spc="-50" dirty="0">
                <a:solidFill>
                  <a:srgbClr val="FFFFFF"/>
                </a:solidFill>
                <a:latin typeface="Verdana"/>
                <a:cs typeface="Verdana"/>
              </a:rPr>
              <a:t>más </a:t>
            </a:r>
            <a:r>
              <a:rPr sz="1500" spc="25" dirty="0">
                <a:solidFill>
                  <a:srgbClr val="FFFFFF"/>
                </a:solidFill>
                <a:latin typeface="Verdana"/>
                <a:cs typeface="Verdana"/>
              </a:rPr>
              <a:t>en </a:t>
            </a:r>
            <a:r>
              <a:rPr sz="1500" spc="-15" dirty="0">
                <a:solidFill>
                  <a:srgbClr val="FFFFFF"/>
                </a:solidFill>
                <a:latin typeface="Verdana"/>
                <a:cs typeface="Verdana"/>
              </a:rPr>
              <a:t>general, el  </a:t>
            </a:r>
            <a:r>
              <a:rPr sz="1500" spc="75" dirty="0">
                <a:solidFill>
                  <a:srgbClr val="FFFFFF"/>
                </a:solidFill>
                <a:latin typeface="Verdana"/>
                <a:cs typeface="Verdana"/>
              </a:rPr>
              <a:t>acceso </a:t>
            </a:r>
            <a:r>
              <a:rPr sz="1500" spc="-10" dirty="0">
                <a:solidFill>
                  <a:srgbClr val="FFFFFF"/>
                </a:solidFill>
                <a:latin typeface="Verdana"/>
                <a:cs typeface="Verdana"/>
              </a:rPr>
              <a:t>diferencial </a:t>
            </a:r>
            <a:r>
              <a:rPr sz="1500" spc="120" dirty="0">
                <a:solidFill>
                  <a:srgbClr val="FFFFFF"/>
                </a:solidFill>
                <a:latin typeface="Verdana"/>
                <a:cs typeface="Verdana"/>
              </a:rPr>
              <a:t>a </a:t>
            </a:r>
            <a:r>
              <a:rPr sz="1500" spc="-35" dirty="0">
                <a:solidFill>
                  <a:srgbClr val="FFFFFF"/>
                </a:solidFill>
                <a:latin typeface="Verdana"/>
                <a:cs typeface="Verdana"/>
              </a:rPr>
              <a:t>objetos </a:t>
            </a:r>
            <a:r>
              <a:rPr sz="1500" spc="-85" dirty="0">
                <a:solidFill>
                  <a:srgbClr val="FFFFFF"/>
                </a:solidFill>
                <a:latin typeface="Verdana"/>
                <a:cs typeface="Verdana"/>
              </a:rPr>
              <a:t>y status </a:t>
            </a:r>
            <a:r>
              <a:rPr sz="1500" spc="-25" dirty="0">
                <a:solidFill>
                  <a:srgbClr val="FFFFFF"/>
                </a:solidFill>
                <a:latin typeface="Verdana"/>
                <a:cs typeface="Verdana"/>
              </a:rPr>
              <a:t>valorados. </a:t>
            </a:r>
            <a:r>
              <a:rPr sz="1500" spc="-10" dirty="0">
                <a:solidFill>
                  <a:srgbClr val="FFFFFF"/>
                </a:solidFill>
                <a:latin typeface="Verdana"/>
                <a:cs typeface="Verdana"/>
              </a:rPr>
              <a:t>La </a:t>
            </a:r>
            <a:r>
              <a:rPr sz="1500" spc="-5" dirty="0">
                <a:solidFill>
                  <a:srgbClr val="FFFFFF"/>
                </a:solidFill>
                <a:latin typeface="Verdana"/>
                <a:cs typeface="Verdana"/>
              </a:rPr>
              <a:t>función </a:t>
            </a:r>
            <a:r>
              <a:rPr sz="1500" spc="-15" dirty="0">
                <a:solidFill>
                  <a:srgbClr val="FFFFFF"/>
                </a:solidFill>
                <a:latin typeface="Verdana"/>
                <a:cs typeface="Verdana"/>
              </a:rPr>
              <a:t>principal </a:t>
            </a:r>
            <a:r>
              <a:rPr sz="1500" spc="80" dirty="0">
                <a:solidFill>
                  <a:srgbClr val="FFFFFF"/>
                </a:solidFill>
                <a:latin typeface="Verdana"/>
                <a:cs typeface="Verdana"/>
              </a:rPr>
              <a:t>de </a:t>
            </a:r>
            <a:r>
              <a:rPr sz="1500" dirty="0">
                <a:solidFill>
                  <a:srgbClr val="FFFFFF"/>
                </a:solidFill>
                <a:latin typeface="Verdana"/>
                <a:cs typeface="Verdana"/>
              </a:rPr>
              <a:t>la  </a:t>
            </a:r>
            <a:r>
              <a:rPr sz="1500" spc="-30" dirty="0">
                <a:solidFill>
                  <a:srgbClr val="FFFFFF"/>
                </a:solidFill>
                <a:latin typeface="Verdana"/>
                <a:cs typeface="Verdana"/>
              </a:rPr>
              <a:t>institucionalización </a:t>
            </a:r>
            <a:r>
              <a:rPr sz="1500" spc="15" dirty="0">
                <a:solidFill>
                  <a:srgbClr val="FFFFFF"/>
                </a:solidFill>
                <a:latin typeface="Verdana"/>
                <a:cs typeface="Verdana"/>
              </a:rPr>
              <a:t>del </a:t>
            </a:r>
            <a:r>
              <a:rPr sz="1500" spc="-85" dirty="0">
                <a:solidFill>
                  <a:srgbClr val="FFFFFF"/>
                </a:solidFill>
                <a:latin typeface="Verdana"/>
                <a:cs typeface="Verdana"/>
              </a:rPr>
              <a:t>status </a:t>
            </a:r>
            <a:r>
              <a:rPr sz="1500" spc="80" dirty="0">
                <a:solidFill>
                  <a:srgbClr val="FFFFFF"/>
                </a:solidFill>
                <a:latin typeface="Verdana"/>
                <a:cs typeface="Verdana"/>
              </a:rPr>
              <a:t>de </a:t>
            </a:r>
            <a:r>
              <a:rPr sz="1500" spc="10" dirty="0">
                <a:solidFill>
                  <a:srgbClr val="FFFFFF"/>
                </a:solidFill>
                <a:latin typeface="Verdana"/>
                <a:cs typeface="Verdana"/>
              </a:rPr>
              <a:t>clase </a:t>
            </a:r>
            <a:r>
              <a:rPr sz="1500" spc="-60" dirty="0">
                <a:solidFill>
                  <a:srgbClr val="FFFFFF"/>
                </a:solidFill>
                <a:latin typeface="Verdana"/>
                <a:cs typeface="Verdana"/>
              </a:rPr>
              <a:t>es </a:t>
            </a:r>
            <a:r>
              <a:rPr sz="1500" dirty="0">
                <a:solidFill>
                  <a:srgbClr val="FFFFFF"/>
                </a:solidFill>
                <a:latin typeface="Verdana"/>
                <a:cs typeface="Verdana"/>
              </a:rPr>
              <a:t>la </a:t>
            </a:r>
            <a:r>
              <a:rPr sz="1500" spc="80" dirty="0">
                <a:solidFill>
                  <a:srgbClr val="FFFFFF"/>
                </a:solidFill>
                <a:latin typeface="Verdana"/>
                <a:cs typeface="Verdana"/>
              </a:rPr>
              <a:t>de </a:t>
            </a:r>
            <a:r>
              <a:rPr sz="1500" spc="-85" dirty="0">
                <a:solidFill>
                  <a:srgbClr val="FFFFFF"/>
                </a:solidFill>
                <a:latin typeface="Verdana"/>
                <a:cs typeface="Verdana"/>
              </a:rPr>
              <a:t>minimizar </a:t>
            </a:r>
            <a:r>
              <a:rPr sz="1500" spc="-15" dirty="0">
                <a:solidFill>
                  <a:srgbClr val="FFFFFF"/>
                </a:solidFill>
                <a:latin typeface="Verdana"/>
                <a:cs typeface="Verdana"/>
              </a:rPr>
              <a:t>el </a:t>
            </a:r>
            <a:r>
              <a:rPr sz="1500" spc="10" dirty="0">
                <a:solidFill>
                  <a:srgbClr val="FFFFFF"/>
                </a:solidFill>
                <a:latin typeface="Verdana"/>
                <a:cs typeface="Verdana"/>
              </a:rPr>
              <a:t>conflicto </a:t>
            </a:r>
            <a:r>
              <a:rPr sz="1500" spc="80" dirty="0">
                <a:solidFill>
                  <a:srgbClr val="FFFFFF"/>
                </a:solidFill>
                <a:latin typeface="Verdana"/>
                <a:cs typeface="Verdana"/>
              </a:rPr>
              <a:t>de </a:t>
            </a:r>
            <a:r>
              <a:rPr sz="1500" spc="-45" dirty="0">
                <a:solidFill>
                  <a:srgbClr val="FFFFFF"/>
                </a:solidFill>
                <a:latin typeface="Verdana"/>
                <a:cs typeface="Verdana"/>
              </a:rPr>
              <a:t>clases,  </a:t>
            </a:r>
            <a:r>
              <a:rPr sz="1500" spc="30" dirty="0">
                <a:solidFill>
                  <a:srgbClr val="FFFFFF"/>
                </a:solidFill>
                <a:latin typeface="Verdana"/>
                <a:cs typeface="Verdana"/>
              </a:rPr>
              <a:t>aunque</a:t>
            </a:r>
            <a:r>
              <a:rPr sz="1500" spc="-135" dirty="0">
                <a:solidFill>
                  <a:srgbClr val="FFFFFF"/>
                </a:solidFill>
                <a:latin typeface="Verdana"/>
                <a:cs typeface="Verdana"/>
              </a:rPr>
              <a:t> </a:t>
            </a:r>
            <a:r>
              <a:rPr sz="1500" spc="20" dirty="0">
                <a:solidFill>
                  <a:srgbClr val="FFFFFF"/>
                </a:solidFill>
                <a:latin typeface="Verdana"/>
                <a:cs typeface="Verdana"/>
              </a:rPr>
              <a:t>no</a:t>
            </a:r>
            <a:r>
              <a:rPr sz="1500" spc="-135" dirty="0">
                <a:solidFill>
                  <a:srgbClr val="FFFFFF"/>
                </a:solidFill>
                <a:latin typeface="Verdana"/>
                <a:cs typeface="Verdana"/>
              </a:rPr>
              <a:t> </a:t>
            </a:r>
            <a:r>
              <a:rPr sz="1500" spc="-50" dirty="0">
                <a:solidFill>
                  <a:srgbClr val="FFFFFF"/>
                </a:solidFill>
                <a:latin typeface="Verdana"/>
                <a:cs typeface="Verdana"/>
              </a:rPr>
              <a:t>siempre</a:t>
            </a:r>
            <a:r>
              <a:rPr sz="1500" spc="-110" dirty="0">
                <a:solidFill>
                  <a:srgbClr val="FFFFFF"/>
                </a:solidFill>
                <a:latin typeface="Verdana"/>
                <a:cs typeface="Verdana"/>
              </a:rPr>
              <a:t> </a:t>
            </a:r>
            <a:r>
              <a:rPr sz="1500" spc="30" dirty="0">
                <a:solidFill>
                  <a:srgbClr val="FFFFFF"/>
                </a:solidFill>
                <a:latin typeface="Verdana"/>
                <a:cs typeface="Verdana"/>
              </a:rPr>
              <a:t>tenga</a:t>
            </a:r>
            <a:r>
              <a:rPr sz="1500" spc="-95" dirty="0">
                <a:solidFill>
                  <a:srgbClr val="FFFFFF"/>
                </a:solidFill>
                <a:latin typeface="Verdana"/>
                <a:cs typeface="Verdana"/>
              </a:rPr>
              <a:t> </a:t>
            </a:r>
            <a:r>
              <a:rPr sz="1500" spc="-60" dirty="0">
                <a:solidFill>
                  <a:srgbClr val="FFFFFF"/>
                </a:solidFill>
                <a:latin typeface="Verdana"/>
                <a:cs typeface="Verdana"/>
              </a:rPr>
              <a:t>éxito.</a:t>
            </a:r>
            <a:endParaRPr sz="1500">
              <a:latin typeface="Verdana"/>
              <a:cs typeface="Verdana"/>
            </a:endParaRPr>
          </a:p>
          <a:p>
            <a:pPr marL="355600" marR="5715" indent="-342900" algn="just">
              <a:lnSpc>
                <a:spcPct val="99700"/>
              </a:lnSpc>
              <a:spcBef>
                <a:spcPts val="1510"/>
              </a:spcBef>
            </a:pPr>
            <a:r>
              <a:rPr sz="1800" spc="-290" dirty="0">
                <a:solidFill>
                  <a:srgbClr val="89D0D5"/>
                </a:solidFill>
                <a:latin typeface="Arial"/>
                <a:cs typeface="Arial"/>
              </a:rPr>
              <a:t> </a:t>
            </a:r>
            <a:r>
              <a:rPr sz="1500" i="1" spc="75" dirty="0">
                <a:solidFill>
                  <a:srgbClr val="FFFFFF"/>
                </a:solidFill>
                <a:latin typeface="Verdana"/>
                <a:cs typeface="Verdana"/>
              </a:rPr>
              <a:t>“A </a:t>
            </a:r>
            <a:r>
              <a:rPr sz="1500" i="1" spc="-50" dirty="0">
                <a:solidFill>
                  <a:srgbClr val="FFFFFF"/>
                </a:solidFill>
                <a:latin typeface="Verdana"/>
                <a:cs typeface="Verdana"/>
              </a:rPr>
              <a:t>través </a:t>
            </a:r>
            <a:r>
              <a:rPr sz="1500" i="1" spc="80" dirty="0">
                <a:solidFill>
                  <a:srgbClr val="FFFFFF"/>
                </a:solidFill>
                <a:latin typeface="Verdana"/>
                <a:cs typeface="Verdana"/>
              </a:rPr>
              <a:t>de </a:t>
            </a:r>
            <a:r>
              <a:rPr sz="1500" i="1" spc="-45" dirty="0">
                <a:solidFill>
                  <a:srgbClr val="FFFFFF"/>
                </a:solidFill>
                <a:latin typeface="Verdana"/>
                <a:cs typeface="Verdana"/>
              </a:rPr>
              <a:t>un </a:t>
            </a:r>
            <a:r>
              <a:rPr sz="1500" i="1" spc="85" dirty="0">
                <a:solidFill>
                  <a:srgbClr val="FFFFFF"/>
                </a:solidFill>
                <a:latin typeface="Verdana"/>
                <a:cs typeface="Verdana"/>
              </a:rPr>
              <a:t>adecuado </a:t>
            </a:r>
            <a:r>
              <a:rPr sz="1500" i="1" spc="-65" dirty="0">
                <a:solidFill>
                  <a:srgbClr val="FFFFFF"/>
                </a:solidFill>
                <a:latin typeface="Verdana"/>
                <a:cs typeface="Verdana"/>
              </a:rPr>
              <a:t>sistema </a:t>
            </a:r>
            <a:r>
              <a:rPr sz="1500" i="1" spc="80" dirty="0">
                <a:solidFill>
                  <a:srgbClr val="FFFFFF"/>
                </a:solidFill>
                <a:latin typeface="Verdana"/>
                <a:cs typeface="Verdana"/>
              </a:rPr>
              <a:t>de</a:t>
            </a:r>
            <a:r>
              <a:rPr sz="1500" i="1" spc="-300" dirty="0">
                <a:solidFill>
                  <a:srgbClr val="FFFFFF"/>
                </a:solidFill>
                <a:latin typeface="Verdana"/>
                <a:cs typeface="Verdana"/>
              </a:rPr>
              <a:t> </a:t>
            </a:r>
            <a:r>
              <a:rPr sz="1500" i="1" spc="-50" dirty="0">
                <a:solidFill>
                  <a:srgbClr val="FFFFFF"/>
                </a:solidFill>
                <a:latin typeface="Verdana"/>
                <a:cs typeface="Verdana"/>
              </a:rPr>
              <a:t>premios </a:t>
            </a:r>
            <a:r>
              <a:rPr sz="1500" i="1" spc="-30" dirty="0">
                <a:solidFill>
                  <a:srgbClr val="FFFFFF"/>
                </a:solidFill>
                <a:latin typeface="Verdana"/>
                <a:cs typeface="Verdana"/>
              </a:rPr>
              <a:t>/ </a:t>
            </a:r>
            <a:r>
              <a:rPr sz="1500" i="1" spc="-35" dirty="0">
                <a:solidFill>
                  <a:srgbClr val="FFFFFF"/>
                </a:solidFill>
                <a:latin typeface="Verdana"/>
                <a:cs typeface="Verdana"/>
              </a:rPr>
              <a:t>incentivos </a:t>
            </a:r>
            <a:r>
              <a:rPr sz="1500" i="1" spc="-60" dirty="0">
                <a:solidFill>
                  <a:srgbClr val="FFFFFF"/>
                </a:solidFill>
                <a:latin typeface="Verdana"/>
                <a:cs typeface="Verdana"/>
              </a:rPr>
              <a:t>(premios </a:t>
            </a:r>
            <a:r>
              <a:rPr sz="1500" i="1" spc="-35" dirty="0">
                <a:solidFill>
                  <a:srgbClr val="FFFFFF"/>
                </a:solidFill>
                <a:latin typeface="Verdana"/>
                <a:cs typeface="Verdana"/>
              </a:rPr>
              <a:t>materiales </a:t>
            </a:r>
            <a:r>
              <a:rPr sz="1500" i="1" spc="-55" dirty="0">
                <a:solidFill>
                  <a:srgbClr val="FFFFFF"/>
                </a:solidFill>
                <a:latin typeface="Verdana"/>
                <a:cs typeface="Verdana"/>
              </a:rPr>
              <a:t>pero  </a:t>
            </a:r>
            <a:r>
              <a:rPr sz="1500" i="1" dirty="0">
                <a:solidFill>
                  <a:srgbClr val="FFFFFF"/>
                </a:solidFill>
                <a:latin typeface="Verdana"/>
                <a:cs typeface="Verdana"/>
              </a:rPr>
              <a:t>también </a:t>
            </a:r>
            <a:r>
              <a:rPr sz="1500" i="1" spc="-55" dirty="0">
                <a:solidFill>
                  <a:srgbClr val="FFFFFF"/>
                </a:solidFill>
                <a:latin typeface="Verdana"/>
                <a:cs typeface="Verdana"/>
              </a:rPr>
              <a:t>prestigio, </a:t>
            </a:r>
            <a:r>
              <a:rPr sz="1500" i="1" spc="-30" dirty="0">
                <a:solidFill>
                  <a:srgbClr val="FFFFFF"/>
                </a:solidFill>
                <a:latin typeface="Verdana"/>
                <a:cs typeface="Verdana"/>
              </a:rPr>
              <a:t>estimación, </a:t>
            </a:r>
            <a:r>
              <a:rPr sz="1500" i="1" spc="-40" dirty="0">
                <a:solidFill>
                  <a:srgbClr val="FFFFFF"/>
                </a:solidFill>
                <a:latin typeface="Verdana"/>
                <a:cs typeface="Verdana"/>
              </a:rPr>
              <a:t>etc.), </a:t>
            </a:r>
            <a:r>
              <a:rPr sz="1500" i="1" spc="10" dirty="0">
                <a:solidFill>
                  <a:srgbClr val="FFFFFF"/>
                </a:solidFill>
                <a:latin typeface="Verdana"/>
                <a:cs typeface="Verdana"/>
              </a:rPr>
              <a:t>la </a:t>
            </a:r>
            <a:r>
              <a:rPr sz="1500" i="1" spc="35" dirty="0">
                <a:solidFill>
                  <a:srgbClr val="FFFFFF"/>
                </a:solidFill>
                <a:latin typeface="Verdana"/>
                <a:cs typeface="Verdana"/>
              </a:rPr>
              <a:t>sociedad </a:t>
            </a:r>
            <a:r>
              <a:rPr sz="1500" i="1" spc="-20" dirty="0">
                <a:solidFill>
                  <a:srgbClr val="FFFFFF"/>
                </a:solidFill>
                <a:latin typeface="Verdana"/>
                <a:cs typeface="Verdana"/>
              </a:rPr>
              <a:t>motiva </a:t>
            </a:r>
            <a:r>
              <a:rPr sz="1500" i="1" spc="125" dirty="0">
                <a:solidFill>
                  <a:srgbClr val="FFFFFF"/>
                </a:solidFill>
                <a:latin typeface="Verdana"/>
                <a:cs typeface="Verdana"/>
              </a:rPr>
              <a:t>a </a:t>
            </a:r>
            <a:r>
              <a:rPr sz="1500" i="1" spc="-60" dirty="0">
                <a:solidFill>
                  <a:srgbClr val="FFFFFF"/>
                </a:solidFill>
                <a:latin typeface="Verdana"/>
                <a:cs typeface="Verdana"/>
              </a:rPr>
              <a:t>las </a:t>
            </a:r>
            <a:r>
              <a:rPr sz="1500" i="1" spc="-35" dirty="0">
                <a:solidFill>
                  <a:srgbClr val="FFFFFF"/>
                </a:solidFill>
                <a:latin typeface="Verdana"/>
                <a:cs typeface="Verdana"/>
              </a:rPr>
              <a:t>personas talentosas </a:t>
            </a:r>
            <a:r>
              <a:rPr sz="1500" i="1" spc="70" dirty="0">
                <a:solidFill>
                  <a:srgbClr val="FFFFFF"/>
                </a:solidFill>
                <a:latin typeface="Verdana"/>
                <a:cs typeface="Verdana"/>
              </a:rPr>
              <a:t>o  </a:t>
            </a:r>
            <a:r>
              <a:rPr sz="1500" i="1" spc="60" dirty="0">
                <a:solidFill>
                  <a:srgbClr val="FFFFFF"/>
                </a:solidFill>
                <a:latin typeface="Verdana"/>
                <a:cs typeface="Verdana"/>
              </a:rPr>
              <a:t>capacitadas </a:t>
            </a:r>
            <a:r>
              <a:rPr sz="1500" i="1" spc="120" dirty="0">
                <a:solidFill>
                  <a:srgbClr val="FFFFFF"/>
                </a:solidFill>
                <a:latin typeface="Verdana"/>
                <a:cs typeface="Verdana"/>
              </a:rPr>
              <a:t>a </a:t>
            </a:r>
            <a:r>
              <a:rPr sz="1500" i="1" spc="-60" dirty="0">
                <a:solidFill>
                  <a:srgbClr val="FFFFFF"/>
                </a:solidFill>
                <a:latin typeface="Verdana"/>
                <a:cs typeface="Verdana"/>
              </a:rPr>
              <a:t>realizar las </a:t>
            </a:r>
            <a:r>
              <a:rPr sz="1500" i="1" spc="-25" dirty="0">
                <a:solidFill>
                  <a:srgbClr val="FFFFFF"/>
                </a:solidFill>
                <a:latin typeface="Verdana"/>
                <a:cs typeface="Verdana"/>
              </a:rPr>
              <a:t>tareas </a:t>
            </a:r>
            <a:r>
              <a:rPr sz="1500" i="1" spc="-50" dirty="0">
                <a:solidFill>
                  <a:srgbClr val="FFFFFF"/>
                </a:solidFill>
                <a:latin typeface="Verdana"/>
                <a:cs typeface="Verdana"/>
              </a:rPr>
              <a:t>más </a:t>
            </a:r>
            <a:r>
              <a:rPr sz="1500" i="1" spc="-45" dirty="0">
                <a:solidFill>
                  <a:srgbClr val="FFFFFF"/>
                </a:solidFill>
                <a:latin typeface="Verdana"/>
                <a:cs typeface="Verdana"/>
              </a:rPr>
              <a:t>importantes, </a:t>
            </a:r>
            <a:r>
              <a:rPr sz="1500" i="1" spc="-10" dirty="0">
                <a:solidFill>
                  <a:srgbClr val="FFFFFF"/>
                </a:solidFill>
                <a:latin typeface="Verdana"/>
                <a:cs typeface="Verdana"/>
              </a:rPr>
              <a:t>al </a:t>
            </a:r>
            <a:r>
              <a:rPr sz="1500" i="1" spc="-45" dirty="0">
                <a:solidFill>
                  <a:srgbClr val="FFFFFF"/>
                </a:solidFill>
                <a:latin typeface="Verdana"/>
                <a:cs typeface="Verdana"/>
              </a:rPr>
              <a:t>dispensar </a:t>
            </a:r>
            <a:r>
              <a:rPr sz="1500" i="1" spc="-5" dirty="0">
                <a:solidFill>
                  <a:srgbClr val="FFFFFF"/>
                </a:solidFill>
                <a:latin typeface="Verdana"/>
                <a:cs typeface="Verdana"/>
              </a:rPr>
              <a:t>diferencialmente </a:t>
            </a:r>
            <a:r>
              <a:rPr sz="1500" i="1" spc="-150" dirty="0">
                <a:solidFill>
                  <a:srgbClr val="FFFFFF"/>
                </a:solidFill>
                <a:latin typeface="Verdana"/>
                <a:cs typeface="Verdana"/>
              </a:rPr>
              <a:t>sus  </a:t>
            </a:r>
            <a:r>
              <a:rPr sz="1500" i="1" spc="-5" dirty="0">
                <a:solidFill>
                  <a:srgbClr val="FFFFFF"/>
                </a:solidFill>
                <a:latin typeface="Verdana"/>
                <a:cs typeface="Verdana"/>
              </a:rPr>
              <a:t>recompensas</a:t>
            </a:r>
            <a:r>
              <a:rPr sz="1500" i="1" spc="-100" dirty="0">
                <a:solidFill>
                  <a:srgbClr val="FFFFFF"/>
                </a:solidFill>
                <a:latin typeface="Verdana"/>
                <a:cs typeface="Verdana"/>
              </a:rPr>
              <a:t> </a:t>
            </a:r>
            <a:r>
              <a:rPr sz="1500" i="1" spc="80" dirty="0">
                <a:solidFill>
                  <a:srgbClr val="FFFFFF"/>
                </a:solidFill>
                <a:latin typeface="Verdana"/>
                <a:cs typeface="Verdana"/>
              </a:rPr>
              <a:t>de</a:t>
            </a:r>
            <a:r>
              <a:rPr sz="1500" i="1" spc="-80" dirty="0">
                <a:solidFill>
                  <a:srgbClr val="FFFFFF"/>
                </a:solidFill>
                <a:latin typeface="Verdana"/>
                <a:cs typeface="Verdana"/>
              </a:rPr>
              <a:t> </a:t>
            </a:r>
            <a:r>
              <a:rPr sz="1500" i="1" spc="45" dirty="0">
                <a:solidFill>
                  <a:srgbClr val="FFFFFF"/>
                </a:solidFill>
                <a:latin typeface="Verdana"/>
                <a:cs typeface="Verdana"/>
              </a:rPr>
              <a:t>acuerdo</a:t>
            </a:r>
            <a:r>
              <a:rPr sz="1500" i="1" spc="-100" dirty="0">
                <a:solidFill>
                  <a:srgbClr val="FFFFFF"/>
                </a:solidFill>
                <a:latin typeface="Verdana"/>
                <a:cs typeface="Verdana"/>
              </a:rPr>
              <a:t> </a:t>
            </a:r>
            <a:r>
              <a:rPr sz="1500" i="1" spc="75" dirty="0">
                <a:solidFill>
                  <a:srgbClr val="FFFFFF"/>
                </a:solidFill>
                <a:latin typeface="Verdana"/>
                <a:cs typeface="Verdana"/>
              </a:rPr>
              <a:t>con</a:t>
            </a:r>
            <a:r>
              <a:rPr sz="1500" i="1" spc="-100" dirty="0">
                <a:solidFill>
                  <a:srgbClr val="FFFFFF"/>
                </a:solidFill>
                <a:latin typeface="Verdana"/>
                <a:cs typeface="Verdana"/>
              </a:rPr>
              <a:t> </a:t>
            </a:r>
            <a:r>
              <a:rPr sz="1500" i="1" spc="10" dirty="0">
                <a:solidFill>
                  <a:srgbClr val="FFFFFF"/>
                </a:solidFill>
                <a:latin typeface="Verdana"/>
                <a:cs typeface="Verdana"/>
              </a:rPr>
              <a:t>la</a:t>
            </a:r>
            <a:r>
              <a:rPr sz="1500" i="1" spc="-110" dirty="0">
                <a:solidFill>
                  <a:srgbClr val="FFFFFF"/>
                </a:solidFill>
                <a:latin typeface="Verdana"/>
                <a:cs typeface="Verdana"/>
              </a:rPr>
              <a:t> </a:t>
            </a:r>
            <a:r>
              <a:rPr sz="1500" i="1" spc="15" dirty="0">
                <a:solidFill>
                  <a:srgbClr val="FFFFFF"/>
                </a:solidFill>
                <a:latin typeface="Verdana"/>
                <a:cs typeface="Verdana"/>
              </a:rPr>
              <a:t>trascendencia</a:t>
            </a:r>
            <a:r>
              <a:rPr sz="1500" i="1" spc="-70" dirty="0">
                <a:solidFill>
                  <a:srgbClr val="FFFFFF"/>
                </a:solidFill>
                <a:latin typeface="Verdana"/>
                <a:cs typeface="Verdana"/>
              </a:rPr>
              <a:t> </a:t>
            </a:r>
            <a:r>
              <a:rPr sz="1500" i="1" spc="80" dirty="0">
                <a:solidFill>
                  <a:srgbClr val="FFFFFF"/>
                </a:solidFill>
                <a:latin typeface="Verdana"/>
                <a:cs typeface="Verdana"/>
              </a:rPr>
              <a:t>de</a:t>
            </a:r>
            <a:r>
              <a:rPr sz="1500" i="1" spc="-120" dirty="0">
                <a:solidFill>
                  <a:srgbClr val="FFFFFF"/>
                </a:solidFill>
                <a:latin typeface="Verdana"/>
                <a:cs typeface="Verdana"/>
              </a:rPr>
              <a:t> </a:t>
            </a:r>
            <a:r>
              <a:rPr sz="1500" i="1" spc="-60" dirty="0">
                <a:solidFill>
                  <a:srgbClr val="FFFFFF"/>
                </a:solidFill>
                <a:latin typeface="Verdana"/>
                <a:cs typeface="Verdana"/>
              </a:rPr>
              <a:t>las</a:t>
            </a:r>
            <a:r>
              <a:rPr sz="1500" i="1" spc="-85" dirty="0">
                <a:solidFill>
                  <a:srgbClr val="FFFFFF"/>
                </a:solidFill>
                <a:latin typeface="Verdana"/>
                <a:cs typeface="Verdana"/>
              </a:rPr>
              <a:t> </a:t>
            </a:r>
            <a:r>
              <a:rPr sz="1500" i="1" spc="-40" dirty="0">
                <a:solidFill>
                  <a:srgbClr val="FFFFFF"/>
                </a:solidFill>
                <a:latin typeface="Verdana"/>
                <a:cs typeface="Verdana"/>
              </a:rPr>
              <a:t>tareas.</a:t>
            </a:r>
            <a:r>
              <a:rPr sz="1500" i="1" spc="-75" dirty="0">
                <a:solidFill>
                  <a:srgbClr val="FFFFFF"/>
                </a:solidFill>
                <a:latin typeface="Verdana"/>
                <a:cs typeface="Verdana"/>
              </a:rPr>
              <a:t> </a:t>
            </a:r>
            <a:r>
              <a:rPr sz="1500" i="1" dirty="0">
                <a:solidFill>
                  <a:srgbClr val="FFFFFF"/>
                </a:solidFill>
                <a:latin typeface="Verdana"/>
                <a:cs typeface="Verdana"/>
              </a:rPr>
              <a:t>Cierta</a:t>
            </a:r>
            <a:r>
              <a:rPr sz="1500" i="1" spc="-105" dirty="0">
                <a:solidFill>
                  <a:srgbClr val="FFFFFF"/>
                </a:solidFill>
                <a:latin typeface="Verdana"/>
                <a:cs typeface="Verdana"/>
              </a:rPr>
              <a:t> </a:t>
            </a:r>
            <a:r>
              <a:rPr sz="1500" i="1" spc="15" dirty="0">
                <a:solidFill>
                  <a:srgbClr val="FFFFFF"/>
                </a:solidFill>
                <a:latin typeface="Verdana"/>
                <a:cs typeface="Verdana"/>
              </a:rPr>
              <a:t>desigualdad</a:t>
            </a:r>
            <a:r>
              <a:rPr sz="1500" i="1" spc="-80" dirty="0">
                <a:solidFill>
                  <a:srgbClr val="FFFFFF"/>
                </a:solidFill>
                <a:latin typeface="Verdana"/>
                <a:cs typeface="Verdana"/>
              </a:rPr>
              <a:t> </a:t>
            </a:r>
            <a:r>
              <a:rPr sz="1500" i="1" spc="-55" dirty="0">
                <a:solidFill>
                  <a:srgbClr val="FFFFFF"/>
                </a:solidFill>
                <a:latin typeface="Verdana"/>
                <a:cs typeface="Verdana"/>
              </a:rPr>
              <a:t>es  </a:t>
            </a:r>
            <a:r>
              <a:rPr sz="1500" i="1" spc="5" dirty="0">
                <a:solidFill>
                  <a:srgbClr val="FFFFFF"/>
                </a:solidFill>
                <a:latin typeface="Verdana"/>
                <a:cs typeface="Verdana"/>
              </a:rPr>
              <a:t>necesaria </a:t>
            </a:r>
            <a:r>
              <a:rPr sz="1500" i="1" spc="-105" dirty="0">
                <a:solidFill>
                  <a:srgbClr val="FFFFFF"/>
                </a:solidFill>
                <a:latin typeface="Verdana"/>
                <a:cs typeface="Verdana"/>
              </a:rPr>
              <a:t>-se </a:t>
            </a:r>
            <a:r>
              <a:rPr sz="1500" i="1" spc="-70" dirty="0">
                <a:solidFill>
                  <a:srgbClr val="FFFFFF"/>
                </a:solidFill>
                <a:latin typeface="Verdana"/>
                <a:cs typeface="Verdana"/>
              </a:rPr>
              <a:t>infiere- </a:t>
            </a:r>
            <a:r>
              <a:rPr sz="1500" i="1" spc="15" dirty="0">
                <a:solidFill>
                  <a:srgbClr val="FFFFFF"/>
                </a:solidFill>
                <a:latin typeface="Verdana"/>
                <a:cs typeface="Verdana"/>
              </a:rPr>
              <a:t>porque </a:t>
            </a:r>
            <a:r>
              <a:rPr sz="1500" i="1" spc="-15" dirty="0">
                <a:solidFill>
                  <a:srgbClr val="FFFFFF"/>
                </a:solidFill>
                <a:latin typeface="Verdana"/>
                <a:cs typeface="Verdana"/>
              </a:rPr>
              <a:t>contribuye </a:t>
            </a:r>
            <a:r>
              <a:rPr sz="1500" i="1" spc="125" dirty="0">
                <a:solidFill>
                  <a:srgbClr val="FFFFFF"/>
                </a:solidFill>
                <a:latin typeface="Verdana"/>
                <a:cs typeface="Verdana"/>
              </a:rPr>
              <a:t>a </a:t>
            </a:r>
            <a:r>
              <a:rPr sz="1500" i="1" spc="40" dirty="0">
                <a:solidFill>
                  <a:srgbClr val="FFFFFF"/>
                </a:solidFill>
                <a:latin typeface="Verdana"/>
                <a:cs typeface="Verdana"/>
              </a:rPr>
              <a:t>que </a:t>
            </a:r>
            <a:r>
              <a:rPr sz="1500" i="1" spc="-60" dirty="0">
                <a:solidFill>
                  <a:srgbClr val="FFFFFF"/>
                </a:solidFill>
                <a:latin typeface="Verdana"/>
                <a:cs typeface="Verdana"/>
              </a:rPr>
              <a:t>las </a:t>
            </a:r>
            <a:r>
              <a:rPr sz="1500" i="1" spc="-15" dirty="0">
                <a:solidFill>
                  <a:srgbClr val="FFFFFF"/>
                </a:solidFill>
                <a:latin typeface="Verdana"/>
                <a:cs typeface="Verdana"/>
              </a:rPr>
              <a:t>posiciones </a:t>
            </a:r>
            <a:r>
              <a:rPr sz="1500" i="1" spc="-50" dirty="0">
                <a:solidFill>
                  <a:srgbClr val="FFFFFF"/>
                </a:solidFill>
                <a:latin typeface="Verdana"/>
                <a:cs typeface="Verdana"/>
              </a:rPr>
              <a:t>más </a:t>
            </a:r>
            <a:r>
              <a:rPr sz="1500" i="1" spc="-35" dirty="0">
                <a:solidFill>
                  <a:srgbClr val="FFFFFF"/>
                </a:solidFill>
                <a:latin typeface="Verdana"/>
                <a:cs typeface="Verdana"/>
              </a:rPr>
              <a:t>importantes </a:t>
            </a:r>
            <a:r>
              <a:rPr sz="1500" i="1" spc="-15" dirty="0">
                <a:solidFill>
                  <a:srgbClr val="FFFFFF"/>
                </a:solidFill>
                <a:latin typeface="Verdana"/>
                <a:cs typeface="Verdana"/>
              </a:rPr>
              <a:t>sean  </a:t>
            </a:r>
            <a:r>
              <a:rPr sz="1500" i="1" spc="55" dirty="0">
                <a:solidFill>
                  <a:srgbClr val="FFFFFF"/>
                </a:solidFill>
                <a:latin typeface="Verdana"/>
                <a:cs typeface="Verdana"/>
              </a:rPr>
              <a:t>ocupadas </a:t>
            </a:r>
            <a:r>
              <a:rPr sz="1500" i="1" spc="-15" dirty="0">
                <a:solidFill>
                  <a:srgbClr val="FFFFFF"/>
                </a:solidFill>
                <a:latin typeface="Verdana"/>
                <a:cs typeface="Verdana"/>
              </a:rPr>
              <a:t>por </a:t>
            </a:r>
            <a:r>
              <a:rPr sz="1500" i="1" spc="-60" dirty="0">
                <a:solidFill>
                  <a:srgbClr val="FFFFFF"/>
                </a:solidFill>
                <a:latin typeface="Verdana"/>
                <a:cs typeface="Verdana"/>
              </a:rPr>
              <a:t>las </a:t>
            </a:r>
            <a:r>
              <a:rPr sz="1500" i="1" spc="-40" dirty="0">
                <a:solidFill>
                  <a:srgbClr val="FFFFFF"/>
                </a:solidFill>
                <a:latin typeface="Verdana"/>
                <a:cs typeface="Verdana"/>
              </a:rPr>
              <a:t>personas </a:t>
            </a:r>
            <a:r>
              <a:rPr sz="1500" i="1" spc="-50" dirty="0">
                <a:solidFill>
                  <a:srgbClr val="FFFFFF"/>
                </a:solidFill>
                <a:latin typeface="Verdana"/>
                <a:cs typeface="Verdana"/>
              </a:rPr>
              <a:t>más </a:t>
            </a:r>
            <a:r>
              <a:rPr sz="1500" i="1" spc="5" dirty="0">
                <a:solidFill>
                  <a:srgbClr val="FFFFFF"/>
                </a:solidFill>
                <a:latin typeface="Verdana"/>
                <a:cs typeface="Verdana"/>
              </a:rPr>
              <a:t>cualificadas. </a:t>
            </a:r>
            <a:r>
              <a:rPr sz="1500" i="1" spc="-80" dirty="0">
                <a:solidFill>
                  <a:srgbClr val="FFFFFF"/>
                </a:solidFill>
                <a:latin typeface="Verdana"/>
                <a:cs typeface="Verdana"/>
              </a:rPr>
              <a:t>Esta </a:t>
            </a:r>
            <a:r>
              <a:rPr sz="1500" i="1" spc="40" dirty="0">
                <a:solidFill>
                  <a:srgbClr val="FFFFFF"/>
                </a:solidFill>
                <a:latin typeface="Verdana"/>
                <a:cs typeface="Verdana"/>
              </a:rPr>
              <a:t>idea </a:t>
            </a:r>
            <a:r>
              <a:rPr sz="1500" i="1" dirty="0">
                <a:solidFill>
                  <a:srgbClr val="FFFFFF"/>
                </a:solidFill>
                <a:latin typeface="Verdana"/>
                <a:cs typeface="Verdana"/>
              </a:rPr>
              <a:t>tiende </a:t>
            </a:r>
            <a:r>
              <a:rPr sz="1500" i="1" spc="120" dirty="0">
                <a:solidFill>
                  <a:srgbClr val="FFFFFF"/>
                </a:solidFill>
                <a:latin typeface="Verdana"/>
                <a:cs typeface="Verdana"/>
              </a:rPr>
              <a:t>a </a:t>
            </a:r>
            <a:r>
              <a:rPr sz="1500" i="1" spc="-75" dirty="0">
                <a:solidFill>
                  <a:srgbClr val="FFFFFF"/>
                </a:solidFill>
                <a:latin typeface="Verdana"/>
                <a:cs typeface="Verdana"/>
              </a:rPr>
              <a:t>justificar </a:t>
            </a:r>
            <a:r>
              <a:rPr sz="1500" i="1" spc="-65" dirty="0">
                <a:solidFill>
                  <a:srgbClr val="FFFFFF"/>
                </a:solidFill>
                <a:latin typeface="Verdana"/>
                <a:cs typeface="Verdana"/>
              </a:rPr>
              <a:t>las  </a:t>
            </a:r>
            <a:r>
              <a:rPr sz="1500" i="1" spc="5" dirty="0">
                <a:solidFill>
                  <a:srgbClr val="FFFFFF"/>
                </a:solidFill>
                <a:latin typeface="Verdana"/>
                <a:cs typeface="Verdana"/>
              </a:rPr>
              <a:t>desigualdades </a:t>
            </a:r>
            <a:r>
              <a:rPr sz="1500" i="1" spc="-45" dirty="0">
                <a:solidFill>
                  <a:srgbClr val="FFFFFF"/>
                </a:solidFill>
                <a:latin typeface="Verdana"/>
                <a:cs typeface="Verdana"/>
              </a:rPr>
              <a:t>institucionalizadas, </a:t>
            </a:r>
            <a:r>
              <a:rPr sz="1500" i="1" spc="20" dirty="0">
                <a:solidFill>
                  <a:srgbClr val="FFFFFF"/>
                </a:solidFill>
                <a:latin typeface="Verdana"/>
                <a:cs typeface="Verdana"/>
              </a:rPr>
              <a:t>funcionando </a:t>
            </a:r>
            <a:r>
              <a:rPr sz="1500" i="1" spc="-70" dirty="0">
                <a:solidFill>
                  <a:srgbClr val="FFFFFF"/>
                </a:solidFill>
                <a:latin typeface="Verdana"/>
                <a:cs typeface="Verdana"/>
              </a:rPr>
              <a:t>así </a:t>
            </a:r>
            <a:r>
              <a:rPr sz="1500" i="1" spc="70" dirty="0">
                <a:solidFill>
                  <a:srgbClr val="FFFFFF"/>
                </a:solidFill>
                <a:latin typeface="Verdana"/>
                <a:cs typeface="Verdana"/>
              </a:rPr>
              <a:t>como </a:t>
            </a:r>
            <a:r>
              <a:rPr sz="1500" i="1" spc="25" dirty="0">
                <a:solidFill>
                  <a:srgbClr val="FFFFFF"/>
                </a:solidFill>
                <a:latin typeface="Verdana"/>
                <a:cs typeface="Verdana"/>
              </a:rPr>
              <a:t>destacamento </a:t>
            </a:r>
            <a:r>
              <a:rPr sz="1500" i="1" spc="5" dirty="0">
                <a:solidFill>
                  <a:srgbClr val="FFFFFF"/>
                </a:solidFill>
                <a:latin typeface="Verdana"/>
                <a:cs typeface="Verdana"/>
              </a:rPr>
              <a:t>teórico </a:t>
            </a:r>
            <a:r>
              <a:rPr sz="1500" i="1" spc="75" dirty="0">
                <a:solidFill>
                  <a:srgbClr val="FFFFFF"/>
                </a:solidFill>
                <a:latin typeface="Verdana"/>
                <a:cs typeface="Verdana"/>
              </a:rPr>
              <a:t>de  </a:t>
            </a:r>
            <a:r>
              <a:rPr sz="1500" i="1" dirty="0">
                <a:solidFill>
                  <a:srgbClr val="FFFFFF"/>
                </a:solidFill>
                <a:latin typeface="Verdana"/>
                <a:cs typeface="Verdana"/>
              </a:rPr>
              <a:t>uno</a:t>
            </a:r>
            <a:r>
              <a:rPr sz="1500" i="1" spc="-55" dirty="0">
                <a:solidFill>
                  <a:srgbClr val="FFFFFF"/>
                </a:solidFill>
                <a:latin typeface="Verdana"/>
                <a:cs typeface="Verdana"/>
              </a:rPr>
              <a:t> </a:t>
            </a:r>
            <a:r>
              <a:rPr sz="1500" i="1" spc="80" dirty="0">
                <a:solidFill>
                  <a:srgbClr val="FFFFFF"/>
                </a:solidFill>
                <a:latin typeface="Verdana"/>
                <a:cs typeface="Verdana"/>
              </a:rPr>
              <a:t>de</a:t>
            </a:r>
            <a:r>
              <a:rPr sz="1500" i="1" spc="-60" dirty="0">
                <a:solidFill>
                  <a:srgbClr val="FFFFFF"/>
                </a:solidFill>
                <a:latin typeface="Verdana"/>
                <a:cs typeface="Verdana"/>
              </a:rPr>
              <a:t> </a:t>
            </a:r>
            <a:r>
              <a:rPr sz="1500" i="1" spc="-75" dirty="0">
                <a:solidFill>
                  <a:srgbClr val="FFFFFF"/>
                </a:solidFill>
                <a:latin typeface="Verdana"/>
                <a:cs typeface="Verdana"/>
              </a:rPr>
              <a:t>los</a:t>
            </a:r>
            <a:r>
              <a:rPr sz="1500" i="1" spc="-55" dirty="0">
                <a:solidFill>
                  <a:srgbClr val="FFFFFF"/>
                </a:solidFill>
                <a:latin typeface="Verdana"/>
                <a:cs typeface="Verdana"/>
              </a:rPr>
              <a:t> </a:t>
            </a:r>
            <a:r>
              <a:rPr sz="1500" i="1" spc="-20" dirty="0">
                <a:solidFill>
                  <a:srgbClr val="FFFFFF"/>
                </a:solidFill>
                <a:latin typeface="Verdana"/>
                <a:cs typeface="Verdana"/>
              </a:rPr>
              <a:t>postulados</a:t>
            </a:r>
            <a:r>
              <a:rPr sz="1500" i="1" spc="-50" dirty="0">
                <a:solidFill>
                  <a:srgbClr val="FFFFFF"/>
                </a:solidFill>
                <a:latin typeface="Verdana"/>
                <a:cs typeface="Verdana"/>
              </a:rPr>
              <a:t> </a:t>
            </a:r>
            <a:r>
              <a:rPr sz="1500" i="1" spc="-5" dirty="0">
                <a:solidFill>
                  <a:srgbClr val="FFFFFF"/>
                </a:solidFill>
                <a:latin typeface="Verdana"/>
                <a:cs typeface="Verdana"/>
              </a:rPr>
              <a:t>básicos</a:t>
            </a:r>
            <a:r>
              <a:rPr sz="1500" i="1" spc="-50" dirty="0">
                <a:solidFill>
                  <a:srgbClr val="FFFFFF"/>
                </a:solidFill>
                <a:latin typeface="Verdana"/>
                <a:cs typeface="Verdana"/>
              </a:rPr>
              <a:t> </a:t>
            </a:r>
            <a:r>
              <a:rPr sz="1500" i="1" spc="80" dirty="0">
                <a:solidFill>
                  <a:srgbClr val="FFFFFF"/>
                </a:solidFill>
                <a:latin typeface="Verdana"/>
                <a:cs typeface="Verdana"/>
              </a:rPr>
              <a:t>de</a:t>
            </a:r>
            <a:r>
              <a:rPr sz="1500" i="1" spc="-40" dirty="0">
                <a:solidFill>
                  <a:srgbClr val="FFFFFF"/>
                </a:solidFill>
                <a:latin typeface="Verdana"/>
                <a:cs typeface="Verdana"/>
              </a:rPr>
              <a:t> </a:t>
            </a:r>
            <a:r>
              <a:rPr sz="1500" i="1" spc="10" dirty="0">
                <a:solidFill>
                  <a:srgbClr val="FFFFFF"/>
                </a:solidFill>
                <a:latin typeface="Verdana"/>
                <a:cs typeface="Verdana"/>
              </a:rPr>
              <a:t>la</a:t>
            </a:r>
            <a:r>
              <a:rPr sz="1500" i="1" spc="-55" dirty="0">
                <a:solidFill>
                  <a:srgbClr val="FFFFFF"/>
                </a:solidFill>
                <a:latin typeface="Verdana"/>
                <a:cs typeface="Verdana"/>
              </a:rPr>
              <a:t> </a:t>
            </a:r>
            <a:r>
              <a:rPr sz="1500" i="1" spc="10" dirty="0">
                <a:solidFill>
                  <a:srgbClr val="FFFFFF"/>
                </a:solidFill>
                <a:latin typeface="Verdana"/>
                <a:cs typeface="Verdana"/>
              </a:rPr>
              <a:t>ideología</a:t>
            </a:r>
            <a:r>
              <a:rPr sz="1500" i="1" spc="-50" dirty="0">
                <a:solidFill>
                  <a:srgbClr val="FFFFFF"/>
                </a:solidFill>
                <a:latin typeface="Verdana"/>
                <a:cs typeface="Verdana"/>
              </a:rPr>
              <a:t> </a:t>
            </a:r>
            <a:r>
              <a:rPr sz="1500" i="1" spc="-10" dirty="0">
                <a:solidFill>
                  <a:srgbClr val="FFFFFF"/>
                </a:solidFill>
                <a:latin typeface="Verdana"/>
                <a:cs typeface="Verdana"/>
              </a:rPr>
              <a:t>dominante,</a:t>
            </a:r>
            <a:r>
              <a:rPr sz="1500" i="1" spc="-15" dirty="0">
                <a:solidFill>
                  <a:srgbClr val="FFFFFF"/>
                </a:solidFill>
                <a:latin typeface="Verdana"/>
                <a:cs typeface="Verdana"/>
              </a:rPr>
              <a:t> </a:t>
            </a:r>
            <a:r>
              <a:rPr sz="1500" i="1" spc="35" dirty="0">
                <a:solidFill>
                  <a:srgbClr val="FFFFFF"/>
                </a:solidFill>
                <a:latin typeface="Verdana"/>
                <a:cs typeface="Verdana"/>
              </a:rPr>
              <a:t>que</a:t>
            </a:r>
            <a:r>
              <a:rPr sz="1500" i="1" spc="-40" dirty="0">
                <a:solidFill>
                  <a:srgbClr val="FFFFFF"/>
                </a:solidFill>
                <a:latin typeface="Verdana"/>
                <a:cs typeface="Verdana"/>
              </a:rPr>
              <a:t> </a:t>
            </a:r>
            <a:r>
              <a:rPr sz="1500" i="1" spc="-35" dirty="0">
                <a:solidFill>
                  <a:srgbClr val="FFFFFF"/>
                </a:solidFill>
                <a:latin typeface="Verdana"/>
                <a:cs typeface="Verdana"/>
              </a:rPr>
              <a:t>consiste</a:t>
            </a:r>
            <a:r>
              <a:rPr sz="1500" i="1" spc="-65" dirty="0">
                <a:solidFill>
                  <a:srgbClr val="FFFFFF"/>
                </a:solidFill>
                <a:latin typeface="Verdana"/>
                <a:cs typeface="Verdana"/>
              </a:rPr>
              <a:t> </a:t>
            </a:r>
            <a:r>
              <a:rPr sz="1500" i="1" spc="25" dirty="0">
                <a:solidFill>
                  <a:srgbClr val="FFFFFF"/>
                </a:solidFill>
                <a:latin typeface="Verdana"/>
                <a:cs typeface="Verdana"/>
              </a:rPr>
              <a:t>en</a:t>
            </a:r>
            <a:r>
              <a:rPr sz="1500" i="1" spc="-60" dirty="0">
                <a:solidFill>
                  <a:srgbClr val="FFFFFF"/>
                </a:solidFill>
                <a:latin typeface="Verdana"/>
                <a:cs typeface="Verdana"/>
              </a:rPr>
              <a:t> </a:t>
            </a:r>
            <a:r>
              <a:rPr sz="1500" i="1" spc="-40" dirty="0">
                <a:solidFill>
                  <a:srgbClr val="FFFFFF"/>
                </a:solidFill>
                <a:latin typeface="Verdana"/>
                <a:cs typeface="Verdana"/>
              </a:rPr>
              <a:t>presentar  </a:t>
            </a:r>
            <a:r>
              <a:rPr sz="1500" i="1" spc="-75" dirty="0">
                <a:solidFill>
                  <a:srgbClr val="FFFFFF"/>
                </a:solidFill>
                <a:latin typeface="Verdana"/>
                <a:cs typeface="Verdana"/>
              </a:rPr>
              <a:t>los</a:t>
            </a:r>
            <a:r>
              <a:rPr sz="1500" i="1" spc="-70" dirty="0">
                <a:solidFill>
                  <a:srgbClr val="FFFFFF"/>
                </a:solidFill>
                <a:latin typeface="Verdana"/>
                <a:cs typeface="Verdana"/>
              </a:rPr>
              <a:t> </a:t>
            </a:r>
            <a:r>
              <a:rPr sz="1500" i="1" spc="-15" dirty="0">
                <a:solidFill>
                  <a:srgbClr val="FFFFFF"/>
                </a:solidFill>
                <a:latin typeface="Verdana"/>
                <a:cs typeface="Verdana"/>
              </a:rPr>
              <a:t>beneficios,</a:t>
            </a:r>
            <a:r>
              <a:rPr sz="1500" i="1" spc="-45" dirty="0">
                <a:solidFill>
                  <a:srgbClr val="FFFFFF"/>
                </a:solidFill>
                <a:latin typeface="Verdana"/>
                <a:cs typeface="Verdana"/>
              </a:rPr>
              <a:t> </a:t>
            </a:r>
            <a:r>
              <a:rPr sz="1500" i="1" spc="-25" dirty="0">
                <a:solidFill>
                  <a:srgbClr val="FFFFFF"/>
                </a:solidFill>
                <a:latin typeface="Verdana"/>
                <a:cs typeface="Verdana"/>
              </a:rPr>
              <a:t>el</a:t>
            </a:r>
            <a:r>
              <a:rPr sz="1500" i="1" spc="-65" dirty="0">
                <a:solidFill>
                  <a:srgbClr val="FFFFFF"/>
                </a:solidFill>
                <a:latin typeface="Verdana"/>
                <a:cs typeface="Verdana"/>
              </a:rPr>
              <a:t> </a:t>
            </a:r>
            <a:r>
              <a:rPr sz="1500" i="1" spc="20" dirty="0">
                <a:solidFill>
                  <a:srgbClr val="FFFFFF"/>
                </a:solidFill>
                <a:latin typeface="Verdana"/>
                <a:cs typeface="Verdana"/>
              </a:rPr>
              <a:t>poder</a:t>
            </a:r>
            <a:r>
              <a:rPr sz="1500" i="1" spc="-55" dirty="0">
                <a:solidFill>
                  <a:srgbClr val="FFFFFF"/>
                </a:solidFill>
                <a:latin typeface="Verdana"/>
                <a:cs typeface="Verdana"/>
              </a:rPr>
              <a:t> </a:t>
            </a:r>
            <a:r>
              <a:rPr sz="1500" i="1" spc="-85" dirty="0">
                <a:solidFill>
                  <a:srgbClr val="FFFFFF"/>
                </a:solidFill>
                <a:latin typeface="Verdana"/>
                <a:cs typeface="Verdana"/>
              </a:rPr>
              <a:t>y</a:t>
            </a:r>
            <a:r>
              <a:rPr sz="1500" i="1" spc="-90" dirty="0">
                <a:solidFill>
                  <a:srgbClr val="FFFFFF"/>
                </a:solidFill>
                <a:latin typeface="Verdana"/>
                <a:cs typeface="Verdana"/>
              </a:rPr>
              <a:t> </a:t>
            </a:r>
            <a:r>
              <a:rPr sz="1500" i="1" spc="-25" dirty="0">
                <a:solidFill>
                  <a:srgbClr val="FFFFFF"/>
                </a:solidFill>
                <a:latin typeface="Verdana"/>
                <a:cs typeface="Verdana"/>
              </a:rPr>
              <a:t>el</a:t>
            </a:r>
            <a:r>
              <a:rPr sz="1500" i="1" spc="-65" dirty="0">
                <a:solidFill>
                  <a:srgbClr val="FFFFFF"/>
                </a:solidFill>
                <a:latin typeface="Verdana"/>
                <a:cs typeface="Verdana"/>
              </a:rPr>
              <a:t> </a:t>
            </a:r>
            <a:r>
              <a:rPr sz="1500" i="1" spc="-45" dirty="0">
                <a:solidFill>
                  <a:srgbClr val="FFFFFF"/>
                </a:solidFill>
                <a:latin typeface="Verdana"/>
                <a:cs typeface="Verdana"/>
              </a:rPr>
              <a:t>prestigio</a:t>
            </a:r>
            <a:r>
              <a:rPr sz="1500" i="1" spc="-60" dirty="0">
                <a:solidFill>
                  <a:srgbClr val="FFFFFF"/>
                </a:solidFill>
                <a:latin typeface="Verdana"/>
                <a:cs typeface="Verdana"/>
              </a:rPr>
              <a:t> </a:t>
            </a:r>
            <a:r>
              <a:rPr sz="1500" i="1" spc="65" dirty="0">
                <a:solidFill>
                  <a:srgbClr val="FFFFFF"/>
                </a:solidFill>
                <a:latin typeface="Verdana"/>
                <a:cs typeface="Verdana"/>
              </a:rPr>
              <a:t>como</a:t>
            </a:r>
            <a:r>
              <a:rPr sz="1500" i="1" spc="-65" dirty="0">
                <a:solidFill>
                  <a:srgbClr val="FFFFFF"/>
                </a:solidFill>
                <a:latin typeface="Verdana"/>
                <a:cs typeface="Verdana"/>
              </a:rPr>
              <a:t> recursos </a:t>
            </a:r>
            <a:r>
              <a:rPr sz="1500" i="1" spc="-25" dirty="0">
                <a:solidFill>
                  <a:srgbClr val="FFFFFF"/>
                </a:solidFill>
                <a:latin typeface="Verdana"/>
                <a:cs typeface="Verdana"/>
              </a:rPr>
              <a:t>adquiridos</a:t>
            </a:r>
            <a:r>
              <a:rPr sz="1500" i="1" spc="-60" dirty="0">
                <a:solidFill>
                  <a:srgbClr val="FFFFFF"/>
                </a:solidFill>
                <a:latin typeface="Verdana"/>
                <a:cs typeface="Verdana"/>
              </a:rPr>
              <a:t> </a:t>
            </a:r>
            <a:r>
              <a:rPr sz="1500" i="1" spc="-15" dirty="0">
                <a:solidFill>
                  <a:srgbClr val="FFFFFF"/>
                </a:solidFill>
                <a:latin typeface="Verdana"/>
                <a:cs typeface="Verdana"/>
              </a:rPr>
              <a:t>legítimamente</a:t>
            </a:r>
            <a:r>
              <a:rPr sz="1500" i="1" spc="-50" dirty="0">
                <a:solidFill>
                  <a:srgbClr val="FFFFFF"/>
                </a:solidFill>
                <a:latin typeface="Verdana"/>
                <a:cs typeface="Verdana"/>
              </a:rPr>
              <a:t> </a:t>
            </a:r>
            <a:r>
              <a:rPr sz="1500" i="1" spc="-15" dirty="0">
                <a:solidFill>
                  <a:srgbClr val="FFFFFF"/>
                </a:solidFill>
                <a:latin typeface="Verdana"/>
                <a:cs typeface="Verdana"/>
              </a:rPr>
              <a:t>por</a:t>
            </a:r>
            <a:r>
              <a:rPr sz="1500" i="1" spc="-95" dirty="0">
                <a:solidFill>
                  <a:srgbClr val="FFFFFF"/>
                </a:solidFill>
                <a:latin typeface="Verdana"/>
                <a:cs typeface="Verdana"/>
              </a:rPr>
              <a:t> </a:t>
            </a:r>
            <a:r>
              <a:rPr sz="1500" i="1" spc="-85" dirty="0">
                <a:solidFill>
                  <a:srgbClr val="FFFFFF"/>
                </a:solidFill>
                <a:latin typeface="Verdana"/>
                <a:cs typeface="Verdana"/>
              </a:rPr>
              <a:t>los  </a:t>
            </a:r>
            <a:r>
              <a:rPr sz="1500" i="1" spc="-45" dirty="0">
                <a:solidFill>
                  <a:srgbClr val="FFFFFF"/>
                </a:solidFill>
                <a:latin typeface="Verdana"/>
                <a:cs typeface="Verdana"/>
              </a:rPr>
              <a:t>individuos</a:t>
            </a:r>
            <a:r>
              <a:rPr sz="1500" i="1" spc="-120" dirty="0">
                <a:solidFill>
                  <a:srgbClr val="FFFFFF"/>
                </a:solidFill>
                <a:latin typeface="Verdana"/>
                <a:cs typeface="Verdana"/>
              </a:rPr>
              <a:t> </a:t>
            </a:r>
            <a:r>
              <a:rPr sz="1500" i="1" spc="25" dirty="0">
                <a:solidFill>
                  <a:srgbClr val="FFFFFF"/>
                </a:solidFill>
                <a:latin typeface="Verdana"/>
                <a:cs typeface="Verdana"/>
              </a:rPr>
              <a:t>en</a:t>
            </a:r>
            <a:r>
              <a:rPr sz="1500" i="1" spc="-120" dirty="0">
                <a:solidFill>
                  <a:srgbClr val="FFFFFF"/>
                </a:solidFill>
                <a:latin typeface="Verdana"/>
                <a:cs typeface="Verdana"/>
              </a:rPr>
              <a:t> </a:t>
            </a:r>
            <a:r>
              <a:rPr sz="1500" i="1" spc="15" dirty="0">
                <a:solidFill>
                  <a:srgbClr val="FFFFFF"/>
                </a:solidFill>
                <a:latin typeface="Verdana"/>
                <a:cs typeface="Verdana"/>
              </a:rPr>
              <a:t>base</a:t>
            </a:r>
            <a:r>
              <a:rPr sz="1500" i="1" spc="-100" dirty="0">
                <a:solidFill>
                  <a:srgbClr val="FFFFFF"/>
                </a:solidFill>
                <a:latin typeface="Verdana"/>
                <a:cs typeface="Verdana"/>
              </a:rPr>
              <a:t> </a:t>
            </a:r>
            <a:r>
              <a:rPr sz="1500" i="1" spc="120" dirty="0">
                <a:solidFill>
                  <a:srgbClr val="FFFFFF"/>
                </a:solidFill>
                <a:latin typeface="Verdana"/>
                <a:cs typeface="Verdana"/>
              </a:rPr>
              <a:t>a</a:t>
            </a:r>
            <a:r>
              <a:rPr sz="1500" i="1" spc="-110" dirty="0">
                <a:solidFill>
                  <a:srgbClr val="FFFFFF"/>
                </a:solidFill>
                <a:latin typeface="Verdana"/>
                <a:cs typeface="Verdana"/>
              </a:rPr>
              <a:t> </a:t>
            </a:r>
            <a:r>
              <a:rPr sz="1500" i="1" spc="-150" dirty="0">
                <a:solidFill>
                  <a:srgbClr val="FFFFFF"/>
                </a:solidFill>
                <a:latin typeface="Verdana"/>
                <a:cs typeface="Verdana"/>
              </a:rPr>
              <a:t>sus</a:t>
            </a:r>
            <a:r>
              <a:rPr sz="1500" i="1" spc="-105" dirty="0">
                <a:solidFill>
                  <a:srgbClr val="FFFFFF"/>
                </a:solidFill>
                <a:latin typeface="Verdana"/>
                <a:cs typeface="Verdana"/>
              </a:rPr>
              <a:t> </a:t>
            </a:r>
            <a:r>
              <a:rPr sz="1500" i="1" spc="20" dirty="0">
                <a:solidFill>
                  <a:srgbClr val="FFFFFF"/>
                </a:solidFill>
                <a:latin typeface="Verdana"/>
                <a:cs typeface="Verdana"/>
              </a:rPr>
              <a:t>cualidades</a:t>
            </a:r>
            <a:r>
              <a:rPr sz="1500" i="1" spc="-120" dirty="0">
                <a:solidFill>
                  <a:srgbClr val="FFFFFF"/>
                </a:solidFill>
                <a:latin typeface="Verdana"/>
                <a:cs typeface="Verdana"/>
              </a:rPr>
              <a:t> </a:t>
            </a:r>
            <a:r>
              <a:rPr sz="1500" i="1" spc="-85" dirty="0">
                <a:solidFill>
                  <a:srgbClr val="FFFFFF"/>
                </a:solidFill>
                <a:latin typeface="Verdana"/>
                <a:cs typeface="Verdana"/>
              </a:rPr>
              <a:t>y</a:t>
            </a:r>
            <a:r>
              <a:rPr sz="1500" i="1" spc="-105" dirty="0">
                <a:solidFill>
                  <a:srgbClr val="FFFFFF"/>
                </a:solidFill>
                <a:latin typeface="Verdana"/>
                <a:cs typeface="Verdana"/>
              </a:rPr>
              <a:t> </a:t>
            </a:r>
            <a:r>
              <a:rPr sz="1500" i="1" spc="-55" dirty="0">
                <a:solidFill>
                  <a:srgbClr val="FFFFFF"/>
                </a:solidFill>
                <a:latin typeface="Verdana"/>
                <a:cs typeface="Verdana"/>
              </a:rPr>
              <a:t>esfuerzos”</a:t>
            </a:r>
            <a:r>
              <a:rPr sz="1500" i="1" spc="-140" dirty="0">
                <a:solidFill>
                  <a:srgbClr val="FFFFFF"/>
                </a:solidFill>
                <a:latin typeface="Verdana"/>
                <a:cs typeface="Verdana"/>
              </a:rPr>
              <a:t> </a:t>
            </a:r>
            <a:r>
              <a:rPr sz="1500" spc="-75" dirty="0">
                <a:solidFill>
                  <a:srgbClr val="FFFFFF"/>
                </a:solidFill>
                <a:latin typeface="Verdana"/>
                <a:cs typeface="Verdana"/>
              </a:rPr>
              <a:t>(Duek,</a:t>
            </a:r>
            <a:r>
              <a:rPr sz="1500" spc="-105" dirty="0">
                <a:solidFill>
                  <a:srgbClr val="FFFFFF"/>
                </a:solidFill>
                <a:latin typeface="Verdana"/>
                <a:cs typeface="Verdana"/>
              </a:rPr>
              <a:t> </a:t>
            </a:r>
            <a:r>
              <a:rPr sz="1500" spc="20" dirty="0">
                <a:solidFill>
                  <a:srgbClr val="FFFFFF"/>
                </a:solidFill>
                <a:latin typeface="Verdana"/>
                <a:cs typeface="Verdana"/>
              </a:rPr>
              <a:t>C.</a:t>
            </a:r>
            <a:r>
              <a:rPr sz="1500" spc="-100" dirty="0">
                <a:solidFill>
                  <a:srgbClr val="FFFFFF"/>
                </a:solidFill>
                <a:latin typeface="Verdana"/>
                <a:cs typeface="Verdana"/>
              </a:rPr>
              <a:t> </a:t>
            </a:r>
            <a:r>
              <a:rPr sz="1500" spc="45" dirty="0">
                <a:solidFill>
                  <a:srgbClr val="FFFFFF"/>
                </a:solidFill>
                <a:latin typeface="Verdana"/>
                <a:cs typeface="Verdana"/>
              </a:rPr>
              <a:t>&amp;</a:t>
            </a:r>
            <a:r>
              <a:rPr sz="1500" spc="-120" dirty="0">
                <a:solidFill>
                  <a:srgbClr val="FFFFFF"/>
                </a:solidFill>
                <a:latin typeface="Verdana"/>
                <a:cs typeface="Verdana"/>
              </a:rPr>
              <a:t> </a:t>
            </a:r>
            <a:r>
              <a:rPr sz="1500" spc="-45" dirty="0">
                <a:solidFill>
                  <a:srgbClr val="FFFFFF"/>
                </a:solidFill>
                <a:latin typeface="Verdana"/>
                <a:cs typeface="Verdana"/>
              </a:rPr>
              <a:t>Inda,</a:t>
            </a:r>
            <a:r>
              <a:rPr sz="1500" spc="-135" dirty="0">
                <a:solidFill>
                  <a:srgbClr val="FFFFFF"/>
                </a:solidFill>
                <a:latin typeface="Verdana"/>
                <a:cs typeface="Verdana"/>
              </a:rPr>
              <a:t> </a:t>
            </a:r>
            <a:r>
              <a:rPr sz="1500" dirty="0">
                <a:solidFill>
                  <a:srgbClr val="FFFFFF"/>
                </a:solidFill>
                <a:latin typeface="Verdana"/>
                <a:cs typeface="Verdana"/>
              </a:rPr>
              <a:t>G.</a:t>
            </a:r>
            <a:r>
              <a:rPr sz="1500" spc="-105" dirty="0">
                <a:solidFill>
                  <a:srgbClr val="FFFFFF"/>
                </a:solidFill>
                <a:latin typeface="Verdana"/>
                <a:cs typeface="Verdana"/>
              </a:rPr>
              <a:t> </a:t>
            </a:r>
            <a:r>
              <a:rPr sz="1500" spc="-135" dirty="0">
                <a:solidFill>
                  <a:srgbClr val="FFFFFF"/>
                </a:solidFill>
                <a:latin typeface="Verdana"/>
                <a:cs typeface="Verdana"/>
              </a:rPr>
              <a:t>,</a:t>
            </a:r>
            <a:r>
              <a:rPr sz="1500" spc="-120" dirty="0">
                <a:solidFill>
                  <a:srgbClr val="FFFFFF"/>
                </a:solidFill>
                <a:latin typeface="Verdana"/>
                <a:cs typeface="Verdana"/>
              </a:rPr>
              <a:t> </a:t>
            </a:r>
            <a:r>
              <a:rPr sz="1500" spc="-150" dirty="0">
                <a:solidFill>
                  <a:srgbClr val="FFFFFF"/>
                </a:solidFill>
                <a:latin typeface="Verdana"/>
                <a:cs typeface="Verdana"/>
              </a:rPr>
              <a:t>2014:</a:t>
            </a:r>
            <a:r>
              <a:rPr sz="1500" spc="-120" dirty="0">
                <a:solidFill>
                  <a:srgbClr val="FFFFFF"/>
                </a:solidFill>
                <a:latin typeface="Verdana"/>
                <a:cs typeface="Verdana"/>
              </a:rPr>
              <a:t> </a:t>
            </a:r>
            <a:r>
              <a:rPr sz="1500" spc="-125" dirty="0">
                <a:solidFill>
                  <a:srgbClr val="FFFFFF"/>
                </a:solidFill>
                <a:latin typeface="Verdana"/>
                <a:cs typeface="Verdana"/>
              </a:rPr>
              <a:t>174).</a:t>
            </a:r>
            <a:endParaRPr sz="1500">
              <a:latin typeface="Verdana"/>
              <a:cs typeface="Verdana"/>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0525" y="513778"/>
            <a:ext cx="4283710" cy="507365"/>
          </a:xfrm>
          <a:prstGeom prst="rect">
            <a:avLst/>
          </a:prstGeom>
        </p:spPr>
        <p:txBody>
          <a:bodyPr vert="horz" wrap="square" lIns="0" tIns="13970" rIns="0" bIns="0" rtlCol="0">
            <a:spAutoFit/>
          </a:bodyPr>
          <a:lstStyle/>
          <a:p>
            <a:pPr marL="12700">
              <a:lnSpc>
                <a:spcPct val="100000"/>
              </a:lnSpc>
              <a:spcBef>
                <a:spcPts val="110"/>
              </a:spcBef>
            </a:pPr>
            <a:r>
              <a:rPr spc="-204" dirty="0"/>
              <a:t>PRINCIPALES</a:t>
            </a:r>
            <a:r>
              <a:rPr spc="-345" dirty="0"/>
              <a:t> </a:t>
            </a:r>
            <a:r>
              <a:rPr spc="-229" dirty="0"/>
              <a:t>CRITICAS</a:t>
            </a:r>
          </a:p>
        </p:txBody>
      </p:sp>
      <p:sp>
        <p:nvSpPr>
          <p:cNvPr id="3" name="object 3"/>
          <p:cNvSpPr txBox="1"/>
          <p:nvPr/>
        </p:nvSpPr>
        <p:spPr>
          <a:xfrm>
            <a:off x="504825" y="1091628"/>
            <a:ext cx="7111365" cy="2496185"/>
          </a:xfrm>
          <a:prstGeom prst="rect">
            <a:avLst/>
          </a:prstGeom>
        </p:spPr>
        <p:txBody>
          <a:bodyPr vert="horz" wrap="square" lIns="0" tIns="12700" rIns="0" bIns="0" rtlCol="0">
            <a:spAutoFit/>
          </a:bodyPr>
          <a:lstStyle/>
          <a:p>
            <a:pPr marL="355600" indent="-342900">
              <a:lnSpc>
                <a:spcPct val="100000"/>
              </a:lnSpc>
              <a:spcBef>
                <a:spcPts val="100"/>
              </a:spcBef>
              <a:buClr>
                <a:srgbClr val="89D0D5"/>
              </a:buClr>
              <a:buFont typeface="Arial"/>
              <a:buChar char="•"/>
              <a:tabLst>
                <a:tab pos="354965" algn="l"/>
                <a:tab pos="355600" algn="l"/>
              </a:tabLst>
            </a:pPr>
            <a:r>
              <a:rPr sz="1800" spc="-45" dirty="0">
                <a:solidFill>
                  <a:srgbClr val="FFFFFF"/>
                </a:solidFill>
                <a:latin typeface="Verdana"/>
                <a:cs typeface="Verdana"/>
              </a:rPr>
              <a:t>Ahistórico</a:t>
            </a:r>
            <a:endParaRPr sz="1800">
              <a:latin typeface="Verdana"/>
              <a:cs typeface="Verdana"/>
            </a:endParaRPr>
          </a:p>
          <a:p>
            <a:pPr marL="355600" indent="-342900">
              <a:lnSpc>
                <a:spcPct val="100000"/>
              </a:lnSpc>
              <a:spcBef>
                <a:spcPts val="5"/>
              </a:spcBef>
              <a:buClr>
                <a:srgbClr val="89D0D5"/>
              </a:buClr>
              <a:buFont typeface="Arial"/>
              <a:buChar char="•"/>
              <a:tabLst>
                <a:tab pos="354965" algn="l"/>
                <a:tab pos="355600" algn="l"/>
              </a:tabLst>
            </a:pPr>
            <a:r>
              <a:rPr sz="1800" spc="-85" dirty="0">
                <a:solidFill>
                  <a:srgbClr val="FFFFFF"/>
                </a:solidFill>
                <a:latin typeface="Verdana"/>
                <a:cs typeface="Verdana"/>
              </a:rPr>
              <a:t>Universal</a:t>
            </a:r>
            <a:endParaRPr sz="1800">
              <a:latin typeface="Verdana"/>
              <a:cs typeface="Verdana"/>
            </a:endParaRPr>
          </a:p>
          <a:p>
            <a:pPr marL="355600" indent="-342900">
              <a:lnSpc>
                <a:spcPct val="100000"/>
              </a:lnSpc>
              <a:buClr>
                <a:srgbClr val="89D0D5"/>
              </a:buClr>
              <a:buFont typeface="Arial"/>
              <a:buChar char="•"/>
              <a:tabLst>
                <a:tab pos="354965" algn="l"/>
                <a:tab pos="355600" algn="l"/>
              </a:tabLst>
            </a:pPr>
            <a:r>
              <a:rPr sz="1800" spc="-40" dirty="0">
                <a:solidFill>
                  <a:srgbClr val="FFFFFF"/>
                </a:solidFill>
                <a:latin typeface="Verdana"/>
                <a:cs typeface="Verdana"/>
              </a:rPr>
              <a:t>Irrelevancia </a:t>
            </a:r>
            <a:r>
              <a:rPr sz="1800" spc="20" dirty="0">
                <a:solidFill>
                  <a:srgbClr val="FFFFFF"/>
                </a:solidFill>
                <a:latin typeface="Verdana"/>
                <a:cs typeface="Verdana"/>
              </a:rPr>
              <a:t>del </a:t>
            </a:r>
            <a:r>
              <a:rPr sz="1800" spc="60" dirty="0">
                <a:solidFill>
                  <a:srgbClr val="FFFFFF"/>
                </a:solidFill>
                <a:latin typeface="Verdana"/>
                <a:cs typeface="Verdana"/>
              </a:rPr>
              <a:t>cambio</a:t>
            </a:r>
            <a:r>
              <a:rPr sz="1800" spc="-430" dirty="0">
                <a:solidFill>
                  <a:srgbClr val="FFFFFF"/>
                </a:solidFill>
                <a:latin typeface="Verdana"/>
                <a:cs typeface="Verdana"/>
              </a:rPr>
              <a:t> </a:t>
            </a:r>
            <a:r>
              <a:rPr sz="1800" spc="-15" dirty="0">
                <a:solidFill>
                  <a:srgbClr val="FFFFFF"/>
                </a:solidFill>
                <a:latin typeface="Verdana"/>
                <a:cs typeface="Verdana"/>
              </a:rPr>
              <a:t>social</a:t>
            </a:r>
            <a:endParaRPr sz="1800">
              <a:latin typeface="Verdana"/>
              <a:cs typeface="Verdana"/>
            </a:endParaRPr>
          </a:p>
          <a:p>
            <a:pPr marL="355600" indent="-342900">
              <a:lnSpc>
                <a:spcPct val="100000"/>
              </a:lnSpc>
              <a:buClr>
                <a:srgbClr val="89D0D5"/>
              </a:buClr>
              <a:buFont typeface="Arial"/>
              <a:buChar char="•"/>
              <a:tabLst>
                <a:tab pos="354965" algn="l"/>
                <a:tab pos="355600" algn="l"/>
              </a:tabLst>
            </a:pPr>
            <a:r>
              <a:rPr sz="1800" dirty="0">
                <a:solidFill>
                  <a:srgbClr val="FFFFFF"/>
                </a:solidFill>
                <a:latin typeface="Verdana"/>
                <a:cs typeface="Verdana"/>
              </a:rPr>
              <a:t>Teleológico</a:t>
            </a:r>
            <a:endParaRPr sz="1800">
              <a:latin typeface="Verdana"/>
              <a:cs typeface="Verdana"/>
            </a:endParaRPr>
          </a:p>
          <a:p>
            <a:pPr marL="355600" indent="-342900">
              <a:lnSpc>
                <a:spcPct val="100000"/>
              </a:lnSpc>
              <a:buClr>
                <a:srgbClr val="89D0D5"/>
              </a:buClr>
              <a:buFont typeface="Arial"/>
              <a:buChar char="•"/>
              <a:tabLst>
                <a:tab pos="354965" algn="l"/>
                <a:tab pos="355600" algn="l"/>
              </a:tabLst>
            </a:pPr>
            <a:r>
              <a:rPr sz="1800" spc="-10" dirty="0">
                <a:solidFill>
                  <a:srgbClr val="FFFFFF"/>
                </a:solidFill>
                <a:latin typeface="Verdana"/>
                <a:cs typeface="Verdana"/>
              </a:rPr>
              <a:t>Tautológico</a:t>
            </a:r>
            <a:endParaRPr sz="1800">
              <a:latin typeface="Verdana"/>
              <a:cs typeface="Verdana"/>
            </a:endParaRPr>
          </a:p>
          <a:p>
            <a:pPr marL="355600" indent="-342900">
              <a:lnSpc>
                <a:spcPct val="100000"/>
              </a:lnSpc>
              <a:buClr>
                <a:srgbClr val="89D0D5"/>
              </a:buClr>
              <a:buFont typeface="Arial"/>
              <a:buChar char="•"/>
              <a:tabLst>
                <a:tab pos="354965" algn="l"/>
                <a:tab pos="355600" algn="l"/>
              </a:tabLst>
            </a:pPr>
            <a:r>
              <a:rPr sz="1800" spc="-50" dirty="0">
                <a:solidFill>
                  <a:srgbClr val="FFFFFF"/>
                </a:solidFill>
                <a:latin typeface="Verdana"/>
                <a:cs typeface="Verdana"/>
              </a:rPr>
              <a:t>Individuo</a:t>
            </a:r>
            <a:r>
              <a:rPr sz="1800" spc="-195" dirty="0">
                <a:solidFill>
                  <a:srgbClr val="FFFFFF"/>
                </a:solidFill>
                <a:latin typeface="Verdana"/>
                <a:cs typeface="Verdana"/>
              </a:rPr>
              <a:t> </a:t>
            </a:r>
            <a:r>
              <a:rPr sz="1800" spc="-25" dirty="0">
                <a:solidFill>
                  <a:srgbClr val="FFFFFF"/>
                </a:solidFill>
                <a:latin typeface="Verdana"/>
                <a:cs typeface="Verdana"/>
              </a:rPr>
              <a:t>supersocializado</a:t>
            </a:r>
            <a:endParaRPr sz="1800">
              <a:latin typeface="Verdana"/>
              <a:cs typeface="Verdana"/>
            </a:endParaRPr>
          </a:p>
          <a:p>
            <a:pPr marL="355600" indent="-342900">
              <a:lnSpc>
                <a:spcPct val="100000"/>
              </a:lnSpc>
              <a:spcBef>
                <a:spcPts val="5"/>
              </a:spcBef>
              <a:buClr>
                <a:srgbClr val="89D0D5"/>
              </a:buClr>
              <a:buFont typeface="Arial"/>
              <a:buChar char="•"/>
              <a:tabLst>
                <a:tab pos="354965" algn="l"/>
                <a:tab pos="355600" algn="l"/>
              </a:tabLst>
            </a:pPr>
            <a:r>
              <a:rPr sz="1800" spc="35" dirty="0">
                <a:solidFill>
                  <a:srgbClr val="FFFFFF"/>
                </a:solidFill>
                <a:latin typeface="Verdana"/>
                <a:cs typeface="Verdana"/>
              </a:rPr>
              <a:t>Sociedad</a:t>
            </a:r>
            <a:r>
              <a:rPr sz="1800" spc="-120" dirty="0">
                <a:solidFill>
                  <a:srgbClr val="FFFFFF"/>
                </a:solidFill>
                <a:latin typeface="Verdana"/>
                <a:cs typeface="Verdana"/>
              </a:rPr>
              <a:t> </a:t>
            </a:r>
            <a:r>
              <a:rPr sz="1800" spc="-35" dirty="0">
                <a:solidFill>
                  <a:srgbClr val="FFFFFF"/>
                </a:solidFill>
                <a:latin typeface="Verdana"/>
                <a:cs typeface="Verdana"/>
              </a:rPr>
              <a:t>superintegrada.</a:t>
            </a:r>
            <a:endParaRPr sz="1800">
              <a:latin typeface="Verdana"/>
              <a:cs typeface="Verdana"/>
            </a:endParaRPr>
          </a:p>
          <a:p>
            <a:pPr marL="355600" indent="-342900">
              <a:lnSpc>
                <a:spcPct val="100000"/>
              </a:lnSpc>
              <a:buClr>
                <a:srgbClr val="89D0D5"/>
              </a:buClr>
              <a:buFont typeface="Arial"/>
              <a:buChar char="•"/>
              <a:tabLst>
                <a:tab pos="354965" algn="l"/>
                <a:tab pos="355600" algn="l"/>
              </a:tabLst>
            </a:pPr>
            <a:r>
              <a:rPr sz="1800" spc="-10" dirty="0">
                <a:solidFill>
                  <a:srgbClr val="FFFFFF"/>
                </a:solidFill>
                <a:latin typeface="Verdana"/>
                <a:cs typeface="Verdana"/>
              </a:rPr>
              <a:t>La</a:t>
            </a:r>
            <a:r>
              <a:rPr sz="1800" spc="-145" dirty="0">
                <a:solidFill>
                  <a:srgbClr val="FFFFFF"/>
                </a:solidFill>
                <a:latin typeface="Verdana"/>
                <a:cs typeface="Verdana"/>
              </a:rPr>
              <a:t> </a:t>
            </a:r>
            <a:r>
              <a:rPr sz="1800" spc="45" dirty="0">
                <a:solidFill>
                  <a:srgbClr val="FFFFFF"/>
                </a:solidFill>
                <a:latin typeface="Verdana"/>
                <a:cs typeface="Verdana"/>
              </a:rPr>
              <a:t>sociedad</a:t>
            </a:r>
            <a:r>
              <a:rPr sz="1800" spc="-114" dirty="0">
                <a:solidFill>
                  <a:srgbClr val="FFFFFF"/>
                </a:solidFill>
                <a:latin typeface="Verdana"/>
                <a:cs typeface="Verdana"/>
              </a:rPr>
              <a:t> </a:t>
            </a:r>
            <a:r>
              <a:rPr sz="1800" spc="-50" dirty="0">
                <a:solidFill>
                  <a:srgbClr val="FFFFFF"/>
                </a:solidFill>
                <a:latin typeface="Verdana"/>
                <a:cs typeface="Verdana"/>
              </a:rPr>
              <a:t>solo</a:t>
            </a:r>
            <a:r>
              <a:rPr sz="1800" spc="-155" dirty="0">
                <a:solidFill>
                  <a:srgbClr val="FFFFFF"/>
                </a:solidFill>
                <a:latin typeface="Verdana"/>
                <a:cs typeface="Verdana"/>
              </a:rPr>
              <a:t> </a:t>
            </a:r>
            <a:r>
              <a:rPr sz="1800" spc="-80" dirty="0">
                <a:solidFill>
                  <a:srgbClr val="FFFFFF"/>
                </a:solidFill>
                <a:latin typeface="Verdana"/>
                <a:cs typeface="Verdana"/>
              </a:rPr>
              <a:t>es</a:t>
            </a:r>
            <a:r>
              <a:rPr sz="1800" spc="-130" dirty="0">
                <a:solidFill>
                  <a:srgbClr val="FFFFFF"/>
                </a:solidFill>
                <a:latin typeface="Verdana"/>
                <a:cs typeface="Verdana"/>
              </a:rPr>
              <a:t> </a:t>
            </a:r>
            <a:r>
              <a:rPr sz="1800" spc="-45" dirty="0">
                <a:solidFill>
                  <a:srgbClr val="FFFFFF"/>
                </a:solidFill>
                <a:latin typeface="Verdana"/>
                <a:cs typeface="Verdana"/>
              </a:rPr>
              <a:t>inteligible</a:t>
            </a:r>
            <a:r>
              <a:rPr sz="1800" spc="-105" dirty="0">
                <a:solidFill>
                  <a:srgbClr val="FFFFFF"/>
                </a:solidFill>
                <a:latin typeface="Verdana"/>
                <a:cs typeface="Verdana"/>
              </a:rPr>
              <a:t> </a:t>
            </a:r>
            <a:r>
              <a:rPr sz="1800" spc="85" dirty="0">
                <a:solidFill>
                  <a:srgbClr val="FFFFFF"/>
                </a:solidFill>
                <a:latin typeface="Verdana"/>
                <a:cs typeface="Verdana"/>
              </a:rPr>
              <a:t>como</a:t>
            </a:r>
            <a:r>
              <a:rPr sz="1800" spc="-175" dirty="0">
                <a:solidFill>
                  <a:srgbClr val="FFFFFF"/>
                </a:solidFill>
                <a:latin typeface="Verdana"/>
                <a:cs typeface="Verdana"/>
              </a:rPr>
              <a:t> </a:t>
            </a:r>
            <a:r>
              <a:rPr sz="1800" spc="-80" dirty="0">
                <a:solidFill>
                  <a:srgbClr val="FFFFFF"/>
                </a:solidFill>
                <a:latin typeface="Verdana"/>
                <a:cs typeface="Verdana"/>
              </a:rPr>
              <a:t>sistema</a:t>
            </a:r>
            <a:r>
              <a:rPr sz="1800" spc="-130" dirty="0">
                <a:solidFill>
                  <a:srgbClr val="FFFFFF"/>
                </a:solidFill>
                <a:latin typeface="Verdana"/>
                <a:cs typeface="Verdana"/>
              </a:rPr>
              <a:t> </a:t>
            </a:r>
            <a:r>
              <a:rPr sz="1800" spc="-15" dirty="0">
                <a:solidFill>
                  <a:srgbClr val="FFFFFF"/>
                </a:solidFill>
                <a:latin typeface="Verdana"/>
                <a:cs typeface="Verdana"/>
              </a:rPr>
              <a:t>social</a:t>
            </a:r>
            <a:r>
              <a:rPr sz="1800" spc="-135" dirty="0">
                <a:solidFill>
                  <a:srgbClr val="FFFFFF"/>
                </a:solidFill>
                <a:latin typeface="Verdana"/>
                <a:cs typeface="Verdana"/>
              </a:rPr>
              <a:t> </a:t>
            </a:r>
            <a:r>
              <a:rPr sz="1800" spc="25" dirty="0">
                <a:solidFill>
                  <a:srgbClr val="FFFFFF"/>
                </a:solidFill>
                <a:latin typeface="Verdana"/>
                <a:cs typeface="Verdana"/>
              </a:rPr>
              <a:t>cerrado</a:t>
            </a:r>
            <a:r>
              <a:rPr sz="1800" spc="-114" dirty="0">
                <a:solidFill>
                  <a:srgbClr val="FFFFFF"/>
                </a:solidFill>
                <a:latin typeface="Verdana"/>
                <a:cs typeface="Verdana"/>
              </a:rPr>
              <a:t> </a:t>
            </a:r>
            <a:r>
              <a:rPr sz="1800" spc="-100" dirty="0">
                <a:solidFill>
                  <a:srgbClr val="FFFFFF"/>
                </a:solidFill>
                <a:latin typeface="Verdana"/>
                <a:cs typeface="Verdana"/>
              </a:rPr>
              <a:t>y</a:t>
            </a:r>
            <a:endParaRPr sz="1800">
              <a:latin typeface="Verdana"/>
              <a:cs typeface="Verdana"/>
            </a:endParaRPr>
          </a:p>
          <a:p>
            <a:pPr marL="355600">
              <a:lnSpc>
                <a:spcPct val="100000"/>
              </a:lnSpc>
            </a:pPr>
            <a:r>
              <a:rPr sz="1800" spc="-35" dirty="0">
                <a:solidFill>
                  <a:srgbClr val="FFFFFF"/>
                </a:solidFill>
                <a:latin typeface="Verdana"/>
                <a:cs typeface="Verdana"/>
              </a:rPr>
              <a:t>autorreferente </a:t>
            </a:r>
            <a:r>
              <a:rPr sz="1800" spc="25" dirty="0">
                <a:solidFill>
                  <a:srgbClr val="FFFFFF"/>
                </a:solidFill>
                <a:latin typeface="Verdana"/>
                <a:cs typeface="Verdana"/>
              </a:rPr>
              <a:t>(desaparece </a:t>
            </a:r>
            <a:r>
              <a:rPr sz="1800" spc="15" dirty="0">
                <a:solidFill>
                  <a:srgbClr val="FFFFFF"/>
                </a:solidFill>
                <a:latin typeface="Verdana"/>
                <a:cs typeface="Verdana"/>
              </a:rPr>
              <a:t>la </a:t>
            </a:r>
            <a:r>
              <a:rPr sz="1800" spc="80" dirty="0">
                <a:solidFill>
                  <a:srgbClr val="FFFFFF"/>
                </a:solidFill>
                <a:latin typeface="Verdana"/>
                <a:cs typeface="Verdana"/>
              </a:rPr>
              <a:t>acción</a:t>
            </a:r>
            <a:r>
              <a:rPr sz="1800" spc="-370" dirty="0">
                <a:solidFill>
                  <a:srgbClr val="FFFFFF"/>
                </a:solidFill>
                <a:latin typeface="Verdana"/>
                <a:cs typeface="Verdana"/>
              </a:rPr>
              <a:t> </a:t>
            </a:r>
            <a:r>
              <a:rPr sz="1800" spc="-60" dirty="0">
                <a:solidFill>
                  <a:srgbClr val="FFFFFF"/>
                </a:solidFill>
                <a:latin typeface="Verdana"/>
                <a:cs typeface="Verdana"/>
              </a:rPr>
              <a:t>social).</a:t>
            </a:r>
            <a:endParaRPr sz="1800">
              <a:latin typeface="Verdana"/>
              <a:cs typeface="Verdana"/>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5342" y="23114"/>
            <a:ext cx="6346190" cy="987425"/>
          </a:xfrm>
          <a:prstGeom prst="rect">
            <a:avLst/>
          </a:prstGeom>
        </p:spPr>
        <p:txBody>
          <a:bodyPr vert="horz" wrap="square" lIns="0" tIns="13970" rIns="0" bIns="0" rtlCol="0">
            <a:spAutoFit/>
          </a:bodyPr>
          <a:lstStyle/>
          <a:p>
            <a:pPr marL="1885314" marR="5080" indent="-1873250">
              <a:lnSpc>
                <a:spcPct val="100000"/>
              </a:lnSpc>
              <a:spcBef>
                <a:spcPts val="110"/>
              </a:spcBef>
            </a:pPr>
            <a:r>
              <a:rPr spc="-55" dirty="0"/>
              <a:t>LA </a:t>
            </a:r>
            <a:r>
              <a:rPr spc="-80" dirty="0"/>
              <a:t>REFORMULACIÓN</a:t>
            </a:r>
            <a:r>
              <a:rPr spc="-540" dirty="0"/>
              <a:t> </a:t>
            </a:r>
            <a:r>
              <a:rPr spc="-185" dirty="0"/>
              <a:t>PROPUESTA  </a:t>
            </a:r>
            <a:r>
              <a:rPr spc="-10" dirty="0"/>
              <a:t>POR</a:t>
            </a:r>
            <a:r>
              <a:rPr spc="-270" dirty="0"/>
              <a:t> </a:t>
            </a:r>
            <a:r>
              <a:rPr spc="-120" dirty="0"/>
              <a:t>MERTON</a:t>
            </a:r>
          </a:p>
        </p:txBody>
      </p:sp>
      <p:sp>
        <p:nvSpPr>
          <p:cNvPr id="3" name="object 3"/>
          <p:cNvSpPr txBox="1">
            <a:spLocks noGrp="1"/>
          </p:cNvSpPr>
          <p:nvPr>
            <p:ph type="body" idx="1"/>
          </p:nvPr>
        </p:nvSpPr>
        <p:spPr>
          <a:prstGeom prst="rect">
            <a:avLst/>
          </a:prstGeom>
        </p:spPr>
        <p:txBody>
          <a:bodyPr vert="horz" wrap="square" lIns="0" tIns="114935" rIns="0" bIns="0" rtlCol="0">
            <a:spAutoFit/>
          </a:bodyPr>
          <a:lstStyle/>
          <a:p>
            <a:pPr marL="12700">
              <a:lnSpc>
                <a:spcPct val="100000"/>
              </a:lnSpc>
              <a:spcBef>
                <a:spcPts val="905"/>
              </a:spcBef>
            </a:pPr>
            <a:r>
              <a:rPr sz="1250" spc="250" dirty="0">
                <a:solidFill>
                  <a:srgbClr val="89D0D5"/>
                </a:solidFill>
                <a:latin typeface="Arial"/>
                <a:cs typeface="Arial"/>
              </a:rPr>
              <a:t> </a:t>
            </a:r>
            <a:r>
              <a:rPr b="1" spc="-5" dirty="0">
                <a:latin typeface="TeX Gyre Adventor"/>
                <a:cs typeface="TeX Gyre Adventor"/>
              </a:rPr>
              <a:t>Crítica </a:t>
            </a:r>
            <a:r>
              <a:rPr spc="130" dirty="0"/>
              <a:t>a </a:t>
            </a:r>
            <a:r>
              <a:rPr spc="-85" dirty="0"/>
              <a:t>los </a:t>
            </a:r>
            <a:r>
              <a:rPr spc="-105" dirty="0"/>
              <a:t>tres </a:t>
            </a:r>
            <a:r>
              <a:rPr spc="-20" dirty="0"/>
              <a:t>postulados </a:t>
            </a:r>
            <a:r>
              <a:rPr spc="-5" dirty="0"/>
              <a:t>básicos </a:t>
            </a:r>
            <a:r>
              <a:rPr spc="20" dirty="0"/>
              <a:t>del</a:t>
            </a:r>
            <a:r>
              <a:rPr spc="-330" dirty="0"/>
              <a:t> </a:t>
            </a:r>
            <a:r>
              <a:rPr b="1" spc="-5" dirty="0">
                <a:latin typeface="TeX Gyre Adventor"/>
                <a:cs typeface="TeX Gyre Adventor"/>
              </a:rPr>
              <a:t>funcionalismo </a:t>
            </a:r>
            <a:r>
              <a:rPr b="1" spc="-40" dirty="0">
                <a:latin typeface="TeX Gyre Adventor"/>
                <a:cs typeface="TeX Gyre Adventor"/>
              </a:rPr>
              <a:t>radical</a:t>
            </a:r>
            <a:r>
              <a:rPr spc="-40" dirty="0"/>
              <a:t>:</a:t>
            </a:r>
            <a:endParaRPr sz="1250">
              <a:latin typeface="TeX Gyre Adventor"/>
              <a:cs typeface="TeX Gyre Adventor"/>
            </a:endParaRPr>
          </a:p>
          <a:p>
            <a:pPr marL="350520" indent="-224154">
              <a:lnSpc>
                <a:spcPct val="100000"/>
              </a:lnSpc>
              <a:spcBef>
                <a:spcPts val="805"/>
              </a:spcBef>
              <a:buAutoNum type="arabicPeriod"/>
              <a:tabLst>
                <a:tab pos="351155" algn="l"/>
              </a:tabLst>
            </a:pPr>
            <a:r>
              <a:rPr spc="10" dirty="0"/>
              <a:t>Unidad</a:t>
            </a:r>
            <a:r>
              <a:rPr spc="-165" dirty="0"/>
              <a:t> </a:t>
            </a:r>
            <a:r>
              <a:rPr dirty="0"/>
              <a:t>funcional</a:t>
            </a:r>
            <a:r>
              <a:rPr spc="-165" dirty="0"/>
              <a:t> </a:t>
            </a:r>
            <a:r>
              <a:rPr spc="90" dirty="0"/>
              <a:t>de</a:t>
            </a:r>
            <a:r>
              <a:rPr spc="-120" dirty="0"/>
              <a:t> </a:t>
            </a:r>
            <a:r>
              <a:rPr spc="10" dirty="0"/>
              <a:t>la</a:t>
            </a:r>
            <a:r>
              <a:rPr spc="-140" dirty="0"/>
              <a:t> </a:t>
            </a:r>
            <a:r>
              <a:rPr spc="45" dirty="0"/>
              <a:t>sociedad</a:t>
            </a:r>
          </a:p>
          <a:p>
            <a:pPr marL="349885" indent="-223520">
              <a:lnSpc>
                <a:spcPct val="100000"/>
              </a:lnSpc>
              <a:spcBef>
                <a:spcPts val="800"/>
              </a:spcBef>
              <a:buAutoNum type="arabicPeriod"/>
              <a:tabLst>
                <a:tab pos="350520" algn="l"/>
              </a:tabLst>
            </a:pPr>
            <a:r>
              <a:rPr spc="-30" dirty="0"/>
              <a:t>Funcionalismo</a:t>
            </a:r>
            <a:r>
              <a:rPr spc="-200" dirty="0"/>
              <a:t> </a:t>
            </a:r>
            <a:r>
              <a:rPr spc="-60" dirty="0"/>
              <a:t>universal</a:t>
            </a:r>
          </a:p>
          <a:p>
            <a:pPr marL="350520" indent="-223520">
              <a:lnSpc>
                <a:spcPct val="100000"/>
              </a:lnSpc>
              <a:spcBef>
                <a:spcPts val="800"/>
              </a:spcBef>
              <a:buAutoNum type="arabicPeriod"/>
              <a:tabLst>
                <a:tab pos="350520" algn="l"/>
              </a:tabLst>
            </a:pPr>
            <a:r>
              <a:rPr spc="-25" dirty="0"/>
              <a:t>Indispensabilidad</a:t>
            </a:r>
          </a:p>
          <a:p>
            <a:pPr>
              <a:lnSpc>
                <a:spcPct val="100000"/>
              </a:lnSpc>
            </a:pPr>
            <a:endParaRPr sz="1900"/>
          </a:p>
          <a:p>
            <a:pPr marL="414020" marR="5080" indent="-287020">
              <a:lnSpc>
                <a:spcPct val="100000"/>
              </a:lnSpc>
              <a:spcBef>
                <a:spcPts val="1215"/>
              </a:spcBef>
              <a:tabLst>
                <a:tab pos="413384" algn="l"/>
              </a:tabLst>
            </a:pPr>
            <a:r>
              <a:rPr sz="1250" spc="250" dirty="0">
                <a:solidFill>
                  <a:srgbClr val="89D0D5"/>
                </a:solidFill>
                <a:latin typeface="Arial"/>
                <a:cs typeface="Arial"/>
              </a:rPr>
              <a:t>	</a:t>
            </a:r>
            <a:r>
              <a:rPr spc="15" dirty="0"/>
              <a:t>Nuevo</a:t>
            </a:r>
            <a:r>
              <a:rPr spc="-150" dirty="0"/>
              <a:t> </a:t>
            </a:r>
            <a:r>
              <a:rPr spc="30" dirty="0"/>
              <a:t>paradigma</a:t>
            </a:r>
            <a:r>
              <a:rPr spc="-170" dirty="0"/>
              <a:t> </a:t>
            </a:r>
            <a:r>
              <a:rPr spc="-15" dirty="0"/>
              <a:t>funcional.</a:t>
            </a:r>
            <a:r>
              <a:rPr spc="-165" dirty="0"/>
              <a:t> </a:t>
            </a:r>
            <a:r>
              <a:rPr spc="-15" dirty="0"/>
              <a:t>Sumando</a:t>
            </a:r>
            <a:r>
              <a:rPr spc="-165" dirty="0"/>
              <a:t> </a:t>
            </a:r>
            <a:r>
              <a:rPr spc="130" dirty="0"/>
              <a:t>a</a:t>
            </a:r>
            <a:r>
              <a:rPr spc="-130" dirty="0"/>
              <a:t> </a:t>
            </a:r>
            <a:r>
              <a:rPr spc="-65" dirty="0"/>
              <a:t>las</a:t>
            </a:r>
            <a:r>
              <a:rPr spc="-140" dirty="0"/>
              <a:t> </a:t>
            </a:r>
            <a:r>
              <a:rPr spc="-30" dirty="0"/>
              <a:t>funciones,</a:t>
            </a:r>
            <a:r>
              <a:rPr spc="-130" dirty="0"/>
              <a:t> </a:t>
            </a:r>
            <a:r>
              <a:rPr spc="10" dirty="0"/>
              <a:t>la</a:t>
            </a:r>
            <a:r>
              <a:rPr spc="-150" dirty="0"/>
              <a:t> </a:t>
            </a:r>
            <a:r>
              <a:rPr spc="25" dirty="0"/>
              <a:t>noción</a:t>
            </a:r>
            <a:r>
              <a:rPr spc="-110" dirty="0"/>
              <a:t> </a:t>
            </a:r>
            <a:r>
              <a:rPr spc="90" dirty="0"/>
              <a:t>de  </a:t>
            </a:r>
            <a:r>
              <a:rPr spc="-50" dirty="0"/>
              <a:t>disfunciones: </a:t>
            </a:r>
            <a:r>
              <a:rPr spc="40" dirty="0"/>
              <a:t>acciones </a:t>
            </a:r>
            <a:r>
              <a:rPr spc="50" dirty="0"/>
              <a:t>que pueden </a:t>
            </a:r>
            <a:r>
              <a:rPr spc="-155" dirty="0"/>
              <a:t>ir </a:t>
            </a:r>
            <a:r>
              <a:rPr spc="25" dirty="0"/>
              <a:t>en </a:t>
            </a:r>
            <a:r>
              <a:rPr spc="10" dirty="0"/>
              <a:t>contra </a:t>
            </a:r>
            <a:r>
              <a:rPr spc="130" dirty="0"/>
              <a:t>a </a:t>
            </a:r>
            <a:r>
              <a:rPr spc="-15" dirty="0"/>
              <a:t>lo </a:t>
            </a:r>
            <a:r>
              <a:rPr spc="20" dirty="0"/>
              <a:t>esperado </a:t>
            </a:r>
            <a:r>
              <a:rPr spc="25" dirty="0"/>
              <a:t>en  </a:t>
            </a:r>
            <a:r>
              <a:rPr spc="10" dirty="0"/>
              <a:t>contra</a:t>
            </a:r>
            <a:r>
              <a:rPr spc="-114" dirty="0"/>
              <a:t> </a:t>
            </a:r>
            <a:r>
              <a:rPr spc="90" dirty="0"/>
              <a:t>de</a:t>
            </a:r>
            <a:r>
              <a:rPr spc="-140" dirty="0"/>
              <a:t> </a:t>
            </a:r>
            <a:r>
              <a:rPr spc="10" dirty="0"/>
              <a:t>la</a:t>
            </a:r>
            <a:r>
              <a:rPr spc="-140" dirty="0"/>
              <a:t> </a:t>
            </a:r>
            <a:r>
              <a:rPr dirty="0"/>
              <a:t>integración</a:t>
            </a:r>
            <a:r>
              <a:rPr spc="-180" dirty="0"/>
              <a:t> </a:t>
            </a:r>
            <a:r>
              <a:rPr spc="-40" dirty="0"/>
              <a:t>social(disfunciones).</a:t>
            </a:r>
            <a:endParaRPr sz="1250">
              <a:latin typeface="Arial"/>
              <a:cs typeface="Arial"/>
            </a:endParaRPr>
          </a:p>
          <a:p>
            <a:pPr>
              <a:lnSpc>
                <a:spcPct val="100000"/>
              </a:lnSpc>
            </a:pPr>
            <a:endParaRPr sz="1900"/>
          </a:p>
          <a:p>
            <a:pPr marL="414020" marR="294005" indent="-287020">
              <a:lnSpc>
                <a:spcPct val="100000"/>
              </a:lnSpc>
              <a:spcBef>
                <a:spcPts val="1215"/>
              </a:spcBef>
              <a:tabLst>
                <a:tab pos="413384" algn="l"/>
              </a:tabLst>
            </a:pPr>
            <a:r>
              <a:rPr sz="1250" spc="250" dirty="0">
                <a:solidFill>
                  <a:srgbClr val="89D0D5"/>
                </a:solidFill>
                <a:latin typeface="Arial"/>
                <a:cs typeface="Arial"/>
              </a:rPr>
              <a:t>	</a:t>
            </a:r>
            <a:r>
              <a:rPr spc="-100" dirty="0"/>
              <a:t>En</a:t>
            </a:r>
            <a:r>
              <a:rPr spc="-120" dirty="0"/>
              <a:t> </a:t>
            </a:r>
            <a:r>
              <a:rPr spc="10" dirty="0"/>
              <a:t>la</a:t>
            </a:r>
            <a:r>
              <a:rPr spc="-155" dirty="0"/>
              <a:t> </a:t>
            </a:r>
            <a:r>
              <a:rPr spc="45" dirty="0"/>
              <a:t>sociedad</a:t>
            </a:r>
            <a:r>
              <a:rPr spc="-135" dirty="0"/>
              <a:t> </a:t>
            </a:r>
            <a:r>
              <a:rPr spc="-95" dirty="0"/>
              <a:t>existen:</a:t>
            </a:r>
            <a:r>
              <a:rPr spc="-145" dirty="0"/>
              <a:t> </a:t>
            </a:r>
            <a:r>
              <a:rPr spc="-25" dirty="0"/>
              <a:t>Funciones</a:t>
            </a:r>
            <a:r>
              <a:rPr spc="-135" dirty="0"/>
              <a:t> </a:t>
            </a:r>
            <a:r>
              <a:rPr spc="-50" dirty="0"/>
              <a:t>manifiestas</a:t>
            </a:r>
            <a:r>
              <a:rPr spc="-185" dirty="0"/>
              <a:t> </a:t>
            </a:r>
            <a:r>
              <a:rPr spc="-90" dirty="0"/>
              <a:t>y</a:t>
            </a:r>
            <a:r>
              <a:rPr spc="-120" dirty="0"/>
              <a:t> </a:t>
            </a:r>
            <a:r>
              <a:rPr spc="-15" dirty="0"/>
              <a:t>funciones</a:t>
            </a:r>
            <a:r>
              <a:rPr spc="-135" dirty="0"/>
              <a:t> </a:t>
            </a:r>
            <a:r>
              <a:rPr spc="-30" dirty="0"/>
              <a:t>latentes  </a:t>
            </a:r>
            <a:r>
              <a:rPr spc="90" dirty="0"/>
              <a:t>de</a:t>
            </a:r>
            <a:r>
              <a:rPr spc="-120" dirty="0"/>
              <a:t> </a:t>
            </a:r>
            <a:r>
              <a:rPr spc="50" dirty="0"/>
              <a:t>acuerdo</a:t>
            </a:r>
            <a:r>
              <a:rPr spc="-150" dirty="0"/>
              <a:t> </a:t>
            </a:r>
            <a:r>
              <a:rPr spc="130" dirty="0"/>
              <a:t>a</a:t>
            </a:r>
            <a:r>
              <a:rPr spc="-114" dirty="0"/>
              <a:t> </a:t>
            </a:r>
            <a:r>
              <a:rPr spc="-170" dirty="0"/>
              <a:t>si</a:t>
            </a:r>
            <a:r>
              <a:rPr spc="-125" dirty="0"/>
              <a:t> </a:t>
            </a:r>
            <a:r>
              <a:rPr spc="-70" dirty="0"/>
              <a:t>se</a:t>
            </a:r>
            <a:r>
              <a:rPr spc="-120" dirty="0"/>
              <a:t> </a:t>
            </a:r>
            <a:r>
              <a:rPr spc="70" dirty="0"/>
              <a:t>hacen</a:t>
            </a:r>
            <a:r>
              <a:rPr spc="-140" dirty="0"/>
              <a:t> </a:t>
            </a:r>
            <a:r>
              <a:rPr spc="-30" dirty="0"/>
              <a:t>explícitas</a:t>
            </a:r>
            <a:r>
              <a:rPr spc="-185" dirty="0"/>
              <a:t> </a:t>
            </a:r>
            <a:r>
              <a:rPr spc="-90" dirty="0"/>
              <a:t>y</a:t>
            </a:r>
            <a:r>
              <a:rPr spc="-114" dirty="0"/>
              <a:t> </a:t>
            </a:r>
            <a:r>
              <a:rPr spc="-120" dirty="0"/>
              <a:t>sin</a:t>
            </a:r>
            <a:r>
              <a:rPr spc="-140" dirty="0"/>
              <a:t> </a:t>
            </a:r>
            <a:r>
              <a:rPr spc="-65" dirty="0"/>
              <a:t>son</a:t>
            </a:r>
            <a:r>
              <a:rPr spc="-120" dirty="0"/>
              <a:t> </a:t>
            </a:r>
            <a:r>
              <a:rPr spc="5" dirty="0"/>
              <a:t>deseables</a:t>
            </a:r>
            <a:r>
              <a:rPr spc="-160" dirty="0"/>
              <a:t> </a:t>
            </a:r>
            <a:r>
              <a:rPr spc="75" dirty="0"/>
              <a:t>o</a:t>
            </a:r>
            <a:r>
              <a:rPr spc="-105" dirty="0"/>
              <a:t> </a:t>
            </a:r>
            <a:r>
              <a:rPr spc="-35" dirty="0"/>
              <a:t>no.</a:t>
            </a:r>
            <a:endParaRPr sz="1250">
              <a:latin typeface="Arial"/>
              <a:cs typeface="Aria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63562" y="362839"/>
            <a:ext cx="2672080" cy="507365"/>
          </a:xfrm>
          <a:prstGeom prst="rect">
            <a:avLst/>
          </a:prstGeom>
        </p:spPr>
        <p:txBody>
          <a:bodyPr vert="horz" wrap="square" lIns="0" tIns="13970" rIns="0" bIns="0" rtlCol="0">
            <a:spAutoFit/>
          </a:bodyPr>
          <a:lstStyle/>
          <a:p>
            <a:pPr marL="12700">
              <a:lnSpc>
                <a:spcPct val="100000"/>
              </a:lnSpc>
              <a:spcBef>
                <a:spcPts val="110"/>
              </a:spcBef>
            </a:pPr>
            <a:r>
              <a:rPr spc="-210" dirty="0"/>
              <a:t>BIBLIOGRAFÍA</a:t>
            </a:r>
          </a:p>
        </p:txBody>
      </p:sp>
      <p:sp>
        <p:nvSpPr>
          <p:cNvPr id="3" name="object 3"/>
          <p:cNvSpPr txBox="1"/>
          <p:nvPr/>
        </p:nvSpPr>
        <p:spPr>
          <a:xfrm>
            <a:off x="906462" y="1568450"/>
            <a:ext cx="6555740" cy="1830070"/>
          </a:xfrm>
          <a:prstGeom prst="rect">
            <a:avLst/>
          </a:prstGeom>
        </p:spPr>
        <p:txBody>
          <a:bodyPr vert="horz" wrap="square" lIns="0" tIns="12700" rIns="0" bIns="0" rtlCol="0">
            <a:spAutoFit/>
          </a:bodyPr>
          <a:lstStyle/>
          <a:p>
            <a:pPr marL="269240" marR="5080" indent="-256540" algn="just">
              <a:lnSpc>
                <a:spcPct val="100000"/>
              </a:lnSpc>
              <a:spcBef>
                <a:spcPts val="100"/>
              </a:spcBef>
            </a:pPr>
            <a:r>
              <a:rPr sz="1200" spc="204" dirty="0">
                <a:solidFill>
                  <a:srgbClr val="89D0D5"/>
                </a:solidFill>
                <a:latin typeface="Arial"/>
                <a:cs typeface="Arial"/>
              </a:rPr>
              <a:t> </a:t>
            </a:r>
            <a:r>
              <a:rPr sz="1500" spc="-55" dirty="0">
                <a:solidFill>
                  <a:srgbClr val="FFFFFF"/>
                </a:solidFill>
                <a:latin typeface="Verdana"/>
                <a:cs typeface="Verdana"/>
              </a:rPr>
              <a:t>Duek, </a:t>
            </a:r>
            <a:r>
              <a:rPr sz="1500" spc="20" dirty="0">
                <a:solidFill>
                  <a:srgbClr val="FFFFFF"/>
                </a:solidFill>
                <a:latin typeface="Verdana"/>
                <a:cs typeface="Verdana"/>
              </a:rPr>
              <a:t>C. </a:t>
            </a:r>
            <a:r>
              <a:rPr sz="1500" spc="45" dirty="0">
                <a:solidFill>
                  <a:srgbClr val="FFFFFF"/>
                </a:solidFill>
                <a:latin typeface="Verdana"/>
                <a:cs typeface="Verdana"/>
              </a:rPr>
              <a:t>&amp; </a:t>
            </a:r>
            <a:r>
              <a:rPr sz="1500" spc="-45" dirty="0">
                <a:solidFill>
                  <a:srgbClr val="FFFFFF"/>
                </a:solidFill>
                <a:latin typeface="Verdana"/>
                <a:cs typeface="Verdana"/>
              </a:rPr>
              <a:t>Inda, </a:t>
            </a:r>
            <a:r>
              <a:rPr sz="1500" dirty="0">
                <a:solidFill>
                  <a:srgbClr val="FFFFFF"/>
                </a:solidFill>
                <a:latin typeface="Verdana"/>
                <a:cs typeface="Verdana"/>
              </a:rPr>
              <a:t>G. </a:t>
            </a:r>
            <a:r>
              <a:rPr sz="1500" spc="-130" dirty="0">
                <a:solidFill>
                  <a:srgbClr val="FFFFFF"/>
                </a:solidFill>
                <a:latin typeface="Verdana"/>
                <a:cs typeface="Verdana"/>
              </a:rPr>
              <a:t>(2014) </a:t>
            </a:r>
            <a:r>
              <a:rPr sz="1500" spc="15" dirty="0">
                <a:solidFill>
                  <a:srgbClr val="FFFFFF"/>
                </a:solidFill>
                <a:latin typeface="Verdana"/>
                <a:cs typeface="Verdana"/>
              </a:rPr>
              <a:t>“La </a:t>
            </a:r>
            <a:r>
              <a:rPr sz="1500" spc="-25" dirty="0">
                <a:solidFill>
                  <a:srgbClr val="FFFFFF"/>
                </a:solidFill>
                <a:latin typeface="Verdana"/>
                <a:cs typeface="Verdana"/>
              </a:rPr>
              <a:t>teoría </a:t>
            </a:r>
            <a:r>
              <a:rPr sz="1500" spc="80" dirty="0">
                <a:solidFill>
                  <a:srgbClr val="FFFFFF"/>
                </a:solidFill>
                <a:latin typeface="Verdana"/>
                <a:cs typeface="Verdana"/>
              </a:rPr>
              <a:t>de </a:t>
            </a:r>
            <a:r>
              <a:rPr sz="1500" dirty="0">
                <a:solidFill>
                  <a:srgbClr val="FFFFFF"/>
                </a:solidFill>
                <a:latin typeface="Verdana"/>
                <a:cs typeface="Verdana"/>
              </a:rPr>
              <a:t>la </a:t>
            </a:r>
            <a:r>
              <a:rPr sz="1500" spc="-15" dirty="0">
                <a:solidFill>
                  <a:srgbClr val="FFFFFF"/>
                </a:solidFill>
                <a:latin typeface="Verdana"/>
                <a:cs typeface="Verdana"/>
              </a:rPr>
              <a:t>estratificación </a:t>
            </a:r>
            <a:r>
              <a:rPr sz="1500" spc="-10" dirty="0">
                <a:solidFill>
                  <a:srgbClr val="FFFFFF"/>
                </a:solidFill>
                <a:latin typeface="Verdana"/>
                <a:cs typeface="Verdana"/>
              </a:rPr>
              <a:t>social </a:t>
            </a:r>
            <a:r>
              <a:rPr sz="1500" spc="-35" dirty="0">
                <a:solidFill>
                  <a:srgbClr val="FFFFFF"/>
                </a:solidFill>
                <a:latin typeface="Verdana"/>
                <a:cs typeface="Verdana"/>
              </a:rPr>
              <a:t>de  </a:t>
            </a:r>
            <a:r>
              <a:rPr sz="1500" spc="-90" dirty="0">
                <a:solidFill>
                  <a:srgbClr val="FFFFFF"/>
                </a:solidFill>
                <a:latin typeface="Verdana"/>
                <a:cs typeface="Verdana"/>
              </a:rPr>
              <a:t>Parsons: </a:t>
            </a:r>
            <a:r>
              <a:rPr sz="1500" spc="15" dirty="0">
                <a:solidFill>
                  <a:srgbClr val="FFFFFF"/>
                </a:solidFill>
                <a:latin typeface="Verdana"/>
                <a:cs typeface="Verdana"/>
              </a:rPr>
              <a:t>una </a:t>
            </a:r>
            <a:r>
              <a:rPr sz="1500" spc="-15" dirty="0">
                <a:solidFill>
                  <a:srgbClr val="FFFFFF"/>
                </a:solidFill>
                <a:latin typeface="Verdana"/>
                <a:cs typeface="Verdana"/>
              </a:rPr>
              <a:t>arquitectura </a:t>
            </a:r>
            <a:r>
              <a:rPr sz="1500" spc="15" dirty="0">
                <a:solidFill>
                  <a:srgbClr val="FFFFFF"/>
                </a:solidFill>
                <a:latin typeface="Verdana"/>
                <a:cs typeface="Verdana"/>
              </a:rPr>
              <a:t>del </a:t>
            </a:r>
            <a:r>
              <a:rPr sz="1500" spc="-5" dirty="0">
                <a:solidFill>
                  <a:srgbClr val="FFFFFF"/>
                </a:solidFill>
                <a:latin typeface="Verdana"/>
                <a:cs typeface="Verdana"/>
              </a:rPr>
              <a:t>consenso </a:t>
            </a:r>
            <a:r>
              <a:rPr sz="1500" spc="-85" dirty="0">
                <a:solidFill>
                  <a:srgbClr val="FFFFFF"/>
                </a:solidFill>
                <a:latin typeface="Verdana"/>
                <a:cs typeface="Verdana"/>
              </a:rPr>
              <a:t>y </a:t>
            </a:r>
            <a:r>
              <a:rPr sz="1500" spc="80" dirty="0">
                <a:solidFill>
                  <a:srgbClr val="FFFFFF"/>
                </a:solidFill>
                <a:latin typeface="Verdana"/>
                <a:cs typeface="Verdana"/>
              </a:rPr>
              <a:t>de </a:t>
            </a:r>
            <a:r>
              <a:rPr sz="1500" dirty="0">
                <a:solidFill>
                  <a:srgbClr val="FFFFFF"/>
                </a:solidFill>
                <a:latin typeface="Verdana"/>
                <a:cs typeface="Verdana"/>
              </a:rPr>
              <a:t>la </a:t>
            </a:r>
            <a:r>
              <a:rPr sz="1500" spc="-20" dirty="0">
                <a:solidFill>
                  <a:srgbClr val="FFFFFF"/>
                </a:solidFill>
                <a:latin typeface="Verdana"/>
                <a:cs typeface="Verdana"/>
              </a:rPr>
              <a:t>estabilización </a:t>
            </a:r>
            <a:r>
              <a:rPr sz="1500" spc="15" dirty="0">
                <a:solidFill>
                  <a:srgbClr val="FFFFFF"/>
                </a:solidFill>
                <a:latin typeface="Verdana"/>
                <a:cs typeface="Verdana"/>
              </a:rPr>
              <a:t>del  </a:t>
            </a:r>
            <a:r>
              <a:rPr sz="1500" dirty="0">
                <a:solidFill>
                  <a:srgbClr val="FFFFFF"/>
                </a:solidFill>
                <a:latin typeface="Verdana"/>
                <a:cs typeface="Verdana"/>
              </a:rPr>
              <a:t>conflicto”. </a:t>
            </a:r>
            <a:r>
              <a:rPr sz="1500" spc="-150" dirty="0">
                <a:solidFill>
                  <a:srgbClr val="FFFFFF"/>
                </a:solidFill>
                <a:latin typeface="Verdana"/>
                <a:cs typeface="Verdana"/>
              </a:rPr>
              <a:t>En: </a:t>
            </a:r>
            <a:r>
              <a:rPr sz="1500" spc="-60" dirty="0">
                <a:solidFill>
                  <a:srgbClr val="FFFFFF"/>
                </a:solidFill>
                <a:latin typeface="Verdana"/>
                <a:cs typeface="Verdana"/>
              </a:rPr>
              <a:t>Revista </a:t>
            </a:r>
            <a:r>
              <a:rPr sz="1500" spc="-85" dirty="0">
                <a:solidFill>
                  <a:srgbClr val="FFFFFF"/>
                </a:solidFill>
                <a:latin typeface="Verdana"/>
                <a:cs typeface="Verdana"/>
              </a:rPr>
              <a:t>THEOMAI. </a:t>
            </a:r>
            <a:r>
              <a:rPr sz="1500" spc="-80" dirty="0">
                <a:solidFill>
                  <a:srgbClr val="FFFFFF"/>
                </a:solidFill>
                <a:latin typeface="Verdana"/>
                <a:cs typeface="Verdana"/>
              </a:rPr>
              <a:t>Estudios </a:t>
            </a:r>
            <a:r>
              <a:rPr sz="1500" spc="-30" dirty="0">
                <a:solidFill>
                  <a:srgbClr val="FFFFFF"/>
                </a:solidFill>
                <a:latin typeface="Verdana"/>
                <a:cs typeface="Verdana"/>
              </a:rPr>
              <a:t>críticos </a:t>
            </a:r>
            <a:r>
              <a:rPr sz="1500" spc="-35" dirty="0">
                <a:solidFill>
                  <a:srgbClr val="FFFFFF"/>
                </a:solidFill>
                <a:latin typeface="Verdana"/>
                <a:cs typeface="Verdana"/>
              </a:rPr>
              <a:t>sobre </a:t>
            </a:r>
            <a:r>
              <a:rPr sz="1500" spc="30" dirty="0">
                <a:solidFill>
                  <a:srgbClr val="FFFFFF"/>
                </a:solidFill>
                <a:latin typeface="Verdana"/>
                <a:cs typeface="Verdana"/>
              </a:rPr>
              <a:t>Sociedad </a:t>
            </a:r>
            <a:r>
              <a:rPr sz="1500" spc="-85" dirty="0">
                <a:solidFill>
                  <a:srgbClr val="FFFFFF"/>
                </a:solidFill>
                <a:latin typeface="Verdana"/>
                <a:cs typeface="Verdana"/>
              </a:rPr>
              <a:t>y  </a:t>
            </a:r>
            <a:r>
              <a:rPr sz="1500" spc="-60" dirty="0">
                <a:solidFill>
                  <a:srgbClr val="FFFFFF"/>
                </a:solidFill>
                <a:latin typeface="Verdana"/>
                <a:cs typeface="Verdana"/>
              </a:rPr>
              <a:t>Desarrollo, </a:t>
            </a:r>
            <a:r>
              <a:rPr sz="1500" spc="-125" dirty="0">
                <a:solidFill>
                  <a:srgbClr val="FFFFFF"/>
                </a:solidFill>
                <a:latin typeface="Verdana"/>
                <a:cs typeface="Verdana"/>
              </a:rPr>
              <a:t>29.</a:t>
            </a:r>
            <a:r>
              <a:rPr sz="1500" spc="-185" dirty="0">
                <a:solidFill>
                  <a:srgbClr val="FFFFFF"/>
                </a:solidFill>
                <a:latin typeface="Verdana"/>
                <a:cs typeface="Verdana"/>
              </a:rPr>
              <a:t> </a:t>
            </a:r>
            <a:r>
              <a:rPr sz="1500" spc="-40" dirty="0">
                <a:solidFill>
                  <a:srgbClr val="FFFFFF"/>
                </a:solidFill>
                <a:latin typeface="Verdana"/>
                <a:cs typeface="Verdana"/>
              </a:rPr>
              <a:t>CONICET</a:t>
            </a:r>
            <a:endParaRPr sz="1500">
              <a:latin typeface="Verdana"/>
              <a:cs typeface="Verdana"/>
            </a:endParaRPr>
          </a:p>
          <a:p>
            <a:pPr marL="12700">
              <a:lnSpc>
                <a:spcPct val="100000"/>
              </a:lnSpc>
              <a:spcBef>
                <a:spcPts val="805"/>
              </a:spcBef>
            </a:pPr>
            <a:r>
              <a:rPr sz="1200" spc="204" dirty="0">
                <a:solidFill>
                  <a:srgbClr val="89D0D5"/>
                </a:solidFill>
                <a:latin typeface="Arial"/>
                <a:cs typeface="Arial"/>
              </a:rPr>
              <a:t> </a:t>
            </a:r>
            <a:r>
              <a:rPr sz="1500" spc="-75" dirty="0">
                <a:solidFill>
                  <a:srgbClr val="FFFFFF"/>
                </a:solidFill>
                <a:latin typeface="Verdana"/>
                <a:cs typeface="Verdana"/>
              </a:rPr>
              <a:t>Parsons, </a:t>
            </a:r>
            <a:r>
              <a:rPr sz="1500" spc="-210" dirty="0">
                <a:solidFill>
                  <a:srgbClr val="FFFFFF"/>
                </a:solidFill>
                <a:latin typeface="Verdana"/>
                <a:cs typeface="Verdana"/>
              </a:rPr>
              <a:t>T. </a:t>
            </a:r>
            <a:r>
              <a:rPr sz="1500" spc="-130" dirty="0">
                <a:solidFill>
                  <a:srgbClr val="FFFFFF"/>
                </a:solidFill>
                <a:latin typeface="Verdana"/>
                <a:cs typeface="Verdana"/>
              </a:rPr>
              <a:t>(1967) </a:t>
            </a:r>
            <a:r>
              <a:rPr sz="1500" spc="-20" dirty="0">
                <a:solidFill>
                  <a:srgbClr val="FFFFFF"/>
                </a:solidFill>
                <a:latin typeface="Verdana"/>
                <a:cs typeface="Verdana"/>
              </a:rPr>
              <a:t>“Enfoques analíticos </a:t>
            </a:r>
            <a:r>
              <a:rPr sz="1500" spc="80" dirty="0">
                <a:solidFill>
                  <a:srgbClr val="FFFFFF"/>
                </a:solidFill>
                <a:latin typeface="Verdana"/>
                <a:cs typeface="Verdana"/>
              </a:rPr>
              <a:t>de </a:t>
            </a:r>
            <a:r>
              <a:rPr sz="1500" dirty="0">
                <a:solidFill>
                  <a:srgbClr val="FFFFFF"/>
                </a:solidFill>
                <a:latin typeface="Verdana"/>
                <a:cs typeface="Verdana"/>
              </a:rPr>
              <a:t>la </a:t>
            </a:r>
            <a:r>
              <a:rPr sz="1500" spc="-30" dirty="0">
                <a:solidFill>
                  <a:srgbClr val="FFFFFF"/>
                </a:solidFill>
                <a:latin typeface="Verdana"/>
                <a:cs typeface="Verdana"/>
              </a:rPr>
              <a:t>Estratificación</a:t>
            </a:r>
            <a:r>
              <a:rPr sz="1500" spc="85" dirty="0">
                <a:solidFill>
                  <a:srgbClr val="FFFFFF"/>
                </a:solidFill>
                <a:latin typeface="Verdana"/>
                <a:cs typeface="Verdana"/>
              </a:rPr>
              <a:t> </a:t>
            </a:r>
            <a:r>
              <a:rPr sz="1500" spc="-35" dirty="0">
                <a:solidFill>
                  <a:srgbClr val="FFFFFF"/>
                </a:solidFill>
                <a:latin typeface="Verdana"/>
                <a:cs typeface="Verdana"/>
              </a:rPr>
              <a:t>Social”</a:t>
            </a:r>
            <a:endParaRPr sz="1500">
              <a:latin typeface="Verdana"/>
              <a:cs typeface="Verdana"/>
            </a:endParaRPr>
          </a:p>
          <a:p>
            <a:pPr marL="269240">
              <a:lnSpc>
                <a:spcPct val="100000"/>
              </a:lnSpc>
            </a:pPr>
            <a:r>
              <a:rPr sz="1500" spc="25" dirty="0">
                <a:solidFill>
                  <a:srgbClr val="FFFFFF"/>
                </a:solidFill>
                <a:latin typeface="Verdana"/>
                <a:cs typeface="Verdana"/>
              </a:rPr>
              <a:t>en</a:t>
            </a:r>
            <a:r>
              <a:rPr sz="1500" spc="-120" dirty="0">
                <a:solidFill>
                  <a:srgbClr val="FFFFFF"/>
                </a:solidFill>
                <a:latin typeface="Verdana"/>
                <a:cs typeface="Verdana"/>
              </a:rPr>
              <a:t> </a:t>
            </a:r>
            <a:r>
              <a:rPr sz="1500" i="1" spc="-75" dirty="0">
                <a:solidFill>
                  <a:srgbClr val="FFFFFF"/>
                </a:solidFill>
                <a:latin typeface="Verdana"/>
                <a:cs typeface="Verdana"/>
              </a:rPr>
              <a:t>Ensayos</a:t>
            </a:r>
            <a:r>
              <a:rPr sz="1500" i="1" spc="-90" dirty="0">
                <a:solidFill>
                  <a:srgbClr val="FFFFFF"/>
                </a:solidFill>
                <a:latin typeface="Verdana"/>
                <a:cs typeface="Verdana"/>
              </a:rPr>
              <a:t> </a:t>
            </a:r>
            <a:r>
              <a:rPr sz="1500" i="1" spc="80" dirty="0">
                <a:solidFill>
                  <a:srgbClr val="FFFFFF"/>
                </a:solidFill>
                <a:latin typeface="Verdana"/>
                <a:cs typeface="Verdana"/>
              </a:rPr>
              <a:t>de</a:t>
            </a:r>
            <a:r>
              <a:rPr sz="1500" i="1" spc="-120" dirty="0">
                <a:solidFill>
                  <a:srgbClr val="FFFFFF"/>
                </a:solidFill>
                <a:latin typeface="Verdana"/>
                <a:cs typeface="Verdana"/>
              </a:rPr>
              <a:t> </a:t>
            </a:r>
            <a:r>
              <a:rPr sz="1500" i="1" spc="-20" dirty="0">
                <a:solidFill>
                  <a:srgbClr val="FFFFFF"/>
                </a:solidFill>
                <a:latin typeface="Verdana"/>
                <a:cs typeface="Verdana"/>
              </a:rPr>
              <a:t>teoría</a:t>
            </a:r>
            <a:r>
              <a:rPr sz="1500" i="1" spc="-130" dirty="0">
                <a:solidFill>
                  <a:srgbClr val="FFFFFF"/>
                </a:solidFill>
                <a:latin typeface="Verdana"/>
                <a:cs typeface="Verdana"/>
              </a:rPr>
              <a:t> </a:t>
            </a:r>
            <a:r>
              <a:rPr sz="1500" i="1" spc="5" dirty="0">
                <a:solidFill>
                  <a:srgbClr val="FFFFFF"/>
                </a:solidFill>
                <a:latin typeface="Verdana"/>
                <a:cs typeface="Verdana"/>
              </a:rPr>
              <a:t>sociológica,</a:t>
            </a:r>
            <a:r>
              <a:rPr sz="1500" i="1" spc="-75" dirty="0">
                <a:solidFill>
                  <a:srgbClr val="FFFFFF"/>
                </a:solidFill>
                <a:latin typeface="Verdana"/>
                <a:cs typeface="Verdana"/>
              </a:rPr>
              <a:t> </a:t>
            </a:r>
            <a:r>
              <a:rPr sz="1500" i="1" spc="-30" dirty="0">
                <a:solidFill>
                  <a:srgbClr val="FFFFFF"/>
                </a:solidFill>
                <a:latin typeface="Verdana"/>
                <a:cs typeface="Verdana"/>
              </a:rPr>
              <a:t>Paidós,</a:t>
            </a:r>
            <a:r>
              <a:rPr sz="1500" i="1" spc="-110" dirty="0">
                <a:solidFill>
                  <a:srgbClr val="FFFFFF"/>
                </a:solidFill>
                <a:latin typeface="Verdana"/>
                <a:cs typeface="Verdana"/>
              </a:rPr>
              <a:t> </a:t>
            </a:r>
            <a:r>
              <a:rPr sz="1500" i="1" spc="-130" dirty="0">
                <a:solidFill>
                  <a:srgbClr val="FFFFFF"/>
                </a:solidFill>
                <a:latin typeface="Verdana"/>
                <a:cs typeface="Verdana"/>
              </a:rPr>
              <a:t>Bs.As.</a:t>
            </a:r>
            <a:endParaRPr sz="1500">
              <a:latin typeface="Verdana"/>
              <a:cs typeface="Verdana"/>
            </a:endParaRPr>
          </a:p>
          <a:p>
            <a:pPr marL="12700">
              <a:lnSpc>
                <a:spcPct val="100000"/>
              </a:lnSpc>
              <a:spcBef>
                <a:spcPts val="800"/>
              </a:spcBef>
            </a:pPr>
            <a:r>
              <a:rPr sz="1200" spc="210" dirty="0">
                <a:solidFill>
                  <a:srgbClr val="89D0D5"/>
                </a:solidFill>
                <a:latin typeface="Arial"/>
                <a:cs typeface="Arial"/>
              </a:rPr>
              <a:t> </a:t>
            </a:r>
            <a:r>
              <a:rPr sz="1500" spc="-75" dirty="0">
                <a:solidFill>
                  <a:srgbClr val="FFFFFF"/>
                </a:solidFill>
                <a:latin typeface="Verdana"/>
                <a:cs typeface="Verdana"/>
              </a:rPr>
              <a:t>Parsons, </a:t>
            </a:r>
            <a:r>
              <a:rPr sz="1500" spc="-220" dirty="0">
                <a:solidFill>
                  <a:srgbClr val="FFFFFF"/>
                </a:solidFill>
                <a:latin typeface="Verdana"/>
                <a:cs typeface="Verdana"/>
              </a:rPr>
              <a:t>T. </a:t>
            </a:r>
            <a:r>
              <a:rPr sz="1500" spc="-130" dirty="0">
                <a:solidFill>
                  <a:srgbClr val="FFFFFF"/>
                </a:solidFill>
                <a:latin typeface="Verdana"/>
                <a:cs typeface="Verdana"/>
              </a:rPr>
              <a:t>(1982) </a:t>
            </a:r>
            <a:r>
              <a:rPr sz="1500" spc="-70" dirty="0">
                <a:solidFill>
                  <a:srgbClr val="FFFFFF"/>
                </a:solidFill>
                <a:latin typeface="Verdana"/>
                <a:cs typeface="Verdana"/>
              </a:rPr>
              <a:t>“El sistema </a:t>
            </a:r>
            <a:r>
              <a:rPr sz="1500" spc="-20" dirty="0">
                <a:solidFill>
                  <a:srgbClr val="FFFFFF"/>
                </a:solidFill>
                <a:latin typeface="Verdana"/>
                <a:cs typeface="Verdana"/>
              </a:rPr>
              <a:t>social”. </a:t>
            </a:r>
            <a:r>
              <a:rPr sz="1500" spc="-25" dirty="0">
                <a:solidFill>
                  <a:srgbClr val="FFFFFF"/>
                </a:solidFill>
                <a:latin typeface="Verdana"/>
                <a:cs typeface="Verdana"/>
              </a:rPr>
              <a:t>Alianza </a:t>
            </a:r>
            <a:r>
              <a:rPr sz="1500" spc="-50" dirty="0">
                <a:solidFill>
                  <a:srgbClr val="FFFFFF"/>
                </a:solidFill>
                <a:latin typeface="Verdana"/>
                <a:cs typeface="Verdana"/>
              </a:rPr>
              <a:t>Universidad,</a:t>
            </a:r>
            <a:r>
              <a:rPr sz="1500" spc="-275" dirty="0">
                <a:solidFill>
                  <a:srgbClr val="FFFFFF"/>
                </a:solidFill>
                <a:latin typeface="Verdana"/>
                <a:cs typeface="Verdana"/>
              </a:rPr>
              <a:t> </a:t>
            </a:r>
            <a:r>
              <a:rPr sz="1500" spc="-5" dirty="0">
                <a:solidFill>
                  <a:srgbClr val="FFFFFF"/>
                </a:solidFill>
                <a:latin typeface="Verdana"/>
                <a:cs typeface="Verdana"/>
              </a:rPr>
              <a:t>Madrid.</a:t>
            </a:r>
            <a:endParaRPr sz="1500">
              <a:latin typeface="Verdana"/>
              <a:cs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AE6FFA-FCF1-2D4A-A05B-D5F9467E083B}"/>
              </a:ext>
            </a:extLst>
          </p:cNvPr>
          <p:cNvSpPr>
            <a:spLocks noGrp="1"/>
          </p:cNvSpPr>
          <p:nvPr>
            <p:ph type="title"/>
          </p:nvPr>
        </p:nvSpPr>
        <p:spPr>
          <a:xfrm>
            <a:off x="381001" y="209550"/>
            <a:ext cx="8283892" cy="1292288"/>
          </a:xfrm>
        </p:spPr>
        <p:txBody>
          <a:bodyPr>
            <a:normAutofit fontScale="90000"/>
          </a:bodyPr>
          <a:lstStyle/>
          <a:p>
            <a:r>
              <a:rPr lang="es-UY" dirty="0"/>
              <a:t>Clases sociales – enfoques </a:t>
            </a:r>
            <a:r>
              <a:rPr lang="es-UY" dirty="0" err="1"/>
              <a:t>gradacionales</a:t>
            </a:r>
            <a:r>
              <a:rPr lang="es-UY" dirty="0"/>
              <a:t> (aspecto cuantitativo) y relacionales (aspecto cualitativo)</a:t>
            </a:r>
          </a:p>
        </p:txBody>
      </p:sp>
      <p:sp>
        <p:nvSpPr>
          <p:cNvPr id="3" name="Marcador de contenido 2">
            <a:extLst>
              <a:ext uri="{FF2B5EF4-FFF2-40B4-BE49-F238E27FC236}">
                <a16:creationId xmlns:a16="http://schemas.microsoft.com/office/drawing/2014/main" id="{422C7EDB-AE44-5943-9A06-F16F6A914ABB}"/>
              </a:ext>
            </a:extLst>
          </p:cNvPr>
          <p:cNvSpPr>
            <a:spLocks noGrp="1"/>
          </p:cNvSpPr>
          <p:nvPr>
            <p:ph idx="1"/>
          </p:nvPr>
        </p:nvSpPr>
        <p:spPr>
          <a:xfrm>
            <a:off x="228600" y="1473996"/>
            <a:ext cx="7171690" cy="3522979"/>
          </a:xfrm>
        </p:spPr>
        <p:txBody>
          <a:bodyPr>
            <a:normAutofit fontScale="92500" lnSpcReduction="20000"/>
          </a:bodyPr>
          <a:lstStyle/>
          <a:p>
            <a:r>
              <a:rPr lang="es-UY" dirty="0"/>
              <a:t>Gradacionales: </a:t>
            </a:r>
          </a:p>
          <a:p>
            <a:pPr lvl="1"/>
            <a:r>
              <a:rPr lang="es-UY" sz="2100" dirty="0">
                <a:solidFill>
                  <a:schemeClr val="bg1"/>
                </a:solidFill>
              </a:rPr>
              <a:t>La división de la sociedad en grupos sociales tiene lugar en función del grado en que poseen la característica que constituye el criterio de división</a:t>
            </a:r>
          </a:p>
          <a:p>
            <a:pPr lvl="1"/>
            <a:r>
              <a:rPr lang="es-UY" sz="2100" dirty="0">
                <a:solidFill>
                  <a:schemeClr val="bg1"/>
                </a:solidFill>
              </a:rPr>
              <a:t>El elemento distintivo del enfoque gradacional es el hecho de que las clases siempre son caracterizadas como entes que están por debajo o por encima de otras clases.</a:t>
            </a:r>
          </a:p>
          <a:p>
            <a:pPr lvl="1"/>
            <a:r>
              <a:rPr lang="es-UY" sz="2100" dirty="0">
                <a:solidFill>
                  <a:schemeClr val="bg1"/>
                </a:solidFill>
              </a:rPr>
              <a:t>Dos versiones:1) en términos de renta: lo más pobres, </a:t>
            </a:r>
            <a:r>
              <a:rPr lang="es-UY" sz="2100" dirty="0" err="1">
                <a:solidFill>
                  <a:schemeClr val="bg1"/>
                </a:solidFill>
              </a:rPr>
              <a:t>ej:los</a:t>
            </a:r>
            <a:r>
              <a:rPr lang="es-UY" sz="2100" dirty="0">
                <a:solidFill>
                  <a:schemeClr val="bg1"/>
                </a:solidFill>
              </a:rPr>
              <a:t> que tienen menos dinero son clase baja.</a:t>
            </a:r>
          </a:p>
          <a:p>
            <a:pPr marL="342900" lvl="1"/>
            <a:r>
              <a:rPr lang="es-UY" sz="2100" dirty="0">
                <a:solidFill>
                  <a:schemeClr val="bg1"/>
                </a:solidFill>
              </a:rPr>
              <a:t>                            2) en términos de status social: jerarquizar a los miembros de una sociedad a partir de la evaluación que los demás hacen con respecto al resto de los individuos. Normalmente se utiliza la ocupación.</a:t>
            </a:r>
          </a:p>
          <a:p>
            <a:r>
              <a:rPr lang="es-UY" dirty="0"/>
              <a:t>	</a:t>
            </a:r>
          </a:p>
          <a:p>
            <a:pPr lvl="1"/>
            <a:endParaRPr lang="es-UY" dirty="0"/>
          </a:p>
          <a:p>
            <a:pPr lvl="1"/>
            <a:endParaRPr lang="es-UY" dirty="0"/>
          </a:p>
          <a:p>
            <a:endParaRPr lang="es-UY" dirty="0"/>
          </a:p>
          <a:p>
            <a:endParaRPr lang="es-UY" dirty="0"/>
          </a:p>
        </p:txBody>
      </p:sp>
    </p:spTree>
    <p:extLst>
      <p:ext uri="{BB962C8B-B14F-4D97-AF65-F5344CB8AC3E}">
        <p14:creationId xmlns:p14="http://schemas.microsoft.com/office/powerpoint/2010/main" val="196243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EEEB89-BAFB-4659-9DE2-CBA3072EE643}"/>
              </a:ext>
            </a:extLst>
          </p:cNvPr>
          <p:cNvSpPr>
            <a:spLocks noGrp="1"/>
          </p:cNvSpPr>
          <p:nvPr>
            <p:ph type="title"/>
          </p:nvPr>
        </p:nvSpPr>
        <p:spPr>
          <a:xfrm>
            <a:off x="479107" y="513778"/>
            <a:ext cx="8185785" cy="484748"/>
          </a:xfrm>
        </p:spPr>
        <p:txBody>
          <a:bodyPr/>
          <a:lstStyle/>
          <a:p>
            <a:r>
              <a:rPr lang="es-CL" dirty="0"/>
              <a:t>ENFOQUES RELACIONALES</a:t>
            </a:r>
          </a:p>
        </p:txBody>
      </p:sp>
      <p:sp>
        <p:nvSpPr>
          <p:cNvPr id="3" name="Marcador de contenido 2">
            <a:extLst>
              <a:ext uri="{FF2B5EF4-FFF2-40B4-BE49-F238E27FC236}">
                <a16:creationId xmlns:a16="http://schemas.microsoft.com/office/drawing/2014/main" id="{E90E0562-B55D-4864-BDE8-162EEAA70AD6}"/>
              </a:ext>
            </a:extLst>
          </p:cNvPr>
          <p:cNvSpPr>
            <a:spLocks noGrp="1"/>
          </p:cNvSpPr>
          <p:nvPr>
            <p:ph idx="1"/>
          </p:nvPr>
        </p:nvSpPr>
        <p:spPr>
          <a:xfrm>
            <a:off x="390379" y="1227736"/>
            <a:ext cx="8124971" cy="3641920"/>
          </a:xfrm>
        </p:spPr>
        <p:txBody>
          <a:bodyPr>
            <a:normAutofit fontScale="92500" lnSpcReduction="10000"/>
          </a:bodyPr>
          <a:lstStyle/>
          <a:p>
            <a:endParaRPr lang="es-UY" dirty="0"/>
          </a:p>
          <a:p>
            <a:pPr lvl="1"/>
            <a:r>
              <a:rPr lang="es-UY" dirty="0">
                <a:solidFill>
                  <a:schemeClr val="bg1"/>
                </a:solidFill>
              </a:rPr>
              <a:t>Cuando se habla de clases en términos relacionales las clases sociales constituyen un sistema de dependencia mutua o unilateral, dependencia basada en relaciones causales.</a:t>
            </a:r>
          </a:p>
          <a:p>
            <a:pPr lvl="1"/>
            <a:r>
              <a:rPr lang="es-UY" dirty="0">
                <a:solidFill>
                  <a:schemeClr val="bg1"/>
                </a:solidFill>
              </a:rPr>
              <a:t>Dentro del enfoque relacional, por ejemplo, la clase obrera es definida por su posición cualitativa en el seno de una relación social que define de modo simultáneo a la clase capitalista. </a:t>
            </a:r>
          </a:p>
          <a:p>
            <a:pPr lvl="1"/>
            <a:r>
              <a:rPr lang="es-UY" dirty="0">
                <a:solidFill>
                  <a:schemeClr val="bg1"/>
                </a:solidFill>
              </a:rPr>
              <a:t>De este modo, en la teoría weberiana, los trabajadores son percibidos como vendedores de fuerza de trabajo y los capitalistas como compradores de la misma.</a:t>
            </a:r>
          </a:p>
          <a:p>
            <a:pPr lvl="1"/>
            <a:r>
              <a:rPr lang="es-UY" dirty="0">
                <a:solidFill>
                  <a:schemeClr val="bg1"/>
                </a:solidFill>
              </a:rPr>
              <a:t>Todas las concepciones relacionales de las clases sociales insisten, de un modo u otro, en que las estructuras básicas de la desigualdad en una sociedad son también estructuras de intereses y de ese modo constituyen la base para la acción social colectiva.</a:t>
            </a:r>
          </a:p>
          <a:p>
            <a:pPr lvl="1"/>
            <a:r>
              <a:rPr lang="es-UY" dirty="0">
                <a:solidFill>
                  <a:schemeClr val="bg1"/>
                </a:solidFill>
              </a:rPr>
              <a:t>Perspectiva weberiana: los trabajadores son vendedores de su fuerza de trabajo, los capitalistas son compradores de la misma.</a:t>
            </a:r>
            <a:endParaRPr lang="es-CL" dirty="0">
              <a:solidFill>
                <a:schemeClr val="bg1"/>
              </a:solidFill>
            </a:endParaRPr>
          </a:p>
        </p:txBody>
      </p:sp>
    </p:spTree>
    <p:extLst>
      <p:ext uri="{BB962C8B-B14F-4D97-AF65-F5344CB8AC3E}">
        <p14:creationId xmlns:p14="http://schemas.microsoft.com/office/powerpoint/2010/main" val="2715263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E07097-D3F2-48B2-AFE1-98334E075D41}"/>
              </a:ext>
            </a:extLst>
          </p:cNvPr>
          <p:cNvSpPr>
            <a:spLocks noGrp="1"/>
          </p:cNvSpPr>
          <p:nvPr>
            <p:ph type="title"/>
          </p:nvPr>
        </p:nvSpPr>
        <p:spPr>
          <a:xfrm>
            <a:off x="479107" y="513778"/>
            <a:ext cx="8185785" cy="484748"/>
          </a:xfrm>
        </p:spPr>
        <p:txBody>
          <a:bodyPr/>
          <a:lstStyle/>
          <a:p>
            <a:r>
              <a:rPr lang="es-CL" dirty="0"/>
              <a:t>Y LA ACCIÓN SOCIAL COLECTIVA?</a:t>
            </a:r>
          </a:p>
        </p:txBody>
      </p:sp>
      <p:sp>
        <p:nvSpPr>
          <p:cNvPr id="3" name="Marcador de contenido 2">
            <a:extLst>
              <a:ext uri="{FF2B5EF4-FFF2-40B4-BE49-F238E27FC236}">
                <a16:creationId xmlns:a16="http://schemas.microsoft.com/office/drawing/2014/main" id="{E7664680-0661-40B6-BB29-95B8E4AF6456}"/>
              </a:ext>
            </a:extLst>
          </p:cNvPr>
          <p:cNvSpPr>
            <a:spLocks noGrp="1"/>
          </p:cNvSpPr>
          <p:nvPr>
            <p:ph idx="1"/>
          </p:nvPr>
        </p:nvSpPr>
        <p:spPr>
          <a:xfrm>
            <a:off x="270192" y="936084"/>
            <a:ext cx="7171690" cy="1969770"/>
          </a:xfrm>
        </p:spPr>
        <p:txBody>
          <a:bodyPr/>
          <a:lstStyle/>
          <a:p>
            <a:r>
              <a:rPr lang="es-CL" dirty="0"/>
              <a:t>En las concepciones relacionales las estructuras de desigualdad son estructuras de intereses y por tanto son la base para la acción colectiva.                                </a:t>
            </a:r>
          </a:p>
          <a:p>
            <a:r>
              <a:rPr lang="es-CL" dirty="0"/>
              <a:t>                                               Las relaciones sociales no solo definen las clases sino que las determinan</a:t>
            </a:r>
          </a:p>
          <a:p>
            <a:endParaRPr lang="es-CL" dirty="0"/>
          </a:p>
          <a:p>
            <a:r>
              <a:rPr lang="es-CL" dirty="0"/>
              <a:t>En términos </a:t>
            </a:r>
            <a:r>
              <a:rPr lang="es-CL" dirty="0" err="1"/>
              <a:t>gradacionales</a:t>
            </a:r>
            <a:r>
              <a:rPr lang="es-CL" dirty="0"/>
              <a:t> es una definición estática, no dan cuenta de las fuerzas sociales que determinan y transforman la distribución.</a:t>
            </a:r>
          </a:p>
        </p:txBody>
      </p:sp>
      <p:sp>
        <p:nvSpPr>
          <p:cNvPr id="4" name="Flecha: a la derecha 3">
            <a:extLst>
              <a:ext uri="{FF2B5EF4-FFF2-40B4-BE49-F238E27FC236}">
                <a16:creationId xmlns:a16="http://schemas.microsoft.com/office/drawing/2014/main" id="{DB5635B9-953B-461C-951E-0C5B344A63F6}"/>
              </a:ext>
            </a:extLst>
          </p:cNvPr>
          <p:cNvSpPr/>
          <p:nvPr/>
        </p:nvSpPr>
        <p:spPr>
          <a:xfrm>
            <a:off x="1702118" y="1562243"/>
            <a:ext cx="1550963" cy="3587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sz="1350"/>
          </a:p>
        </p:txBody>
      </p:sp>
    </p:spTree>
    <p:extLst>
      <p:ext uri="{BB962C8B-B14F-4D97-AF65-F5344CB8AC3E}">
        <p14:creationId xmlns:p14="http://schemas.microsoft.com/office/powerpoint/2010/main" val="2154472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727C-0D13-4F87-9CB9-C58050A6E424}"/>
              </a:ext>
            </a:extLst>
          </p:cNvPr>
          <p:cNvSpPr>
            <a:spLocks noGrp="1"/>
          </p:cNvSpPr>
          <p:nvPr>
            <p:ph type="title"/>
          </p:nvPr>
        </p:nvSpPr>
        <p:spPr>
          <a:xfrm>
            <a:off x="479107" y="513778"/>
            <a:ext cx="8185785" cy="484748"/>
          </a:xfrm>
        </p:spPr>
        <p:txBody>
          <a:bodyPr/>
          <a:lstStyle/>
          <a:p>
            <a:r>
              <a:rPr lang="es-CL" dirty="0"/>
              <a:t>EVOLUCIÓN DEL CONCEPTO DE CLASE</a:t>
            </a:r>
          </a:p>
        </p:txBody>
      </p:sp>
      <p:sp>
        <p:nvSpPr>
          <p:cNvPr id="3" name="Marcador de contenido 2">
            <a:extLst>
              <a:ext uri="{FF2B5EF4-FFF2-40B4-BE49-F238E27FC236}">
                <a16:creationId xmlns:a16="http://schemas.microsoft.com/office/drawing/2014/main" id="{F211C8B3-82DB-4509-88F4-3AB92B6066A2}"/>
              </a:ext>
            </a:extLst>
          </p:cNvPr>
          <p:cNvSpPr>
            <a:spLocks noGrp="1"/>
          </p:cNvSpPr>
          <p:nvPr>
            <p:ph idx="1"/>
          </p:nvPr>
        </p:nvSpPr>
        <p:spPr>
          <a:xfrm>
            <a:off x="152400" y="1833086"/>
            <a:ext cx="7171690" cy="1477328"/>
          </a:xfrm>
        </p:spPr>
        <p:txBody>
          <a:bodyPr/>
          <a:lstStyle/>
          <a:p>
            <a:r>
              <a:rPr lang="es-CL" dirty="0"/>
              <a:t>AÑOS 40s Y 50s: predominio del análisis estructural funcionalista de la estratificación. Intenta discutir/ “acabar” la teoría del conflicto. </a:t>
            </a:r>
          </a:p>
          <a:p>
            <a:endParaRPr lang="es-CL" dirty="0"/>
          </a:p>
          <a:p>
            <a:endParaRPr lang="es-CL" dirty="0"/>
          </a:p>
          <a:p>
            <a:r>
              <a:rPr lang="es-CL" dirty="0"/>
              <a:t>EJ: DISCUTIR EN CADA SEDE: ¿Los obreros y los capitalistas están en conflicto? ¿nunca? ¿siempre? ¿A veces?</a:t>
            </a:r>
          </a:p>
        </p:txBody>
      </p:sp>
      <p:sp>
        <p:nvSpPr>
          <p:cNvPr id="4" name="Flecha: hacia abajo 3">
            <a:extLst>
              <a:ext uri="{FF2B5EF4-FFF2-40B4-BE49-F238E27FC236}">
                <a16:creationId xmlns:a16="http://schemas.microsoft.com/office/drawing/2014/main" id="{B47C3761-AECC-4ACD-9C5D-FF01821C8BFA}"/>
              </a:ext>
            </a:extLst>
          </p:cNvPr>
          <p:cNvSpPr/>
          <p:nvPr/>
        </p:nvSpPr>
        <p:spPr>
          <a:xfrm>
            <a:off x="3200400" y="2343151"/>
            <a:ext cx="1456006"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sz="1350"/>
          </a:p>
        </p:txBody>
      </p:sp>
    </p:spTree>
    <p:extLst>
      <p:ext uri="{BB962C8B-B14F-4D97-AF65-F5344CB8AC3E}">
        <p14:creationId xmlns:p14="http://schemas.microsoft.com/office/powerpoint/2010/main" val="2265541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TotalTime>
  <Words>4995</Words>
  <Application>Microsoft Macintosh PowerPoint</Application>
  <PresentationFormat>Presentación en pantalla (16:9)</PresentationFormat>
  <Paragraphs>413</Paragraphs>
  <Slides>54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54</vt:i4>
      </vt:variant>
    </vt:vector>
  </HeadingPairs>
  <TitlesOfParts>
    <vt:vector size="60" baseType="lpstr">
      <vt:lpstr>Arial</vt:lpstr>
      <vt:lpstr>Calibri</vt:lpstr>
      <vt:lpstr>TeX Gyre Adventor</vt:lpstr>
      <vt:lpstr>Times New Roman</vt:lpstr>
      <vt:lpstr>Verdana</vt:lpstr>
      <vt:lpstr>Office Theme</vt:lpstr>
      <vt:lpstr>Sociedades modernas y desigualdades sociales</vt:lpstr>
      <vt:lpstr>UBICACIÓN DE LA CLASE</vt:lpstr>
      <vt:lpstr>Módulo 2</vt:lpstr>
      <vt:lpstr>Sobre el autor</vt:lpstr>
      <vt:lpstr>Objetivos</vt:lpstr>
      <vt:lpstr>Clases sociales – enfoques gradacionales (aspecto cuantitativo) y relacionales (aspecto cualitativo)</vt:lpstr>
      <vt:lpstr>ENFOQUES RELACIONALES</vt:lpstr>
      <vt:lpstr>Y LA ACCIÓN SOCIAL COLECTIVA?</vt:lpstr>
      <vt:lpstr>EVOLUCIÓN DEL CONCEPTO DE CLASE</vt:lpstr>
      <vt:lpstr>ESTRATIFICACIONISMO</vt:lpstr>
      <vt:lpstr>Presentación de PowerPoint</vt:lpstr>
      <vt:lpstr>LA DOMINACIÓN SOCIAL EN LAS SOCIEDADES POSTINDUSTRIALES</vt:lpstr>
      <vt:lpstr>CHOQUES CONTRA LA TEORÍA MARXISTA DE CLASES</vt:lpstr>
      <vt:lpstr>EL MARXISMO A PARTIR DE LOS 60s</vt:lpstr>
      <vt:lpstr>LA PRIMACÍA DEL CNCEPTO DE CLASE DENTRO DEL POSTMARXISMO</vt:lpstr>
      <vt:lpstr>Funcionalismo – estratificación:  “Puntos de apoyo”</vt:lpstr>
      <vt:lpstr>Clase y estrato</vt:lpstr>
      <vt:lpstr>Alguna definición:</vt:lpstr>
      <vt:lpstr>Criterios de estratificación en Parsons</vt:lpstr>
      <vt:lpstr>¿Por qué funcionalista?</vt:lpstr>
      <vt:lpstr>Las diferencias</vt:lpstr>
      <vt:lpstr>Criterios de clasificación y factores configuradores</vt:lpstr>
      <vt:lpstr>Criterios de clasificación</vt:lpstr>
      <vt:lpstr>Factor fundamental, carácter social y visión de la pirámide social</vt:lpstr>
      <vt:lpstr>Factor fundamental, carácter social y visión de la pirámide social</vt:lpstr>
      <vt:lpstr>Presentación de PowerPoint</vt:lpstr>
      <vt:lpstr>Ideas relacionales connotadas y papel social que cumple</vt:lpstr>
      <vt:lpstr>Presentación de PowerPoint</vt:lpstr>
      <vt:lpstr>Marco de referencia básico </vt:lpstr>
      <vt:lpstr>VALORACIÓN DE LOS PAPELES Y ACTIVIDADES SOCIALES: EL SABER Y LA RESPONSABILIDAD</vt:lpstr>
      <vt:lpstr>Normas sociales</vt:lpstr>
      <vt:lpstr>LAS DISTINTAS CLASES SOCIALES</vt:lpstr>
      <vt:lpstr>LA CLASE ALTA</vt:lpstr>
      <vt:lpstr>LA CLASE MEDIA</vt:lpstr>
      <vt:lpstr>LA CLASE OBRERA</vt:lpstr>
      <vt:lpstr>LA MEDICIÓN DE LA CLASE SOCIAL</vt:lpstr>
      <vt:lpstr>EJEMPLO: ESCALA DE PRESTIGIO OCUPACIONAL (HATT Y NOTH, EEUU)</vt:lpstr>
      <vt:lpstr>Presentación de PowerPoint</vt:lpstr>
      <vt:lpstr>SISTEMA SOCIAL EN LA TEORÍA SOCIAL  CONTEMPORÁNEA</vt:lpstr>
      <vt:lpstr>RECORRIDO</vt:lpstr>
      <vt:lpstr>LA ACCIÓN COMO PROCESO MENTAL  ACTIVO Y CREATIVO</vt:lpstr>
      <vt:lpstr>3 ELEMENTOS TOMADOS EN CUENTA PARA  LA ACCIÓN</vt:lpstr>
      <vt:lpstr>SISTEMA GENERAL DE LA ACCIÓN</vt:lpstr>
      <vt:lpstr>LA SOCIEDAD COMO UN SISTEMA SOCIAL</vt:lpstr>
      <vt:lpstr>ESTRATIFICACIÓN SOCIAL</vt:lpstr>
      <vt:lpstr>CRITERIOS EVALUATIVOS DE LOS  INDIVIDUOS EN SOCIEDAD:</vt:lpstr>
      <vt:lpstr>STATUS</vt:lpstr>
      <vt:lpstr>STATUS Y ROLES</vt:lpstr>
      <vt:lpstr>ROL</vt:lpstr>
      <vt:lpstr>EXPECTATIVAS DE ROL</vt:lpstr>
      <vt:lpstr>SOCIOLOGÍA DEL CONSENSO</vt:lpstr>
      <vt:lpstr>PRINCIPALES CRITICAS</vt:lpstr>
      <vt:lpstr>LA REFORMULACIÓN PROPUESTA  POR MERTON</vt:lpstr>
      <vt:lpstr>BIBLIOGRAFÍA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Estratificación social</dc:title>
  <dc:creator>mahira gonzalez</dc:creator>
  <cp:lastModifiedBy>Microsoft Office User</cp:lastModifiedBy>
  <cp:revision>3</cp:revision>
  <dcterms:created xsi:type="dcterms:W3CDTF">2022-09-19T14:20:06Z</dcterms:created>
  <dcterms:modified xsi:type="dcterms:W3CDTF">2023-09-05T20:36:26Z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2019-07-03T00:00:00Z</vt:filetime>
  </property>
  <property fmtid="{D5CDD505-2E9C-101B-9397-08002B2CF9AE}" pid="3" name="Creator">
    <vt:lpwstr>Microsoft® PowerPoint® para Office 365</vt:lpwstr>
  </property>
  <property fmtid="{D5CDD505-2E9C-101B-9397-08002B2CF9AE}" pid="4" name="LastSaved">
    <vt:filetime>2022-09-19T00:00:00Z</vt:filetime>
  </property>
</Properties>
</file>