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1BAA173-649E-406D-A288-08834FBB09CC}">
  <a:tblStyle styleId="{E1BAA173-649E-406D-A288-08834FBB09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5"/>
  </p:normalViewPr>
  <p:slideViewPr>
    <p:cSldViewPr snapToGrid="0">
      <p:cViewPr varScale="1">
        <p:scale>
          <a:sx n="146" d="100"/>
          <a:sy n="146" d="100"/>
        </p:scale>
        <p:origin x="6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52c0f63677_0_8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g152c0f63677_0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52c0f63677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52c0f63677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52c0f63677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52c0f63677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52c0f63677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52c0f63677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52c0f63677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52c0f63677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52c0f63677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52c0f63677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52c0f63677_0_2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52c0f63677_0_2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52c0f63677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52c0f63677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52c0f63677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52c0f63677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138fe21a7d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138fe21a7d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52c0f63677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52c0f63677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8fe21a7d6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8fe21a7d6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52c0f63677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52c0f63677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52c0f63677_0_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52c0f63677_0_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152c0f63677_0_2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152c0f63677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52c0f63677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52c0f63677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52c0f63677_0_1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52c0f63677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38fe21a7d6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38fe21a7d6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a:t>Weber también estudió el proceso de racionalización de la sociedad como parte del proceso de cambios, sumado a los cambios económicos.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8fe21a7d6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8fe21a7d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38fe21a7d6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38fe21a7d6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8fe21a7d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8fe21a7d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38fe21a7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38fe21a7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38fe21a7d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38fe21a7d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viacampesina.org/es/la-via-campesina-por-el-derecho-a-la-salud-publica-y-gratuita-para-todas-las-poblacione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s://www.youtube.com/watch?v=nG2QbGN_Wd0"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1046627" y="1465246"/>
            <a:ext cx="6858000" cy="15645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dk1"/>
              </a:buClr>
              <a:buSzPct val="100000"/>
              <a:buFont typeface="Calibri"/>
              <a:buNone/>
            </a:pPr>
            <a:br>
              <a:rPr lang="es-419" sz="2100"/>
            </a:br>
            <a:r>
              <a:rPr lang="es-419" sz="2100"/>
              <a:t>Ciclo Inicial Optativo del Área Social y Artística del Noreste</a:t>
            </a:r>
            <a:br>
              <a:rPr lang="es-419" sz="2100"/>
            </a:br>
            <a:br>
              <a:rPr lang="es-419" sz="3600"/>
            </a:br>
            <a:r>
              <a:rPr lang="es-419" sz="3400" b="1"/>
              <a:t>Unidad 2. </a:t>
            </a:r>
            <a:r>
              <a:rPr lang="es-419" sz="3400" b="1" dirty="0"/>
              <a:t>Clases sociales</a:t>
            </a:r>
            <a:endParaRPr sz="3400" b="1" dirty="0"/>
          </a:p>
        </p:txBody>
      </p:sp>
      <p:sp>
        <p:nvSpPr>
          <p:cNvPr id="55" name="Google Shape;55;p13"/>
          <p:cNvSpPr txBox="1">
            <a:spLocks noGrp="1"/>
          </p:cNvSpPr>
          <p:nvPr>
            <p:ph type="subTitle" idx="1"/>
          </p:nvPr>
        </p:nvSpPr>
        <p:spPr>
          <a:xfrm>
            <a:off x="1143000" y="3017214"/>
            <a:ext cx="6858000" cy="14550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dk1"/>
              </a:buClr>
              <a:buSzPct val="100000"/>
              <a:buNone/>
            </a:pPr>
            <a:endParaRPr sz="1400" dirty="0"/>
          </a:p>
          <a:p>
            <a:pPr marL="0" indent="0">
              <a:lnSpc>
                <a:spcPct val="90000"/>
              </a:lnSpc>
              <a:spcBef>
                <a:spcPts val="800"/>
              </a:spcBef>
              <a:buClr>
                <a:schemeClr val="dk1"/>
              </a:buClr>
              <a:buSzPct val="100000"/>
            </a:pPr>
            <a:r>
              <a:rPr lang="es-419" sz="1400" dirty="0"/>
              <a:t>Equipo docente: Mariana Porta (resp), Mahira González </a:t>
            </a:r>
            <a:endParaRPr dirty="0"/>
          </a:p>
          <a:p>
            <a:pPr marL="0" lvl="0" indent="0" algn="ctr" rtl="0">
              <a:lnSpc>
                <a:spcPct val="90000"/>
              </a:lnSpc>
              <a:spcBef>
                <a:spcPts val="800"/>
              </a:spcBef>
              <a:spcAft>
                <a:spcPts val="0"/>
              </a:spcAft>
              <a:buClr>
                <a:schemeClr val="dk1"/>
              </a:buClr>
              <a:buSzPct val="100000"/>
              <a:buNone/>
            </a:pPr>
            <a:endParaRPr sz="1400" dirty="0"/>
          </a:p>
          <a:p>
            <a:pPr marL="0" lvl="0" indent="0" algn="ctr" rtl="0">
              <a:lnSpc>
                <a:spcPct val="90000"/>
              </a:lnSpc>
              <a:spcBef>
                <a:spcPts val="800"/>
              </a:spcBef>
              <a:spcAft>
                <a:spcPts val="0"/>
              </a:spcAft>
              <a:buClr>
                <a:schemeClr val="dk1"/>
              </a:buClr>
              <a:buSzPct val="100000"/>
              <a:buNone/>
            </a:pPr>
            <a:r>
              <a:rPr lang="es-419" sz="1400" dirty="0"/>
              <a:t> Agosto-Diciembre, 2023</a:t>
            </a:r>
            <a:endParaRPr dirty="0"/>
          </a:p>
          <a:p>
            <a:pPr marL="0" lvl="0" indent="0" algn="ctr" rtl="0">
              <a:lnSpc>
                <a:spcPct val="90000"/>
              </a:lnSpc>
              <a:spcBef>
                <a:spcPts val="800"/>
              </a:spcBef>
              <a:spcAft>
                <a:spcPts val="0"/>
              </a:spcAft>
              <a:buClr>
                <a:schemeClr val="dk1"/>
              </a:buClr>
              <a:buSzPct val="100000"/>
              <a:buNone/>
            </a:pPr>
            <a:endParaRPr sz="1400" dirty="0"/>
          </a:p>
          <a:p>
            <a:pPr marL="0" lvl="0" indent="0" algn="ctr" rtl="0">
              <a:lnSpc>
                <a:spcPct val="90000"/>
              </a:lnSpc>
              <a:spcBef>
                <a:spcPts val="800"/>
              </a:spcBef>
              <a:spcAft>
                <a:spcPts val="0"/>
              </a:spcAft>
              <a:buClr>
                <a:schemeClr val="dk1"/>
              </a:buClr>
              <a:buSzPct val="100000"/>
              <a:buNone/>
            </a:pPr>
            <a:endParaRPr sz="1400" dirty="0"/>
          </a:p>
          <a:p>
            <a:pPr marL="0" lvl="0" indent="0" algn="ctr" rtl="0">
              <a:lnSpc>
                <a:spcPct val="90000"/>
              </a:lnSpc>
              <a:spcBef>
                <a:spcPts val="800"/>
              </a:spcBef>
              <a:spcAft>
                <a:spcPts val="0"/>
              </a:spcAft>
              <a:buClr>
                <a:schemeClr val="dk1"/>
              </a:buClr>
              <a:buSzPct val="100000"/>
              <a:buNone/>
            </a:pPr>
            <a:endParaRPr sz="1400" dirty="0"/>
          </a:p>
        </p:txBody>
      </p:sp>
      <p:grpSp>
        <p:nvGrpSpPr>
          <p:cNvPr id="56" name="Google Shape;56;p13"/>
          <p:cNvGrpSpPr/>
          <p:nvPr/>
        </p:nvGrpSpPr>
        <p:grpSpPr>
          <a:xfrm>
            <a:off x="1778996" y="260032"/>
            <a:ext cx="5746213" cy="822960"/>
            <a:chOff x="2398628" y="2099877"/>
            <a:chExt cx="7661617" cy="1097280"/>
          </a:xfrm>
        </p:grpSpPr>
        <p:pic>
          <p:nvPicPr>
            <p:cNvPr id="57" name="Google Shape;57;p13" descr="A picture containing text, clipart&#10;&#10;Description automatically generated"/>
            <p:cNvPicPr preferRelativeResize="0"/>
            <p:nvPr/>
          </p:nvPicPr>
          <p:blipFill rotWithShape="1">
            <a:blip r:embed="rId3">
              <a:alphaModFix/>
            </a:blip>
            <a:srcRect/>
            <a:stretch/>
          </p:blipFill>
          <p:spPr>
            <a:xfrm>
              <a:off x="5994136" y="2099877"/>
              <a:ext cx="4066109" cy="1097280"/>
            </a:xfrm>
            <a:prstGeom prst="rect">
              <a:avLst/>
            </a:prstGeom>
            <a:noFill/>
            <a:ln>
              <a:noFill/>
            </a:ln>
          </p:spPr>
        </p:pic>
        <p:pic>
          <p:nvPicPr>
            <p:cNvPr id="58" name="Google Shape;58;p13" descr="Text&#10;&#10;Description automatically generated"/>
            <p:cNvPicPr preferRelativeResize="0"/>
            <p:nvPr/>
          </p:nvPicPr>
          <p:blipFill rotWithShape="1">
            <a:blip r:embed="rId4">
              <a:alphaModFix/>
            </a:blip>
            <a:srcRect/>
            <a:stretch/>
          </p:blipFill>
          <p:spPr>
            <a:xfrm>
              <a:off x="2398628" y="2174632"/>
              <a:ext cx="3466795" cy="100584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3"/>
          <p:cNvPicPr preferRelativeResize="0"/>
          <p:nvPr/>
        </p:nvPicPr>
        <p:blipFill>
          <a:blip r:embed="rId3">
            <a:alphaModFix/>
          </a:blip>
          <a:stretch>
            <a:fillRect/>
          </a:stretch>
        </p:blipFill>
        <p:spPr>
          <a:xfrm>
            <a:off x="4747963" y="1017713"/>
            <a:ext cx="2524125" cy="1809750"/>
          </a:xfrm>
          <a:prstGeom prst="rect">
            <a:avLst/>
          </a:prstGeom>
          <a:noFill/>
          <a:ln>
            <a:noFill/>
          </a:ln>
        </p:spPr>
      </p:pic>
      <p:pic>
        <p:nvPicPr>
          <p:cNvPr id="123" name="Google Shape;123;p23"/>
          <p:cNvPicPr preferRelativeResize="0"/>
          <p:nvPr/>
        </p:nvPicPr>
        <p:blipFill>
          <a:blip r:embed="rId4">
            <a:alphaModFix/>
          </a:blip>
          <a:stretch>
            <a:fillRect/>
          </a:stretch>
        </p:blipFill>
        <p:spPr>
          <a:xfrm>
            <a:off x="4492675" y="3376100"/>
            <a:ext cx="2686050" cy="1695450"/>
          </a:xfrm>
          <a:prstGeom prst="rect">
            <a:avLst/>
          </a:prstGeom>
          <a:noFill/>
          <a:ln>
            <a:noFill/>
          </a:ln>
        </p:spPr>
      </p:pic>
      <p:pic>
        <p:nvPicPr>
          <p:cNvPr id="124" name="Google Shape;124;p23"/>
          <p:cNvPicPr preferRelativeResize="0"/>
          <p:nvPr/>
        </p:nvPicPr>
        <p:blipFill>
          <a:blip r:embed="rId5">
            <a:alphaModFix/>
          </a:blip>
          <a:stretch>
            <a:fillRect/>
          </a:stretch>
        </p:blipFill>
        <p:spPr>
          <a:xfrm>
            <a:off x="6009538" y="1125338"/>
            <a:ext cx="2143125" cy="2143125"/>
          </a:xfrm>
          <a:prstGeom prst="rect">
            <a:avLst/>
          </a:prstGeom>
          <a:noFill/>
          <a:ln>
            <a:noFill/>
          </a:ln>
        </p:spPr>
      </p:pic>
      <p:pic>
        <p:nvPicPr>
          <p:cNvPr id="125" name="Google Shape;125;p23"/>
          <p:cNvPicPr preferRelativeResize="0"/>
          <p:nvPr/>
        </p:nvPicPr>
        <p:blipFill>
          <a:blip r:embed="rId6">
            <a:alphaModFix/>
          </a:blip>
          <a:stretch>
            <a:fillRect/>
          </a:stretch>
        </p:blipFill>
        <p:spPr>
          <a:xfrm>
            <a:off x="5828538" y="2315513"/>
            <a:ext cx="2619375" cy="1743075"/>
          </a:xfrm>
          <a:prstGeom prst="rect">
            <a:avLst/>
          </a:prstGeom>
          <a:noFill/>
          <a:ln>
            <a:noFill/>
          </a:ln>
        </p:spPr>
      </p:pic>
      <p:sp>
        <p:nvSpPr>
          <p:cNvPr id="126" name="Google Shape;126;p23"/>
          <p:cNvSpPr txBox="1">
            <a:spLocks noGrp="1"/>
          </p:cNvSpPr>
          <p:nvPr>
            <p:ph type="title"/>
          </p:nvPr>
        </p:nvSpPr>
        <p:spPr>
          <a:xfrm>
            <a:off x="311700" y="220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Clase: todo grupo humano que se encuentra en una igual situación de clase.</a:t>
            </a:r>
            <a:endParaRPr/>
          </a:p>
        </p:txBody>
      </p:sp>
      <p:sp>
        <p:nvSpPr>
          <p:cNvPr id="127" name="Google Shape;127;p23"/>
          <p:cNvSpPr txBox="1">
            <a:spLocks noGrp="1"/>
          </p:cNvSpPr>
          <p:nvPr>
            <p:ph type="body" idx="1"/>
          </p:nvPr>
        </p:nvSpPr>
        <p:spPr>
          <a:xfrm>
            <a:off x="145450" y="1125350"/>
            <a:ext cx="4483500" cy="3846300"/>
          </a:xfrm>
          <a:prstGeom prst="rect">
            <a:avLst/>
          </a:prstGeom>
        </p:spPr>
        <p:txBody>
          <a:bodyPr spcFirstLastPara="1" wrap="square" lIns="91425" tIns="91425" rIns="91425" bIns="91425" anchor="t" anchorCtr="0">
            <a:normAutofit/>
          </a:bodyPr>
          <a:lstStyle/>
          <a:p>
            <a:pPr marL="457200" lvl="0" indent="-337065" algn="l" rtl="0">
              <a:spcBef>
                <a:spcPts val="0"/>
              </a:spcBef>
              <a:spcAft>
                <a:spcPts val="0"/>
              </a:spcAft>
              <a:buClr>
                <a:schemeClr val="dk1"/>
              </a:buClr>
              <a:buSzPts val="1708"/>
              <a:buChar char="●"/>
            </a:pPr>
            <a:r>
              <a:rPr lang="es-419" sz="1708">
                <a:solidFill>
                  <a:schemeClr val="dk1"/>
                </a:solidFill>
              </a:rPr>
              <a:t>Grupos de individuos que comparten las mismas oportunidades de vida, que vienen determinadas por el mercado.</a:t>
            </a:r>
            <a:endParaRPr sz="1708">
              <a:solidFill>
                <a:schemeClr val="dk1"/>
              </a:solidFill>
            </a:endParaRPr>
          </a:p>
          <a:p>
            <a:pPr marL="457200" lvl="0" indent="-337065" algn="l" rtl="0">
              <a:spcBef>
                <a:spcPts val="0"/>
              </a:spcBef>
              <a:spcAft>
                <a:spcPts val="0"/>
              </a:spcAft>
              <a:buClr>
                <a:schemeClr val="dk1"/>
              </a:buClr>
              <a:buSzPts val="1708"/>
              <a:buChar char="●"/>
            </a:pPr>
            <a:r>
              <a:rPr lang="es-419" sz="1708">
                <a:solidFill>
                  <a:schemeClr val="dk1"/>
                </a:solidFill>
              </a:rPr>
              <a:t>No solo se derivan del control o ausencia de control de medios de producción</a:t>
            </a:r>
            <a:endParaRPr sz="1708">
              <a:solidFill>
                <a:schemeClr val="dk1"/>
              </a:solidFill>
            </a:endParaRPr>
          </a:p>
          <a:p>
            <a:pPr marL="457200" lvl="0" indent="-337065" algn="l" rtl="0">
              <a:spcBef>
                <a:spcPts val="0"/>
              </a:spcBef>
              <a:spcAft>
                <a:spcPts val="0"/>
              </a:spcAft>
              <a:buClr>
                <a:schemeClr val="dk1"/>
              </a:buClr>
              <a:buSzPts val="1708"/>
              <a:buChar char="●"/>
            </a:pPr>
            <a:r>
              <a:rPr lang="es-419" sz="1708">
                <a:solidFill>
                  <a:schemeClr val="dk1"/>
                </a:solidFill>
              </a:rPr>
              <a:t>No solo son diferencias que tienen que ver directamente con la propiedad.</a:t>
            </a:r>
            <a:endParaRPr sz="1708">
              <a:solidFill>
                <a:schemeClr val="dk1"/>
              </a:solidFill>
            </a:endParaRPr>
          </a:p>
          <a:p>
            <a:pPr marL="457200" lvl="0" indent="-337065" algn="l" rtl="0">
              <a:spcBef>
                <a:spcPts val="0"/>
              </a:spcBef>
              <a:spcAft>
                <a:spcPts val="0"/>
              </a:spcAft>
              <a:buClr>
                <a:schemeClr val="dk1"/>
              </a:buClr>
              <a:buSzPts val="1708"/>
              <a:buChar char="●"/>
            </a:pPr>
            <a:r>
              <a:rPr lang="es-419" sz="1708">
                <a:solidFill>
                  <a:schemeClr val="dk1"/>
                </a:solidFill>
              </a:rPr>
              <a:t>Tiene que ver también con recursos técnicos, con credenciales y cualificación que influyen en el tipo de trabajo que obtienen.</a:t>
            </a:r>
            <a:endParaRPr sz="1500"/>
          </a:p>
        </p:txBody>
      </p:sp>
      <p:pic>
        <p:nvPicPr>
          <p:cNvPr id="128" name="Google Shape;128;p23"/>
          <p:cNvPicPr preferRelativeResize="0"/>
          <p:nvPr/>
        </p:nvPicPr>
        <p:blipFill>
          <a:blip r:embed="rId7">
            <a:alphaModFix/>
          </a:blip>
          <a:stretch>
            <a:fillRect/>
          </a:stretch>
        </p:blipFill>
        <p:spPr>
          <a:xfrm>
            <a:off x="7715350" y="1745325"/>
            <a:ext cx="1116950" cy="1855175"/>
          </a:xfrm>
          <a:prstGeom prst="rect">
            <a:avLst/>
          </a:prstGeom>
          <a:noFill/>
          <a:ln>
            <a:noFill/>
          </a:ln>
        </p:spPr>
      </p:pic>
      <p:pic>
        <p:nvPicPr>
          <p:cNvPr id="129" name="Google Shape;129;p23"/>
          <p:cNvPicPr preferRelativeResize="0"/>
          <p:nvPr/>
        </p:nvPicPr>
        <p:blipFill>
          <a:blip r:embed="rId8">
            <a:alphaModFix/>
          </a:blip>
          <a:stretch>
            <a:fillRect/>
          </a:stretch>
        </p:blipFill>
        <p:spPr>
          <a:xfrm>
            <a:off x="6307050" y="3796000"/>
            <a:ext cx="2277775" cy="1275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t>Cuáles son las clases</a:t>
            </a:r>
            <a:r>
              <a:rPr lang="es-419"/>
              <a:t>: 1. clase propietaria</a:t>
            </a:r>
            <a:endParaRPr/>
          </a:p>
        </p:txBody>
      </p:sp>
      <p:sp>
        <p:nvSpPr>
          <p:cNvPr id="135" name="Google Shape;135;p24"/>
          <p:cNvSpPr txBox="1">
            <a:spLocks noGrp="1"/>
          </p:cNvSpPr>
          <p:nvPr>
            <p:ph type="body" idx="1"/>
          </p:nvPr>
        </p:nvSpPr>
        <p:spPr>
          <a:xfrm>
            <a:off x="311700" y="1152475"/>
            <a:ext cx="8137500" cy="7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52"/>
              <a:buNone/>
            </a:pPr>
            <a:r>
              <a:rPr lang="es-419" sz="1885">
                <a:solidFill>
                  <a:schemeClr val="dk1"/>
                </a:solidFill>
              </a:rPr>
              <a:t>Clase propietaria se llama aquella en que las diferencias de propiedad determinan de un modo primario la situación de clase.</a:t>
            </a:r>
            <a:endParaRPr sz="1885">
              <a:solidFill>
                <a:schemeClr val="dk1"/>
              </a:solidFill>
            </a:endParaRPr>
          </a:p>
          <a:p>
            <a:pPr marL="0" lvl="0" indent="0" algn="l" rtl="0">
              <a:spcBef>
                <a:spcPts val="1200"/>
              </a:spcBef>
              <a:spcAft>
                <a:spcPts val="0"/>
              </a:spcAft>
              <a:buNone/>
            </a:pPr>
            <a:r>
              <a:rPr lang="es-419" sz="1885" b="1"/>
              <a:t>Clase propietaria </a:t>
            </a:r>
            <a:r>
              <a:rPr lang="es-419" sz="1885" b="1">
                <a:solidFill>
                  <a:srgbClr val="38761D"/>
                </a:solidFill>
              </a:rPr>
              <a:t>positivamente</a:t>
            </a:r>
            <a:r>
              <a:rPr lang="es-419" sz="1885" b="1"/>
              <a:t> privilegiada: rentistas</a:t>
            </a:r>
            <a:endParaRPr sz="1885" b="1"/>
          </a:p>
          <a:p>
            <a:pPr marL="457200" lvl="0" indent="-348297" algn="l" rtl="0">
              <a:spcBef>
                <a:spcPts val="1200"/>
              </a:spcBef>
              <a:spcAft>
                <a:spcPts val="0"/>
              </a:spcAft>
              <a:buSzPts val="1885"/>
              <a:buChar char="●"/>
            </a:pPr>
            <a:r>
              <a:rPr lang="es-419" sz="1885"/>
              <a:t>rentistas de esclavos</a:t>
            </a:r>
            <a:endParaRPr sz="1885"/>
          </a:p>
          <a:p>
            <a:pPr marL="457200" lvl="0" indent="-348297" algn="l" rtl="0">
              <a:spcBef>
                <a:spcPts val="0"/>
              </a:spcBef>
              <a:spcAft>
                <a:spcPts val="0"/>
              </a:spcAft>
              <a:buSzPts val="1885"/>
              <a:buChar char="●"/>
            </a:pPr>
            <a:r>
              <a:rPr lang="es-419" sz="1885"/>
              <a:t>rentistas de tierras</a:t>
            </a:r>
            <a:endParaRPr sz="1885"/>
          </a:p>
          <a:p>
            <a:pPr marL="457200" lvl="0" indent="-348297" algn="l" rtl="0">
              <a:spcBef>
                <a:spcPts val="0"/>
              </a:spcBef>
              <a:spcAft>
                <a:spcPts val="0"/>
              </a:spcAft>
              <a:buSzPts val="1885"/>
              <a:buChar char="●"/>
            </a:pPr>
            <a:r>
              <a:rPr lang="es-419" sz="1885"/>
              <a:t>rentistas de minas</a:t>
            </a:r>
            <a:endParaRPr sz="1885"/>
          </a:p>
          <a:p>
            <a:pPr marL="457200" lvl="0" indent="-348297" algn="l" rtl="0">
              <a:spcBef>
                <a:spcPts val="0"/>
              </a:spcBef>
              <a:spcAft>
                <a:spcPts val="0"/>
              </a:spcAft>
              <a:buSzPts val="1885"/>
              <a:buChar char="●"/>
            </a:pPr>
            <a:r>
              <a:rPr lang="es-419" sz="1885"/>
              <a:t>rentistas de instalaciones</a:t>
            </a:r>
            <a:endParaRPr sz="1885"/>
          </a:p>
          <a:p>
            <a:pPr marL="457200" lvl="0" indent="-348297" algn="l" rtl="0">
              <a:spcBef>
                <a:spcPts val="0"/>
              </a:spcBef>
              <a:spcAft>
                <a:spcPts val="0"/>
              </a:spcAft>
              <a:buSzPts val="1885"/>
              <a:buChar char="●"/>
            </a:pPr>
            <a:r>
              <a:rPr lang="es-419" sz="1885"/>
              <a:t>rentistas de barcos</a:t>
            </a:r>
            <a:endParaRPr sz="1885"/>
          </a:p>
          <a:p>
            <a:pPr marL="457200" lvl="0" indent="-348297" algn="l" rtl="0">
              <a:spcBef>
                <a:spcPts val="0"/>
              </a:spcBef>
              <a:spcAft>
                <a:spcPts val="0"/>
              </a:spcAft>
              <a:buSzPts val="1885"/>
              <a:buChar char="●"/>
            </a:pPr>
            <a:r>
              <a:rPr lang="es-419" sz="1885"/>
              <a:t>acreedores de ganado, cosechas, dinero, valores</a:t>
            </a:r>
            <a:endParaRPr sz="1885"/>
          </a:p>
          <a:p>
            <a:pPr marL="0" lvl="0" indent="0" algn="l" rtl="0">
              <a:spcBef>
                <a:spcPts val="1200"/>
              </a:spcBef>
              <a:spcAft>
                <a:spcPts val="0"/>
              </a:spcAft>
              <a:buSzPts val="852"/>
              <a:buNone/>
            </a:pPr>
            <a:endParaRPr sz="1885"/>
          </a:p>
          <a:p>
            <a:pPr marL="0" lvl="0" indent="0" algn="l" rtl="0">
              <a:spcBef>
                <a:spcPts val="1200"/>
              </a:spcBef>
              <a:spcAft>
                <a:spcPts val="1200"/>
              </a:spcAft>
              <a:buSzPts val="852"/>
              <a:buNone/>
            </a:pPr>
            <a:endParaRPr sz="1085"/>
          </a:p>
        </p:txBody>
      </p:sp>
      <p:pic>
        <p:nvPicPr>
          <p:cNvPr id="136" name="Google Shape;136;p24"/>
          <p:cNvPicPr preferRelativeResize="0"/>
          <p:nvPr/>
        </p:nvPicPr>
        <p:blipFill>
          <a:blip r:embed="rId3">
            <a:alphaModFix/>
          </a:blip>
          <a:stretch>
            <a:fillRect/>
          </a:stretch>
        </p:blipFill>
        <p:spPr>
          <a:xfrm>
            <a:off x="5719025" y="2571750"/>
            <a:ext cx="2784899" cy="1566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t>Cuáles son las clases</a:t>
            </a:r>
            <a:r>
              <a:rPr lang="es-419"/>
              <a:t>: 1. clase propietaria</a:t>
            </a:r>
            <a:endParaRPr/>
          </a:p>
        </p:txBody>
      </p:sp>
      <p:sp>
        <p:nvSpPr>
          <p:cNvPr id="142" name="Google Shape;142;p25"/>
          <p:cNvSpPr txBox="1">
            <a:spLocks noGrp="1"/>
          </p:cNvSpPr>
          <p:nvPr>
            <p:ph type="body" idx="1"/>
          </p:nvPr>
        </p:nvSpPr>
        <p:spPr>
          <a:xfrm>
            <a:off x="311700" y="1152475"/>
            <a:ext cx="8137500" cy="7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52"/>
              <a:buNone/>
            </a:pPr>
            <a:r>
              <a:rPr lang="es-419" sz="1885"/>
              <a:t>Clase propietaria se llama aquella en que las diferencias de propiedad determinan de un modo primario la situación de clase.</a:t>
            </a:r>
            <a:endParaRPr sz="1885"/>
          </a:p>
          <a:p>
            <a:pPr marL="0" lvl="0" indent="0" algn="l" rtl="0">
              <a:spcBef>
                <a:spcPts val="1200"/>
              </a:spcBef>
              <a:spcAft>
                <a:spcPts val="0"/>
              </a:spcAft>
              <a:buNone/>
            </a:pPr>
            <a:r>
              <a:rPr lang="es-419" sz="1885" b="1"/>
              <a:t>Clase propietaria </a:t>
            </a:r>
            <a:r>
              <a:rPr lang="es-419" sz="1885" b="1">
                <a:solidFill>
                  <a:srgbClr val="CC4125"/>
                </a:solidFill>
              </a:rPr>
              <a:t>negativamente</a:t>
            </a:r>
            <a:r>
              <a:rPr lang="es-419" sz="1885" b="1"/>
              <a:t> privilegiada: rentistas</a:t>
            </a:r>
            <a:endParaRPr sz="1885" b="1"/>
          </a:p>
          <a:p>
            <a:pPr marL="457200" lvl="0" indent="-348297" algn="l" rtl="0">
              <a:spcBef>
                <a:spcPts val="1200"/>
              </a:spcBef>
              <a:spcAft>
                <a:spcPts val="0"/>
              </a:spcAft>
              <a:buSzPts val="1885"/>
              <a:buChar char="●"/>
            </a:pPr>
            <a:r>
              <a:rPr lang="es-419" sz="1885"/>
              <a:t>objetos de propiedad (serviles)</a:t>
            </a:r>
            <a:endParaRPr sz="1885"/>
          </a:p>
          <a:p>
            <a:pPr marL="457200" lvl="0" indent="-348297" algn="l" rtl="0">
              <a:spcBef>
                <a:spcPts val="0"/>
              </a:spcBef>
              <a:spcAft>
                <a:spcPts val="0"/>
              </a:spcAft>
              <a:buSzPts val="1885"/>
              <a:buChar char="●"/>
            </a:pPr>
            <a:r>
              <a:rPr lang="es-419" sz="1885" i="1"/>
              <a:t>déclasses (proletarii en el sentido de los antiguos)</a:t>
            </a:r>
            <a:endParaRPr sz="1885" i="1"/>
          </a:p>
          <a:p>
            <a:pPr marL="457200" lvl="0" indent="-348297" algn="l" rtl="0">
              <a:spcBef>
                <a:spcPts val="0"/>
              </a:spcBef>
              <a:spcAft>
                <a:spcPts val="0"/>
              </a:spcAft>
              <a:buSzPts val="1885"/>
              <a:buChar char="●"/>
            </a:pPr>
            <a:r>
              <a:rPr lang="es-419" sz="1885" i="1"/>
              <a:t>deudores</a:t>
            </a:r>
            <a:endParaRPr sz="1885" i="1"/>
          </a:p>
          <a:p>
            <a:pPr marL="457200" lvl="0" indent="-348297" algn="l" rtl="0">
              <a:spcBef>
                <a:spcPts val="0"/>
              </a:spcBef>
              <a:spcAft>
                <a:spcPts val="0"/>
              </a:spcAft>
              <a:buSzPts val="1885"/>
              <a:buChar char="●"/>
            </a:pPr>
            <a:r>
              <a:rPr lang="es-419" sz="1885" i="1"/>
              <a:t>"pobres"</a:t>
            </a:r>
            <a:endParaRPr sz="1885" i="1"/>
          </a:p>
        </p:txBody>
      </p:sp>
      <p:pic>
        <p:nvPicPr>
          <p:cNvPr id="143" name="Google Shape;143;p25"/>
          <p:cNvPicPr preferRelativeResize="0"/>
          <p:nvPr/>
        </p:nvPicPr>
        <p:blipFill>
          <a:blip r:embed="rId3">
            <a:alphaModFix/>
          </a:blip>
          <a:stretch>
            <a:fillRect/>
          </a:stretch>
        </p:blipFill>
        <p:spPr>
          <a:xfrm>
            <a:off x="3881250" y="3278175"/>
            <a:ext cx="4224200" cy="1432250"/>
          </a:xfrm>
          <a:prstGeom prst="rect">
            <a:avLst/>
          </a:prstGeom>
          <a:noFill/>
          <a:ln>
            <a:noFill/>
          </a:ln>
        </p:spPr>
      </p:pic>
      <p:sp>
        <p:nvSpPr>
          <p:cNvPr id="144" name="Google Shape;144;p25"/>
          <p:cNvSpPr txBox="1"/>
          <p:nvPr/>
        </p:nvSpPr>
        <p:spPr>
          <a:xfrm>
            <a:off x="3173375" y="4617875"/>
            <a:ext cx="5526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sz="900" u="sng">
                <a:solidFill>
                  <a:schemeClr val="hlink"/>
                </a:solidFill>
                <a:hlinkClick r:id="rId4"/>
              </a:rPr>
              <a:t>fuente:https://viacampesina.org/es/la-via-campesina-por-el-derecho-a-la-salud-publica-y-gratuita-para-todas-las-poblaciones/</a:t>
            </a:r>
            <a:endParaRPr sz="9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title"/>
          </p:nvPr>
        </p:nvSpPr>
        <p:spPr>
          <a:xfrm>
            <a:off x="311700" y="101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t>Cuáles son las clases</a:t>
            </a:r>
            <a:r>
              <a:rPr lang="es-419"/>
              <a:t>: 2. clases lucrativas</a:t>
            </a:r>
            <a:endParaRPr/>
          </a:p>
        </p:txBody>
      </p:sp>
      <p:sp>
        <p:nvSpPr>
          <p:cNvPr id="150" name="Google Shape;150;p26"/>
          <p:cNvSpPr txBox="1">
            <a:spLocks noGrp="1"/>
          </p:cNvSpPr>
          <p:nvPr>
            <p:ph type="body" idx="1"/>
          </p:nvPr>
        </p:nvSpPr>
        <p:spPr>
          <a:xfrm>
            <a:off x="443925" y="1599775"/>
            <a:ext cx="7674600" cy="296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700">
                <a:solidFill>
                  <a:schemeClr val="dk1"/>
                </a:solidFill>
              </a:rPr>
              <a:t>Clase lucrativa </a:t>
            </a:r>
            <a:r>
              <a:rPr lang="es-419" sz="1700" b="1">
                <a:solidFill>
                  <a:srgbClr val="38761D"/>
                </a:solidFill>
              </a:rPr>
              <a:t>positivamente</a:t>
            </a:r>
            <a:r>
              <a:rPr lang="es-419" sz="1700">
                <a:solidFill>
                  <a:schemeClr val="dk1"/>
                </a:solidFill>
              </a:rPr>
              <a:t> privilegiada: son típicamente empresarios:</a:t>
            </a:r>
            <a:endParaRPr sz="1700">
              <a:solidFill>
                <a:schemeClr val="dk1"/>
              </a:solidFill>
            </a:endParaRPr>
          </a:p>
          <a:p>
            <a:pPr marL="457200" lvl="0" indent="-336550" algn="l" rtl="0">
              <a:spcBef>
                <a:spcPts val="1200"/>
              </a:spcBef>
              <a:spcAft>
                <a:spcPts val="0"/>
              </a:spcAft>
              <a:buClr>
                <a:schemeClr val="dk1"/>
              </a:buClr>
              <a:buSzPts val="1700"/>
              <a:buChar char="●"/>
            </a:pPr>
            <a:r>
              <a:rPr lang="es-419" sz="1700">
                <a:solidFill>
                  <a:schemeClr val="dk1"/>
                </a:solidFill>
              </a:rPr>
              <a:t>comerciantes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armadores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industriales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empresarios agrarios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banqueros y financieros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profesionales liberales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trabajadores con cualidades monopólicas </a:t>
            </a:r>
            <a:endParaRPr sz="1700">
              <a:solidFill>
                <a:schemeClr val="dk1"/>
              </a:solidFill>
            </a:endParaRPr>
          </a:p>
        </p:txBody>
      </p:sp>
      <p:sp>
        <p:nvSpPr>
          <p:cNvPr id="151" name="Google Shape;151;p26"/>
          <p:cNvSpPr txBox="1">
            <a:spLocks noGrp="1"/>
          </p:cNvSpPr>
          <p:nvPr>
            <p:ph type="body" idx="1"/>
          </p:nvPr>
        </p:nvSpPr>
        <p:spPr>
          <a:xfrm>
            <a:off x="192900" y="720925"/>
            <a:ext cx="8520600" cy="83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s-419" sz="1700">
                <a:solidFill>
                  <a:schemeClr val="accent2"/>
                </a:solidFill>
              </a:rPr>
              <a:t>Clase lucrativa se llama aquella en que las probabilidades de la </a:t>
            </a:r>
            <a:r>
              <a:rPr lang="es-419" sz="1700" u="sng">
                <a:solidFill>
                  <a:schemeClr val="accent2"/>
                </a:solidFill>
              </a:rPr>
              <a:t>valorización de bienes y servicios en el mercado </a:t>
            </a:r>
            <a:r>
              <a:rPr lang="es-419" sz="1700">
                <a:solidFill>
                  <a:schemeClr val="accent2"/>
                </a:solidFill>
              </a:rPr>
              <a:t>determinan de un modo primario la situación de clase.</a:t>
            </a:r>
            <a:r>
              <a:rPr lang="es-419" sz="1385">
                <a:solidFill>
                  <a:schemeClr val="accent2"/>
                </a:solidFill>
              </a:rPr>
              <a:t> </a:t>
            </a:r>
            <a:endParaRPr sz="1385">
              <a:solidFill>
                <a:schemeClr val="accent2"/>
              </a:solidFill>
            </a:endParaRPr>
          </a:p>
        </p:txBody>
      </p:sp>
      <p:pic>
        <p:nvPicPr>
          <p:cNvPr id="152" name="Google Shape;152;p26"/>
          <p:cNvPicPr preferRelativeResize="0"/>
          <p:nvPr/>
        </p:nvPicPr>
        <p:blipFill>
          <a:blip r:embed="rId3">
            <a:alphaModFix/>
          </a:blip>
          <a:stretch>
            <a:fillRect/>
          </a:stretch>
        </p:blipFill>
        <p:spPr>
          <a:xfrm>
            <a:off x="5651538" y="2401500"/>
            <a:ext cx="2466975" cy="1847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311700" y="101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t>Cuáles son las clases</a:t>
            </a:r>
            <a:r>
              <a:rPr lang="es-419"/>
              <a:t>: 2. clases lucrativas</a:t>
            </a:r>
            <a:endParaRPr/>
          </a:p>
        </p:txBody>
      </p:sp>
      <p:sp>
        <p:nvSpPr>
          <p:cNvPr id="158" name="Google Shape;158;p27"/>
          <p:cNvSpPr txBox="1">
            <a:spLocks noGrp="1"/>
          </p:cNvSpPr>
          <p:nvPr>
            <p:ph type="body" idx="1"/>
          </p:nvPr>
        </p:nvSpPr>
        <p:spPr>
          <a:xfrm>
            <a:off x="443925" y="1693450"/>
            <a:ext cx="7674600" cy="2875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700">
                <a:solidFill>
                  <a:schemeClr val="dk1"/>
                </a:solidFill>
              </a:rPr>
              <a:t>Clase lucrativa </a:t>
            </a:r>
            <a:r>
              <a:rPr lang="es-419" sz="1700" b="1">
                <a:solidFill>
                  <a:srgbClr val="CC0000"/>
                </a:solidFill>
                <a:highlight>
                  <a:schemeClr val="lt1"/>
                </a:highlight>
              </a:rPr>
              <a:t>negativamente</a:t>
            </a:r>
            <a:r>
              <a:rPr lang="es-419" sz="1700">
                <a:solidFill>
                  <a:schemeClr val="dk1"/>
                </a:solidFill>
              </a:rPr>
              <a:t> privilegiada: son típicamente trabajadores en sus distintas especies cualitativamente diferenciadas:</a:t>
            </a:r>
            <a:endParaRPr sz="1700">
              <a:solidFill>
                <a:schemeClr val="dk1"/>
              </a:solidFill>
            </a:endParaRPr>
          </a:p>
          <a:p>
            <a:pPr marL="457200" lvl="0" indent="-336550" algn="l" rtl="0">
              <a:spcBef>
                <a:spcPts val="1200"/>
              </a:spcBef>
              <a:spcAft>
                <a:spcPts val="0"/>
              </a:spcAft>
              <a:buClr>
                <a:schemeClr val="dk1"/>
              </a:buClr>
              <a:buSzPts val="1700"/>
              <a:buChar char="●"/>
            </a:pPr>
            <a:r>
              <a:rPr lang="es-419" sz="1700">
                <a:solidFill>
                  <a:schemeClr val="dk1"/>
                </a:solidFill>
              </a:rPr>
              <a:t>calificados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semicalificados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no calificados o braceros</a:t>
            </a:r>
            <a:endParaRPr sz="1700">
              <a:solidFill>
                <a:schemeClr val="dk1"/>
              </a:solidFill>
            </a:endParaRPr>
          </a:p>
          <a:p>
            <a:pPr marL="0" lvl="0" indent="0" algn="l" rtl="0">
              <a:spcBef>
                <a:spcPts val="1200"/>
              </a:spcBef>
              <a:spcAft>
                <a:spcPts val="1200"/>
              </a:spcAft>
              <a:buNone/>
            </a:pPr>
            <a:endParaRPr sz="1700">
              <a:solidFill>
                <a:schemeClr val="dk1"/>
              </a:solidFill>
            </a:endParaRPr>
          </a:p>
        </p:txBody>
      </p:sp>
      <p:sp>
        <p:nvSpPr>
          <p:cNvPr id="159" name="Google Shape;159;p27"/>
          <p:cNvSpPr txBox="1">
            <a:spLocks noGrp="1"/>
          </p:cNvSpPr>
          <p:nvPr>
            <p:ph type="body" idx="1"/>
          </p:nvPr>
        </p:nvSpPr>
        <p:spPr>
          <a:xfrm>
            <a:off x="311700" y="767750"/>
            <a:ext cx="8137500" cy="83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852"/>
              <a:buNone/>
            </a:pPr>
            <a:r>
              <a:rPr lang="es-419" sz="1885">
                <a:solidFill>
                  <a:schemeClr val="dk1"/>
                </a:solidFill>
              </a:rPr>
              <a:t>Clase propietaria se llama aquella en que las diferencias situación respecto a la posibilidad de lucro determina su situación de clase.</a:t>
            </a:r>
            <a:endParaRPr sz="1885">
              <a:solidFill>
                <a:schemeClr val="dk1"/>
              </a:solidFill>
            </a:endParaRPr>
          </a:p>
          <a:p>
            <a:pPr marL="0" lvl="0" indent="0" algn="l" rtl="0">
              <a:spcBef>
                <a:spcPts val="1200"/>
              </a:spcBef>
              <a:spcAft>
                <a:spcPts val="1200"/>
              </a:spcAft>
              <a:buSzPts val="852"/>
              <a:buNone/>
            </a:pPr>
            <a:r>
              <a:rPr lang="es-419" sz="1085"/>
              <a:t> </a:t>
            </a:r>
            <a:endParaRPr sz="1085"/>
          </a:p>
        </p:txBody>
      </p:sp>
      <p:pic>
        <p:nvPicPr>
          <p:cNvPr id="160" name="Google Shape;160;p27"/>
          <p:cNvPicPr preferRelativeResize="0"/>
          <p:nvPr/>
        </p:nvPicPr>
        <p:blipFill>
          <a:blip r:embed="rId3">
            <a:alphaModFix/>
          </a:blip>
          <a:stretch>
            <a:fillRect/>
          </a:stretch>
        </p:blipFill>
        <p:spPr>
          <a:xfrm>
            <a:off x="4185900" y="2712050"/>
            <a:ext cx="3721075" cy="2325676"/>
          </a:xfrm>
          <a:prstGeom prst="rect">
            <a:avLst/>
          </a:prstGeom>
          <a:noFill/>
          <a:ln>
            <a:noFill/>
          </a:ln>
        </p:spPr>
      </p:pic>
      <p:pic>
        <p:nvPicPr>
          <p:cNvPr id="161" name="Google Shape;161;p27"/>
          <p:cNvPicPr preferRelativeResize="0"/>
          <p:nvPr/>
        </p:nvPicPr>
        <p:blipFill>
          <a:blip r:embed="rId4">
            <a:alphaModFix/>
          </a:blip>
          <a:stretch>
            <a:fillRect/>
          </a:stretch>
        </p:blipFill>
        <p:spPr>
          <a:xfrm>
            <a:off x="6439300" y="2228175"/>
            <a:ext cx="2464100" cy="1600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311700" y="101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t>Cuáles son las clases</a:t>
            </a:r>
            <a:r>
              <a:rPr lang="es-419"/>
              <a:t>: clases medias</a:t>
            </a:r>
            <a:endParaRPr/>
          </a:p>
        </p:txBody>
      </p:sp>
      <p:sp>
        <p:nvSpPr>
          <p:cNvPr id="167" name="Google Shape;167;p28"/>
          <p:cNvSpPr txBox="1">
            <a:spLocks noGrp="1"/>
          </p:cNvSpPr>
          <p:nvPr>
            <p:ph type="body" idx="1"/>
          </p:nvPr>
        </p:nvSpPr>
        <p:spPr>
          <a:xfrm>
            <a:off x="311700" y="1495100"/>
            <a:ext cx="4739400" cy="2875500"/>
          </a:xfrm>
          <a:prstGeom prst="rect">
            <a:avLst/>
          </a:prstGeom>
        </p:spPr>
        <p:txBody>
          <a:bodyPr spcFirstLastPara="1" wrap="square" lIns="91425" tIns="91425" rIns="91425" bIns="91425" anchor="t" anchorCtr="0">
            <a:normAutofit/>
          </a:bodyPr>
          <a:lstStyle/>
          <a:p>
            <a:pPr marL="457200" lvl="0" indent="-336550" algn="l" rtl="0">
              <a:spcBef>
                <a:spcPts val="0"/>
              </a:spcBef>
              <a:spcAft>
                <a:spcPts val="0"/>
              </a:spcAft>
              <a:buClr>
                <a:schemeClr val="dk1"/>
              </a:buClr>
              <a:buSzPts val="1700"/>
              <a:buChar char="●"/>
            </a:pPr>
            <a:r>
              <a:rPr lang="es-419" sz="1700">
                <a:solidFill>
                  <a:schemeClr val="dk1"/>
                </a:solidFill>
              </a:rPr>
              <a:t>campesinos y artesanos independientes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funcionarios públicos y privados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trabajadores con cualidades monopólicas excepcionales propias o adquiridas</a:t>
            </a:r>
            <a:endParaRPr sz="1700">
              <a:solidFill>
                <a:schemeClr val="dk1"/>
              </a:solidFill>
            </a:endParaRPr>
          </a:p>
        </p:txBody>
      </p:sp>
      <p:sp>
        <p:nvSpPr>
          <p:cNvPr id="168" name="Google Shape;168;p28"/>
          <p:cNvSpPr txBox="1">
            <a:spLocks noGrp="1"/>
          </p:cNvSpPr>
          <p:nvPr>
            <p:ph type="body" idx="1"/>
          </p:nvPr>
        </p:nvSpPr>
        <p:spPr>
          <a:xfrm>
            <a:off x="311700" y="767750"/>
            <a:ext cx="8137500" cy="8319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852"/>
              <a:buNone/>
            </a:pPr>
            <a:r>
              <a:rPr lang="es-419" sz="1885">
                <a:solidFill>
                  <a:schemeClr val="dk1"/>
                </a:solidFill>
              </a:rPr>
              <a:t>Clases medias: </a:t>
            </a:r>
            <a:endParaRPr sz="1085"/>
          </a:p>
        </p:txBody>
      </p:sp>
      <p:pic>
        <p:nvPicPr>
          <p:cNvPr id="169" name="Google Shape;169;p28"/>
          <p:cNvPicPr preferRelativeResize="0"/>
          <p:nvPr/>
        </p:nvPicPr>
        <p:blipFill>
          <a:blip r:embed="rId3">
            <a:alphaModFix/>
          </a:blip>
          <a:stretch>
            <a:fillRect/>
          </a:stretch>
        </p:blipFill>
        <p:spPr>
          <a:xfrm>
            <a:off x="5183325" y="1599650"/>
            <a:ext cx="3655875" cy="23434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xfrm>
            <a:off x="311700" y="445025"/>
            <a:ext cx="8520600" cy="319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s-419" sz="2120"/>
              <a:t>Son clases sociales: los que comparten situaciones típicas de intereses </a:t>
            </a:r>
            <a:r>
              <a:rPr lang="es-419" sz="2120" i="1"/>
              <a:t>iguales</a:t>
            </a:r>
            <a:r>
              <a:rPr lang="es-419" sz="2120"/>
              <a:t> (o semejantes) en los que se encuentra el individuo junto con muchos más. El poder de disposición sobre las distintas clases de bienes de consumo, medios de producción, patrimonio, medios lucrativos y servicios constituye </a:t>
            </a:r>
            <a:r>
              <a:rPr lang="es-419" sz="2120" b="1"/>
              <a:t>en teoría</a:t>
            </a:r>
            <a:r>
              <a:rPr lang="es-419" sz="2120"/>
              <a:t>, en cada caso, </a:t>
            </a:r>
            <a:r>
              <a:rPr lang="es-419" sz="2120" b="1"/>
              <a:t>una situación de clase particular</a:t>
            </a:r>
            <a:r>
              <a:rPr lang="es-419" sz="2120"/>
              <a:t>; pero </a:t>
            </a:r>
            <a:r>
              <a:rPr lang="es-419" sz="2120" u="sng"/>
              <a:t>únicamente forma una homogénea la de los carentes de propiedad y totalmente sin "calificación", obligados a ganar su vida por su trabajo en ocupaciones inconstantes.</a:t>
            </a:r>
            <a:endParaRPr sz="2120" u="sng"/>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Son clases sociales:</a:t>
            </a:r>
            <a:endParaRPr/>
          </a:p>
        </p:txBody>
      </p:sp>
      <p:sp>
        <p:nvSpPr>
          <p:cNvPr id="180" name="Google Shape;180;p30"/>
          <p:cNvSpPr txBox="1">
            <a:spLocks noGrp="1"/>
          </p:cNvSpPr>
          <p:nvPr>
            <p:ph type="body" idx="1"/>
          </p:nvPr>
        </p:nvSpPr>
        <p:spPr>
          <a:xfrm>
            <a:off x="311700" y="1152475"/>
            <a:ext cx="76218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endParaRPr sz="1700">
              <a:solidFill>
                <a:schemeClr val="dk1"/>
              </a:solidFill>
            </a:endParaRPr>
          </a:p>
          <a:p>
            <a:pPr marL="457200" lvl="0" indent="-355600" algn="l" rtl="0">
              <a:spcBef>
                <a:spcPts val="1200"/>
              </a:spcBef>
              <a:spcAft>
                <a:spcPts val="0"/>
              </a:spcAft>
              <a:buClr>
                <a:schemeClr val="dk1"/>
              </a:buClr>
              <a:buSzPts val="2000"/>
              <a:buChar char="●"/>
            </a:pPr>
            <a:r>
              <a:rPr lang="es-419" sz="2000">
                <a:solidFill>
                  <a:schemeClr val="dk1"/>
                </a:solidFill>
              </a:rPr>
              <a:t>El proletariado en su conjunto, tanto más cuanto más automático sea su proceso de trabajo.</a:t>
            </a:r>
            <a:endParaRPr sz="2000">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La pequeña burguesía</a:t>
            </a:r>
            <a:endParaRPr sz="2000">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La </a:t>
            </a:r>
            <a:r>
              <a:rPr lang="es-419" sz="2000" i="1">
                <a:solidFill>
                  <a:schemeClr val="dk1"/>
                </a:solidFill>
              </a:rPr>
              <a:t>intelligentsia</a:t>
            </a:r>
            <a:r>
              <a:rPr lang="es-419" sz="2000">
                <a:solidFill>
                  <a:schemeClr val="dk1"/>
                </a:solidFill>
              </a:rPr>
              <a:t> sin propiedad y los expertos profesionales (técnicos, empleados comerciales o de otra clase, burócratas).</a:t>
            </a:r>
            <a:endParaRPr sz="2000">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Las clases de los propietarios y los privilegiados por educación</a:t>
            </a:r>
            <a:endParaRPr sz="20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Situación estamental</a:t>
            </a:r>
            <a:endParaRPr/>
          </a:p>
        </p:txBody>
      </p:sp>
      <p:sp>
        <p:nvSpPr>
          <p:cNvPr id="186" name="Google Shape;18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s-419" sz="2000" b="1">
                <a:solidFill>
                  <a:schemeClr val="dk1"/>
                </a:solidFill>
              </a:rPr>
              <a:t>Situación estamental: </a:t>
            </a:r>
            <a:r>
              <a:rPr lang="es-419" sz="2000">
                <a:solidFill>
                  <a:schemeClr val="dk1"/>
                </a:solidFill>
              </a:rPr>
              <a:t>es una pretensión, típicamente efectiva, de </a:t>
            </a:r>
            <a:r>
              <a:rPr lang="es-419" sz="2000">
                <a:solidFill>
                  <a:schemeClr val="dk1"/>
                </a:solidFill>
                <a:highlight>
                  <a:srgbClr val="D9EAD3"/>
                </a:highlight>
              </a:rPr>
              <a:t>privilegios positivos o negativos en la </a:t>
            </a:r>
            <a:r>
              <a:rPr lang="es-419" sz="2000" i="1">
                <a:solidFill>
                  <a:schemeClr val="dk1"/>
                </a:solidFill>
                <a:highlight>
                  <a:srgbClr val="D9EAD3"/>
                </a:highlight>
              </a:rPr>
              <a:t>consideración</a:t>
            </a:r>
            <a:r>
              <a:rPr lang="es-419" sz="2000">
                <a:solidFill>
                  <a:schemeClr val="dk1"/>
                </a:solidFill>
                <a:highlight>
                  <a:srgbClr val="D9EAD3"/>
                </a:highlight>
              </a:rPr>
              <a:t> social,</a:t>
            </a:r>
            <a:r>
              <a:rPr lang="es-419" sz="2000">
                <a:solidFill>
                  <a:schemeClr val="dk1"/>
                </a:solidFill>
              </a:rPr>
              <a:t> fundada </a:t>
            </a:r>
            <a:endParaRPr sz="2000">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en el modo de vida </a:t>
            </a:r>
            <a:endParaRPr sz="2000">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en maneras formales de educación</a:t>
            </a:r>
            <a:endParaRPr sz="2000">
              <a:solidFill>
                <a:schemeClr val="dk1"/>
              </a:solidFill>
            </a:endParaRPr>
          </a:p>
          <a:p>
            <a:pPr marL="914400" lvl="1" indent="-355600" algn="l" rtl="0">
              <a:spcBef>
                <a:spcPts val="0"/>
              </a:spcBef>
              <a:spcAft>
                <a:spcPts val="0"/>
              </a:spcAft>
              <a:buClr>
                <a:schemeClr val="dk1"/>
              </a:buClr>
              <a:buSzPts val="2000"/>
              <a:buChar char="○"/>
            </a:pPr>
            <a:r>
              <a:rPr lang="es-419" sz="2000">
                <a:solidFill>
                  <a:schemeClr val="dk1"/>
                </a:solidFill>
              </a:rPr>
              <a:t>empíricas</a:t>
            </a:r>
            <a:endParaRPr sz="2000">
              <a:solidFill>
                <a:schemeClr val="dk1"/>
              </a:solidFill>
            </a:endParaRPr>
          </a:p>
          <a:p>
            <a:pPr marL="914400" lvl="1" indent="-355600" algn="l" rtl="0">
              <a:spcBef>
                <a:spcPts val="0"/>
              </a:spcBef>
              <a:spcAft>
                <a:spcPts val="0"/>
              </a:spcAft>
              <a:buClr>
                <a:schemeClr val="dk1"/>
              </a:buClr>
              <a:buSzPts val="2000"/>
              <a:buChar char="○"/>
            </a:pPr>
            <a:r>
              <a:rPr lang="es-419" sz="2000">
                <a:solidFill>
                  <a:schemeClr val="dk1"/>
                </a:solidFill>
              </a:rPr>
              <a:t>con una doctrina racional y posesión de formas de vida correspondientes</a:t>
            </a:r>
            <a:endParaRPr sz="2000">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en prestigio hereditario o profesional, </a:t>
            </a:r>
            <a:endParaRPr sz="2000">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Prácticamente la situación estamental se expersa en </a:t>
            </a:r>
            <a:endParaRPr/>
          </a:p>
        </p:txBody>
      </p:sp>
      <p:sp>
        <p:nvSpPr>
          <p:cNvPr id="192" name="Google Shape;192;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Char char="●"/>
            </a:pPr>
            <a:r>
              <a:rPr lang="es-419" sz="2100">
                <a:solidFill>
                  <a:schemeClr val="dk1"/>
                </a:solidFill>
              </a:rPr>
              <a:t>connubium: derecho adquirido por contraer matrimonio válido.</a:t>
            </a:r>
            <a:endParaRPr sz="2100">
              <a:solidFill>
                <a:schemeClr val="dk1"/>
              </a:solidFill>
            </a:endParaRPr>
          </a:p>
          <a:p>
            <a:pPr marL="457200" lvl="0" indent="-342900" algn="l" rtl="0">
              <a:spcBef>
                <a:spcPts val="0"/>
              </a:spcBef>
              <a:spcAft>
                <a:spcPts val="0"/>
              </a:spcAft>
              <a:buClr>
                <a:schemeClr val="dk1"/>
              </a:buClr>
              <a:buSzPts val="1800"/>
              <a:buChar char="●"/>
            </a:pPr>
            <a:r>
              <a:rPr lang="es-419" sz="2100">
                <a:solidFill>
                  <a:schemeClr val="dk1"/>
                </a:solidFill>
              </a:rPr>
              <a:t>comensalidad: </a:t>
            </a:r>
            <a:r>
              <a:rPr lang="es-419" sz="1700" i="1">
                <a:solidFill>
                  <a:schemeClr val="dk1"/>
                </a:solidFill>
              </a:rPr>
              <a:t>El concepto de comensalidad proviene entonces de las ciencias sociales y remite al hecho de comer y beber juntos alrededor de la misma mesa. Es el espacio simbólico en el que el grupo social comparte y transmite sus valores y sentidos sociales, es decir su identidad cultural. (Barthe, 2014)</a:t>
            </a:r>
            <a:endParaRPr sz="1700" i="1">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apropiación monopolista de probabilidades adquisitivas privilegiadas o estigmatización de determinados modos de adquirir.</a:t>
            </a:r>
            <a:endParaRPr sz="2000">
              <a:solidFill>
                <a:schemeClr val="dk1"/>
              </a:solidFill>
            </a:endParaRPr>
          </a:p>
          <a:p>
            <a:pPr marL="457200" lvl="0" indent="-355600" algn="l" rtl="0">
              <a:spcBef>
                <a:spcPts val="0"/>
              </a:spcBef>
              <a:spcAft>
                <a:spcPts val="0"/>
              </a:spcAft>
              <a:buClr>
                <a:schemeClr val="dk1"/>
              </a:buClr>
              <a:buSzPts val="2000"/>
              <a:buChar char="●"/>
            </a:pPr>
            <a:r>
              <a:rPr lang="es-419" sz="2000">
                <a:solidFill>
                  <a:schemeClr val="dk1"/>
                </a:solidFill>
              </a:rPr>
              <a:t>en convenciones estamentales (tradiciones) de otra especie</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786625" y="1056988"/>
            <a:ext cx="2538000" cy="2851525"/>
          </a:xfrm>
          <a:prstGeom prst="rect">
            <a:avLst/>
          </a:prstGeom>
          <a:noFill/>
          <a:ln>
            <a:noFill/>
          </a:ln>
        </p:spPr>
      </p:pic>
      <p:sp>
        <p:nvSpPr>
          <p:cNvPr id="70" name="Google Shape;70;p15"/>
          <p:cNvSpPr txBox="1"/>
          <p:nvPr/>
        </p:nvSpPr>
        <p:spPr>
          <a:xfrm>
            <a:off x="4235850" y="1128175"/>
            <a:ext cx="3853200" cy="1528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s-419" sz="2150" b="1">
                <a:solidFill>
                  <a:srgbClr val="202122"/>
                </a:solidFill>
                <a:highlight>
                  <a:srgbClr val="FFFFFF"/>
                </a:highlight>
              </a:rPr>
              <a:t>Maximilian Karl Emil Weber</a:t>
            </a:r>
            <a:r>
              <a:rPr lang="es-419" sz="2150">
                <a:solidFill>
                  <a:srgbClr val="202122"/>
                </a:solidFill>
                <a:highlight>
                  <a:srgbClr val="FFFFFF"/>
                </a:highlight>
              </a:rPr>
              <a:t> </a:t>
            </a:r>
            <a:endParaRPr sz="2150">
              <a:solidFill>
                <a:srgbClr val="202122"/>
              </a:solidFill>
              <a:highlight>
                <a:srgbClr val="FFFFFF"/>
              </a:highlight>
            </a:endParaRPr>
          </a:p>
          <a:p>
            <a:pPr marL="0" lvl="0" indent="0" algn="l" rtl="0">
              <a:lnSpc>
                <a:spcPct val="115000"/>
              </a:lnSpc>
              <a:spcBef>
                <a:spcPts val="500"/>
              </a:spcBef>
              <a:spcAft>
                <a:spcPts val="0"/>
              </a:spcAft>
              <a:buClr>
                <a:schemeClr val="dk1"/>
              </a:buClr>
              <a:buSzPts val="1100"/>
              <a:buFont typeface="Arial"/>
              <a:buNone/>
            </a:pPr>
            <a:r>
              <a:rPr lang="es-419" sz="1750">
                <a:solidFill>
                  <a:srgbClr val="202122"/>
                </a:solidFill>
                <a:highlight>
                  <a:srgbClr val="FFFFFF"/>
                </a:highlight>
              </a:rPr>
              <a:t>Erfurt, 21 de abril de 1864-Múnich, 14 de junio de 1920</a:t>
            </a:r>
            <a:endParaRPr sz="1800">
              <a:solidFill>
                <a:schemeClr val="dk1"/>
              </a:solidFill>
            </a:endParaRPr>
          </a:p>
          <a:p>
            <a:pPr marL="0" lvl="0" indent="0" algn="l" rtl="0">
              <a:spcBef>
                <a:spcPts val="50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Estamentos y clases:</a:t>
            </a:r>
            <a:endParaRPr/>
          </a:p>
        </p:txBody>
      </p:sp>
      <p:sp>
        <p:nvSpPr>
          <p:cNvPr id="198" name="Google Shape;198;p33"/>
          <p:cNvSpPr txBox="1">
            <a:spLocks noGrp="1"/>
          </p:cNvSpPr>
          <p:nvPr>
            <p:ph type="body" idx="1"/>
          </p:nvPr>
        </p:nvSpPr>
        <p:spPr>
          <a:xfrm>
            <a:off x="311700" y="1152475"/>
            <a:ext cx="45540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s-419">
                <a:solidFill>
                  <a:schemeClr val="dk1"/>
                </a:solidFill>
              </a:rPr>
              <a:t>La situación estamental puede descansar en situaciones de una u otra especie. Pero nunca está determinada por ellas únicamente: posesión de dinero y cualidad de empresario no son en sí cualificaciones estamentales -aunque puedan conducir a ella.</a:t>
            </a:r>
            <a:endParaRPr>
              <a:solidFill>
                <a:schemeClr val="dk1"/>
              </a:solidFill>
            </a:endParaRPr>
          </a:p>
        </p:txBody>
      </p:sp>
      <p:pic>
        <p:nvPicPr>
          <p:cNvPr id="199" name="Google Shape;199;p33"/>
          <p:cNvPicPr preferRelativeResize="0"/>
          <p:nvPr/>
        </p:nvPicPr>
        <p:blipFill>
          <a:blip r:embed="rId3">
            <a:alphaModFix/>
          </a:blip>
          <a:stretch>
            <a:fillRect/>
          </a:stretch>
        </p:blipFill>
        <p:spPr>
          <a:xfrm>
            <a:off x="5018100" y="1518775"/>
            <a:ext cx="3973500" cy="210595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311700" y="1541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pic>
        <p:nvPicPr>
          <p:cNvPr id="205" name="Google Shape;205;p34"/>
          <p:cNvPicPr preferRelativeResize="0"/>
          <p:nvPr/>
        </p:nvPicPr>
        <p:blipFill>
          <a:blip r:embed="rId3">
            <a:alphaModFix/>
          </a:blip>
          <a:stretch>
            <a:fillRect/>
          </a:stretch>
        </p:blipFill>
        <p:spPr>
          <a:xfrm>
            <a:off x="1487850" y="726825"/>
            <a:ext cx="5735402" cy="3820976"/>
          </a:xfrm>
          <a:prstGeom prst="rect">
            <a:avLst/>
          </a:prstGeom>
          <a:noFill/>
          <a:ln>
            <a:noFill/>
          </a:ln>
        </p:spPr>
      </p:pic>
      <p:sp>
        <p:nvSpPr>
          <p:cNvPr id="206" name="Google Shape;206;p34"/>
          <p:cNvSpPr txBox="1"/>
          <p:nvPr/>
        </p:nvSpPr>
        <p:spPr>
          <a:xfrm>
            <a:off x="1190000" y="4614600"/>
            <a:ext cx="734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u="sng">
                <a:solidFill>
                  <a:schemeClr val="hlink"/>
                </a:solidFill>
                <a:hlinkClick r:id="rId4"/>
              </a:rPr>
              <a:t>https://www.youtube.com/watch?v=nG2QbGN_Wd0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11700" y="1541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Estamento:</a:t>
            </a:r>
            <a:endParaRPr/>
          </a:p>
        </p:txBody>
      </p:sp>
      <p:sp>
        <p:nvSpPr>
          <p:cNvPr id="212" name="Google Shape;212;p35"/>
          <p:cNvSpPr txBox="1">
            <a:spLocks noGrp="1"/>
          </p:cNvSpPr>
          <p:nvPr>
            <p:ph type="body" idx="1"/>
          </p:nvPr>
        </p:nvSpPr>
        <p:spPr>
          <a:xfrm>
            <a:off x="145450" y="647900"/>
            <a:ext cx="8819400" cy="392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1018"/>
              <a:buNone/>
            </a:pPr>
            <a:r>
              <a:rPr lang="es-419" sz="1765">
                <a:solidFill>
                  <a:srgbClr val="0000FF"/>
                </a:solidFill>
              </a:rPr>
              <a:t>Un conjunto de hombres que, dentro de una asociación, reclaman de un modo efectivo</a:t>
            </a:r>
            <a:endParaRPr sz="1765">
              <a:solidFill>
                <a:srgbClr val="0000FF"/>
              </a:solidFill>
            </a:endParaRPr>
          </a:p>
          <a:p>
            <a:pPr marL="457200" lvl="0" indent="-340677" algn="l" rtl="0">
              <a:spcBef>
                <a:spcPts val="1200"/>
              </a:spcBef>
              <a:spcAft>
                <a:spcPts val="0"/>
              </a:spcAft>
              <a:buClr>
                <a:schemeClr val="dk1"/>
              </a:buClr>
              <a:buSzPts val="1765"/>
              <a:buChar char="●"/>
            </a:pPr>
            <a:r>
              <a:rPr lang="es-419" sz="1765">
                <a:solidFill>
                  <a:schemeClr val="dk1"/>
                </a:solidFill>
              </a:rPr>
              <a:t>una consideración estamental exclusiva</a:t>
            </a:r>
            <a:endParaRPr sz="1765">
              <a:solidFill>
                <a:schemeClr val="dk1"/>
              </a:solidFill>
            </a:endParaRPr>
          </a:p>
          <a:p>
            <a:pPr marL="457200" lvl="0" indent="-340677" algn="l" rtl="0">
              <a:spcBef>
                <a:spcPts val="0"/>
              </a:spcBef>
              <a:spcAft>
                <a:spcPts val="0"/>
              </a:spcAft>
              <a:buClr>
                <a:schemeClr val="dk1"/>
              </a:buClr>
              <a:buSzPts val="1765"/>
              <a:buChar char="●"/>
            </a:pPr>
            <a:r>
              <a:rPr lang="es-419" sz="1765">
                <a:solidFill>
                  <a:schemeClr val="dk1"/>
                </a:solidFill>
              </a:rPr>
              <a:t>un monopolio exclusivo de carácter estamental</a:t>
            </a:r>
            <a:endParaRPr sz="1765">
              <a:solidFill>
                <a:schemeClr val="dk1"/>
              </a:solidFill>
            </a:endParaRPr>
          </a:p>
          <a:p>
            <a:pPr marL="0" lvl="0" indent="0" algn="l" rtl="0">
              <a:spcBef>
                <a:spcPts val="1200"/>
              </a:spcBef>
              <a:spcAft>
                <a:spcPts val="0"/>
              </a:spcAft>
              <a:buSzPts val="1018"/>
              <a:buNone/>
            </a:pPr>
            <a:r>
              <a:rPr lang="es-419" sz="1765">
                <a:solidFill>
                  <a:srgbClr val="0000FF"/>
                </a:solidFill>
              </a:rPr>
              <a:t>Los estamentos pueden originarse:</a:t>
            </a:r>
            <a:endParaRPr sz="1765">
              <a:solidFill>
                <a:srgbClr val="0000FF"/>
              </a:solidFill>
            </a:endParaRPr>
          </a:p>
          <a:p>
            <a:pPr marL="457200" lvl="0" indent="-340677" algn="l" rtl="0">
              <a:spcBef>
                <a:spcPts val="1200"/>
              </a:spcBef>
              <a:spcAft>
                <a:spcPts val="0"/>
              </a:spcAft>
              <a:buClr>
                <a:schemeClr val="dk1"/>
              </a:buClr>
              <a:buSzPts val="1765"/>
              <a:buChar char="●"/>
            </a:pPr>
            <a:r>
              <a:rPr lang="es-419" sz="1765">
                <a:solidFill>
                  <a:schemeClr val="dk1"/>
                </a:solidFill>
              </a:rPr>
              <a:t>primariamente por un modo de vida estamental propio y en particular... por la naturaleza de la profesión (</a:t>
            </a:r>
            <a:r>
              <a:rPr lang="es-419" sz="1765">
                <a:solidFill>
                  <a:schemeClr val="dk1"/>
                </a:solidFill>
                <a:highlight>
                  <a:srgbClr val="A4C2F4"/>
                </a:highlight>
              </a:rPr>
              <a:t>estamentos de modos de vida y profesionales</a:t>
            </a:r>
            <a:r>
              <a:rPr lang="es-419" sz="1765">
                <a:solidFill>
                  <a:schemeClr val="dk1"/>
                </a:solidFill>
              </a:rPr>
              <a:t>).</a:t>
            </a:r>
            <a:endParaRPr sz="1765">
              <a:solidFill>
                <a:schemeClr val="dk1"/>
              </a:solidFill>
            </a:endParaRPr>
          </a:p>
          <a:p>
            <a:pPr marL="457200" lvl="0" indent="-340677" algn="l" rtl="0">
              <a:spcBef>
                <a:spcPts val="0"/>
              </a:spcBef>
              <a:spcAft>
                <a:spcPts val="0"/>
              </a:spcAft>
              <a:buClr>
                <a:schemeClr val="dk1"/>
              </a:buClr>
              <a:buSzPts val="1765"/>
              <a:buChar char="●"/>
            </a:pPr>
            <a:r>
              <a:rPr lang="es-419" sz="1765">
                <a:solidFill>
                  <a:schemeClr val="dk1"/>
                </a:solidFill>
              </a:rPr>
              <a:t>secundariamente, por carisma hereditario a través de pretensiones efectivas de prestigio, en méritos de una procedencia estamental (</a:t>
            </a:r>
            <a:r>
              <a:rPr lang="es-419" sz="1765">
                <a:solidFill>
                  <a:schemeClr val="dk1"/>
                </a:solidFill>
                <a:highlight>
                  <a:srgbClr val="C9DAF8"/>
                </a:highlight>
              </a:rPr>
              <a:t>estamentos hereditarios</a:t>
            </a:r>
            <a:r>
              <a:rPr lang="es-419" sz="1765">
                <a:solidFill>
                  <a:schemeClr val="dk1"/>
                </a:solidFill>
              </a:rPr>
              <a:t>).</a:t>
            </a:r>
            <a:endParaRPr sz="1765">
              <a:solidFill>
                <a:schemeClr val="dk1"/>
              </a:solidFill>
            </a:endParaRPr>
          </a:p>
          <a:p>
            <a:pPr marL="457200" lvl="0" indent="-340677" algn="l" rtl="0">
              <a:spcBef>
                <a:spcPts val="0"/>
              </a:spcBef>
              <a:spcAft>
                <a:spcPts val="0"/>
              </a:spcAft>
              <a:buClr>
                <a:schemeClr val="dk1"/>
              </a:buClr>
              <a:buSzPts val="1765"/>
              <a:buChar char="●"/>
            </a:pPr>
            <a:r>
              <a:rPr lang="es-419" sz="1765">
                <a:solidFill>
                  <a:schemeClr val="dk1"/>
                </a:solidFill>
              </a:rPr>
              <a:t>por apropiación estamental, como monopolio, de poderes de mando políticos o herocráticos (</a:t>
            </a:r>
            <a:r>
              <a:rPr lang="es-419" sz="1765">
                <a:solidFill>
                  <a:schemeClr val="dk1"/>
                </a:solidFill>
                <a:highlight>
                  <a:srgbClr val="9FC5E8"/>
                </a:highlight>
              </a:rPr>
              <a:t>estamentos politicos y hierocráticos</a:t>
            </a:r>
            <a:r>
              <a:rPr lang="es-419" sz="1765">
                <a:solidFill>
                  <a:schemeClr val="dk1"/>
                </a:solidFill>
              </a:rPr>
              <a:t>)</a:t>
            </a:r>
            <a:endParaRPr sz="1765">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Clases y estamentos</a:t>
            </a:r>
            <a:endParaRPr/>
          </a:p>
          <a:p>
            <a:pPr marL="0" lvl="0" indent="0" algn="l" rtl="0">
              <a:spcBef>
                <a:spcPts val="0"/>
              </a:spcBef>
              <a:spcAft>
                <a:spcPts val="0"/>
              </a:spcAft>
              <a:buNone/>
            </a:pPr>
            <a:endParaRPr/>
          </a:p>
        </p:txBody>
      </p:sp>
      <p:sp>
        <p:nvSpPr>
          <p:cNvPr id="218" name="Google Shape;218;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solidFill>
                  <a:schemeClr val="dk1"/>
                </a:solidFill>
              </a:rPr>
              <a:t>Una sociedad es "estamental" cuando su articulación social se realiza preferentemente según estamentos, y "clasista" cuando su articulación se realiza preferentemente según clases. </a:t>
            </a:r>
            <a:endParaRPr>
              <a:solidFill>
                <a:schemeClr val="dk1"/>
              </a:solidFill>
            </a:endParaRPr>
          </a:p>
          <a:p>
            <a:pPr marL="0" lvl="0" indent="0" algn="l" rtl="0">
              <a:spcBef>
                <a:spcPts val="1200"/>
              </a:spcBef>
              <a:spcAft>
                <a:spcPts val="0"/>
              </a:spcAft>
              <a:buNone/>
            </a:pPr>
            <a:r>
              <a:rPr lang="es-419">
                <a:solidFill>
                  <a:schemeClr val="dk1"/>
                </a:solidFill>
              </a:rPr>
              <a:t>Toda sociedad estamental es </a:t>
            </a:r>
            <a:r>
              <a:rPr lang="es-419" i="1">
                <a:solidFill>
                  <a:schemeClr val="dk1"/>
                </a:solidFill>
              </a:rPr>
              <a:t>convencional, </a:t>
            </a:r>
            <a:r>
              <a:rPr lang="es-419">
                <a:solidFill>
                  <a:schemeClr val="dk1"/>
                </a:solidFill>
              </a:rPr>
              <a:t>ordenada por las reglas del tono de vida; crea, por tanto, condiciones de consumo económicamente irracionales e impide de esa manera la formación del mercado libre por apropiación monopolista y por eliminación de la libre disposición sobre la propia capacidad adquisitiva.</a:t>
            </a:r>
            <a:endParaRPr>
              <a:solidFill>
                <a:schemeClr val="dk1"/>
              </a:solidFill>
            </a:endParaRPr>
          </a:p>
          <a:p>
            <a:pPr marL="0" lvl="0" indent="0" algn="l" rtl="0">
              <a:spcBef>
                <a:spcPts val="1200"/>
              </a:spcBef>
              <a:spcAft>
                <a:spcPts val="1200"/>
              </a:spcAft>
              <a:buNone/>
            </a:pPr>
            <a:r>
              <a:rPr lang="es-419">
                <a:solidFill>
                  <a:schemeClr val="dk1"/>
                </a:solidFill>
              </a:rPr>
              <a:t>La clase más próxima a los estamentos es la "clase social" y la más lejana es la "lucrativa"</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Algunas ideas centrales de Weber</a:t>
            </a:r>
            <a:endParaRPr/>
          </a:p>
        </p:txBody>
      </p:sp>
      <p:sp>
        <p:nvSpPr>
          <p:cNvPr id="76" name="Google Shape;76;p16"/>
          <p:cNvSpPr txBox="1">
            <a:spLocks noGrp="1"/>
          </p:cNvSpPr>
          <p:nvPr>
            <p:ph type="body" idx="1"/>
          </p:nvPr>
        </p:nvSpPr>
        <p:spPr>
          <a:xfrm>
            <a:off x="311700" y="1152475"/>
            <a:ext cx="46599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s-419" sz="1700">
                <a:solidFill>
                  <a:schemeClr val="dk1"/>
                </a:solidFill>
              </a:rPr>
              <a:t>Weber realiza uno de los aportes más sustantivos del S. XX a la sociología. Introduce la idea del componente subjetivo y del examen interpretativo de la acción social del individuo. Ofrece una alternativa al positivismo de Durkheim y al materialismo de Marx. Rescata la importancia de la cultura.</a:t>
            </a:r>
            <a:endParaRPr sz="1700">
              <a:solidFill>
                <a:schemeClr val="dk1"/>
              </a:solidFill>
            </a:endParaRPr>
          </a:p>
          <a:p>
            <a:pPr marL="0" lvl="0" indent="0" algn="l" rtl="0">
              <a:spcBef>
                <a:spcPts val="0"/>
              </a:spcBef>
              <a:spcAft>
                <a:spcPts val="0"/>
              </a:spcAft>
              <a:buNone/>
            </a:pPr>
            <a:endParaRPr sz="1700">
              <a:solidFill>
                <a:schemeClr val="dk1"/>
              </a:solidFill>
            </a:endParaRPr>
          </a:p>
          <a:p>
            <a:pPr marL="0" lvl="0" indent="0" algn="l" rtl="0">
              <a:spcBef>
                <a:spcPts val="0"/>
              </a:spcBef>
              <a:spcAft>
                <a:spcPts val="0"/>
              </a:spcAft>
              <a:buNone/>
            </a:pPr>
            <a:r>
              <a:rPr lang="es-419" sz="1700">
                <a:solidFill>
                  <a:schemeClr val="dk1"/>
                </a:solidFill>
              </a:rPr>
              <a:t>Weber creó y trabajó la noción de </a:t>
            </a:r>
            <a:r>
              <a:rPr lang="es-419" sz="1700" b="1" i="1">
                <a:solidFill>
                  <a:srgbClr val="0000FF"/>
                </a:solidFill>
              </a:rPr>
              <a:t>verstehen</a:t>
            </a:r>
            <a:r>
              <a:rPr lang="es-419" sz="1700" b="1" i="1">
                <a:solidFill>
                  <a:schemeClr val="dk1"/>
                </a:solidFill>
              </a:rPr>
              <a:t> </a:t>
            </a:r>
            <a:r>
              <a:rPr lang="es-419" sz="1700">
                <a:solidFill>
                  <a:schemeClr val="dk1"/>
                </a:solidFill>
              </a:rPr>
              <a:t>(comprensión) se refiere al análisis interpretativo de los fenómenos sociales, también llamado comprensivismo.</a:t>
            </a:r>
            <a:endParaRPr sz="1700">
              <a:solidFill>
                <a:schemeClr val="dk1"/>
              </a:solidFill>
            </a:endParaRPr>
          </a:p>
          <a:p>
            <a:pPr marL="457200" lvl="0" indent="0" algn="l" rtl="0">
              <a:spcBef>
                <a:spcPts val="0"/>
              </a:spcBef>
              <a:spcAft>
                <a:spcPts val="0"/>
              </a:spcAft>
              <a:buNone/>
            </a:pPr>
            <a:endParaRPr sz="2400"/>
          </a:p>
        </p:txBody>
      </p:sp>
      <p:sp>
        <p:nvSpPr>
          <p:cNvPr id="77" name="Google Shape;77;p16"/>
          <p:cNvSpPr/>
          <p:nvPr/>
        </p:nvSpPr>
        <p:spPr>
          <a:xfrm>
            <a:off x="5751775" y="833025"/>
            <a:ext cx="2234700" cy="912300"/>
          </a:xfrm>
          <a:prstGeom prst="ellipse">
            <a:avLst/>
          </a:prstGeom>
          <a:solidFill>
            <a:srgbClr val="D0E0E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s-419" sz="1700" b="1">
                <a:solidFill>
                  <a:srgbClr val="0000FF"/>
                </a:solidFill>
              </a:rPr>
              <a:t>comprender </a:t>
            </a:r>
            <a:endParaRPr sz="1700" b="1">
              <a:solidFill>
                <a:srgbClr val="0000FF"/>
              </a:solidFill>
            </a:endParaRPr>
          </a:p>
          <a:p>
            <a:pPr marL="0" lvl="0" indent="0" algn="ctr" rtl="0">
              <a:spcBef>
                <a:spcPts val="0"/>
              </a:spcBef>
              <a:spcAft>
                <a:spcPts val="0"/>
              </a:spcAft>
              <a:buNone/>
            </a:pPr>
            <a:r>
              <a:rPr lang="es-419" sz="1700" b="1">
                <a:solidFill>
                  <a:srgbClr val="0000FF"/>
                </a:solidFill>
              </a:rPr>
              <a:t>intepretar</a:t>
            </a:r>
            <a:endParaRPr sz="1700" b="1">
              <a:solidFill>
                <a:srgbClr val="0000FF"/>
              </a:solidFill>
            </a:endParaRPr>
          </a:p>
        </p:txBody>
      </p:sp>
      <p:sp>
        <p:nvSpPr>
          <p:cNvPr id="78" name="Google Shape;78;p16"/>
          <p:cNvSpPr/>
          <p:nvPr/>
        </p:nvSpPr>
        <p:spPr>
          <a:xfrm>
            <a:off x="6769975" y="1798250"/>
            <a:ext cx="198300" cy="9123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p:nvPr/>
        </p:nvSpPr>
        <p:spPr>
          <a:xfrm>
            <a:off x="5500525" y="2763475"/>
            <a:ext cx="2895900" cy="13089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es-419" sz="1500" i="1"/>
              <a:t>el significado de la acción</a:t>
            </a:r>
            <a:endParaRPr sz="1500" i="1"/>
          </a:p>
          <a:p>
            <a:pPr marL="457200" lvl="0" indent="-323850" algn="l" rtl="0">
              <a:spcBef>
                <a:spcPts val="0"/>
              </a:spcBef>
              <a:spcAft>
                <a:spcPts val="0"/>
              </a:spcAft>
              <a:buSzPts val="1500"/>
              <a:buChar char="●"/>
            </a:pPr>
            <a:r>
              <a:rPr lang="es-419" sz="1500" i="1"/>
              <a:t>el acto, colocado en un contexto y una secuencia, tiene un "</a:t>
            </a:r>
            <a:r>
              <a:rPr lang="es-419" sz="1500" b="1" i="1">
                <a:solidFill>
                  <a:srgbClr val="0000FF"/>
                </a:solidFill>
              </a:rPr>
              <a:t>sentido</a:t>
            </a:r>
            <a:r>
              <a:rPr lang="es-419" sz="1500" i="1"/>
              <a:t>"</a:t>
            </a:r>
            <a:endParaRPr sz="1500" i="1"/>
          </a:p>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7"/>
          <p:cNvPicPr preferRelativeResize="0"/>
          <p:nvPr/>
        </p:nvPicPr>
        <p:blipFill>
          <a:blip r:embed="rId3">
            <a:alphaModFix/>
          </a:blip>
          <a:stretch>
            <a:fillRect/>
          </a:stretch>
        </p:blipFill>
        <p:spPr>
          <a:xfrm>
            <a:off x="889825" y="381825"/>
            <a:ext cx="4533900" cy="4162425"/>
          </a:xfrm>
          <a:prstGeom prst="rect">
            <a:avLst/>
          </a:prstGeom>
          <a:noFill/>
          <a:ln>
            <a:noFill/>
          </a:ln>
        </p:spPr>
      </p:pic>
      <p:sp>
        <p:nvSpPr>
          <p:cNvPr id="85" name="Google Shape;85;p17"/>
          <p:cNvSpPr txBox="1"/>
          <p:nvPr/>
        </p:nvSpPr>
        <p:spPr>
          <a:xfrm>
            <a:off x="5653550" y="628175"/>
            <a:ext cx="3228300" cy="429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s-419" sz="1800">
                <a:solidFill>
                  <a:schemeClr val="dk1"/>
                </a:solidFill>
              </a:rPr>
              <a:t>Weber plantea que en la sociedad moderna se ha dado la sustitución de valores y costumbres tradicionales por la toma de decisiones racionales, un proceso deshumanizador que afecta toda la cultura y la estructura de la sociedad</a:t>
            </a:r>
            <a:endParaRPr sz="1800">
              <a:solidFill>
                <a:schemeClr val="dk1"/>
              </a:solidFill>
            </a:endParaRPr>
          </a:p>
          <a:p>
            <a:pPr marL="0" lvl="0" indent="0" algn="l" rtl="0">
              <a:spcBef>
                <a:spcPts val="0"/>
              </a:spcBef>
              <a:spcAft>
                <a:spcPts val="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La Ética Protestante y el Espíritu del Capitalismo</a:t>
            </a:r>
            <a:endParaRPr/>
          </a:p>
        </p:txBody>
      </p:sp>
      <p:sp>
        <p:nvSpPr>
          <p:cNvPr id="91" name="Google Shape;91;p18"/>
          <p:cNvSpPr txBox="1">
            <a:spLocks noGrp="1"/>
          </p:cNvSpPr>
          <p:nvPr>
            <p:ph type="body" idx="1"/>
          </p:nvPr>
        </p:nvSpPr>
        <p:spPr>
          <a:xfrm>
            <a:off x="311700" y="1152475"/>
            <a:ext cx="3310200" cy="3416400"/>
          </a:xfrm>
          <a:prstGeom prst="rect">
            <a:avLst/>
          </a:prstGeom>
        </p:spPr>
        <p:txBody>
          <a:bodyPr spcFirstLastPara="1" wrap="square" lIns="91425" tIns="91425" rIns="91425" bIns="91425" anchor="t" anchorCtr="0">
            <a:normAutofit fontScale="92500" lnSpcReduction="20000"/>
          </a:bodyPr>
          <a:lstStyle/>
          <a:p>
            <a:pPr marL="0" lvl="0" indent="0" algn="just" rtl="0">
              <a:lnSpc>
                <a:spcPct val="105000"/>
              </a:lnSpc>
              <a:spcBef>
                <a:spcPts val="0"/>
              </a:spcBef>
              <a:spcAft>
                <a:spcPts val="0"/>
              </a:spcAft>
              <a:buSzPct val="62808"/>
              <a:buNone/>
            </a:pPr>
            <a:endParaRPr sz="1620">
              <a:solidFill>
                <a:schemeClr val="dk1"/>
              </a:solidFill>
            </a:endParaRPr>
          </a:p>
          <a:p>
            <a:pPr marL="0" lvl="0" indent="0" algn="just" rtl="0">
              <a:lnSpc>
                <a:spcPct val="105000"/>
              </a:lnSpc>
              <a:spcBef>
                <a:spcPts val="0"/>
              </a:spcBef>
              <a:spcAft>
                <a:spcPts val="0"/>
              </a:spcAft>
              <a:buSzPct val="62808"/>
              <a:buNone/>
            </a:pPr>
            <a:r>
              <a:rPr lang="es-419" sz="1620">
                <a:solidFill>
                  <a:schemeClr val="dk1"/>
                </a:solidFill>
              </a:rPr>
              <a:t>En su obra “La ética protestante y el espíritu del capitalismo” Weber destaca las virtudes de esfuerzo, templanza, frugalidad, trabajo duro, ahorro, sobriedad, diligencia, como parte de la ética Luterana y puritana del protestantismo. El éxito económico proveniente del trabajo es una señal de gracia divina. Weber sostenía que esta forma de pensar y vivir la religión constituyó una base para el capitalismo como forma de vida.</a:t>
            </a:r>
            <a:endParaRPr sz="1620">
              <a:solidFill>
                <a:schemeClr val="dk1"/>
              </a:solidFill>
            </a:endParaRPr>
          </a:p>
          <a:p>
            <a:pPr marL="0" lvl="0" indent="0" algn="l" rtl="0">
              <a:lnSpc>
                <a:spcPct val="105000"/>
              </a:lnSpc>
              <a:spcBef>
                <a:spcPts val="0"/>
              </a:spcBef>
              <a:spcAft>
                <a:spcPts val="1200"/>
              </a:spcAft>
              <a:buSzPct val="61111"/>
              <a:buNone/>
            </a:pPr>
            <a:endParaRPr sz="1665"/>
          </a:p>
        </p:txBody>
      </p:sp>
      <p:pic>
        <p:nvPicPr>
          <p:cNvPr id="92" name="Google Shape;92;p18"/>
          <p:cNvPicPr preferRelativeResize="0"/>
          <p:nvPr/>
        </p:nvPicPr>
        <p:blipFill>
          <a:blip r:embed="rId3">
            <a:alphaModFix/>
          </a:blip>
          <a:stretch>
            <a:fillRect/>
          </a:stretch>
        </p:blipFill>
        <p:spPr>
          <a:xfrm>
            <a:off x="3664950" y="1152475"/>
            <a:ext cx="4691025" cy="3615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Marx y Weber: dos perspectivas</a:t>
            </a:r>
            <a:endParaRPr/>
          </a:p>
        </p:txBody>
      </p:sp>
      <p:graphicFrame>
        <p:nvGraphicFramePr>
          <p:cNvPr id="98" name="Google Shape;98;p19"/>
          <p:cNvGraphicFramePr/>
          <p:nvPr/>
        </p:nvGraphicFramePr>
        <p:xfrm>
          <a:off x="952500" y="1630725"/>
          <a:ext cx="7239000" cy="2605980"/>
        </p:xfrm>
        <a:graphic>
          <a:graphicData uri="http://schemas.openxmlformats.org/drawingml/2006/table">
            <a:tbl>
              <a:tblPr>
                <a:noFill/>
                <a:tableStyleId>{E1BAA173-649E-406D-A288-08834FBB09CC}</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s-419" b="1"/>
                        <a:t>Marx</a:t>
                      </a:r>
                      <a:endParaRPr b="1"/>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s-419" b="1"/>
                        <a:t>Weber</a:t>
                      </a:r>
                      <a:endParaRPr b="1"/>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s-419" sz="1900"/>
                        <a:t>La dinámica principal del desarrollo moderno es el conjunto de cambios a nivel económico (modo de producción, relaciones de producción).</a:t>
                      </a:r>
                      <a:endParaRPr sz="1900"/>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s-419" sz="1900"/>
                        <a:t>La dinámica principal del desarrollo moderno es la racionalización, tanto en la producción como en otros aspectos de la sociedad, por ej. en la política y en el Estado, la ciencia.</a:t>
                      </a:r>
                      <a:endParaRPr sz="1900"/>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Marx y Weber, 2 perspectivas:</a:t>
            </a:r>
            <a:endParaRPr/>
          </a:p>
        </p:txBody>
      </p:sp>
      <p:graphicFrame>
        <p:nvGraphicFramePr>
          <p:cNvPr id="104" name="Google Shape;104;p20"/>
          <p:cNvGraphicFramePr/>
          <p:nvPr/>
        </p:nvGraphicFramePr>
        <p:xfrm>
          <a:off x="762850" y="1899000"/>
          <a:ext cx="7618300" cy="2269375"/>
        </p:xfrm>
        <a:graphic>
          <a:graphicData uri="http://schemas.openxmlformats.org/drawingml/2006/table">
            <a:tbl>
              <a:tblPr>
                <a:noFill/>
                <a:tableStyleId>{E1BAA173-649E-406D-A288-08834FBB09CC}</a:tableStyleId>
              </a:tblPr>
              <a:tblGrid>
                <a:gridCol w="3809150">
                  <a:extLst>
                    <a:ext uri="{9D8B030D-6E8A-4147-A177-3AD203B41FA5}">
                      <a16:colId xmlns:a16="http://schemas.microsoft.com/office/drawing/2014/main" val="20000"/>
                    </a:ext>
                  </a:extLst>
                </a:gridCol>
                <a:gridCol w="3809150">
                  <a:extLst>
                    <a:ext uri="{9D8B030D-6E8A-4147-A177-3AD203B41FA5}">
                      <a16:colId xmlns:a16="http://schemas.microsoft.com/office/drawing/2014/main" val="20001"/>
                    </a:ext>
                  </a:extLst>
                </a:gridCol>
              </a:tblGrid>
              <a:tr h="562525">
                <a:tc>
                  <a:txBody>
                    <a:bodyPr/>
                    <a:lstStyle/>
                    <a:p>
                      <a:pPr marL="0" lvl="0" indent="0" algn="l" rtl="0">
                        <a:spcBef>
                          <a:spcPts val="0"/>
                        </a:spcBef>
                        <a:spcAft>
                          <a:spcPts val="0"/>
                        </a:spcAft>
                        <a:buNone/>
                      </a:pPr>
                      <a:r>
                        <a:rPr lang="es-419" sz="1500" b="1"/>
                        <a:t>Marx</a:t>
                      </a:r>
                      <a:endParaRPr sz="1500" b="1"/>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s-419" sz="1500" b="1"/>
                        <a:t>Weber</a:t>
                      </a:r>
                      <a:endParaRPr sz="1500" b="1"/>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0"/>
                  </a:ext>
                </a:extLst>
              </a:tr>
              <a:tr h="1471275">
                <a:tc>
                  <a:txBody>
                    <a:bodyPr/>
                    <a:lstStyle/>
                    <a:p>
                      <a:pPr marL="0" lvl="0" indent="0" algn="l" rtl="0">
                        <a:spcBef>
                          <a:spcPts val="0"/>
                        </a:spcBef>
                        <a:spcAft>
                          <a:spcPts val="0"/>
                        </a:spcAft>
                        <a:buNone/>
                      </a:pPr>
                      <a:r>
                        <a:rPr lang="es-419" sz="2000"/>
                        <a:t>Las sociedades están atravesadas por desigualdades, vinculadas al sistema económico: las clases.</a:t>
                      </a:r>
                      <a:endParaRPr sz="2000"/>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tc>
                  <a:txBody>
                    <a:bodyPr/>
                    <a:lstStyle/>
                    <a:p>
                      <a:pPr marL="0" lvl="0" indent="0" algn="l" rtl="0">
                        <a:spcBef>
                          <a:spcPts val="0"/>
                        </a:spcBef>
                        <a:spcAft>
                          <a:spcPts val="0"/>
                        </a:spcAft>
                        <a:buNone/>
                      </a:pPr>
                      <a:r>
                        <a:rPr lang="es-419" sz="2000"/>
                        <a:t>Las sociedades están atravesadas por desigualdades, no son solo económicas, sino de biológicas, sociales, culturales, religiosas, etc.</a:t>
                      </a:r>
                      <a:endParaRPr sz="2000"/>
                    </a:p>
                  </a:txBody>
                  <a:tcPr marL="91425" marR="91425" marT="91425" marB="91425">
                    <a:lnL w="19050" cap="flat" cmpd="sng">
                      <a:solidFill>
                        <a:srgbClr val="666666"/>
                      </a:solidFill>
                      <a:prstDash val="solid"/>
                      <a:round/>
                      <a:headEnd type="none" w="sm" len="sm"/>
                      <a:tailEnd type="none" w="sm" len="sm"/>
                    </a:lnL>
                    <a:lnR w="19050" cap="flat" cmpd="sng">
                      <a:solidFill>
                        <a:srgbClr val="666666"/>
                      </a:solidFill>
                      <a:prstDash val="solid"/>
                      <a:round/>
                      <a:headEnd type="none" w="sm" len="sm"/>
                      <a:tailEnd type="none" w="sm" len="sm"/>
                    </a:lnR>
                    <a:lnT w="19050" cap="flat" cmpd="sng">
                      <a:solidFill>
                        <a:srgbClr val="666666"/>
                      </a:solidFill>
                      <a:prstDash val="solid"/>
                      <a:round/>
                      <a:headEnd type="none" w="sm" len="sm"/>
                      <a:tailEnd type="none" w="sm" len="sm"/>
                    </a:lnT>
                    <a:lnB w="19050" cap="flat" cmpd="sng">
                      <a:solidFill>
                        <a:srgbClr val="666666"/>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s-419"/>
              <a:t>Marx y Weber, 2 perspectivas:</a:t>
            </a:r>
            <a:endParaRPr/>
          </a:p>
          <a:p>
            <a:pPr marL="0" lvl="0" indent="0" algn="l" rtl="0">
              <a:spcBef>
                <a:spcPts val="0"/>
              </a:spcBef>
              <a:spcAft>
                <a:spcPts val="0"/>
              </a:spcAft>
              <a:buNone/>
            </a:pPr>
            <a:endParaRPr/>
          </a:p>
        </p:txBody>
      </p:sp>
      <p:sp>
        <p:nvSpPr>
          <p:cNvPr id="110" name="Google Shape;110;p21"/>
          <p:cNvSpPr txBox="1">
            <a:spLocks noGrp="1"/>
          </p:cNvSpPr>
          <p:nvPr>
            <p:ph type="body" idx="1"/>
          </p:nvPr>
        </p:nvSpPr>
        <p:spPr>
          <a:xfrm>
            <a:off x="231600" y="1290350"/>
            <a:ext cx="8520600" cy="26505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es-419" sz="1729">
                <a:solidFill>
                  <a:schemeClr val="dk1"/>
                </a:solidFill>
              </a:rPr>
              <a:t>Al igual que Marx, Weber considera que la sociedad se caraterizaba por conflictos por el  poder y por los recursos, pero su idea de sociedad es más multidimensional que la de Marx, para quien el principal conflicto se generaba en la dimensión económica. </a:t>
            </a:r>
            <a:endParaRPr sz="1729">
              <a:solidFill>
                <a:schemeClr val="dk1"/>
              </a:solidFill>
            </a:endParaRPr>
          </a:p>
          <a:p>
            <a:pPr marL="0" lvl="0" indent="0" algn="l" rtl="0">
              <a:lnSpc>
                <a:spcPct val="105000"/>
              </a:lnSpc>
              <a:spcBef>
                <a:spcPts val="1200"/>
              </a:spcBef>
              <a:spcAft>
                <a:spcPts val="0"/>
              </a:spcAft>
              <a:buSzPts val="935"/>
              <a:buNone/>
            </a:pPr>
            <a:r>
              <a:rPr lang="es-419" sz="1729">
                <a:solidFill>
                  <a:schemeClr val="dk1"/>
                </a:solidFill>
              </a:rPr>
              <a:t>La estratificación para Weber no solo tiene que ver con las clases, sino que se solapan otros aspectos: el partido y el estatus, que producen una cantidad de posiciones posibles.</a:t>
            </a:r>
            <a:endParaRPr sz="1729">
              <a:solidFill>
                <a:schemeClr val="dk1"/>
              </a:solidFill>
            </a:endParaRPr>
          </a:p>
          <a:p>
            <a:pPr marL="0" lvl="0" indent="0" algn="l" rtl="0">
              <a:lnSpc>
                <a:spcPct val="105000"/>
              </a:lnSpc>
              <a:spcBef>
                <a:spcPts val="1200"/>
              </a:spcBef>
              <a:spcAft>
                <a:spcPts val="1200"/>
              </a:spcAft>
              <a:buSzPts val="935"/>
              <a:buNone/>
            </a:pPr>
            <a:endParaRPr sz="153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b="1"/>
              <a:t>Situación de clase</a:t>
            </a:r>
            <a:endParaRPr b="1"/>
          </a:p>
        </p:txBody>
      </p:sp>
      <p:sp>
        <p:nvSpPr>
          <p:cNvPr id="116" name="Google Shape;116;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Clr>
                <a:schemeClr val="dk1"/>
              </a:buClr>
              <a:buSzPts val="1100"/>
              <a:buFont typeface="Arial"/>
              <a:buNone/>
            </a:pPr>
            <a:r>
              <a:rPr lang="es-419" sz="1700" b="1">
                <a:solidFill>
                  <a:schemeClr val="dk1"/>
                </a:solidFill>
              </a:rPr>
              <a:t>situación de clase: </a:t>
            </a:r>
            <a:r>
              <a:rPr lang="es-419" sz="1700">
                <a:solidFill>
                  <a:schemeClr val="dk1"/>
                </a:solidFill>
              </a:rPr>
              <a:t>conjunto de probabilidades de provisión de </a:t>
            </a:r>
            <a:r>
              <a:rPr lang="es-419" sz="1700">
                <a:solidFill>
                  <a:schemeClr val="dk1"/>
                </a:solidFill>
                <a:highlight>
                  <a:schemeClr val="accent4"/>
                </a:highlight>
              </a:rPr>
              <a:t>bienes</a:t>
            </a:r>
            <a:r>
              <a:rPr lang="es-419" sz="1700">
                <a:solidFill>
                  <a:schemeClr val="dk1"/>
                </a:solidFill>
              </a:rPr>
              <a:t>, </a:t>
            </a:r>
            <a:r>
              <a:rPr lang="es-419" sz="1700">
                <a:solidFill>
                  <a:schemeClr val="dk1"/>
                </a:solidFill>
                <a:highlight>
                  <a:srgbClr val="FF9900"/>
                </a:highlight>
              </a:rPr>
              <a:t>posición</a:t>
            </a:r>
            <a:r>
              <a:rPr lang="es-419" sz="1700">
                <a:solidFill>
                  <a:schemeClr val="dk1"/>
                </a:solidFill>
              </a:rPr>
              <a:t> </a:t>
            </a:r>
            <a:r>
              <a:rPr lang="es-419" sz="1700">
                <a:solidFill>
                  <a:schemeClr val="dk1"/>
                </a:solidFill>
                <a:highlight>
                  <a:srgbClr val="FF9900"/>
                </a:highlight>
              </a:rPr>
              <a:t>externa</a:t>
            </a:r>
            <a:r>
              <a:rPr lang="es-419" sz="1700">
                <a:solidFill>
                  <a:schemeClr val="dk1"/>
                </a:solidFill>
              </a:rPr>
              <a:t> y </a:t>
            </a:r>
            <a:r>
              <a:rPr lang="es-419" sz="1700">
                <a:solidFill>
                  <a:schemeClr val="dk1"/>
                </a:solidFill>
                <a:highlight>
                  <a:srgbClr val="FF9900"/>
                </a:highlight>
              </a:rPr>
              <a:t>destino personal</a:t>
            </a:r>
            <a:r>
              <a:rPr lang="es-419" sz="1700">
                <a:solidFill>
                  <a:schemeClr val="dk1"/>
                </a:solidFill>
              </a:rPr>
              <a:t> que derivan dentro de un determinado orden económico de la magnitud y naturaleza del poder de disposición (o de la carencia de él) sobre </a:t>
            </a:r>
            <a:r>
              <a:rPr lang="es-419" sz="1700">
                <a:solidFill>
                  <a:schemeClr val="dk1"/>
                </a:solidFill>
                <a:highlight>
                  <a:schemeClr val="lt1"/>
                </a:highlight>
              </a:rPr>
              <a:t>bienes y servicios y de las maneras de su </a:t>
            </a:r>
            <a:r>
              <a:rPr lang="es-419" sz="1700">
                <a:solidFill>
                  <a:schemeClr val="dk1"/>
                </a:solidFill>
              </a:rPr>
              <a:t>aplicabilidad para la obtención de rentas o ingresos.</a:t>
            </a:r>
            <a:endParaRPr sz="1700">
              <a:solidFill>
                <a:schemeClr val="dk1"/>
              </a:solidFill>
            </a:endParaRPr>
          </a:p>
          <a:p>
            <a:pPr marL="0" lvl="0" indent="0" algn="l" rtl="0">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200"/>
              </a:spcAft>
              <a:buNone/>
            </a:pPr>
            <a:endParaRPr/>
          </a:p>
        </p:txBody>
      </p:sp>
      <p:sp>
        <p:nvSpPr>
          <p:cNvPr id="117" name="Google Shape;117;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sz="1700" b="1">
                <a:solidFill>
                  <a:schemeClr val="dk1"/>
                </a:solidFill>
              </a:rPr>
              <a:t>Provisión de:</a:t>
            </a:r>
            <a:endParaRPr sz="1700" b="1">
              <a:solidFill>
                <a:schemeClr val="dk1"/>
              </a:solidFill>
            </a:endParaRPr>
          </a:p>
          <a:p>
            <a:pPr marL="457200" lvl="0" indent="-336550" algn="l" rtl="0">
              <a:spcBef>
                <a:spcPts val="1200"/>
              </a:spcBef>
              <a:spcAft>
                <a:spcPts val="0"/>
              </a:spcAft>
              <a:buClr>
                <a:schemeClr val="dk1"/>
              </a:buClr>
              <a:buSzPts val="1700"/>
              <a:buChar char="●"/>
            </a:pPr>
            <a:r>
              <a:rPr lang="es-419" sz="1700">
                <a:solidFill>
                  <a:schemeClr val="dk1"/>
                </a:solidFill>
              </a:rPr>
              <a:t>bienes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posición externa</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destino personal</a:t>
            </a:r>
            <a:endParaRPr sz="1700">
              <a:solidFill>
                <a:schemeClr val="dk1"/>
              </a:solidFill>
            </a:endParaRPr>
          </a:p>
          <a:p>
            <a:pPr marL="0" lvl="0" indent="0" algn="l" rtl="0">
              <a:spcBef>
                <a:spcPts val="1200"/>
              </a:spcBef>
              <a:spcAft>
                <a:spcPts val="0"/>
              </a:spcAft>
              <a:buNone/>
            </a:pPr>
            <a:r>
              <a:rPr lang="es-419" sz="1700" b="1">
                <a:solidFill>
                  <a:schemeClr val="dk1"/>
                </a:solidFill>
              </a:rPr>
              <a:t>Poder o carencia de disponer de:</a:t>
            </a:r>
            <a:endParaRPr sz="1700" b="1">
              <a:solidFill>
                <a:schemeClr val="dk1"/>
              </a:solidFill>
            </a:endParaRPr>
          </a:p>
          <a:p>
            <a:pPr marL="457200" lvl="0" indent="-336550" algn="l" rtl="0">
              <a:spcBef>
                <a:spcPts val="1200"/>
              </a:spcBef>
              <a:spcAft>
                <a:spcPts val="0"/>
              </a:spcAft>
              <a:buClr>
                <a:schemeClr val="dk1"/>
              </a:buClr>
              <a:buSzPts val="1700"/>
              <a:buChar char="●"/>
            </a:pPr>
            <a:r>
              <a:rPr lang="es-419" sz="1700">
                <a:solidFill>
                  <a:schemeClr val="dk1"/>
                </a:solidFill>
              </a:rPr>
              <a:t>bienes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servicios</a:t>
            </a:r>
            <a:endParaRPr sz="1700">
              <a:solidFill>
                <a:schemeClr val="dk1"/>
              </a:solidFill>
            </a:endParaRPr>
          </a:p>
          <a:p>
            <a:pPr marL="457200" lvl="0" indent="-336550" algn="l" rtl="0">
              <a:spcBef>
                <a:spcPts val="0"/>
              </a:spcBef>
              <a:spcAft>
                <a:spcPts val="0"/>
              </a:spcAft>
              <a:buClr>
                <a:schemeClr val="dk1"/>
              </a:buClr>
              <a:buSzPts val="1700"/>
              <a:buChar char="●"/>
            </a:pPr>
            <a:r>
              <a:rPr lang="es-419" sz="1700">
                <a:solidFill>
                  <a:schemeClr val="dk1"/>
                </a:solidFill>
              </a:rPr>
              <a:t>su aplicabilidad para obtener rentas e ingresos</a:t>
            </a:r>
            <a:endParaRPr sz="17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1507</Words>
  <Application>Microsoft Macintosh PowerPoint</Application>
  <PresentationFormat>Presentación en pantalla (16:9)</PresentationFormat>
  <Paragraphs>122</Paragraphs>
  <Slides>23</Slides>
  <Notes>23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23</vt:i4>
      </vt:variant>
    </vt:vector>
  </HeadingPairs>
  <TitlesOfParts>
    <vt:vector size="26" baseType="lpstr">
      <vt:lpstr>Arial</vt:lpstr>
      <vt:lpstr>Calibri</vt:lpstr>
      <vt:lpstr>Simple Light</vt:lpstr>
      <vt:lpstr> Ciclo Inicial Optativo del Área Social y Artística del Noreste  Unidad 2. Clases sociales</vt:lpstr>
      <vt:lpstr>Presentación de PowerPoint</vt:lpstr>
      <vt:lpstr>Algunas ideas centrales de Weber</vt:lpstr>
      <vt:lpstr>Presentación de PowerPoint</vt:lpstr>
      <vt:lpstr>La Ética Protestante y el Espíritu del Capitalismo</vt:lpstr>
      <vt:lpstr>Marx y Weber: dos perspectivas</vt:lpstr>
      <vt:lpstr>Marx y Weber, 2 perspectivas:</vt:lpstr>
      <vt:lpstr>Marx y Weber, 2 perspectivas: </vt:lpstr>
      <vt:lpstr>Situación de clase</vt:lpstr>
      <vt:lpstr>Clase: todo grupo humano que se encuentra en una igual situación de clase.</vt:lpstr>
      <vt:lpstr>Cuáles son las clases: 1. clase propietaria</vt:lpstr>
      <vt:lpstr>Cuáles son las clases: 1. clase propietaria</vt:lpstr>
      <vt:lpstr>Cuáles son las clases: 2. clases lucrativas</vt:lpstr>
      <vt:lpstr>Cuáles son las clases: 2. clases lucrativas</vt:lpstr>
      <vt:lpstr>Cuáles son las clases: clases medias</vt:lpstr>
      <vt:lpstr>Son clases sociales: los que comparten situaciones típicas de intereses iguales (o semejantes) en los que se encuentra el individuo junto con muchos más. El poder de disposición sobre las distintas clases de bienes de consumo, medios de producción, patrimonio, medios lucrativos y servicios constituye en teoría, en cada caso, una situación de clase particular; pero únicamente forma una homogénea la de los carentes de propiedad y totalmente sin "calificación", obligados a ganar su vida por su trabajo en ocupaciones inconstantes.</vt:lpstr>
      <vt:lpstr>Son clases sociales:</vt:lpstr>
      <vt:lpstr>Situación estamental</vt:lpstr>
      <vt:lpstr>Prácticamente la situación estamental se expersa en </vt:lpstr>
      <vt:lpstr>Estamentos y clases:</vt:lpstr>
      <vt:lpstr>Presentación de PowerPoint</vt:lpstr>
      <vt:lpstr>Estamento:</vt:lpstr>
      <vt:lpstr>Clases y estamentos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Ciclo Inicial Optativo del Área Social y Artística del Noreste  Unidad 2. Clases sociales</dc:title>
  <cp:lastModifiedBy>Microsoft Office User</cp:lastModifiedBy>
  <cp:revision>1</cp:revision>
  <dcterms:modified xsi:type="dcterms:W3CDTF">2023-09-19T12:55:26Z</dcterms:modified>
</cp:coreProperties>
</file>