
<file path=[Content_Types].xml><?xml version="1.0" encoding="utf-8"?>
<Types xmlns="http://schemas.openxmlformats.org/package/2006/content-types">
  <Default Extension="jpeg" ContentType="image/jpeg"/>
  <Default Extension="jpg" ContentType="image/jp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28"/>
  </p:notesMasterIdLst>
  <p:sldIdLst>
    <p:sldId id="268" r:id="rId2"/>
    <p:sldId id="269" r:id="rId3"/>
    <p:sldId id="258" r:id="rId4"/>
    <p:sldId id="270" r:id="rId5"/>
    <p:sldId id="271" r:id="rId6"/>
    <p:sldId id="272" r:id="rId7"/>
    <p:sldId id="273" r:id="rId8"/>
    <p:sldId id="274" r:id="rId9"/>
    <p:sldId id="282" r:id="rId10"/>
    <p:sldId id="275" r:id="rId11"/>
    <p:sldId id="276" r:id="rId12"/>
    <p:sldId id="277" r:id="rId13"/>
    <p:sldId id="256" r:id="rId14"/>
    <p:sldId id="257" r:id="rId15"/>
    <p:sldId id="259" r:id="rId16"/>
    <p:sldId id="278" r:id="rId17"/>
    <p:sldId id="260" r:id="rId18"/>
    <p:sldId id="279" r:id="rId19"/>
    <p:sldId id="280" r:id="rId20"/>
    <p:sldId id="281" r:id="rId21"/>
    <p:sldId id="261" r:id="rId22"/>
    <p:sldId id="267" r:id="rId23"/>
    <p:sldId id="262" r:id="rId24"/>
    <p:sldId id="264" r:id="rId25"/>
    <p:sldId id="265" r:id="rId26"/>
    <p:sldId id="26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9" autoAdjust="0"/>
    <p:restoredTop sz="94675"/>
  </p:normalViewPr>
  <p:slideViewPr>
    <p:cSldViewPr>
      <p:cViewPr varScale="1">
        <p:scale>
          <a:sx n="111" d="100"/>
          <a:sy n="111" d="100"/>
        </p:scale>
        <p:origin x="1672"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UY"/>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3CDE7-15CB-4F1D-AC21-57DA55A0330E}" type="datetimeFigureOut">
              <a:rPr lang="es-UY" smtClean="0"/>
              <a:t>19/9/23</a:t>
            </a:fld>
            <a:endParaRPr lang="es-UY"/>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UY"/>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UY"/>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792399-C10F-4B9F-AAF0-DD8A50E5EAC7}" type="slidenum">
              <a:rPr lang="es-UY" smtClean="0"/>
              <a:t>‹Nº›</a:t>
            </a:fld>
            <a:endParaRPr lang="es-UY"/>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49135DA-1261-4C91-9EAF-EBCAFDC30082}" type="datetime1">
              <a:rPr lang="es-UY" smtClean="0"/>
              <a:t>19/9/23</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A43BF9FB-C945-47F1-ADC6-86EC3C785799}" type="slidenum">
              <a:rPr lang="es-UY" smtClean="0"/>
              <a:t>‹Nº›</a:t>
            </a:fld>
            <a:endParaRPr lang="es-UY"/>
          </a:p>
        </p:txBody>
      </p:sp>
    </p:spTree>
    <p:extLst>
      <p:ext uri="{BB962C8B-B14F-4D97-AF65-F5344CB8AC3E}">
        <p14:creationId xmlns:p14="http://schemas.microsoft.com/office/powerpoint/2010/main" val="96541852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F49135DA-1261-4C91-9EAF-EBCAFDC30082}" type="datetime1">
              <a:rPr lang="es-UY" smtClean="0"/>
              <a:t>19/9/23</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A43BF9FB-C945-47F1-ADC6-86EC3C785799}" type="slidenum">
              <a:rPr lang="es-UY" smtClean="0"/>
              <a:t>‹Nº›</a:t>
            </a:fld>
            <a:endParaRPr lang="es-UY"/>
          </a:p>
        </p:txBody>
      </p:sp>
    </p:spTree>
    <p:extLst>
      <p:ext uri="{BB962C8B-B14F-4D97-AF65-F5344CB8AC3E}">
        <p14:creationId xmlns:p14="http://schemas.microsoft.com/office/powerpoint/2010/main" val="168727125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F49135DA-1261-4C91-9EAF-EBCAFDC30082}" type="datetime1">
              <a:rPr lang="es-UY" smtClean="0"/>
              <a:t>19/9/23</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A43BF9FB-C945-47F1-ADC6-86EC3C785799}" type="slidenum">
              <a:rPr lang="es-UY" smtClean="0"/>
              <a:t>‹Nº›</a:t>
            </a:fld>
            <a:endParaRPr lang="es-UY"/>
          </a:p>
        </p:txBody>
      </p:sp>
    </p:spTree>
    <p:extLst>
      <p:ext uri="{BB962C8B-B14F-4D97-AF65-F5344CB8AC3E}">
        <p14:creationId xmlns:p14="http://schemas.microsoft.com/office/powerpoint/2010/main" val="406995817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los estilos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F49135DA-1261-4C91-9EAF-EBCAFDC30082}" type="datetime1">
              <a:rPr lang="es-UY" smtClean="0"/>
              <a:t>19/9/23</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A43BF9FB-C945-47F1-ADC6-86EC3C785799}" type="slidenum">
              <a:rPr lang="es-UY" smtClean="0"/>
              <a:t>‹Nº›</a:t>
            </a:fld>
            <a:endParaRPr lang="es-UY"/>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6675603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F49135DA-1261-4C91-9EAF-EBCAFDC30082}" type="datetime1">
              <a:rPr lang="es-UY" smtClean="0"/>
              <a:t>19/9/23</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A43BF9FB-C945-47F1-ADC6-86EC3C785799}" type="slidenum">
              <a:rPr lang="es-UY" smtClean="0"/>
              <a:t>‹Nº›</a:t>
            </a:fld>
            <a:endParaRPr lang="es-UY"/>
          </a:p>
        </p:txBody>
      </p:sp>
    </p:spTree>
    <p:extLst>
      <p:ext uri="{BB962C8B-B14F-4D97-AF65-F5344CB8AC3E}">
        <p14:creationId xmlns:p14="http://schemas.microsoft.com/office/powerpoint/2010/main" val="191777266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9135DA-1261-4C91-9EAF-EBCAFDC30082}" type="datetime1">
              <a:rPr lang="es-UY" smtClean="0"/>
              <a:t>19/9/23</a:t>
            </a:fld>
            <a:endParaRPr lang="es-UY"/>
          </a:p>
        </p:txBody>
      </p:sp>
      <p:sp>
        <p:nvSpPr>
          <p:cNvPr id="4"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A43BF9FB-C945-47F1-ADC6-86EC3C785799}" type="slidenum">
              <a:rPr lang="es-UY" smtClean="0"/>
              <a:t>‹Nº›</a:t>
            </a:fld>
            <a:endParaRPr lang="es-UY"/>
          </a:p>
        </p:txBody>
      </p:sp>
    </p:spTree>
    <p:extLst>
      <p:ext uri="{BB962C8B-B14F-4D97-AF65-F5344CB8AC3E}">
        <p14:creationId xmlns:p14="http://schemas.microsoft.com/office/powerpoint/2010/main" val="318085510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9135DA-1261-4C91-9EAF-EBCAFDC30082}" type="datetime1">
              <a:rPr lang="es-UY" smtClean="0"/>
              <a:t>19/9/23</a:t>
            </a:fld>
            <a:endParaRPr lang="es-UY"/>
          </a:p>
        </p:txBody>
      </p:sp>
      <p:sp>
        <p:nvSpPr>
          <p:cNvPr id="4"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A43BF9FB-C945-47F1-ADC6-86EC3C785799}" type="slidenum">
              <a:rPr lang="es-UY" smtClean="0"/>
              <a:t>‹Nº›</a:t>
            </a:fld>
            <a:endParaRPr lang="es-UY"/>
          </a:p>
        </p:txBody>
      </p:sp>
    </p:spTree>
    <p:extLst>
      <p:ext uri="{BB962C8B-B14F-4D97-AF65-F5344CB8AC3E}">
        <p14:creationId xmlns:p14="http://schemas.microsoft.com/office/powerpoint/2010/main" val="35291491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9135DA-1261-4C91-9EAF-EBCAFDC30082}" type="datetime1">
              <a:rPr lang="es-UY" smtClean="0"/>
              <a:t>19/9/23</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A43BF9FB-C945-47F1-ADC6-86EC3C785799}" type="slidenum">
              <a:rPr lang="es-UY" smtClean="0"/>
              <a:t>‹Nº›</a:t>
            </a:fld>
            <a:endParaRPr lang="es-UY"/>
          </a:p>
        </p:txBody>
      </p:sp>
    </p:spTree>
    <p:extLst>
      <p:ext uri="{BB962C8B-B14F-4D97-AF65-F5344CB8AC3E}">
        <p14:creationId xmlns:p14="http://schemas.microsoft.com/office/powerpoint/2010/main" val="140380482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9135DA-1261-4C91-9EAF-EBCAFDC30082}" type="datetime1">
              <a:rPr lang="es-UY" smtClean="0"/>
              <a:t>19/9/23</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A43BF9FB-C945-47F1-ADC6-86EC3C785799}" type="slidenum">
              <a:rPr lang="es-UY" smtClean="0"/>
              <a:t>‹Nº›</a:t>
            </a:fld>
            <a:endParaRPr lang="es-UY"/>
          </a:p>
        </p:txBody>
      </p:sp>
    </p:spTree>
    <p:extLst>
      <p:ext uri="{BB962C8B-B14F-4D97-AF65-F5344CB8AC3E}">
        <p14:creationId xmlns:p14="http://schemas.microsoft.com/office/powerpoint/2010/main" val="364962722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19816" y="2330625"/>
            <a:ext cx="7104366" cy="470898"/>
          </a:xfrm>
          <a:prstGeom prst="rect">
            <a:avLst/>
          </a:prstGeom>
        </p:spPr>
        <p:txBody>
          <a:bodyPr wrap="square" lIns="0" tIns="0" rIns="0" bIns="0">
            <a:spAutoFit/>
          </a:bodyPr>
          <a:lstStyle>
            <a:lvl1pPr>
              <a:defRPr sz="3400" b="0" i="0">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1"/>
            <a:ext cx="64008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79672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F49135DA-1261-4C91-9EAF-EBCAFDC30082}" type="datetime1">
              <a:rPr lang="es-UY" smtClean="0"/>
              <a:t>19/9/23</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A43BF9FB-C945-47F1-ADC6-86EC3C785799}" type="slidenum">
              <a:rPr lang="es-UY" smtClean="0"/>
              <a:t>‹Nº›</a:t>
            </a:fld>
            <a:endParaRPr lang="es-UY"/>
          </a:p>
        </p:txBody>
      </p:sp>
    </p:spTree>
    <p:extLst>
      <p:ext uri="{BB962C8B-B14F-4D97-AF65-F5344CB8AC3E}">
        <p14:creationId xmlns:p14="http://schemas.microsoft.com/office/powerpoint/2010/main" val="161042137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F49135DA-1261-4C91-9EAF-EBCAFDC30082}" type="datetime1">
              <a:rPr lang="es-UY" smtClean="0"/>
              <a:t>19/9/23</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A43BF9FB-C945-47F1-ADC6-86EC3C785799}" type="slidenum">
              <a:rPr lang="es-UY" smtClean="0"/>
              <a:t>‹Nº›</a:t>
            </a:fld>
            <a:endParaRPr lang="es-UY"/>
          </a:p>
        </p:txBody>
      </p:sp>
    </p:spTree>
    <p:extLst>
      <p:ext uri="{BB962C8B-B14F-4D97-AF65-F5344CB8AC3E}">
        <p14:creationId xmlns:p14="http://schemas.microsoft.com/office/powerpoint/2010/main" val="39642001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49135DA-1261-4C91-9EAF-EBCAFDC30082}" type="datetime1">
              <a:rPr lang="es-UY" smtClean="0"/>
              <a:t>19/9/23</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A43BF9FB-C945-47F1-ADC6-86EC3C785799}" type="slidenum">
              <a:rPr lang="es-UY" smtClean="0"/>
              <a:t>‹Nº›</a:t>
            </a:fld>
            <a:endParaRPr lang="es-UY"/>
          </a:p>
        </p:txBody>
      </p:sp>
    </p:spTree>
    <p:extLst>
      <p:ext uri="{BB962C8B-B14F-4D97-AF65-F5344CB8AC3E}">
        <p14:creationId xmlns:p14="http://schemas.microsoft.com/office/powerpoint/2010/main" val="111645429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49135DA-1261-4C91-9EAF-EBCAFDC30082}" type="datetime1">
              <a:rPr lang="es-UY" smtClean="0"/>
              <a:t>19/9/23</a:t>
            </a:fld>
            <a:endParaRPr lang="es-UY"/>
          </a:p>
        </p:txBody>
      </p:sp>
      <p:sp>
        <p:nvSpPr>
          <p:cNvPr id="8" name="Footer Placeholder 7"/>
          <p:cNvSpPr>
            <a:spLocks noGrp="1"/>
          </p:cNvSpPr>
          <p:nvPr>
            <p:ph type="ftr" sz="quarter" idx="11"/>
          </p:nvPr>
        </p:nvSpPr>
        <p:spPr/>
        <p:txBody>
          <a:bodyPr/>
          <a:lstStyle/>
          <a:p>
            <a:endParaRPr lang="es-UY"/>
          </a:p>
        </p:txBody>
      </p:sp>
      <p:sp>
        <p:nvSpPr>
          <p:cNvPr id="9" name="Slide Number Placeholder 8"/>
          <p:cNvSpPr>
            <a:spLocks noGrp="1"/>
          </p:cNvSpPr>
          <p:nvPr>
            <p:ph type="sldNum" sz="quarter" idx="12"/>
          </p:nvPr>
        </p:nvSpPr>
        <p:spPr/>
        <p:txBody>
          <a:bodyPr/>
          <a:lstStyle/>
          <a:p>
            <a:fld id="{A43BF9FB-C945-47F1-ADC6-86EC3C785799}" type="slidenum">
              <a:rPr lang="es-UY" smtClean="0"/>
              <a:t>‹Nº›</a:t>
            </a:fld>
            <a:endParaRPr lang="es-UY"/>
          </a:p>
        </p:txBody>
      </p:sp>
    </p:spTree>
    <p:extLst>
      <p:ext uri="{BB962C8B-B14F-4D97-AF65-F5344CB8AC3E}">
        <p14:creationId xmlns:p14="http://schemas.microsoft.com/office/powerpoint/2010/main" val="351700524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F49135DA-1261-4C91-9EAF-EBCAFDC30082}" type="datetime1">
              <a:rPr lang="es-UY" smtClean="0"/>
              <a:t>19/9/23</a:t>
            </a:fld>
            <a:endParaRPr lang="es-UY"/>
          </a:p>
        </p:txBody>
      </p:sp>
      <p:sp>
        <p:nvSpPr>
          <p:cNvPr id="5" name="Footer Placeholder 3"/>
          <p:cNvSpPr>
            <a:spLocks noGrp="1"/>
          </p:cNvSpPr>
          <p:nvPr>
            <p:ph type="ftr" sz="quarter" idx="11"/>
          </p:nvPr>
        </p:nvSpPr>
        <p:spPr/>
        <p:txBody>
          <a:bodyPr/>
          <a:lstStyle/>
          <a:p>
            <a:endParaRPr lang="es-UY"/>
          </a:p>
        </p:txBody>
      </p:sp>
      <p:sp>
        <p:nvSpPr>
          <p:cNvPr id="6" name="Slide Number Placeholder 4"/>
          <p:cNvSpPr>
            <a:spLocks noGrp="1"/>
          </p:cNvSpPr>
          <p:nvPr>
            <p:ph type="sldNum" sz="quarter" idx="12"/>
          </p:nvPr>
        </p:nvSpPr>
        <p:spPr/>
        <p:txBody>
          <a:bodyPr/>
          <a:lstStyle/>
          <a:p>
            <a:fld id="{A43BF9FB-C945-47F1-ADC6-86EC3C785799}" type="slidenum">
              <a:rPr lang="es-UY" smtClean="0"/>
              <a:t>‹Nº›</a:t>
            </a:fld>
            <a:endParaRPr lang="es-UY"/>
          </a:p>
        </p:txBody>
      </p:sp>
    </p:spTree>
    <p:extLst>
      <p:ext uri="{BB962C8B-B14F-4D97-AF65-F5344CB8AC3E}">
        <p14:creationId xmlns:p14="http://schemas.microsoft.com/office/powerpoint/2010/main" val="331466612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49135DA-1261-4C91-9EAF-EBCAFDC30082}" type="datetime1">
              <a:rPr lang="es-UY" smtClean="0"/>
              <a:t>19/9/23</a:t>
            </a:fld>
            <a:endParaRPr lang="es-UY"/>
          </a:p>
        </p:txBody>
      </p:sp>
      <p:sp>
        <p:nvSpPr>
          <p:cNvPr id="5" name="Footer Placeholder 2"/>
          <p:cNvSpPr>
            <a:spLocks noGrp="1"/>
          </p:cNvSpPr>
          <p:nvPr>
            <p:ph type="ftr" sz="quarter" idx="11"/>
          </p:nvPr>
        </p:nvSpPr>
        <p:spPr/>
        <p:txBody>
          <a:bodyPr/>
          <a:lstStyle/>
          <a:p>
            <a:endParaRPr lang="es-UY"/>
          </a:p>
        </p:txBody>
      </p:sp>
      <p:sp>
        <p:nvSpPr>
          <p:cNvPr id="6" name="Slide Number Placeholder 3"/>
          <p:cNvSpPr>
            <a:spLocks noGrp="1"/>
          </p:cNvSpPr>
          <p:nvPr>
            <p:ph type="sldNum" sz="quarter" idx="12"/>
          </p:nvPr>
        </p:nvSpPr>
        <p:spPr/>
        <p:txBody>
          <a:bodyPr/>
          <a:lstStyle/>
          <a:p>
            <a:fld id="{A43BF9FB-C945-47F1-ADC6-86EC3C785799}" type="slidenum">
              <a:rPr lang="es-UY" smtClean="0"/>
              <a:t>‹Nº›</a:t>
            </a:fld>
            <a:endParaRPr lang="es-UY"/>
          </a:p>
        </p:txBody>
      </p:sp>
    </p:spTree>
    <p:extLst>
      <p:ext uri="{BB962C8B-B14F-4D97-AF65-F5344CB8AC3E}">
        <p14:creationId xmlns:p14="http://schemas.microsoft.com/office/powerpoint/2010/main" val="138888207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7" name="Date Placeholder 4"/>
          <p:cNvSpPr>
            <a:spLocks noGrp="1"/>
          </p:cNvSpPr>
          <p:nvPr>
            <p:ph type="dt" sz="half" idx="10"/>
          </p:nvPr>
        </p:nvSpPr>
        <p:spPr/>
        <p:txBody>
          <a:bodyPr/>
          <a:lstStyle/>
          <a:p>
            <a:fld id="{F49135DA-1261-4C91-9EAF-EBCAFDC30082}" type="datetime1">
              <a:rPr lang="es-UY" smtClean="0"/>
              <a:t>19/9/23</a:t>
            </a:fld>
            <a:endParaRPr lang="es-UY"/>
          </a:p>
        </p:txBody>
      </p:sp>
      <p:sp>
        <p:nvSpPr>
          <p:cNvPr id="5" name="Footer Placeholder 5"/>
          <p:cNvSpPr>
            <a:spLocks noGrp="1"/>
          </p:cNvSpPr>
          <p:nvPr>
            <p:ph type="ftr" sz="quarter" idx="11"/>
          </p:nvPr>
        </p:nvSpPr>
        <p:spPr/>
        <p:txBody>
          <a:bodyPr/>
          <a:lstStyle/>
          <a:p>
            <a:endParaRPr lang="es-UY"/>
          </a:p>
        </p:txBody>
      </p:sp>
      <p:sp>
        <p:nvSpPr>
          <p:cNvPr id="6" name="Slide Number Placeholder 6"/>
          <p:cNvSpPr>
            <a:spLocks noGrp="1"/>
          </p:cNvSpPr>
          <p:nvPr>
            <p:ph type="sldNum" sz="quarter" idx="12"/>
          </p:nvPr>
        </p:nvSpPr>
        <p:spPr/>
        <p:txBody>
          <a:bodyPr/>
          <a:lstStyle/>
          <a:p>
            <a:fld id="{A43BF9FB-C945-47F1-ADC6-86EC3C785799}" type="slidenum">
              <a:rPr lang="es-UY" smtClean="0"/>
              <a:t>‹Nº›</a:t>
            </a:fld>
            <a:endParaRPr lang="es-UY"/>
          </a:p>
        </p:txBody>
      </p:sp>
    </p:spTree>
    <p:extLst>
      <p:ext uri="{BB962C8B-B14F-4D97-AF65-F5344CB8AC3E}">
        <p14:creationId xmlns:p14="http://schemas.microsoft.com/office/powerpoint/2010/main" val="147582829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F49135DA-1261-4C91-9EAF-EBCAFDC30082}" type="datetime1">
              <a:rPr lang="es-UY" smtClean="0"/>
              <a:t>19/9/23</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A43BF9FB-C945-47F1-ADC6-86EC3C785799}" type="slidenum">
              <a:rPr lang="es-UY" smtClean="0"/>
              <a:t>‹Nº›</a:t>
            </a:fld>
            <a:endParaRPr lang="es-UY"/>
          </a:p>
        </p:txBody>
      </p:sp>
    </p:spTree>
    <p:extLst>
      <p:ext uri="{BB962C8B-B14F-4D97-AF65-F5344CB8AC3E}">
        <p14:creationId xmlns:p14="http://schemas.microsoft.com/office/powerpoint/2010/main" val="149520575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49135DA-1261-4C91-9EAF-EBCAFDC30082}" type="datetime1">
              <a:rPr lang="es-UY" smtClean="0"/>
              <a:t>19/9/23</a:t>
            </a:fld>
            <a:endParaRPr lang="es-UY"/>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UY"/>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A43BF9FB-C945-47F1-ADC6-86EC3C785799}" type="slidenum">
              <a:rPr lang="es-UY" smtClean="0"/>
              <a:t>‹Nº›</a:t>
            </a:fld>
            <a:endParaRPr lang="es-UY"/>
          </a:p>
        </p:txBody>
      </p:sp>
    </p:spTree>
    <p:extLst>
      <p:ext uri="{BB962C8B-B14F-4D97-AF65-F5344CB8AC3E}">
        <p14:creationId xmlns:p14="http://schemas.microsoft.com/office/powerpoint/2010/main" val="1769786465"/>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QjBqYZzd7s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4" y="1361075"/>
            <a:ext cx="2489200" cy="452120"/>
          </a:xfrm>
          <a:prstGeom prst="rect">
            <a:avLst/>
          </a:prstGeom>
        </p:spPr>
        <p:txBody>
          <a:bodyPr vert="horz" wrap="square" lIns="0" tIns="12700" rIns="0" bIns="0" rtlCol="0" anchor="ctr">
            <a:spAutoFit/>
          </a:bodyPr>
          <a:lstStyle/>
          <a:p>
            <a:pPr marL="12700">
              <a:lnSpc>
                <a:spcPct val="100000"/>
              </a:lnSpc>
              <a:spcBef>
                <a:spcPts val="100"/>
              </a:spcBef>
            </a:pPr>
            <a:r>
              <a:rPr sz="2800" spc="-10" dirty="0"/>
              <a:t>Pierre</a:t>
            </a:r>
            <a:r>
              <a:rPr sz="2800" spc="-90" dirty="0"/>
              <a:t> </a:t>
            </a:r>
            <a:r>
              <a:rPr sz="2800" spc="-5" dirty="0"/>
              <a:t>Bourdieu</a:t>
            </a:r>
            <a:endParaRPr sz="2800"/>
          </a:p>
        </p:txBody>
      </p:sp>
      <p:sp>
        <p:nvSpPr>
          <p:cNvPr id="3" name="object 3"/>
          <p:cNvSpPr txBox="1"/>
          <p:nvPr/>
        </p:nvSpPr>
        <p:spPr>
          <a:xfrm>
            <a:off x="505993" y="2041348"/>
            <a:ext cx="3543935" cy="3244850"/>
          </a:xfrm>
          <a:prstGeom prst="rect">
            <a:avLst/>
          </a:prstGeom>
        </p:spPr>
        <p:txBody>
          <a:bodyPr vert="horz" wrap="square" lIns="0" tIns="46990" rIns="0" bIns="0" rtlCol="0">
            <a:spAutoFit/>
          </a:bodyPr>
          <a:lstStyle/>
          <a:p>
            <a:pPr marL="348615" indent="-335915">
              <a:spcBef>
                <a:spcPts val="370"/>
              </a:spcBef>
              <a:buChar char="●"/>
              <a:tabLst>
                <a:tab pos="347980" algn="l"/>
                <a:tab pos="349250" algn="l"/>
              </a:tabLst>
            </a:pPr>
            <a:r>
              <a:rPr sz="1400" spc="-5" dirty="0">
                <a:latin typeface="Arial"/>
                <a:cs typeface="Arial"/>
              </a:rPr>
              <a:t>Nació en 1930 en</a:t>
            </a:r>
            <a:r>
              <a:rPr sz="1400" spc="-20" dirty="0">
                <a:latin typeface="Arial"/>
                <a:cs typeface="Arial"/>
              </a:rPr>
              <a:t> </a:t>
            </a:r>
            <a:r>
              <a:rPr sz="1400" spc="-5" dirty="0">
                <a:latin typeface="Arial"/>
                <a:cs typeface="Arial"/>
              </a:rPr>
              <a:t>Francia</a:t>
            </a:r>
            <a:endParaRPr sz="1400">
              <a:latin typeface="Arial"/>
              <a:cs typeface="Arial"/>
            </a:endParaRPr>
          </a:p>
          <a:p>
            <a:pPr marL="348615" indent="-335915">
              <a:spcBef>
                <a:spcPts val="270"/>
              </a:spcBef>
              <a:buChar char="●"/>
              <a:tabLst>
                <a:tab pos="347980" algn="l"/>
                <a:tab pos="349250" algn="l"/>
              </a:tabLst>
            </a:pPr>
            <a:r>
              <a:rPr sz="1400" spc="-5" dirty="0">
                <a:latin typeface="Arial"/>
                <a:cs typeface="Arial"/>
              </a:rPr>
              <a:t>Falleció en el</a:t>
            </a:r>
            <a:r>
              <a:rPr sz="1400" spc="-15" dirty="0">
                <a:latin typeface="Arial"/>
                <a:cs typeface="Arial"/>
              </a:rPr>
              <a:t> </a:t>
            </a:r>
            <a:r>
              <a:rPr sz="1400" spc="-5" dirty="0">
                <a:latin typeface="Arial"/>
                <a:cs typeface="Arial"/>
              </a:rPr>
              <a:t>2002</a:t>
            </a:r>
            <a:endParaRPr sz="1400">
              <a:latin typeface="Arial"/>
              <a:cs typeface="Arial"/>
            </a:endParaRPr>
          </a:p>
          <a:p>
            <a:pPr marL="348615" marR="5080" indent="-335915">
              <a:lnSpc>
                <a:spcPct val="116100"/>
              </a:lnSpc>
              <a:buChar char="●"/>
              <a:tabLst>
                <a:tab pos="347980" algn="l"/>
                <a:tab pos="349250" algn="l"/>
              </a:tabLst>
            </a:pPr>
            <a:r>
              <a:rPr sz="1400" spc="-5" dirty="0">
                <a:latin typeface="Arial"/>
                <a:cs typeface="Arial"/>
              </a:rPr>
              <a:t>Fue Prof. de la Escuela Normal Superior  de Altos</a:t>
            </a:r>
            <a:r>
              <a:rPr sz="1400" spc="-10" dirty="0">
                <a:latin typeface="Arial"/>
                <a:cs typeface="Arial"/>
              </a:rPr>
              <a:t> </a:t>
            </a:r>
            <a:r>
              <a:rPr sz="1400" spc="-5" dirty="0">
                <a:latin typeface="Arial"/>
                <a:cs typeface="Arial"/>
              </a:rPr>
              <a:t>Estudios</a:t>
            </a:r>
            <a:endParaRPr sz="1400">
              <a:latin typeface="Arial"/>
              <a:cs typeface="Arial"/>
            </a:endParaRPr>
          </a:p>
          <a:p>
            <a:pPr marL="348615" marR="40640" indent="-335915">
              <a:lnSpc>
                <a:spcPct val="116100"/>
              </a:lnSpc>
              <a:buChar char="●"/>
              <a:tabLst>
                <a:tab pos="347980" algn="l"/>
                <a:tab pos="349250" algn="l"/>
              </a:tabLst>
            </a:pPr>
            <a:r>
              <a:rPr sz="1400" spc="-5" dirty="0">
                <a:latin typeface="Arial"/>
                <a:cs typeface="Arial"/>
              </a:rPr>
              <a:t>Sus temas de interés fueron el poder, la  </a:t>
            </a:r>
            <a:r>
              <a:rPr sz="1400" dirty="0">
                <a:latin typeface="Arial"/>
                <a:cs typeface="Arial"/>
              </a:rPr>
              <a:t>violencia</a:t>
            </a:r>
            <a:r>
              <a:rPr sz="1400" spc="-10" dirty="0">
                <a:latin typeface="Arial"/>
                <a:cs typeface="Arial"/>
              </a:rPr>
              <a:t> </a:t>
            </a:r>
            <a:r>
              <a:rPr sz="1400" dirty="0">
                <a:latin typeface="Arial"/>
                <a:cs typeface="Arial"/>
              </a:rPr>
              <a:t>simbólica.</a:t>
            </a:r>
            <a:endParaRPr sz="1400">
              <a:latin typeface="Arial"/>
              <a:cs typeface="Arial"/>
            </a:endParaRPr>
          </a:p>
          <a:p>
            <a:pPr marL="348615" indent="-335915">
              <a:spcBef>
                <a:spcPts val="270"/>
              </a:spcBef>
              <a:buChar char="●"/>
              <a:tabLst>
                <a:tab pos="347980" algn="l"/>
                <a:tab pos="349250" algn="l"/>
              </a:tabLst>
            </a:pPr>
            <a:r>
              <a:rPr sz="1400" spc="-5" dirty="0">
                <a:latin typeface="Arial"/>
                <a:cs typeface="Arial"/>
              </a:rPr>
              <a:t>Obras</a:t>
            </a:r>
            <a:r>
              <a:rPr sz="1400" spc="-10" dirty="0">
                <a:latin typeface="Arial"/>
                <a:cs typeface="Arial"/>
              </a:rPr>
              <a:t> </a:t>
            </a:r>
            <a:r>
              <a:rPr sz="1400" spc="-5" dirty="0">
                <a:latin typeface="Arial"/>
                <a:cs typeface="Arial"/>
              </a:rPr>
              <a:t>principales:</a:t>
            </a:r>
            <a:endParaRPr sz="1400">
              <a:latin typeface="Arial"/>
              <a:cs typeface="Arial"/>
            </a:endParaRPr>
          </a:p>
          <a:p>
            <a:pPr marL="805815" lvl="1" indent="-335915">
              <a:spcBef>
                <a:spcPts val="270"/>
              </a:spcBef>
              <a:buChar char="○"/>
              <a:tabLst>
                <a:tab pos="805180" algn="l"/>
                <a:tab pos="806450" algn="l"/>
              </a:tabLst>
            </a:pPr>
            <a:r>
              <a:rPr sz="1400" spc="-5" dirty="0">
                <a:latin typeface="Arial"/>
                <a:cs typeface="Arial"/>
              </a:rPr>
              <a:t>El oficio de</a:t>
            </a:r>
            <a:r>
              <a:rPr sz="1400" spc="-20" dirty="0">
                <a:latin typeface="Arial"/>
                <a:cs typeface="Arial"/>
              </a:rPr>
              <a:t> </a:t>
            </a:r>
            <a:r>
              <a:rPr sz="1400" dirty="0">
                <a:latin typeface="Arial"/>
                <a:cs typeface="Arial"/>
              </a:rPr>
              <a:t>sociólogo</a:t>
            </a:r>
            <a:endParaRPr sz="1400">
              <a:latin typeface="Arial"/>
              <a:cs typeface="Arial"/>
            </a:endParaRPr>
          </a:p>
          <a:p>
            <a:pPr marL="805815" marR="43815" lvl="1" indent="-335915">
              <a:lnSpc>
                <a:spcPct val="116100"/>
              </a:lnSpc>
              <a:buChar char="○"/>
              <a:tabLst>
                <a:tab pos="805180" algn="l"/>
                <a:tab pos="806450" algn="l"/>
              </a:tabLst>
            </a:pPr>
            <a:r>
              <a:rPr sz="1400" spc="-5" dirty="0">
                <a:latin typeface="Arial"/>
                <a:cs typeface="Arial"/>
              </a:rPr>
              <a:t>Capital </a:t>
            </a:r>
            <a:r>
              <a:rPr sz="1400" dirty="0">
                <a:latin typeface="Arial"/>
                <a:cs typeface="Arial"/>
              </a:rPr>
              <a:t>cultural, </a:t>
            </a:r>
            <a:r>
              <a:rPr sz="1400" spc="-5" dirty="0">
                <a:latin typeface="Arial"/>
                <a:cs typeface="Arial"/>
              </a:rPr>
              <a:t>escuela </a:t>
            </a:r>
            <a:r>
              <a:rPr sz="1400" dirty="0">
                <a:latin typeface="Arial"/>
                <a:cs typeface="Arial"/>
              </a:rPr>
              <a:t>y </a:t>
            </a:r>
            <a:r>
              <a:rPr sz="1400" spc="-5" dirty="0">
                <a:latin typeface="Arial"/>
                <a:cs typeface="Arial"/>
              </a:rPr>
              <a:t>espacio  </a:t>
            </a:r>
            <a:r>
              <a:rPr sz="1400" dirty="0">
                <a:latin typeface="Arial"/>
                <a:cs typeface="Arial"/>
              </a:rPr>
              <a:t>social</a:t>
            </a:r>
            <a:endParaRPr sz="1400">
              <a:latin typeface="Arial"/>
              <a:cs typeface="Arial"/>
            </a:endParaRPr>
          </a:p>
          <a:p>
            <a:pPr marL="805815" lvl="1" indent="-335915">
              <a:spcBef>
                <a:spcPts val="265"/>
              </a:spcBef>
              <a:buChar char="○"/>
              <a:tabLst>
                <a:tab pos="805180" algn="l"/>
                <a:tab pos="806450" algn="l"/>
              </a:tabLst>
            </a:pPr>
            <a:r>
              <a:rPr sz="1400" spc="-5" dirty="0">
                <a:latin typeface="Arial"/>
                <a:cs typeface="Arial"/>
              </a:rPr>
              <a:t>La </a:t>
            </a:r>
            <a:r>
              <a:rPr sz="1400" dirty="0">
                <a:latin typeface="Arial"/>
                <a:cs typeface="Arial"/>
              </a:rPr>
              <a:t>miseria </a:t>
            </a:r>
            <a:r>
              <a:rPr sz="1400" spc="-5" dirty="0">
                <a:latin typeface="Arial"/>
                <a:cs typeface="Arial"/>
              </a:rPr>
              <a:t>del</a:t>
            </a:r>
            <a:r>
              <a:rPr sz="1400" spc="-25" dirty="0">
                <a:latin typeface="Arial"/>
                <a:cs typeface="Arial"/>
              </a:rPr>
              <a:t> </a:t>
            </a:r>
            <a:r>
              <a:rPr sz="1400" dirty="0">
                <a:latin typeface="Arial"/>
                <a:cs typeface="Arial"/>
              </a:rPr>
              <a:t>mundo</a:t>
            </a:r>
            <a:endParaRPr sz="1400">
              <a:latin typeface="Arial"/>
              <a:cs typeface="Arial"/>
            </a:endParaRPr>
          </a:p>
          <a:p>
            <a:pPr marL="348615" marR="29209" indent="-335915">
              <a:lnSpc>
                <a:spcPct val="116100"/>
              </a:lnSpc>
              <a:buChar char="●"/>
              <a:tabLst>
                <a:tab pos="347980" algn="l"/>
                <a:tab pos="349250" algn="l"/>
              </a:tabLst>
            </a:pPr>
            <a:r>
              <a:rPr sz="1400" spc="-5" dirty="0">
                <a:latin typeface="Arial"/>
                <a:cs typeface="Arial"/>
              </a:rPr>
              <a:t>Le </a:t>
            </a:r>
            <a:r>
              <a:rPr sz="1400" dirty="0">
                <a:latin typeface="Arial"/>
                <a:cs typeface="Arial"/>
              </a:rPr>
              <a:t>Monde: </a:t>
            </a:r>
            <a:r>
              <a:rPr sz="1400" b="1" i="1" dirty="0">
                <a:latin typeface="Arial"/>
                <a:cs typeface="Arial"/>
              </a:rPr>
              <a:t>“El </a:t>
            </a:r>
            <a:r>
              <a:rPr sz="1400" b="1" i="1" spc="-5" dirty="0">
                <a:latin typeface="Arial"/>
                <a:cs typeface="Arial"/>
              </a:rPr>
              <a:t>intelectual </a:t>
            </a:r>
            <a:r>
              <a:rPr sz="1400" b="1" i="1" dirty="0">
                <a:latin typeface="Arial"/>
                <a:cs typeface="Arial"/>
              </a:rPr>
              <a:t>francés</a:t>
            </a:r>
            <a:r>
              <a:rPr sz="1400" b="1" i="1" spc="-105" dirty="0">
                <a:latin typeface="Arial"/>
                <a:cs typeface="Arial"/>
              </a:rPr>
              <a:t> </a:t>
            </a:r>
            <a:r>
              <a:rPr sz="1400" b="1" i="1" spc="-5" dirty="0">
                <a:latin typeface="Arial"/>
                <a:cs typeface="Arial"/>
              </a:rPr>
              <a:t>más  citado en la prensa</a:t>
            </a:r>
            <a:r>
              <a:rPr sz="1400" b="1" i="1" spc="-25" dirty="0">
                <a:latin typeface="Arial"/>
                <a:cs typeface="Arial"/>
              </a:rPr>
              <a:t> </a:t>
            </a:r>
            <a:r>
              <a:rPr sz="1400" b="1" i="1" spc="-5" dirty="0">
                <a:latin typeface="Arial"/>
                <a:cs typeface="Arial"/>
              </a:rPr>
              <a:t>mundial”</a:t>
            </a:r>
            <a:endParaRPr sz="1400">
              <a:latin typeface="Arial"/>
              <a:cs typeface="Arial"/>
            </a:endParaRPr>
          </a:p>
        </p:txBody>
      </p:sp>
      <p:sp>
        <p:nvSpPr>
          <p:cNvPr id="4" name="object 4"/>
          <p:cNvSpPr/>
          <p:nvPr/>
        </p:nvSpPr>
        <p:spPr>
          <a:xfrm>
            <a:off x="5232364" y="1722574"/>
            <a:ext cx="2713144" cy="382096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544" y="476672"/>
            <a:ext cx="4248472" cy="452120"/>
          </a:xfrm>
          <a:prstGeom prst="rect">
            <a:avLst/>
          </a:prstGeom>
        </p:spPr>
        <p:txBody>
          <a:bodyPr vert="horz" wrap="square" lIns="0" tIns="12700" rIns="0" bIns="0" rtlCol="0" anchor="ctr">
            <a:spAutoFit/>
          </a:bodyPr>
          <a:lstStyle/>
          <a:p>
            <a:pPr marL="12700">
              <a:lnSpc>
                <a:spcPct val="100000"/>
              </a:lnSpc>
              <a:spcBef>
                <a:spcPts val="100"/>
              </a:spcBef>
            </a:pPr>
            <a:r>
              <a:rPr sz="2800" spc="-5" dirty="0"/>
              <a:t>Habitus </a:t>
            </a:r>
            <a:r>
              <a:rPr sz="2800" dirty="0"/>
              <a:t>y clase</a:t>
            </a:r>
            <a:r>
              <a:rPr sz="2800" spc="-100" dirty="0"/>
              <a:t> </a:t>
            </a:r>
            <a:r>
              <a:rPr sz="2800" dirty="0"/>
              <a:t>social</a:t>
            </a:r>
          </a:p>
        </p:txBody>
      </p:sp>
      <p:sp>
        <p:nvSpPr>
          <p:cNvPr id="3" name="object 3"/>
          <p:cNvSpPr txBox="1">
            <a:spLocks noGrp="1"/>
          </p:cNvSpPr>
          <p:nvPr>
            <p:ph idx="1"/>
          </p:nvPr>
        </p:nvSpPr>
        <p:spPr>
          <a:xfrm>
            <a:off x="628650" y="1124744"/>
            <a:ext cx="7886700" cy="5626605"/>
          </a:xfrm>
          <a:prstGeom prst="rect">
            <a:avLst/>
          </a:prstGeom>
        </p:spPr>
        <p:txBody>
          <a:bodyPr vert="horz" wrap="square" lIns="0" tIns="12700" rIns="0" bIns="0" rtlCol="0">
            <a:spAutoFit/>
          </a:bodyPr>
          <a:lstStyle/>
          <a:p>
            <a:pPr marL="12700" marR="5080">
              <a:lnSpc>
                <a:spcPct val="114599"/>
              </a:lnSpc>
              <a:spcBef>
                <a:spcPts val="100"/>
              </a:spcBef>
            </a:pPr>
            <a:r>
              <a:rPr spc="-5" dirty="0"/>
              <a:t>La </a:t>
            </a:r>
            <a:r>
              <a:rPr dirty="0"/>
              <a:t>clase social </a:t>
            </a:r>
            <a:r>
              <a:rPr spc="-5" dirty="0"/>
              <a:t>no </a:t>
            </a:r>
            <a:r>
              <a:rPr dirty="0"/>
              <a:t>solo se </a:t>
            </a:r>
            <a:r>
              <a:rPr spc="-5" dirty="0"/>
              <a:t>define por una propiedad, </a:t>
            </a:r>
            <a:r>
              <a:rPr dirty="0"/>
              <a:t>sino </a:t>
            </a:r>
            <a:r>
              <a:rPr spc="-5" dirty="0"/>
              <a:t>por la estructura de  </a:t>
            </a:r>
            <a:r>
              <a:rPr dirty="0"/>
              <a:t>relaciones </a:t>
            </a:r>
            <a:r>
              <a:rPr spc="-5" dirty="0"/>
              <a:t>entre todas las propiedades pertinentes, que </a:t>
            </a:r>
            <a:r>
              <a:rPr dirty="0"/>
              <a:t>confiere su </a:t>
            </a:r>
            <a:r>
              <a:rPr spc="-5" dirty="0"/>
              <a:t>propio </a:t>
            </a:r>
            <a:r>
              <a:rPr dirty="0"/>
              <a:t>valor a  cada </a:t>
            </a:r>
            <a:r>
              <a:rPr spc="-5" dirty="0"/>
              <a:t>una de ellas </a:t>
            </a:r>
            <a:r>
              <a:rPr dirty="0"/>
              <a:t>y a </a:t>
            </a:r>
            <a:r>
              <a:rPr spc="-5" dirty="0"/>
              <a:t>los efectos que ejerce </a:t>
            </a:r>
            <a:r>
              <a:rPr dirty="0"/>
              <a:t>sobre </a:t>
            </a:r>
            <a:r>
              <a:rPr spc="-5" dirty="0"/>
              <a:t>las prácticas. El </a:t>
            </a:r>
            <a:r>
              <a:rPr dirty="0"/>
              <a:t>conocimiento  </a:t>
            </a:r>
            <a:r>
              <a:rPr spc="-5" dirty="0"/>
              <a:t>que tienen los </a:t>
            </a:r>
            <a:r>
              <a:rPr dirty="0"/>
              <a:t>sujetos sobre su clase </a:t>
            </a:r>
            <a:r>
              <a:rPr spc="-5" dirty="0"/>
              <a:t>los lleva </a:t>
            </a:r>
            <a:r>
              <a:rPr dirty="0"/>
              <a:t>a </a:t>
            </a:r>
            <a:r>
              <a:rPr spc="-5" dirty="0"/>
              <a:t>actuar de forma </a:t>
            </a:r>
            <a:r>
              <a:rPr dirty="0"/>
              <a:t>razonable </a:t>
            </a:r>
            <a:r>
              <a:rPr spc="-5" dirty="0"/>
              <a:t>en ese  </a:t>
            </a:r>
            <a:r>
              <a:rPr dirty="0"/>
              <a:t>mundo </a:t>
            </a:r>
            <a:r>
              <a:rPr spc="-5" dirty="0"/>
              <a:t>que </a:t>
            </a:r>
            <a:r>
              <a:rPr dirty="0"/>
              <a:t>ya </a:t>
            </a:r>
            <a:r>
              <a:rPr spc="-5" dirty="0"/>
              <a:t>tiene divisiones, esquemas de </a:t>
            </a:r>
            <a:r>
              <a:rPr dirty="0"/>
              <a:t>clasificación </a:t>
            </a:r>
            <a:r>
              <a:rPr spc="-5" dirty="0"/>
              <a:t>que </a:t>
            </a:r>
            <a:r>
              <a:rPr dirty="0"/>
              <a:t>son, a su vez,  </a:t>
            </a:r>
            <a:r>
              <a:rPr spc="-5" dirty="0"/>
              <a:t>distinciones.</a:t>
            </a:r>
          </a:p>
          <a:p>
            <a:pPr marL="12700" marR="139700">
              <a:lnSpc>
                <a:spcPct val="114599"/>
              </a:lnSpc>
              <a:spcBef>
                <a:spcPts val="1575"/>
              </a:spcBef>
            </a:pPr>
            <a:r>
              <a:rPr b="1" spc="-5" dirty="0">
                <a:latin typeface="Arial"/>
                <a:cs typeface="Arial"/>
              </a:rPr>
              <a:t>Las divisiones de clase provocan una diversificación de </a:t>
            </a:r>
            <a:r>
              <a:rPr b="1" i="1" spc="-5" dirty="0">
                <a:latin typeface="Arial"/>
                <a:cs typeface="Arial"/>
              </a:rPr>
              <a:t>habitus</a:t>
            </a:r>
            <a:r>
              <a:rPr b="1" spc="-5" dirty="0">
                <a:latin typeface="Arial"/>
                <a:cs typeface="Arial"/>
              </a:rPr>
              <a:t>, para cada  clase existe un </a:t>
            </a:r>
            <a:r>
              <a:rPr b="1" i="1" spc="-5" dirty="0">
                <a:latin typeface="Arial"/>
                <a:cs typeface="Arial"/>
              </a:rPr>
              <a:t>habitus</a:t>
            </a:r>
            <a:r>
              <a:rPr b="1" i="1" spc="15" dirty="0">
                <a:latin typeface="Arial"/>
                <a:cs typeface="Arial"/>
              </a:rPr>
              <a:t> </a:t>
            </a:r>
            <a:r>
              <a:rPr b="1" spc="-5" dirty="0">
                <a:latin typeface="Arial"/>
                <a:cs typeface="Arial"/>
              </a:rPr>
              <a:t>distinto.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5" y="1361075"/>
            <a:ext cx="1308735" cy="452120"/>
          </a:xfrm>
          <a:prstGeom prst="rect">
            <a:avLst/>
          </a:prstGeom>
        </p:spPr>
        <p:txBody>
          <a:bodyPr vert="horz" wrap="square" lIns="0" tIns="12700" rIns="0" bIns="0" rtlCol="0" anchor="ctr">
            <a:spAutoFit/>
          </a:bodyPr>
          <a:lstStyle/>
          <a:p>
            <a:pPr marL="12700">
              <a:lnSpc>
                <a:spcPct val="100000"/>
              </a:lnSpc>
              <a:spcBef>
                <a:spcPts val="100"/>
              </a:spcBef>
            </a:pPr>
            <a:r>
              <a:rPr sz="2800" spc="-5" dirty="0"/>
              <a:t>El</a:t>
            </a:r>
            <a:r>
              <a:rPr sz="2800" spc="-100" dirty="0"/>
              <a:t> </a:t>
            </a:r>
            <a:r>
              <a:rPr sz="2800" spc="-5" dirty="0"/>
              <a:t>gusto</a:t>
            </a:r>
            <a:endParaRPr sz="2800"/>
          </a:p>
        </p:txBody>
      </p:sp>
      <p:sp>
        <p:nvSpPr>
          <p:cNvPr id="3" name="object 3"/>
          <p:cNvSpPr txBox="1"/>
          <p:nvPr/>
        </p:nvSpPr>
        <p:spPr>
          <a:xfrm>
            <a:off x="384725" y="2041348"/>
            <a:ext cx="4675505" cy="2501900"/>
          </a:xfrm>
          <a:prstGeom prst="rect">
            <a:avLst/>
          </a:prstGeom>
        </p:spPr>
        <p:txBody>
          <a:bodyPr vert="horz" wrap="square" lIns="0" tIns="12700" rIns="0" bIns="0" rtlCol="0">
            <a:spAutoFit/>
          </a:bodyPr>
          <a:lstStyle/>
          <a:p>
            <a:pPr marL="12700" marR="5080">
              <a:lnSpc>
                <a:spcPct val="116100"/>
              </a:lnSpc>
              <a:spcBef>
                <a:spcPts val="100"/>
              </a:spcBef>
            </a:pPr>
            <a:r>
              <a:rPr sz="1400" spc="-5" dirty="0">
                <a:latin typeface="Arial"/>
                <a:cs typeface="Arial"/>
              </a:rPr>
              <a:t>El gusto es una forma práctica que </a:t>
            </a:r>
            <a:r>
              <a:rPr sz="1400" dirty="0">
                <a:latin typeface="Arial"/>
                <a:cs typeface="Arial"/>
              </a:rPr>
              <a:t>sirve </a:t>
            </a:r>
            <a:r>
              <a:rPr sz="1400" spc="-5" dirty="0">
                <a:latin typeface="Arial"/>
                <a:cs typeface="Arial"/>
              </a:rPr>
              <a:t>para dar el  individuo una percepción de </a:t>
            </a:r>
            <a:r>
              <a:rPr sz="1400" dirty="0">
                <a:latin typeface="Arial"/>
                <a:cs typeface="Arial"/>
              </a:rPr>
              <a:t>su </a:t>
            </a:r>
            <a:r>
              <a:rPr sz="1400" spc="-5" dirty="0">
                <a:latin typeface="Arial"/>
                <a:cs typeface="Arial"/>
              </a:rPr>
              <a:t>lugar en el </a:t>
            </a:r>
            <a:r>
              <a:rPr sz="1400" dirty="0">
                <a:latin typeface="Arial"/>
                <a:cs typeface="Arial"/>
              </a:rPr>
              <a:t>mundo social.  </a:t>
            </a:r>
            <a:r>
              <a:rPr sz="1400" spc="-5" dirty="0">
                <a:latin typeface="Arial"/>
                <a:cs typeface="Arial"/>
              </a:rPr>
              <a:t>Sirve para unificar </a:t>
            </a:r>
            <a:r>
              <a:rPr sz="1400" dirty="0">
                <a:latin typeface="Arial"/>
                <a:cs typeface="Arial"/>
              </a:rPr>
              <a:t>a </a:t>
            </a:r>
            <a:r>
              <a:rPr sz="1400" spc="-5" dirty="0">
                <a:latin typeface="Arial"/>
                <a:cs typeface="Arial"/>
              </a:rPr>
              <a:t>los que tienen preferencias </a:t>
            </a:r>
            <a:r>
              <a:rPr sz="1400" dirty="0">
                <a:latin typeface="Arial"/>
                <a:cs typeface="Arial"/>
              </a:rPr>
              <a:t>similares y  </a:t>
            </a:r>
            <a:r>
              <a:rPr sz="1400" spc="-5" dirty="0">
                <a:latin typeface="Arial"/>
                <a:cs typeface="Arial"/>
              </a:rPr>
              <a:t>para diferenciarlos de los que tienen gustos diferentes. Los  estilos de </a:t>
            </a:r>
            <a:r>
              <a:rPr sz="1400" dirty="0">
                <a:latin typeface="Arial"/>
                <a:cs typeface="Arial"/>
              </a:rPr>
              <a:t>vida </a:t>
            </a:r>
            <a:r>
              <a:rPr sz="1400" spc="-5" dirty="0">
                <a:latin typeface="Arial"/>
                <a:cs typeface="Arial"/>
              </a:rPr>
              <a:t>así </a:t>
            </a:r>
            <a:r>
              <a:rPr sz="1400" dirty="0">
                <a:latin typeface="Arial"/>
                <a:cs typeface="Arial"/>
              </a:rPr>
              <a:t>se conforman </a:t>
            </a:r>
            <a:r>
              <a:rPr sz="1400" spc="-5" dirty="0">
                <a:latin typeface="Arial"/>
                <a:cs typeface="Arial"/>
              </a:rPr>
              <a:t>por los habitus </a:t>
            </a:r>
            <a:r>
              <a:rPr sz="1400" dirty="0">
                <a:latin typeface="Arial"/>
                <a:cs typeface="Arial"/>
              </a:rPr>
              <a:t>o </a:t>
            </a:r>
            <a:r>
              <a:rPr sz="1400" spc="-5" dirty="0">
                <a:latin typeface="Arial"/>
                <a:cs typeface="Arial"/>
              </a:rPr>
              <a:t>por los  gustos así enclasados </a:t>
            </a:r>
            <a:r>
              <a:rPr sz="1400" dirty="0">
                <a:latin typeface="Arial"/>
                <a:cs typeface="Arial"/>
              </a:rPr>
              <a:t>y </a:t>
            </a:r>
            <a:r>
              <a:rPr sz="1400" spc="-5" dirty="0">
                <a:latin typeface="Arial"/>
                <a:cs typeface="Arial"/>
              </a:rPr>
              <a:t>enclasantes, </a:t>
            </a:r>
            <a:r>
              <a:rPr sz="1400" dirty="0">
                <a:latin typeface="Arial"/>
                <a:cs typeface="Arial"/>
              </a:rPr>
              <a:t>ya </a:t>
            </a:r>
            <a:r>
              <a:rPr sz="1400" spc="-5" dirty="0">
                <a:latin typeface="Arial"/>
                <a:cs typeface="Arial"/>
              </a:rPr>
              <a:t>que la práctica  </a:t>
            </a:r>
            <a:r>
              <a:rPr sz="1400" dirty="0">
                <a:latin typeface="Arial"/>
                <a:cs typeface="Arial"/>
              </a:rPr>
              <a:t>cotidiana </a:t>
            </a:r>
            <a:r>
              <a:rPr sz="1400" spc="-5" dirty="0">
                <a:latin typeface="Arial"/>
                <a:cs typeface="Arial"/>
              </a:rPr>
              <a:t>de la elección entre objetos está enclasada de  por </a:t>
            </a:r>
            <a:r>
              <a:rPr sz="1400" dirty="0">
                <a:latin typeface="Arial"/>
                <a:cs typeface="Arial"/>
              </a:rPr>
              <a:t>sí </a:t>
            </a:r>
            <a:r>
              <a:rPr sz="1400" spc="-5" dirty="0">
                <a:latin typeface="Arial"/>
                <a:cs typeface="Arial"/>
              </a:rPr>
              <a:t>por las leyes del </a:t>
            </a:r>
            <a:r>
              <a:rPr sz="1400" dirty="0">
                <a:latin typeface="Arial"/>
                <a:cs typeface="Arial"/>
              </a:rPr>
              <a:t>campo y </a:t>
            </a:r>
            <a:r>
              <a:rPr sz="1400" spc="-5" dirty="0">
                <a:latin typeface="Arial"/>
                <a:cs typeface="Arial"/>
              </a:rPr>
              <a:t>el </a:t>
            </a:r>
            <a:r>
              <a:rPr sz="1400" dirty="0">
                <a:latin typeface="Arial"/>
                <a:cs typeface="Arial"/>
              </a:rPr>
              <a:t>sujeto, </a:t>
            </a:r>
            <a:r>
              <a:rPr sz="1400" spc="-5" dirty="0">
                <a:latin typeface="Arial"/>
                <a:cs typeface="Arial"/>
              </a:rPr>
              <a:t>al </a:t>
            </a:r>
            <a:r>
              <a:rPr sz="1400" dirty="0">
                <a:latin typeface="Arial"/>
                <a:cs typeface="Arial"/>
              </a:rPr>
              <a:t>consumir  ciertos </a:t>
            </a:r>
            <a:r>
              <a:rPr sz="1400" spc="-5" dirty="0">
                <a:latin typeface="Arial"/>
                <a:cs typeface="Arial"/>
              </a:rPr>
              <a:t>objetos, está buscando enclasarse </a:t>
            </a:r>
            <a:r>
              <a:rPr sz="1400" dirty="0">
                <a:latin typeface="Arial"/>
                <a:cs typeface="Arial"/>
              </a:rPr>
              <a:t>a </a:t>
            </a:r>
            <a:r>
              <a:rPr sz="1400" spc="-5" dirty="0">
                <a:latin typeface="Arial"/>
                <a:cs typeface="Arial"/>
              </a:rPr>
              <a:t>través de los  gustos.</a:t>
            </a:r>
            <a:endParaRPr sz="1400" dirty="0">
              <a:latin typeface="Arial"/>
              <a:cs typeface="Arial"/>
            </a:endParaRPr>
          </a:p>
        </p:txBody>
      </p:sp>
      <p:sp>
        <p:nvSpPr>
          <p:cNvPr id="4" name="object 4"/>
          <p:cNvSpPr/>
          <p:nvPr/>
        </p:nvSpPr>
        <p:spPr>
          <a:xfrm>
            <a:off x="5446614" y="1518524"/>
            <a:ext cx="2548544" cy="3820967"/>
          </a:xfrm>
          <a:prstGeom prst="rect">
            <a:avLst/>
          </a:prstGeom>
          <a:blipFill>
            <a:blip r:embed="rId3" cstate="print"/>
            <a:stretch>
              <a:fillRect/>
            </a:stretch>
          </a:blipFill>
        </p:spPr>
        <p:txBody>
          <a:bodyPr wrap="square" lIns="0" tIns="0" rIns="0" bIns="0" rtlCol="0"/>
          <a:lstStyle/>
          <a:p>
            <a:endParaRPr/>
          </a:p>
        </p:txBody>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94B76B-517A-4BDF-8CB9-3A5BE387C0DB}"/>
              </a:ext>
            </a:extLst>
          </p:cNvPr>
          <p:cNvSpPr>
            <a:spLocks noGrp="1"/>
          </p:cNvSpPr>
          <p:nvPr>
            <p:ph type="title"/>
          </p:nvPr>
        </p:nvSpPr>
        <p:spPr>
          <a:xfrm>
            <a:off x="484710" y="452718"/>
            <a:ext cx="7471666" cy="1400530"/>
          </a:xfrm>
        </p:spPr>
        <p:txBody>
          <a:bodyPr/>
          <a:lstStyle/>
          <a:p>
            <a:r>
              <a:rPr lang="es-CL" dirty="0"/>
              <a:t>Actividad: mirar el siguiente vídeo y responder</a:t>
            </a:r>
          </a:p>
        </p:txBody>
      </p:sp>
      <p:sp>
        <p:nvSpPr>
          <p:cNvPr id="3" name="Marcador de contenido 2">
            <a:extLst>
              <a:ext uri="{FF2B5EF4-FFF2-40B4-BE49-F238E27FC236}">
                <a16:creationId xmlns:a16="http://schemas.microsoft.com/office/drawing/2014/main" id="{2C6031D2-6DA4-4064-BE60-800FDB29741A}"/>
              </a:ext>
            </a:extLst>
          </p:cNvPr>
          <p:cNvSpPr>
            <a:spLocks noGrp="1"/>
          </p:cNvSpPr>
          <p:nvPr>
            <p:ph idx="1"/>
          </p:nvPr>
        </p:nvSpPr>
        <p:spPr/>
        <p:txBody>
          <a:bodyPr>
            <a:normAutofit fontScale="92500" lnSpcReduction="20000"/>
          </a:bodyPr>
          <a:lstStyle/>
          <a:p>
            <a:r>
              <a:rPr lang="es-CL" dirty="0"/>
              <a:t>Mirar el siguiente vídeo hasta el minuto 6:30 2 veces:</a:t>
            </a:r>
          </a:p>
          <a:p>
            <a:r>
              <a:rPr lang="es-CL" dirty="0">
                <a:hlinkClick r:id="rId2"/>
              </a:rPr>
              <a:t>https://www.youtube.com/watch?v=QjBqYZzd7s0</a:t>
            </a:r>
            <a:endParaRPr lang="es-CL" dirty="0"/>
          </a:p>
          <a:p>
            <a:r>
              <a:rPr lang="es-CL" dirty="0"/>
              <a:t>1) ¿Cuál es la importancia que el autor le otorga a la educación?</a:t>
            </a:r>
          </a:p>
          <a:p>
            <a:r>
              <a:rPr lang="es-CL" dirty="0"/>
              <a:t>2) ¿Qué quiere decir con que el </a:t>
            </a:r>
            <a:r>
              <a:rPr lang="es-CL" dirty="0" err="1"/>
              <a:t>sist</a:t>
            </a:r>
            <a:r>
              <a:rPr lang="es-CL" dirty="0"/>
              <a:t>. Escolar es un lugar dónde se reproducen las desigualdades sociales?</a:t>
            </a:r>
          </a:p>
          <a:p>
            <a:r>
              <a:rPr lang="es-CL" dirty="0"/>
              <a:t>3) ¿Cuál es la relación entre el origen social y el éxito educativo?</a:t>
            </a:r>
          </a:p>
          <a:p>
            <a:r>
              <a:rPr lang="es-CL" dirty="0"/>
              <a:t>4) Además de las desigualdades económicas, qué otro elemento explica la diferencia en el rendimiento educativo?</a:t>
            </a:r>
          </a:p>
          <a:p>
            <a:r>
              <a:rPr lang="es-CL" dirty="0"/>
              <a:t>5) ¿Qué papel juega el sistema educativo en la reproducción?</a:t>
            </a:r>
          </a:p>
        </p:txBody>
      </p:sp>
      <p:sp>
        <p:nvSpPr>
          <p:cNvPr id="4" name="Marcador de número de diapositiva 3">
            <a:extLst>
              <a:ext uri="{FF2B5EF4-FFF2-40B4-BE49-F238E27FC236}">
                <a16:creationId xmlns:a16="http://schemas.microsoft.com/office/drawing/2014/main" id="{973F3419-1484-46CF-A6E8-2F18759BE2EB}"/>
              </a:ext>
            </a:extLst>
          </p:cNvPr>
          <p:cNvSpPr>
            <a:spLocks noGrp="1"/>
          </p:cNvSpPr>
          <p:nvPr>
            <p:ph type="sldNum" sz="quarter" idx="12"/>
          </p:nvPr>
        </p:nvSpPr>
        <p:spPr/>
        <p:txBody>
          <a:bodyPr/>
          <a:lstStyle/>
          <a:p>
            <a:fld id="{A43BF9FB-C945-47F1-ADC6-86EC3C785799}" type="slidenum">
              <a:rPr lang="es-UY" smtClean="0"/>
              <a:t>12</a:t>
            </a:fld>
            <a:endParaRPr lang="es-UY"/>
          </a:p>
        </p:txBody>
      </p:sp>
    </p:spTree>
    <p:extLst>
      <p:ext uri="{BB962C8B-B14F-4D97-AF65-F5344CB8AC3E}">
        <p14:creationId xmlns:p14="http://schemas.microsoft.com/office/powerpoint/2010/main" val="3173842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61516" y="1556792"/>
            <a:ext cx="6620968" cy="3329581"/>
          </a:xfrm>
        </p:spPr>
        <p:txBody>
          <a:bodyPr/>
          <a:lstStyle/>
          <a:p>
            <a:r>
              <a:rPr lang="es-UY" dirty="0"/>
              <a:t>Pierre Bourdieu</a:t>
            </a:r>
          </a:p>
        </p:txBody>
      </p:sp>
      <p:sp>
        <p:nvSpPr>
          <p:cNvPr id="3" name="2 Subtítulo"/>
          <p:cNvSpPr>
            <a:spLocks noGrp="1"/>
          </p:cNvSpPr>
          <p:nvPr>
            <p:ph type="subTitle" idx="1"/>
          </p:nvPr>
        </p:nvSpPr>
        <p:spPr/>
        <p:txBody>
          <a:bodyPr/>
          <a:lstStyle/>
          <a:p>
            <a:r>
              <a:rPr lang="es-UY" sz="3200" dirty="0"/>
              <a:t>Las formas del capital</a:t>
            </a:r>
          </a:p>
        </p:txBody>
      </p:sp>
      <p:sp>
        <p:nvSpPr>
          <p:cNvPr id="5" name="4 Marcador de número de diapositiva"/>
          <p:cNvSpPr>
            <a:spLocks noGrp="1"/>
          </p:cNvSpPr>
          <p:nvPr>
            <p:ph type="sldNum" sz="quarter" idx="12"/>
          </p:nvPr>
        </p:nvSpPr>
        <p:spPr/>
        <p:txBody>
          <a:bodyPr/>
          <a:lstStyle/>
          <a:p>
            <a:fld id="{A43BF9FB-C945-47F1-ADC6-86EC3C785799}" type="slidenum">
              <a:rPr lang="es-UY" smtClean="0"/>
              <a:t>13</a:t>
            </a:fld>
            <a:endParaRPr lang="es-UY"/>
          </a:p>
        </p:txBody>
      </p:sp>
      <p:pic>
        <p:nvPicPr>
          <p:cNvPr id="4" name="Audio 3">
            <a:hlinkClick r:id="" action="ppaction://media"/>
            <a:extLst>
              <a:ext uri="{FF2B5EF4-FFF2-40B4-BE49-F238E27FC236}">
                <a16:creationId xmlns:a16="http://schemas.microsoft.com/office/drawing/2014/main" id="{DA391D45-7F50-48F6-B00E-DCCABC1BAE4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741385042"/>
      </p:ext>
    </p:extLst>
  </p:cSld>
  <p:clrMapOvr>
    <a:masterClrMapping/>
  </p:clrMapOvr>
  <mc:AlternateContent xmlns:mc="http://schemas.openxmlformats.org/markup-compatibility/2006" xmlns:p14="http://schemas.microsoft.com/office/powerpoint/2010/main">
    <mc:Choice Requires="p14">
      <p:transition spd="slow" p14:dur="2000" advTm="2091"/>
    </mc:Choice>
    <mc:Fallback xmlns="">
      <p:transition spd="slow" advTm="20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a:t>Teoría de la reproducción</a:t>
            </a:r>
          </a:p>
        </p:txBody>
      </p:sp>
      <p:sp>
        <p:nvSpPr>
          <p:cNvPr id="3" name="2 Marcador de contenido"/>
          <p:cNvSpPr>
            <a:spLocks noGrp="1"/>
          </p:cNvSpPr>
          <p:nvPr>
            <p:ph idx="1"/>
          </p:nvPr>
        </p:nvSpPr>
        <p:spPr/>
        <p:txBody>
          <a:bodyPr>
            <a:normAutofit/>
          </a:bodyPr>
          <a:lstStyle/>
          <a:p>
            <a:r>
              <a:rPr lang="es-UY" dirty="0"/>
              <a:t>Existen desigualdades en el rendimiento educativo de acuerdo a la clase social a la que pertenece el individuo, que no se limitan a las diferencias con respecto a la moratoria social, sino que tienen que ver con diferencias de actitud y aptitud relacionadas con el origen social. </a:t>
            </a:r>
          </a:p>
          <a:p>
            <a:r>
              <a:rPr lang="es-UY" dirty="0"/>
              <a:t>Es decir, las desigualdades en el rendimiento que tienen quienes provienen de orígenes sociales distintos se explica a través del habitus.</a:t>
            </a:r>
          </a:p>
        </p:txBody>
      </p:sp>
      <p:sp>
        <p:nvSpPr>
          <p:cNvPr id="5" name="4 Marcador de número de diapositiva"/>
          <p:cNvSpPr>
            <a:spLocks noGrp="1"/>
          </p:cNvSpPr>
          <p:nvPr>
            <p:ph type="sldNum" sz="quarter" idx="12"/>
          </p:nvPr>
        </p:nvSpPr>
        <p:spPr/>
        <p:txBody>
          <a:bodyPr/>
          <a:lstStyle/>
          <a:p>
            <a:fld id="{A43BF9FB-C945-47F1-ADC6-86EC3C785799}" type="slidenum">
              <a:rPr lang="es-UY" smtClean="0"/>
              <a:t>14</a:t>
            </a:fld>
            <a:endParaRPr lang="es-UY"/>
          </a:p>
        </p:txBody>
      </p:sp>
    </p:spTree>
    <p:extLst>
      <p:ext uri="{BB962C8B-B14F-4D97-AF65-F5344CB8AC3E}">
        <p14:creationId xmlns:p14="http://schemas.microsoft.com/office/powerpoint/2010/main" val="2675320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lum bright="71000"/>
          </a:blip>
          <a:srcRect/>
          <a:stretch>
            <a:fillRect/>
          </a:stretch>
        </p:blipFill>
        <p:spPr bwMode="auto">
          <a:xfrm>
            <a:off x="4572000" y="5085184"/>
            <a:ext cx="4364439" cy="156969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a:noFill/>
            <a:miter lim="800000"/>
            <a:headEnd/>
            <a:tailEnd/>
          </a:ln>
          <a:effectLst/>
        </p:spPr>
      </p:pic>
      <p:sp>
        <p:nvSpPr>
          <p:cNvPr id="2" name="1 Título"/>
          <p:cNvSpPr>
            <a:spLocks noGrp="1"/>
          </p:cNvSpPr>
          <p:nvPr>
            <p:ph type="title"/>
          </p:nvPr>
        </p:nvSpPr>
        <p:spPr>
          <a:xfrm>
            <a:off x="602851" y="50129"/>
            <a:ext cx="7055380" cy="1400530"/>
          </a:xfrm>
        </p:spPr>
        <p:txBody>
          <a:bodyPr/>
          <a:lstStyle/>
          <a:p>
            <a:r>
              <a:rPr lang="es-UY" dirty="0"/>
              <a:t>El capital económico</a:t>
            </a:r>
          </a:p>
        </p:txBody>
      </p:sp>
      <p:sp>
        <p:nvSpPr>
          <p:cNvPr id="3" name="2 Marcador de contenido"/>
          <p:cNvSpPr>
            <a:spLocks noGrp="1"/>
          </p:cNvSpPr>
          <p:nvPr>
            <p:ph idx="1"/>
          </p:nvPr>
        </p:nvSpPr>
        <p:spPr>
          <a:xfrm>
            <a:off x="179512" y="779434"/>
            <a:ext cx="8215732" cy="4896543"/>
          </a:xfrm>
        </p:spPr>
        <p:txBody>
          <a:bodyPr>
            <a:normAutofit fontScale="92500" lnSpcReduction="20000"/>
          </a:bodyPr>
          <a:lstStyle/>
          <a:p>
            <a:r>
              <a:rPr lang="es-UY" dirty="0"/>
              <a:t>El capital es trabajo acumulado, tanto en forma de materia, como en forma interiorizada o “incorporada”.</a:t>
            </a:r>
          </a:p>
          <a:p>
            <a:r>
              <a:rPr lang="es-UY" dirty="0"/>
              <a:t> El capital hace que los juegos de intercambio de la vida social, en especial de la vida económica, no discurran como simples juegos al azar en los que en todo momento es posible la sorpresa.</a:t>
            </a:r>
          </a:p>
          <a:p>
            <a:r>
              <a:rPr lang="es-UY" dirty="0"/>
              <a:t> Ejemplo: la ruleta ofrece una imagen bastante precisa de un universo imaginario de competencia perfecta o de igualdad perfecta de oportunidades. </a:t>
            </a:r>
          </a:p>
          <a:p>
            <a:r>
              <a:rPr lang="es-UY" dirty="0"/>
              <a:t>El concepto científico-económico de capital reduce el universo de las relaciones sociales de intercambio al simple intercambio de mercancías, el cual está objetiva y subjetivamente orientado hacia la maximización del beneficio, así como dirigido por el interés personal o propio.</a:t>
            </a:r>
          </a:p>
          <a:p>
            <a:r>
              <a:rPr lang="es-UY" dirty="0"/>
              <a:t>Este sería el capital económico, que es directa e inmediatamente convertible en dinero. Pero no el único, de acuerdo al autor.</a:t>
            </a:r>
          </a:p>
          <a:p>
            <a:pPr>
              <a:buNone/>
            </a:pPr>
            <a:endParaRPr lang="es-UY" dirty="0"/>
          </a:p>
        </p:txBody>
      </p:sp>
      <p:sp>
        <p:nvSpPr>
          <p:cNvPr id="8" name="7 Marcador de número de diapositiva"/>
          <p:cNvSpPr>
            <a:spLocks noGrp="1"/>
          </p:cNvSpPr>
          <p:nvPr>
            <p:ph type="sldNum" sz="quarter" idx="12"/>
          </p:nvPr>
        </p:nvSpPr>
        <p:spPr/>
        <p:txBody>
          <a:bodyPr/>
          <a:lstStyle/>
          <a:p>
            <a:fld id="{A43BF9FB-C945-47F1-ADC6-86EC3C785799}" type="slidenum">
              <a:rPr lang="es-UY" smtClean="0"/>
              <a:t>15</a:t>
            </a:fld>
            <a:endParaRPr lang="es-UY"/>
          </a:p>
        </p:txBody>
      </p:sp>
    </p:spTree>
    <p:extLst>
      <p:ext uri="{BB962C8B-B14F-4D97-AF65-F5344CB8AC3E}">
        <p14:creationId xmlns:p14="http://schemas.microsoft.com/office/powerpoint/2010/main" val="1493406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200FFA-04A6-12DA-6D48-30C4E1D046F7}"/>
              </a:ext>
            </a:extLst>
          </p:cNvPr>
          <p:cNvSpPr>
            <a:spLocks noGrp="1"/>
          </p:cNvSpPr>
          <p:nvPr>
            <p:ph type="title"/>
          </p:nvPr>
        </p:nvSpPr>
        <p:spPr/>
        <p:txBody>
          <a:bodyPr/>
          <a:lstStyle/>
          <a:p>
            <a:r>
              <a:rPr lang="es-ES_tradnl" dirty="0"/>
              <a:t>Capital cultural</a:t>
            </a:r>
          </a:p>
        </p:txBody>
      </p:sp>
      <p:sp>
        <p:nvSpPr>
          <p:cNvPr id="3" name="Marcador de contenido 2">
            <a:extLst>
              <a:ext uri="{FF2B5EF4-FFF2-40B4-BE49-F238E27FC236}">
                <a16:creationId xmlns:a16="http://schemas.microsoft.com/office/drawing/2014/main" id="{E1B2CD7D-B21E-5376-93FA-AC4FFDA36DAA}"/>
              </a:ext>
            </a:extLst>
          </p:cNvPr>
          <p:cNvSpPr>
            <a:spLocks noGrp="1"/>
          </p:cNvSpPr>
          <p:nvPr>
            <p:ph idx="1"/>
          </p:nvPr>
        </p:nvSpPr>
        <p:spPr/>
        <p:txBody>
          <a:bodyPr>
            <a:normAutofit/>
          </a:bodyPr>
          <a:lstStyle/>
          <a:p>
            <a:pPr algn="just"/>
            <a:r>
              <a:rPr lang="es-ES_tradnl" dirty="0"/>
              <a:t>“La condición de capital cultural se impone en primer lugar como una hipótesis indispensable para dar cuenta de las diferencias en los resultados escolares que presentan niños de diferentes clases sociales respecto del éxito “escolar”, es decir, los beneficios específicos que los niños de distintas clases y fracciones de clase pueden obtener del mercado escolar, en relación a la distribución del capital cultural entre clases y fracciones de clase.“</a:t>
            </a:r>
          </a:p>
        </p:txBody>
      </p:sp>
      <p:sp>
        <p:nvSpPr>
          <p:cNvPr id="4" name="Marcador de número de diapositiva 3">
            <a:extLst>
              <a:ext uri="{FF2B5EF4-FFF2-40B4-BE49-F238E27FC236}">
                <a16:creationId xmlns:a16="http://schemas.microsoft.com/office/drawing/2014/main" id="{291D6002-1FFA-EF5E-43F2-648983593A8F}"/>
              </a:ext>
            </a:extLst>
          </p:cNvPr>
          <p:cNvSpPr>
            <a:spLocks noGrp="1"/>
          </p:cNvSpPr>
          <p:nvPr>
            <p:ph type="sldNum" sz="quarter" idx="12"/>
          </p:nvPr>
        </p:nvSpPr>
        <p:spPr/>
        <p:txBody>
          <a:bodyPr/>
          <a:lstStyle/>
          <a:p>
            <a:fld id="{A43BF9FB-C945-47F1-ADC6-86EC3C785799}" type="slidenum">
              <a:rPr lang="es-UY" smtClean="0"/>
              <a:t>16</a:t>
            </a:fld>
            <a:endParaRPr lang="es-UY"/>
          </a:p>
        </p:txBody>
      </p:sp>
    </p:spTree>
    <p:extLst>
      <p:ext uri="{BB962C8B-B14F-4D97-AF65-F5344CB8AC3E}">
        <p14:creationId xmlns:p14="http://schemas.microsoft.com/office/powerpoint/2010/main" val="1598979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cstate="print">
            <a:lum bright="61000"/>
          </a:blip>
          <a:srcRect/>
          <a:stretch>
            <a:fillRect/>
          </a:stretch>
        </p:blipFill>
        <p:spPr bwMode="auto">
          <a:xfrm>
            <a:off x="4977651" y="1167451"/>
            <a:ext cx="3687763" cy="2000250"/>
          </a:xfrm>
          <a:prstGeom prst="rect">
            <a:avLst/>
          </a:prstGeom>
          <a:noFill/>
          <a:ln w="9525">
            <a:noFill/>
            <a:miter lim="800000"/>
            <a:headEnd/>
            <a:tailEnd/>
          </a:ln>
          <a:effectLst/>
        </p:spPr>
      </p:pic>
      <p:sp>
        <p:nvSpPr>
          <p:cNvPr id="2" name="1 Título"/>
          <p:cNvSpPr>
            <a:spLocks noGrp="1"/>
          </p:cNvSpPr>
          <p:nvPr>
            <p:ph type="title"/>
          </p:nvPr>
        </p:nvSpPr>
        <p:spPr/>
        <p:txBody>
          <a:bodyPr/>
          <a:lstStyle/>
          <a:p>
            <a:r>
              <a:rPr lang="es-UY" dirty="0"/>
              <a:t>Capital cultural</a:t>
            </a:r>
          </a:p>
        </p:txBody>
      </p:sp>
      <p:sp>
        <p:nvSpPr>
          <p:cNvPr id="12" name="11 Marcador de número de diapositiva"/>
          <p:cNvSpPr>
            <a:spLocks noGrp="1"/>
          </p:cNvSpPr>
          <p:nvPr>
            <p:ph type="sldNum" sz="quarter" idx="12"/>
          </p:nvPr>
        </p:nvSpPr>
        <p:spPr/>
        <p:txBody>
          <a:bodyPr/>
          <a:lstStyle/>
          <a:p>
            <a:fld id="{A43BF9FB-C945-47F1-ADC6-86EC3C785799}" type="slidenum">
              <a:rPr lang="es-UY" smtClean="0"/>
              <a:t>17</a:t>
            </a:fld>
            <a:endParaRPr lang="es-UY"/>
          </a:p>
        </p:txBody>
      </p:sp>
      <p:sp>
        <p:nvSpPr>
          <p:cNvPr id="3" name="2 Marcador de contenido"/>
          <p:cNvSpPr>
            <a:spLocks noGrp="1"/>
          </p:cNvSpPr>
          <p:nvPr>
            <p:ph idx="1"/>
          </p:nvPr>
        </p:nvSpPr>
        <p:spPr>
          <a:xfrm>
            <a:off x="92149" y="3167701"/>
            <a:ext cx="6711654" cy="4195481"/>
          </a:xfrm>
        </p:spPr>
        <p:txBody>
          <a:bodyPr>
            <a:normAutofit/>
          </a:bodyPr>
          <a:lstStyle/>
          <a:p>
            <a:r>
              <a:rPr lang="es-UY" dirty="0"/>
              <a:t>Incorporado: Disposiciones duraderas del organismo</a:t>
            </a:r>
          </a:p>
          <a:p>
            <a:r>
              <a:rPr lang="es-UY" dirty="0"/>
              <a:t>Objetivado: en forma de bienes culturales: cuadros, libros, diccionarios, instrumentos o máquinas.</a:t>
            </a:r>
          </a:p>
          <a:p>
            <a:r>
              <a:rPr lang="es-UY" dirty="0"/>
              <a:t>Institucionalizado:  en forma de objetivación, el título académico, este confiere propiedades enteramente originales al capital cultural que debe garantizar</a:t>
            </a:r>
          </a:p>
        </p:txBody>
      </p:sp>
    </p:spTree>
    <p:extLst>
      <p:ext uri="{BB962C8B-B14F-4D97-AF65-F5344CB8AC3E}">
        <p14:creationId xmlns:p14="http://schemas.microsoft.com/office/powerpoint/2010/main" val="1047473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608A10-8897-4E70-CA1E-A90508C79757}"/>
              </a:ext>
            </a:extLst>
          </p:cNvPr>
          <p:cNvSpPr>
            <a:spLocks noGrp="1"/>
          </p:cNvSpPr>
          <p:nvPr>
            <p:ph type="title"/>
          </p:nvPr>
        </p:nvSpPr>
        <p:spPr>
          <a:xfrm>
            <a:off x="251520" y="452718"/>
            <a:ext cx="7514911" cy="1400530"/>
          </a:xfrm>
        </p:spPr>
        <p:txBody>
          <a:bodyPr/>
          <a:lstStyle/>
          <a:p>
            <a:pPr algn="ctr"/>
            <a:r>
              <a:rPr lang="es-ES_tradnl" dirty="0"/>
              <a:t>capital cultural (incorporado)</a:t>
            </a:r>
            <a:br>
              <a:rPr lang="es-ES_tradnl" dirty="0"/>
            </a:br>
            <a:endParaRPr lang="es-ES_tradnl" dirty="0"/>
          </a:p>
        </p:txBody>
      </p:sp>
      <p:sp>
        <p:nvSpPr>
          <p:cNvPr id="3" name="Marcador de contenido 2">
            <a:extLst>
              <a:ext uri="{FF2B5EF4-FFF2-40B4-BE49-F238E27FC236}">
                <a16:creationId xmlns:a16="http://schemas.microsoft.com/office/drawing/2014/main" id="{C379DD0D-5CE1-DDD8-8203-090D57712F84}"/>
              </a:ext>
            </a:extLst>
          </p:cNvPr>
          <p:cNvSpPr>
            <a:spLocks noGrp="1"/>
          </p:cNvSpPr>
          <p:nvPr>
            <p:ph idx="1"/>
          </p:nvPr>
        </p:nvSpPr>
        <p:spPr>
          <a:xfrm>
            <a:off x="395536" y="2052925"/>
            <a:ext cx="7999708" cy="4616435"/>
          </a:xfrm>
        </p:spPr>
        <p:txBody>
          <a:bodyPr>
            <a:noAutofit/>
          </a:bodyPr>
          <a:lstStyle/>
          <a:p>
            <a:pPr marL="0" indent="0" algn="just">
              <a:buNone/>
            </a:pPr>
            <a:r>
              <a:rPr lang="es-ES_tradnl" dirty="0"/>
              <a:t>• “La mayor parte de las propiedades del capital cultural puede deducirse del hecho de que en su estado fundamental se encuentra ligado al cuerpo y supone la incorporación. La acumulación del capital cultural exige una incorporación que, en la medida en que supone un trabajo de inculcación y de asimilación, consume tiempo, tiempo que tiene que ser invertido personalmente por el “inversionista”” El trabajo personal, el trabajo de adquisición, es un trabajo del “sujeto” sobre sí mismo (se habla de cultivarse). El capital cultural es un tener transformador en ser, una propiedad hecha cuerpo que se convierte en una parte integrante de la “persona”, un hábito. Quien lo posee ha pagado con su “persona”, con lo que tiene de más personal: su tiempo”.</a:t>
            </a:r>
          </a:p>
        </p:txBody>
      </p:sp>
      <p:sp>
        <p:nvSpPr>
          <p:cNvPr id="4" name="Marcador de número de diapositiva 3">
            <a:extLst>
              <a:ext uri="{FF2B5EF4-FFF2-40B4-BE49-F238E27FC236}">
                <a16:creationId xmlns:a16="http://schemas.microsoft.com/office/drawing/2014/main" id="{827B508E-4AD6-C0F9-A217-D0094C32A0D0}"/>
              </a:ext>
            </a:extLst>
          </p:cNvPr>
          <p:cNvSpPr>
            <a:spLocks noGrp="1"/>
          </p:cNvSpPr>
          <p:nvPr>
            <p:ph type="sldNum" sz="quarter" idx="12"/>
          </p:nvPr>
        </p:nvSpPr>
        <p:spPr/>
        <p:txBody>
          <a:bodyPr/>
          <a:lstStyle/>
          <a:p>
            <a:fld id="{A43BF9FB-C945-47F1-ADC6-86EC3C785799}" type="slidenum">
              <a:rPr lang="es-UY" smtClean="0"/>
              <a:t>18</a:t>
            </a:fld>
            <a:endParaRPr lang="es-UY"/>
          </a:p>
        </p:txBody>
      </p:sp>
    </p:spTree>
    <p:extLst>
      <p:ext uri="{BB962C8B-B14F-4D97-AF65-F5344CB8AC3E}">
        <p14:creationId xmlns:p14="http://schemas.microsoft.com/office/powerpoint/2010/main" val="4232821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5DCAA1-5452-8831-7670-8C3D4A7A4738}"/>
              </a:ext>
            </a:extLst>
          </p:cNvPr>
          <p:cNvSpPr>
            <a:spLocks noGrp="1"/>
          </p:cNvSpPr>
          <p:nvPr>
            <p:ph type="title"/>
          </p:nvPr>
        </p:nvSpPr>
        <p:spPr/>
        <p:txBody>
          <a:bodyPr/>
          <a:lstStyle/>
          <a:p>
            <a:pPr algn="ctr"/>
            <a:r>
              <a:rPr lang="es-ES_tradnl" dirty="0"/>
              <a:t>capital cultural (objetivado)</a:t>
            </a:r>
            <a:br>
              <a:rPr lang="es-ES_tradnl" dirty="0"/>
            </a:br>
            <a:endParaRPr lang="es-ES_tradnl" dirty="0"/>
          </a:p>
        </p:txBody>
      </p:sp>
      <p:sp>
        <p:nvSpPr>
          <p:cNvPr id="3" name="Marcador de contenido 2">
            <a:extLst>
              <a:ext uri="{FF2B5EF4-FFF2-40B4-BE49-F238E27FC236}">
                <a16:creationId xmlns:a16="http://schemas.microsoft.com/office/drawing/2014/main" id="{9F75E616-6C61-1B4B-86E7-46145986AC81}"/>
              </a:ext>
            </a:extLst>
          </p:cNvPr>
          <p:cNvSpPr>
            <a:spLocks noGrp="1"/>
          </p:cNvSpPr>
          <p:nvPr>
            <p:ph idx="1"/>
          </p:nvPr>
        </p:nvSpPr>
        <p:spPr>
          <a:xfrm>
            <a:off x="827700" y="2052925"/>
            <a:ext cx="7272692" cy="4195481"/>
          </a:xfrm>
        </p:spPr>
        <p:txBody>
          <a:bodyPr>
            <a:normAutofit/>
          </a:bodyPr>
          <a:lstStyle/>
          <a:p>
            <a:r>
              <a:rPr lang="es-ES_tradnl" sz="2400" dirty="0"/>
              <a:t>• El capital cultural objetivado en apoyos materiales —tales como escritos, pinturas, monumentos, etc.—, es transmisible en su materialidad.” [...] Así los bienes culturales pueden ser objeto de una apropiación material que supone el capital económico, además de una apropiación simbólica, que supone el capital cultural “</a:t>
            </a:r>
          </a:p>
        </p:txBody>
      </p:sp>
      <p:sp>
        <p:nvSpPr>
          <p:cNvPr id="4" name="Marcador de número de diapositiva 3">
            <a:extLst>
              <a:ext uri="{FF2B5EF4-FFF2-40B4-BE49-F238E27FC236}">
                <a16:creationId xmlns:a16="http://schemas.microsoft.com/office/drawing/2014/main" id="{1F091707-ED47-227D-21ED-793D9967166C}"/>
              </a:ext>
            </a:extLst>
          </p:cNvPr>
          <p:cNvSpPr>
            <a:spLocks noGrp="1"/>
          </p:cNvSpPr>
          <p:nvPr>
            <p:ph type="sldNum" sz="quarter" idx="12"/>
          </p:nvPr>
        </p:nvSpPr>
        <p:spPr/>
        <p:txBody>
          <a:bodyPr/>
          <a:lstStyle/>
          <a:p>
            <a:fld id="{A43BF9FB-C945-47F1-ADC6-86EC3C785799}" type="slidenum">
              <a:rPr lang="es-UY" smtClean="0"/>
              <a:t>19</a:t>
            </a:fld>
            <a:endParaRPr lang="es-UY"/>
          </a:p>
        </p:txBody>
      </p:sp>
    </p:spTree>
    <p:extLst>
      <p:ext uri="{BB962C8B-B14F-4D97-AF65-F5344CB8AC3E}">
        <p14:creationId xmlns:p14="http://schemas.microsoft.com/office/powerpoint/2010/main" val="3030518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5" y="1361075"/>
            <a:ext cx="4286885" cy="452120"/>
          </a:xfrm>
          <a:prstGeom prst="rect">
            <a:avLst/>
          </a:prstGeom>
        </p:spPr>
        <p:txBody>
          <a:bodyPr vert="horz" wrap="square" lIns="0" tIns="12700" rIns="0" bIns="0" rtlCol="0" anchor="ctr">
            <a:spAutoFit/>
          </a:bodyPr>
          <a:lstStyle/>
          <a:p>
            <a:pPr marL="12700">
              <a:lnSpc>
                <a:spcPct val="100000"/>
              </a:lnSpc>
              <a:spcBef>
                <a:spcPts val="100"/>
              </a:spcBef>
            </a:pPr>
            <a:r>
              <a:rPr sz="2800" spc="-5" dirty="0"/>
              <a:t>La obra de </a:t>
            </a:r>
            <a:r>
              <a:rPr sz="2800" spc="-10" dirty="0"/>
              <a:t>Pierre</a:t>
            </a:r>
            <a:r>
              <a:rPr sz="2800" spc="-85" dirty="0"/>
              <a:t> </a:t>
            </a:r>
            <a:r>
              <a:rPr sz="2800" spc="-5" dirty="0"/>
              <a:t>Bourdieu</a:t>
            </a:r>
            <a:endParaRPr sz="2800"/>
          </a:p>
        </p:txBody>
      </p:sp>
      <p:sp>
        <p:nvSpPr>
          <p:cNvPr id="3" name="object 3"/>
          <p:cNvSpPr txBox="1"/>
          <p:nvPr/>
        </p:nvSpPr>
        <p:spPr>
          <a:xfrm>
            <a:off x="475249" y="2033601"/>
            <a:ext cx="8239125" cy="3168650"/>
          </a:xfrm>
          <a:prstGeom prst="rect">
            <a:avLst/>
          </a:prstGeom>
        </p:spPr>
        <p:txBody>
          <a:bodyPr vert="horz" wrap="square" lIns="0" tIns="12700" rIns="0" bIns="0" rtlCol="0">
            <a:spAutoFit/>
          </a:bodyPr>
          <a:lstStyle/>
          <a:p>
            <a:pPr marL="379095" marR="5080" indent="-366395">
              <a:lnSpc>
                <a:spcPct val="114599"/>
              </a:lnSpc>
              <a:spcBef>
                <a:spcPts val="100"/>
              </a:spcBef>
              <a:buChar char="●"/>
              <a:tabLst>
                <a:tab pos="379095" algn="l"/>
                <a:tab pos="379730" algn="l"/>
              </a:tabLst>
            </a:pPr>
            <a:r>
              <a:rPr spc="-5" dirty="0">
                <a:latin typeface="Arial"/>
                <a:cs typeface="Arial"/>
              </a:rPr>
              <a:t>Se </a:t>
            </a:r>
            <a:r>
              <a:rPr dirty="0">
                <a:latin typeface="Arial"/>
                <a:cs typeface="Arial"/>
              </a:rPr>
              <a:t>centra </a:t>
            </a:r>
            <a:r>
              <a:rPr spc="-5" dirty="0">
                <a:latin typeface="Arial"/>
                <a:cs typeface="Arial"/>
              </a:rPr>
              <a:t>básicamente en el análisis de los </a:t>
            </a:r>
            <a:r>
              <a:rPr dirty="0">
                <a:latin typeface="Arial"/>
                <a:cs typeface="Arial"/>
              </a:rPr>
              <a:t>consumos culturales, </a:t>
            </a:r>
            <a:r>
              <a:rPr spc="-5" dirty="0">
                <a:latin typeface="Arial"/>
                <a:cs typeface="Arial"/>
              </a:rPr>
              <a:t>del arte </a:t>
            </a:r>
            <a:r>
              <a:rPr dirty="0">
                <a:latin typeface="Arial"/>
                <a:cs typeface="Arial"/>
              </a:rPr>
              <a:t>y </a:t>
            </a:r>
            <a:r>
              <a:rPr spc="-5" dirty="0">
                <a:latin typeface="Arial"/>
                <a:cs typeface="Arial"/>
              </a:rPr>
              <a:t>la  educación.</a:t>
            </a:r>
            <a:endParaRPr>
              <a:latin typeface="Arial"/>
              <a:cs typeface="Arial"/>
            </a:endParaRPr>
          </a:p>
          <a:p>
            <a:pPr marL="379095" marR="923925" indent="-366395">
              <a:lnSpc>
                <a:spcPct val="114599"/>
              </a:lnSpc>
              <a:buChar char="●"/>
              <a:tabLst>
                <a:tab pos="379095" algn="l"/>
                <a:tab pos="379730" algn="l"/>
              </a:tabLst>
            </a:pPr>
            <a:r>
              <a:rPr spc="-5" dirty="0">
                <a:latin typeface="Arial"/>
                <a:cs typeface="Arial"/>
              </a:rPr>
              <a:t>Algunos </a:t>
            </a:r>
            <a:r>
              <a:rPr dirty="0">
                <a:latin typeface="Arial"/>
                <a:cs typeface="Arial"/>
              </a:rPr>
              <a:t>conceptos </a:t>
            </a:r>
            <a:r>
              <a:rPr spc="-5" dirty="0">
                <a:latin typeface="Arial"/>
                <a:cs typeface="Arial"/>
              </a:rPr>
              <a:t>fundamentales: habitus, </a:t>
            </a:r>
            <a:r>
              <a:rPr dirty="0">
                <a:latin typeface="Arial"/>
                <a:cs typeface="Arial"/>
              </a:rPr>
              <a:t>campo, capital cultural</a:t>
            </a:r>
            <a:r>
              <a:rPr spc="-110" dirty="0">
                <a:latin typeface="Arial"/>
                <a:cs typeface="Arial"/>
              </a:rPr>
              <a:t> </a:t>
            </a:r>
            <a:r>
              <a:rPr dirty="0">
                <a:latin typeface="Arial"/>
                <a:cs typeface="Arial"/>
              </a:rPr>
              <a:t>y  codificación</a:t>
            </a:r>
            <a:endParaRPr>
              <a:latin typeface="Arial"/>
              <a:cs typeface="Arial"/>
            </a:endParaRPr>
          </a:p>
          <a:p>
            <a:pPr marL="379095" marR="167640" indent="-366395" algn="just">
              <a:lnSpc>
                <a:spcPct val="114599"/>
              </a:lnSpc>
              <a:buClr>
                <a:srgbClr val="595959"/>
              </a:buClr>
              <a:buChar char="●"/>
              <a:tabLst>
                <a:tab pos="379730" algn="l"/>
              </a:tabLst>
            </a:pPr>
            <a:r>
              <a:rPr spc="-5" dirty="0">
                <a:latin typeface="Arial"/>
                <a:cs typeface="Arial"/>
              </a:rPr>
              <a:t>Para el autor </a:t>
            </a:r>
            <a:r>
              <a:rPr b="1" spc="-5" dirty="0">
                <a:solidFill>
                  <a:srgbClr val="851F0B"/>
                </a:solidFill>
                <a:latin typeface="Arial"/>
                <a:cs typeface="Arial"/>
              </a:rPr>
              <a:t>la construcción social de la realidad no opera en un vacío  social, </a:t>
            </a:r>
            <a:r>
              <a:rPr dirty="0">
                <a:latin typeface="Arial"/>
                <a:cs typeface="Arial"/>
              </a:rPr>
              <a:t>sino </a:t>
            </a:r>
            <a:r>
              <a:rPr spc="-5" dirty="0">
                <a:latin typeface="Arial"/>
                <a:cs typeface="Arial"/>
              </a:rPr>
              <a:t>que está </a:t>
            </a:r>
            <a:r>
              <a:rPr dirty="0">
                <a:latin typeface="Arial"/>
                <a:cs typeface="Arial"/>
              </a:rPr>
              <a:t>sometida a coacciones </a:t>
            </a:r>
            <a:r>
              <a:rPr spc="-5" dirty="0">
                <a:latin typeface="Arial"/>
                <a:cs typeface="Arial"/>
              </a:rPr>
              <a:t>estructurales que </a:t>
            </a:r>
            <a:r>
              <a:rPr dirty="0">
                <a:latin typeface="Arial"/>
                <a:cs typeface="Arial"/>
              </a:rPr>
              <a:t>a su vez son  ya </a:t>
            </a:r>
            <a:r>
              <a:rPr spc="-5" dirty="0">
                <a:latin typeface="Arial"/>
                <a:cs typeface="Arial"/>
              </a:rPr>
              <a:t>estructuradas </a:t>
            </a:r>
            <a:r>
              <a:rPr dirty="0">
                <a:latin typeface="Arial"/>
                <a:cs typeface="Arial"/>
              </a:rPr>
              <a:t>y </a:t>
            </a:r>
            <a:r>
              <a:rPr spc="-5" dirty="0">
                <a:latin typeface="Arial"/>
                <a:cs typeface="Arial"/>
              </a:rPr>
              <a:t>tienen una génesis</a:t>
            </a:r>
            <a:r>
              <a:rPr spc="-25" dirty="0">
                <a:latin typeface="Arial"/>
                <a:cs typeface="Arial"/>
              </a:rPr>
              <a:t> </a:t>
            </a:r>
            <a:r>
              <a:rPr dirty="0">
                <a:latin typeface="Arial"/>
                <a:cs typeface="Arial"/>
              </a:rPr>
              <a:t>social.</a:t>
            </a:r>
            <a:endParaRPr>
              <a:latin typeface="Arial"/>
              <a:cs typeface="Arial"/>
            </a:endParaRPr>
          </a:p>
          <a:p>
            <a:pPr marL="379095" marR="104139" indent="-366395">
              <a:lnSpc>
                <a:spcPct val="114599"/>
              </a:lnSpc>
              <a:buClr>
                <a:srgbClr val="595959"/>
              </a:buClr>
              <a:buChar char="●"/>
              <a:tabLst>
                <a:tab pos="379095" algn="l"/>
                <a:tab pos="379730" algn="l"/>
              </a:tabLst>
            </a:pPr>
            <a:r>
              <a:rPr spc="-5" dirty="0">
                <a:latin typeface="Arial"/>
                <a:cs typeface="Arial"/>
              </a:rPr>
              <a:t>La </a:t>
            </a:r>
            <a:r>
              <a:rPr dirty="0">
                <a:latin typeface="Arial"/>
                <a:cs typeface="Arial"/>
              </a:rPr>
              <a:t>construcción social </a:t>
            </a:r>
            <a:r>
              <a:rPr spc="-5" dirty="0">
                <a:latin typeface="Arial"/>
                <a:cs typeface="Arial"/>
              </a:rPr>
              <a:t>de la </a:t>
            </a:r>
            <a:r>
              <a:rPr dirty="0">
                <a:latin typeface="Arial"/>
                <a:cs typeface="Arial"/>
              </a:rPr>
              <a:t>realidad </a:t>
            </a:r>
            <a:r>
              <a:rPr b="1" spc="-5" dirty="0">
                <a:solidFill>
                  <a:srgbClr val="851F0B"/>
                </a:solidFill>
                <a:latin typeface="Arial"/>
                <a:cs typeface="Arial"/>
              </a:rPr>
              <a:t>no es un acto individual, sino que  está colectivamente organizado, </a:t>
            </a:r>
            <a:r>
              <a:rPr dirty="0">
                <a:latin typeface="Arial"/>
                <a:cs typeface="Arial"/>
              </a:rPr>
              <a:t>sin ser </a:t>
            </a:r>
            <a:r>
              <a:rPr spc="-5" dirty="0">
                <a:latin typeface="Arial"/>
                <a:cs typeface="Arial"/>
              </a:rPr>
              <a:t>por ello el producto de una acción  organizada.</a:t>
            </a:r>
            <a:endParaRPr>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ECF150-11E4-270D-9443-F7F66E0188BC}"/>
              </a:ext>
            </a:extLst>
          </p:cNvPr>
          <p:cNvSpPr>
            <a:spLocks noGrp="1"/>
          </p:cNvSpPr>
          <p:nvPr>
            <p:ph type="title"/>
          </p:nvPr>
        </p:nvSpPr>
        <p:spPr/>
        <p:txBody>
          <a:bodyPr/>
          <a:lstStyle/>
          <a:p>
            <a:pPr algn="ctr"/>
            <a:r>
              <a:rPr lang="es-ES_tradnl" dirty="0"/>
              <a:t>Ejemplo: capital cultural (institucionalizado)</a:t>
            </a:r>
          </a:p>
        </p:txBody>
      </p:sp>
      <p:sp>
        <p:nvSpPr>
          <p:cNvPr id="3" name="Marcador de contenido 2">
            <a:extLst>
              <a:ext uri="{FF2B5EF4-FFF2-40B4-BE49-F238E27FC236}">
                <a16:creationId xmlns:a16="http://schemas.microsoft.com/office/drawing/2014/main" id="{6AF56E4D-B808-E5B3-C1EB-748832E79273}"/>
              </a:ext>
            </a:extLst>
          </p:cNvPr>
          <p:cNvSpPr>
            <a:spLocks noGrp="1"/>
          </p:cNvSpPr>
          <p:nvPr>
            <p:ph idx="1"/>
          </p:nvPr>
        </p:nvSpPr>
        <p:spPr/>
        <p:txBody>
          <a:bodyPr>
            <a:normAutofit/>
          </a:bodyPr>
          <a:lstStyle/>
          <a:p>
            <a:pPr algn="just"/>
            <a:r>
              <a:rPr lang="es-ES_tradnl" dirty="0"/>
              <a:t>“La objetivación del capital cultural bajo la forma de títulos constituye una de las maneras de neutralizar algunas de las propiedades que, por incorporado, tiene los mismos límites biológicos que su contenedor. [...] Con el título escolar —esa patente de competencia cultural que confiere a su portador un valor convencional, constante y jurídicamente garantizado desde el punto de vista de la cultura-la alquimia social produce una forma de capital cultural que tiene una autonomía relativa respecto a su portador y del capital cultural que él posee efectivamente ”.</a:t>
            </a:r>
          </a:p>
        </p:txBody>
      </p:sp>
      <p:sp>
        <p:nvSpPr>
          <p:cNvPr id="4" name="Marcador de número de diapositiva 3">
            <a:extLst>
              <a:ext uri="{FF2B5EF4-FFF2-40B4-BE49-F238E27FC236}">
                <a16:creationId xmlns:a16="http://schemas.microsoft.com/office/drawing/2014/main" id="{A6FC09D7-B686-4A4C-4289-29AE1DD40BF9}"/>
              </a:ext>
            </a:extLst>
          </p:cNvPr>
          <p:cNvSpPr>
            <a:spLocks noGrp="1"/>
          </p:cNvSpPr>
          <p:nvPr>
            <p:ph type="sldNum" sz="quarter" idx="12"/>
          </p:nvPr>
        </p:nvSpPr>
        <p:spPr/>
        <p:txBody>
          <a:bodyPr/>
          <a:lstStyle/>
          <a:p>
            <a:fld id="{A43BF9FB-C945-47F1-ADC6-86EC3C785799}" type="slidenum">
              <a:rPr lang="es-UY" smtClean="0"/>
              <a:t>20</a:t>
            </a:fld>
            <a:endParaRPr lang="es-UY"/>
          </a:p>
        </p:txBody>
      </p:sp>
    </p:spTree>
    <p:extLst>
      <p:ext uri="{BB962C8B-B14F-4D97-AF65-F5344CB8AC3E}">
        <p14:creationId xmlns:p14="http://schemas.microsoft.com/office/powerpoint/2010/main" val="679181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lum bright="58000"/>
          </a:blip>
          <a:srcRect/>
          <a:stretch>
            <a:fillRect/>
          </a:stretch>
        </p:blipFill>
        <p:spPr bwMode="auto">
          <a:xfrm>
            <a:off x="4932040" y="4518803"/>
            <a:ext cx="4047103" cy="2057758"/>
          </a:xfrm>
          <a:prstGeom prst="rect">
            <a:avLst/>
          </a:prstGeom>
          <a:noFill/>
          <a:ln w="9525">
            <a:noFill/>
            <a:miter lim="800000"/>
            <a:headEnd/>
            <a:tailEnd/>
          </a:ln>
          <a:effectLst/>
        </p:spPr>
      </p:pic>
      <p:sp>
        <p:nvSpPr>
          <p:cNvPr id="2" name="1 Título"/>
          <p:cNvSpPr>
            <a:spLocks noGrp="1"/>
          </p:cNvSpPr>
          <p:nvPr>
            <p:ph type="title"/>
          </p:nvPr>
        </p:nvSpPr>
        <p:spPr>
          <a:xfrm>
            <a:off x="1706347" y="109007"/>
            <a:ext cx="7055380" cy="1400530"/>
          </a:xfrm>
        </p:spPr>
        <p:txBody>
          <a:bodyPr/>
          <a:lstStyle/>
          <a:p>
            <a:r>
              <a:rPr lang="es-UY" dirty="0"/>
              <a:t>Capital social</a:t>
            </a:r>
          </a:p>
        </p:txBody>
      </p:sp>
      <p:sp>
        <p:nvSpPr>
          <p:cNvPr id="3" name="2 Marcador de contenido"/>
          <p:cNvSpPr>
            <a:spLocks noGrp="1"/>
          </p:cNvSpPr>
          <p:nvPr>
            <p:ph idx="1"/>
          </p:nvPr>
        </p:nvSpPr>
        <p:spPr>
          <a:xfrm>
            <a:off x="225090" y="980728"/>
            <a:ext cx="8536637" cy="3695233"/>
          </a:xfrm>
        </p:spPr>
        <p:txBody>
          <a:bodyPr>
            <a:normAutofit fontScale="85000" lnSpcReduction="10000"/>
          </a:bodyPr>
          <a:lstStyle/>
          <a:p>
            <a:r>
              <a:rPr lang="es-UY" dirty="0"/>
              <a:t>Se trata de la totalidad de recursos basados en la</a:t>
            </a:r>
            <a:r>
              <a:rPr lang="es-UY" b="1" dirty="0"/>
              <a:t> pertenencia a un grupo.</a:t>
            </a:r>
            <a:endParaRPr lang="es-UY" dirty="0"/>
          </a:p>
          <a:p>
            <a:r>
              <a:rPr lang="es-UY" dirty="0"/>
              <a:t> Existen sobre la  base de relaciones de intercambio materiales y/o simbólicas, y contribuyendo además a su mantenimiento</a:t>
            </a:r>
          </a:p>
          <a:p>
            <a:r>
              <a:rPr lang="es-UY" dirty="0"/>
              <a:t>Pueden ser institucionalizadas y garantizadas socialmente, ya sea mediante la adopción de un nombre común, que indique la pertenencia a una familia, una clase, un clan o incluso a un colegio, un partido, </a:t>
            </a:r>
            <a:r>
              <a:rPr lang="es-UY" dirty="0" err="1"/>
              <a:t>etc</a:t>
            </a:r>
            <a:endParaRPr lang="es-UY" dirty="0"/>
          </a:p>
          <a:p>
            <a:r>
              <a:rPr lang="es-UY" dirty="0"/>
              <a:t>Este capital requiere de tiempo y energía</a:t>
            </a:r>
          </a:p>
          <a:p>
            <a:r>
              <a:rPr lang="es-UY" dirty="0"/>
              <a:t>El volumen de capital social poseído por un individuo dependerá de:</a:t>
            </a:r>
          </a:p>
          <a:p>
            <a:r>
              <a:rPr lang="es-UY" dirty="0"/>
              <a:t> 1)La extensión de su red de conexiones</a:t>
            </a:r>
          </a:p>
          <a:p>
            <a:r>
              <a:rPr lang="es-UY" dirty="0"/>
              <a:t>2)El volumen de capital (económico, cultural o simbólico) poseído por aquellos con quienes está relacionado</a:t>
            </a:r>
          </a:p>
          <a:p>
            <a:endParaRPr lang="es-UY" dirty="0"/>
          </a:p>
          <a:p>
            <a:endParaRPr lang="es-UY" dirty="0"/>
          </a:p>
        </p:txBody>
      </p:sp>
      <p:sp>
        <p:nvSpPr>
          <p:cNvPr id="7" name="6 Marcador de número de diapositiva"/>
          <p:cNvSpPr>
            <a:spLocks noGrp="1"/>
          </p:cNvSpPr>
          <p:nvPr>
            <p:ph type="sldNum" sz="quarter" idx="12"/>
          </p:nvPr>
        </p:nvSpPr>
        <p:spPr/>
        <p:txBody>
          <a:bodyPr/>
          <a:lstStyle/>
          <a:p>
            <a:fld id="{A43BF9FB-C945-47F1-ADC6-86EC3C785799}" type="slidenum">
              <a:rPr lang="es-UY" smtClean="0"/>
              <a:t>21</a:t>
            </a:fld>
            <a:endParaRPr lang="es-UY"/>
          </a:p>
        </p:txBody>
      </p:sp>
    </p:spTree>
    <p:extLst>
      <p:ext uri="{BB962C8B-B14F-4D97-AF65-F5344CB8AC3E}">
        <p14:creationId xmlns:p14="http://schemas.microsoft.com/office/powerpoint/2010/main" val="2684174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a:t>Transformaciones del capital</a:t>
            </a:r>
          </a:p>
        </p:txBody>
      </p:sp>
      <p:sp>
        <p:nvSpPr>
          <p:cNvPr id="3" name="2 Marcador de contenido"/>
          <p:cNvSpPr>
            <a:spLocks noGrp="1"/>
          </p:cNvSpPr>
          <p:nvPr>
            <p:ph idx="1"/>
          </p:nvPr>
        </p:nvSpPr>
        <p:spPr/>
        <p:txBody>
          <a:bodyPr>
            <a:normAutofit fontScale="85000" lnSpcReduction="20000"/>
          </a:bodyPr>
          <a:lstStyle/>
          <a:p>
            <a:r>
              <a:rPr lang="es-UY" dirty="0"/>
              <a:t>El capital económico sirve de base a todos los demás tipos de capital</a:t>
            </a:r>
          </a:p>
          <a:p>
            <a:r>
              <a:rPr lang="es-UY" dirty="0"/>
              <a:t>Las manifestaciones transformadas y encubiertas del capital económico NO pueden nunca reconducirse a él totalmente.</a:t>
            </a:r>
          </a:p>
          <a:p>
            <a:pPr>
              <a:buNone/>
            </a:pPr>
            <a:endParaRPr lang="es-UY" dirty="0"/>
          </a:p>
          <a:p>
            <a:r>
              <a:rPr lang="es-UY" b="1" dirty="0"/>
              <a:t>Dos perspectivas radicales posibles: </a:t>
            </a:r>
          </a:p>
          <a:p>
            <a:r>
              <a:rPr lang="es-UY" dirty="0"/>
              <a:t>1) El “ECONOMICISMO”, que considera todas las formas de capital como finalmente reductibles a capital económico.</a:t>
            </a:r>
          </a:p>
          <a:p>
            <a:r>
              <a:rPr lang="es-UY" dirty="0"/>
              <a:t>2)El “SEMIOLOGISMO”, que reduce las relaciones sociales de intercambios a fenómenos de comunicación e ignora el hecho debilitado de la </a:t>
            </a:r>
            <a:r>
              <a:rPr lang="es-UY" dirty="0" err="1"/>
              <a:t>reductibilidad</a:t>
            </a:r>
            <a:r>
              <a:rPr lang="es-UY" dirty="0"/>
              <a:t> universal a la economía.</a:t>
            </a:r>
          </a:p>
          <a:p>
            <a:pPr>
              <a:buNone/>
            </a:pPr>
            <a:r>
              <a:rPr lang="es-UY" b="1" dirty="0"/>
              <a:t>Se propone una postura intermedia</a:t>
            </a:r>
          </a:p>
          <a:p>
            <a:endParaRPr lang="es-UY" dirty="0"/>
          </a:p>
        </p:txBody>
      </p:sp>
      <p:sp>
        <p:nvSpPr>
          <p:cNvPr id="5" name="4 Marcador de número de diapositiva"/>
          <p:cNvSpPr>
            <a:spLocks noGrp="1"/>
          </p:cNvSpPr>
          <p:nvPr>
            <p:ph type="sldNum" sz="quarter" idx="12"/>
          </p:nvPr>
        </p:nvSpPr>
        <p:spPr/>
        <p:txBody>
          <a:bodyPr/>
          <a:lstStyle/>
          <a:p>
            <a:fld id="{A43BF9FB-C945-47F1-ADC6-86EC3C785799}" type="slidenum">
              <a:rPr lang="es-UY" smtClean="0"/>
              <a:t>22</a:t>
            </a:fld>
            <a:endParaRPr lang="es-UY"/>
          </a:p>
        </p:txBody>
      </p:sp>
    </p:spTree>
    <p:extLst>
      <p:ext uri="{BB962C8B-B14F-4D97-AF65-F5344CB8AC3E}">
        <p14:creationId xmlns:p14="http://schemas.microsoft.com/office/powerpoint/2010/main" val="2014687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6405" y="60954"/>
            <a:ext cx="7543674" cy="1400530"/>
          </a:xfrm>
        </p:spPr>
        <p:txBody>
          <a:bodyPr>
            <a:normAutofit fontScale="90000"/>
          </a:bodyPr>
          <a:lstStyle/>
          <a:p>
            <a:r>
              <a:rPr lang="es-UY" dirty="0"/>
              <a:t>Transformaciones del capital (1) Del económico y del capital cultural objetivado al cultural incorporado</a:t>
            </a:r>
          </a:p>
        </p:txBody>
      </p:sp>
      <p:sp>
        <p:nvSpPr>
          <p:cNvPr id="3" name="2 Marcador de contenido"/>
          <p:cNvSpPr>
            <a:spLocks noGrp="1"/>
          </p:cNvSpPr>
          <p:nvPr>
            <p:ph idx="1"/>
          </p:nvPr>
        </p:nvSpPr>
        <p:spPr/>
        <p:txBody>
          <a:bodyPr>
            <a:normAutofit fontScale="92500" lnSpcReduction="20000"/>
          </a:bodyPr>
          <a:lstStyle/>
          <a:p>
            <a:endParaRPr lang="es-UY" dirty="0"/>
          </a:p>
          <a:p>
            <a:r>
              <a:rPr lang="es-UY" dirty="0"/>
              <a:t>El capital incorporado es una posesión que se ha convertido en parte integrante de la persona, en</a:t>
            </a:r>
          </a:p>
          <a:p>
            <a:pPr>
              <a:buNone/>
            </a:pPr>
            <a:r>
              <a:rPr lang="es-UY" i="1" dirty="0" err="1"/>
              <a:t>habitus</a:t>
            </a:r>
            <a:r>
              <a:rPr lang="es-UY" i="1" dirty="0"/>
              <a:t>. </a:t>
            </a:r>
            <a:r>
              <a:rPr lang="es-UY" dirty="0"/>
              <a:t>Tanto el capital cultural objetivado como el económico se pueden transformar en capital incorporado. </a:t>
            </a:r>
          </a:p>
          <a:p>
            <a:r>
              <a:rPr lang="es-UY" dirty="0"/>
              <a:t>Del capital cultural objetivado que refiere al tener ha surgido el “ser” que consiste en el capital incorporado.</a:t>
            </a:r>
          </a:p>
          <a:p>
            <a:r>
              <a:rPr lang="es-UY" dirty="0"/>
              <a:t>Al haber sido interiorizado, no puede ser trasmitido instantáneamente mediante donación, herencia, compraventa o intercambio (a diferencia del dinero).</a:t>
            </a:r>
          </a:p>
          <a:p>
            <a:r>
              <a:rPr lang="es-UY" dirty="0"/>
              <a:t>Requiere tiempo para producirse esta conversión.</a:t>
            </a:r>
          </a:p>
          <a:p>
            <a:endParaRPr lang="es-UY" dirty="0"/>
          </a:p>
        </p:txBody>
      </p:sp>
      <p:sp>
        <p:nvSpPr>
          <p:cNvPr id="5" name="4 Marcador de número de diapositiva"/>
          <p:cNvSpPr>
            <a:spLocks noGrp="1"/>
          </p:cNvSpPr>
          <p:nvPr>
            <p:ph type="sldNum" sz="quarter" idx="12"/>
          </p:nvPr>
        </p:nvSpPr>
        <p:spPr/>
        <p:txBody>
          <a:bodyPr/>
          <a:lstStyle/>
          <a:p>
            <a:fld id="{A43BF9FB-C945-47F1-ADC6-86EC3C785799}" type="slidenum">
              <a:rPr lang="es-UY" smtClean="0"/>
              <a:t>23</a:t>
            </a:fld>
            <a:endParaRPr lang="es-UY"/>
          </a:p>
        </p:txBody>
      </p:sp>
    </p:spTree>
    <p:extLst>
      <p:ext uri="{BB962C8B-B14F-4D97-AF65-F5344CB8AC3E}">
        <p14:creationId xmlns:p14="http://schemas.microsoft.com/office/powerpoint/2010/main" val="2229453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Y" dirty="0"/>
              <a:t>Transformaciones del capital(2): La moratoria social</a:t>
            </a:r>
          </a:p>
        </p:txBody>
      </p:sp>
      <p:sp>
        <p:nvSpPr>
          <p:cNvPr id="3" name="2 Marcador de contenido"/>
          <p:cNvSpPr>
            <a:spLocks noGrp="1"/>
          </p:cNvSpPr>
          <p:nvPr>
            <p:ph idx="1"/>
          </p:nvPr>
        </p:nvSpPr>
        <p:spPr/>
        <p:txBody>
          <a:bodyPr/>
          <a:lstStyle/>
          <a:p>
            <a:r>
              <a:rPr lang="es-UY" dirty="0"/>
              <a:t>Es el </a:t>
            </a:r>
            <a:r>
              <a:rPr lang="es-UY" b="1" dirty="0"/>
              <a:t>tiempo necesario </a:t>
            </a:r>
            <a:r>
              <a:rPr lang="es-UY" dirty="0"/>
              <a:t>para la adquisición el elemento que conecta el capital cultural con el económico.</a:t>
            </a:r>
          </a:p>
          <a:p>
            <a:r>
              <a:rPr lang="es-UY" dirty="0"/>
              <a:t> Un individuo sólo puede prolongar el tiempo destinado a la acumulación de capital cultural mientras su familia pueda garantizarle tiempo libre y liberado de la necesidad económica.</a:t>
            </a:r>
          </a:p>
        </p:txBody>
      </p:sp>
      <p:sp>
        <p:nvSpPr>
          <p:cNvPr id="5" name="4 Marcador de número de diapositiva"/>
          <p:cNvSpPr>
            <a:spLocks noGrp="1"/>
          </p:cNvSpPr>
          <p:nvPr>
            <p:ph type="sldNum" sz="quarter" idx="12"/>
          </p:nvPr>
        </p:nvSpPr>
        <p:spPr/>
        <p:txBody>
          <a:bodyPr/>
          <a:lstStyle/>
          <a:p>
            <a:fld id="{A43BF9FB-C945-47F1-ADC6-86EC3C785799}" type="slidenum">
              <a:rPr lang="es-UY" smtClean="0"/>
              <a:t>24</a:t>
            </a:fld>
            <a:endParaRPr lang="es-UY"/>
          </a:p>
        </p:txBody>
      </p:sp>
    </p:spTree>
    <p:extLst>
      <p:ext uri="{BB962C8B-B14F-4D97-AF65-F5344CB8AC3E}">
        <p14:creationId xmlns:p14="http://schemas.microsoft.com/office/powerpoint/2010/main" val="1976068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Y" dirty="0"/>
              <a:t>Transformaciones del capital (3)</a:t>
            </a:r>
            <a:br>
              <a:rPr lang="es-UY" dirty="0"/>
            </a:br>
            <a:r>
              <a:rPr lang="es-UY" dirty="0"/>
              <a:t>Otras transformaciones</a:t>
            </a:r>
            <a:br>
              <a:rPr lang="es-UY" dirty="0"/>
            </a:br>
            <a:endParaRPr lang="es-UY" dirty="0"/>
          </a:p>
        </p:txBody>
      </p:sp>
      <p:sp>
        <p:nvSpPr>
          <p:cNvPr id="3" name="2 Marcador de contenido"/>
          <p:cNvSpPr>
            <a:spLocks noGrp="1"/>
          </p:cNvSpPr>
          <p:nvPr>
            <p:ph idx="1"/>
          </p:nvPr>
        </p:nvSpPr>
        <p:spPr>
          <a:xfrm>
            <a:off x="656573" y="2492896"/>
            <a:ext cx="6711654" cy="4195481"/>
          </a:xfrm>
        </p:spPr>
        <p:txBody>
          <a:bodyPr/>
          <a:lstStyle/>
          <a:p>
            <a:r>
              <a:rPr lang="es-UY" dirty="0"/>
              <a:t>Del capital económico al capital social</a:t>
            </a:r>
          </a:p>
          <a:p>
            <a:pPr>
              <a:buNone/>
            </a:pPr>
            <a:endParaRPr lang="es-UY" dirty="0"/>
          </a:p>
          <a:p>
            <a:r>
              <a:rPr lang="es-UY" dirty="0"/>
              <a:t>Del capital cultural al capital económico</a:t>
            </a:r>
          </a:p>
        </p:txBody>
      </p:sp>
      <p:sp>
        <p:nvSpPr>
          <p:cNvPr id="5" name="4 Marcador de número de diapositiva"/>
          <p:cNvSpPr>
            <a:spLocks noGrp="1"/>
          </p:cNvSpPr>
          <p:nvPr>
            <p:ph type="sldNum" sz="quarter" idx="12"/>
          </p:nvPr>
        </p:nvSpPr>
        <p:spPr/>
        <p:txBody>
          <a:bodyPr/>
          <a:lstStyle/>
          <a:p>
            <a:fld id="{A43BF9FB-C945-47F1-ADC6-86EC3C785799}" type="slidenum">
              <a:rPr lang="es-UY" smtClean="0"/>
              <a:t>25</a:t>
            </a:fld>
            <a:endParaRPr lang="es-UY"/>
          </a:p>
        </p:txBody>
      </p:sp>
    </p:spTree>
    <p:extLst>
      <p:ext uri="{BB962C8B-B14F-4D97-AF65-F5344CB8AC3E}">
        <p14:creationId xmlns:p14="http://schemas.microsoft.com/office/powerpoint/2010/main" val="3117550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lum bright="62000"/>
          </a:blip>
          <a:srcRect/>
          <a:stretch>
            <a:fillRect/>
          </a:stretch>
        </p:blipFill>
        <p:spPr bwMode="auto">
          <a:xfrm>
            <a:off x="4860253" y="1835662"/>
            <a:ext cx="4283747" cy="2367260"/>
          </a:xfrm>
          <a:prstGeom prst="rect">
            <a:avLst/>
          </a:prstGeom>
          <a:noFill/>
          <a:ln w="9525">
            <a:noFill/>
            <a:miter lim="800000"/>
            <a:headEnd/>
            <a:tailEnd/>
          </a:ln>
          <a:effectLst/>
        </p:spPr>
      </p:pic>
      <p:sp>
        <p:nvSpPr>
          <p:cNvPr id="2" name="1 Título"/>
          <p:cNvSpPr>
            <a:spLocks noGrp="1"/>
          </p:cNvSpPr>
          <p:nvPr>
            <p:ph type="title"/>
          </p:nvPr>
        </p:nvSpPr>
        <p:spPr/>
        <p:txBody>
          <a:bodyPr>
            <a:normAutofit fontScale="90000"/>
          </a:bodyPr>
          <a:lstStyle/>
          <a:p>
            <a:r>
              <a:rPr lang="es-UY" dirty="0"/>
              <a:t>¿Cómo explican estos capitales las desigualdades en el rendimiento educativo?</a:t>
            </a:r>
          </a:p>
        </p:txBody>
      </p:sp>
      <p:sp>
        <p:nvSpPr>
          <p:cNvPr id="3" name="2 Marcador de contenido"/>
          <p:cNvSpPr>
            <a:spLocks noGrp="1"/>
          </p:cNvSpPr>
          <p:nvPr>
            <p:ph idx="1"/>
          </p:nvPr>
        </p:nvSpPr>
        <p:spPr>
          <a:xfrm>
            <a:off x="0" y="4293096"/>
            <a:ext cx="8820472" cy="3703266"/>
          </a:xfrm>
        </p:spPr>
        <p:txBody>
          <a:bodyPr>
            <a:normAutofit/>
          </a:bodyPr>
          <a:lstStyle/>
          <a:p>
            <a:r>
              <a:rPr lang="es-UY" dirty="0"/>
              <a:t>Los tres tipos de capital se poseen de manera distinta por las clases sociales. </a:t>
            </a:r>
          </a:p>
          <a:p>
            <a:r>
              <a:rPr lang="es-UY" dirty="0"/>
              <a:t> clase social alta a través de una mayor posesión de los tres tipos de capital y por lo tanto de una mayor posibilidad de transformarlos, invierten tiempo, dinero y energía en la educación de las nuevas generaciones. </a:t>
            </a:r>
          </a:p>
          <a:p>
            <a:r>
              <a:rPr lang="es-UY" dirty="0"/>
              <a:t>Citar ejemplos</a:t>
            </a:r>
          </a:p>
          <a:p>
            <a:endParaRPr lang="es-UY" dirty="0"/>
          </a:p>
        </p:txBody>
      </p:sp>
      <p:sp>
        <p:nvSpPr>
          <p:cNvPr id="6" name="5 Marcador de número de diapositiva"/>
          <p:cNvSpPr>
            <a:spLocks noGrp="1"/>
          </p:cNvSpPr>
          <p:nvPr>
            <p:ph type="sldNum" sz="quarter" idx="12"/>
          </p:nvPr>
        </p:nvSpPr>
        <p:spPr/>
        <p:txBody>
          <a:bodyPr/>
          <a:lstStyle/>
          <a:p>
            <a:fld id="{A43BF9FB-C945-47F1-ADC6-86EC3C785799}" type="slidenum">
              <a:rPr lang="es-UY" smtClean="0"/>
              <a:t>26</a:t>
            </a:fld>
            <a:endParaRPr lang="es-UY"/>
          </a:p>
        </p:txBody>
      </p:sp>
    </p:spTree>
    <p:extLst>
      <p:ext uri="{BB962C8B-B14F-4D97-AF65-F5344CB8AC3E}">
        <p14:creationId xmlns:p14="http://schemas.microsoft.com/office/powerpoint/2010/main" val="3731753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a:t>Habitus</a:t>
            </a:r>
          </a:p>
        </p:txBody>
      </p:sp>
      <p:sp>
        <p:nvSpPr>
          <p:cNvPr id="3" name="2 Marcador de contenido"/>
          <p:cNvSpPr>
            <a:spLocks noGrp="1"/>
          </p:cNvSpPr>
          <p:nvPr>
            <p:ph idx="1"/>
          </p:nvPr>
        </p:nvSpPr>
        <p:spPr/>
        <p:txBody>
          <a:bodyPr>
            <a:normAutofit/>
          </a:bodyPr>
          <a:lstStyle/>
          <a:p>
            <a:r>
              <a:rPr lang="es-UY" dirty="0"/>
              <a:t>  </a:t>
            </a:r>
            <a:r>
              <a:rPr lang="es-UY" i="1" dirty="0"/>
              <a:t>habitus</a:t>
            </a:r>
            <a:r>
              <a:rPr lang="es-UY" dirty="0"/>
              <a:t> se entiende como el conjunto de esquemas de percepción a través de los cuales los sujetos perciben el mundo y actúan en él, esquemas que son estructuras al mismo tiempo producto de la estructura y creadores de estructuras.</a:t>
            </a:r>
          </a:p>
          <a:p>
            <a:r>
              <a:rPr lang="es-UY" dirty="0"/>
              <a:t> Este concepto sintetiza elementos estructurales con elementos que refieren al poder de acción del sujeto. </a:t>
            </a:r>
          </a:p>
        </p:txBody>
      </p:sp>
      <p:sp>
        <p:nvSpPr>
          <p:cNvPr id="5" name="4 Marcador de número de diapositiva"/>
          <p:cNvSpPr>
            <a:spLocks noGrp="1"/>
          </p:cNvSpPr>
          <p:nvPr>
            <p:ph type="sldNum" sz="quarter" idx="12"/>
          </p:nvPr>
        </p:nvSpPr>
        <p:spPr/>
        <p:txBody>
          <a:bodyPr/>
          <a:lstStyle/>
          <a:p>
            <a:fld id="{A43BF9FB-C945-47F1-ADC6-86EC3C785799}" type="slidenum">
              <a:rPr lang="es-UY" smtClean="0"/>
              <a:t>3</a:t>
            </a:fld>
            <a:endParaRPr lang="es-UY"/>
          </a:p>
        </p:txBody>
      </p:sp>
    </p:spTree>
    <p:extLst>
      <p:ext uri="{BB962C8B-B14F-4D97-AF65-F5344CB8AC3E}">
        <p14:creationId xmlns:p14="http://schemas.microsoft.com/office/powerpoint/2010/main" val="332881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4725" y="1361075"/>
            <a:ext cx="1231265" cy="452120"/>
          </a:xfrm>
          <a:prstGeom prst="rect">
            <a:avLst/>
          </a:prstGeom>
        </p:spPr>
        <p:txBody>
          <a:bodyPr vert="horz" wrap="square" lIns="0" tIns="12700" rIns="0" bIns="0" rtlCol="0">
            <a:spAutoFit/>
          </a:bodyPr>
          <a:lstStyle/>
          <a:p>
            <a:pPr marL="12700">
              <a:spcBef>
                <a:spcPts val="100"/>
              </a:spcBef>
            </a:pPr>
            <a:r>
              <a:rPr sz="2800" spc="-5" dirty="0">
                <a:latin typeface="Arial"/>
                <a:cs typeface="Arial"/>
              </a:rPr>
              <a:t>Habitus</a:t>
            </a:r>
            <a:endParaRPr sz="2800">
              <a:latin typeface="Arial"/>
              <a:cs typeface="Arial"/>
            </a:endParaRPr>
          </a:p>
        </p:txBody>
      </p:sp>
      <p:sp>
        <p:nvSpPr>
          <p:cNvPr id="3" name="object 3"/>
          <p:cNvSpPr txBox="1"/>
          <p:nvPr/>
        </p:nvSpPr>
        <p:spPr>
          <a:xfrm>
            <a:off x="384725" y="2033602"/>
            <a:ext cx="8140065" cy="968375"/>
          </a:xfrm>
          <a:prstGeom prst="rect">
            <a:avLst/>
          </a:prstGeom>
        </p:spPr>
        <p:txBody>
          <a:bodyPr vert="horz" wrap="square" lIns="0" tIns="12700" rIns="0" bIns="0" rtlCol="0">
            <a:spAutoFit/>
          </a:bodyPr>
          <a:lstStyle/>
          <a:p>
            <a:pPr marL="12700" marR="5080" algn="just">
              <a:lnSpc>
                <a:spcPct val="114599"/>
              </a:lnSpc>
              <a:spcBef>
                <a:spcPts val="100"/>
              </a:spcBef>
            </a:pPr>
            <a:r>
              <a:rPr spc="-5" dirty="0">
                <a:latin typeface="Arial"/>
                <a:cs typeface="Arial"/>
              </a:rPr>
              <a:t>Es el </a:t>
            </a:r>
            <a:r>
              <a:rPr dirty="0">
                <a:latin typeface="Arial"/>
                <a:cs typeface="Arial"/>
              </a:rPr>
              <a:t>sistema subjetivo </a:t>
            </a:r>
            <a:r>
              <a:rPr spc="-5" dirty="0">
                <a:latin typeface="Arial"/>
                <a:cs typeface="Arial"/>
              </a:rPr>
              <a:t>de expectativas </a:t>
            </a:r>
            <a:r>
              <a:rPr dirty="0">
                <a:latin typeface="Arial"/>
                <a:cs typeface="Arial"/>
              </a:rPr>
              <a:t>y </a:t>
            </a:r>
            <a:r>
              <a:rPr spc="-5" dirty="0">
                <a:latin typeface="Arial"/>
                <a:cs typeface="Arial"/>
              </a:rPr>
              <a:t>predisposiciones adquirido </a:t>
            </a:r>
            <a:r>
              <a:rPr dirty="0">
                <a:latin typeface="Arial"/>
                <a:cs typeface="Arial"/>
              </a:rPr>
              <a:t>a </a:t>
            </a:r>
            <a:r>
              <a:rPr spc="-5" dirty="0">
                <a:latin typeface="Arial"/>
                <a:cs typeface="Arial"/>
              </a:rPr>
              <a:t>través de  las experiencias previas del </a:t>
            </a:r>
            <a:r>
              <a:rPr dirty="0">
                <a:latin typeface="Arial"/>
                <a:cs typeface="Arial"/>
              </a:rPr>
              <a:t>sujeto, constituyendo </a:t>
            </a:r>
            <a:r>
              <a:rPr spc="-5" dirty="0">
                <a:latin typeface="Arial"/>
                <a:cs typeface="Arial"/>
              </a:rPr>
              <a:t>esquemas de obrar, pensar, </a:t>
            </a:r>
            <a:r>
              <a:rPr dirty="0">
                <a:latin typeface="Arial"/>
                <a:cs typeface="Arial"/>
              </a:rPr>
              <a:t>y  sentir, </a:t>
            </a:r>
            <a:r>
              <a:rPr spc="-5" dirty="0">
                <a:latin typeface="Arial"/>
                <a:cs typeface="Arial"/>
              </a:rPr>
              <a:t>asociados </a:t>
            </a:r>
            <a:r>
              <a:rPr dirty="0">
                <a:latin typeface="Arial"/>
                <a:cs typeface="Arial"/>
              </a:rPr>
              <a:t>a </a:t>
            </a:r>
            <a:r>
              <a:rPr spc="-5" dirty="0">
                <a:latin typeface="Arial"/>
                <a:cs typeface="Arial"/>
              </a:rPr>
              <a:t>la posición</a:t>
            </a:r>
            <a:r>
              <a:rPr spc="-25" dirty="0">
                <a:latin typeface="Arial"/>
                <a:cs typeface="Arial"/>
              </a:rPr>
              <a:t> </a:t>
            </a:r>
            <a:r>
              <a:rPr dirty="0">
                <a:latin typeface="Arial"/>
                <a:cs typeface="Arial"/>
              </a:rPr>
              <a:t>social.</a:t>
            </a:r>
            <a:endParaRPr>
              <a:latin typeface="Arial"/>
              <a:cs typeface="Arial"/>
            </a:endParaRPr>
          </a:p>
        </p:txBody>
      </p:sp>
      <p:sp>
        <p:nvSpPr>
          <p:cNvPr id="4" name="object 4"/>
          <p:cNvSpPr/>
          <p:nvPr/>
        </p:nvSpPr>
        <p:spPr>
          <a:xfrm>
            <a:off x="311700" y="3794045"/>
            <a:ext cx="2430695" cy="162047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163237" y="2998121"/>
            <a:ext cx="2205220" cy="269806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223869" y="3864893"/>
            <a:ext cx="2768569" cy="1831296"/>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5" y="1361075"/>
            <a:ext cx="1739003" cy="452120"/>
          </a:xfrm>
          <a:prstGeom prst="rect">
            <a:avLst/>
          </a:prstGeom>
        </p:spPr>
        <p:txBody>
          <a:bodyPr vert="horz" wrap="square" lIns="0" tIns="12700" rIns="0" bIns="0" rtlCol="0" anchor="ctr">
            <a:spAutoFit/>
          </a:bodyPr>
          <a:lstStyle/>
          <a:p>
            <a:pPr marL="12700">
              <a:lnSpc>
                <a:spcPct val="100000"/>
              </a:lnSpc>
              <a:spcBef>
                <a:spcPts val="100"/>
              </a:spcBef>
            </a:pPr>
            <a:r>
              <a:rPr sz="2800" spc="-5" dirty="0"/>
              <a:t>Habitus</a:t>
            </a:r>
            <a:endParaRPr sz="2800"/>
          </a:p>
        </p:txBody>
      </p:sp>
      <p:sp>
        <p:nvSpPr>
          <p:cNvPr id="3" name="object 3"/>
          <p:cNvSpPr txBox="1"/>
          <p:nvPr/>
        </p:nvSpPr>
        <p:spPr>
          <a:xfrm>
            <a:off x="974770" y="1964161"/>
            <a:ext cx="7497445" cy="1406525"/>
          </a:xfrm>
          <a:prstGeom prst="rect">
            <a:avLst/>
          </a:prstGeom>
        </p:spPr>
        <p:txBody>
          <a:bodyPr vert="horz" wrap="square" lIns="0" tIns="12700" rIns="0" bIns="0" rtlCol="0">
            <a:spAutoFit/>
          </a:bodyPr>
          <a:lstStyle/>
          <a:p>
            <a:pPr marL="363855" marR="5080" indent="-351155">
              <a:lnSpc>
                <a:spcPct val="113300"/>
              </a:lnSpc>
              <a:spcBef>
                <a:spcPts val="100"/>
              </a:spcBef>
              <a:buChar char="●"/>
              <a:tabLst>
                <a:tab pos="363855" algn="l"/>
                <a:tab pos="364490" algn="l"/>
              </a:tabLst>
            </a:pPr>
            <a:r>
              <a:rPr sz="1600" spc="-5" dirty="0">
                <a:latin typeface="Arial"/>
                <a:cs typeface="Arial"/>
              </a:rPr>
              <a:t>Es generado por estructuras objetivos </a:t>
            </a:r>
            <a:r>
              <a:rPr sz="1600" dirty="0">
                <a:latin typeface="Arial"/>
                <a:cs typeface="Arial"/>
              </a:rPr>
              <a:t>y a su vez </a:t>
            </a:r>
            <a:r>
              <a:rPr sz="1600" spc="-5" dirty="0">
                <a:latin typeface="Arial"/>
                <a:cs typeface="Arial"/>
              </a:rPr>
              <a:t>genera prácticas individuales,  dando </a:t>
            </a:r>
            <a:r>
              <a:rPr sz="1600" dirty="0">
                <a:latin typeface="Arial"/>
                <a:cs typeface="Arial"/>
              </a:rPr>
              <a:t>a </a:t>
            </a:r>
            <a:r>
              <a:rPr sz="1600" spc="-5" dirty="0">
                <a:latin typeface="Arial"/>
                <a:cs typeface="Arial"/>
              </a:rPr>
              <a:t>la </a:t>
            </a:r>
            <a:r>
              <a:rPr sz="1600" dirty="0">
                <a:latin typeface="Arial"/>
                <a:cs typeface="Arial"/>
              </a:rPr>
              <a:t>conducta </a:t>
            </a:r>
            <a:r>
              <a:rPr sz="1600" spc="-5" dirty="0">
                <a:latin typeface="Arial"/>
                <a:cs typeface="Arial"/>
              </a:rPr>
              <a:t>esquemas de percepción, pensamiento </a:t>
            </a:r>
            <a:r>
              <a:rPr sz="1600" dirty="0">
                <a:latin typeface="Arial"/>
                <a:cs typeface="Arial"/>
              </a:rPr>
              <a:t>y</a:t>
            </a:r>
            <a:r>
              <a:rPr sz="1600" spc="-45" dirty="0">
                <a:latin typeface="Arial"/>
                <a:cs typeface="Arial"/>
              </a:rPr>
              <a:t> </a:t>
            </a:r>
            <a:r>
              <a:rPr sz="1600" spc="-5" dirty="0">
                <a:latin typeface="Arial"/>
                <a:cs typeface="Arial"/>
              </a:rPr>
              <a:t>acción.</a:t>
            </a:r>
            <a:endParaRPr sz="1600" dirty="0">
              <a:latin typeface="Arial"/>
              <a:cs typeface="Arial"/>
            </a:endParaRPr>
          </a:p>
          <a:p>
            <a:pPr marL="363855" indent="-351155">
              <a:spcBef>
                <a:spcPts val="254"/>
              </a:spcBef>
              <a:buChar char="●"/>
              <a:tabLst>
                <a:tab pos="363855" algn="l"/>
                <a:tab pos="364490" algn="l"/>
              </a:tabLst>
            </a:pPr>
            <a:r>
              <a:rPr sz="1600" spc="-5" dirty="0">
                <a:latin typeface="Arial"/>
                <a:cs typeface="Arial"/>
              </a:rPr>
              <a:t>Sistematiza las prácticas </a:t>
            </a:r>
            <a:r>
              <a:rPr sz="1600" dirty="0">
                <a:latin typeface="Arial"/>
                <a:cs typeface="Arial"/>
              </a:rPr>
              <a:t>y </a:t>
            </a:r>
            <a:r>
              <a:rPr sz="1600" spc="-5" dirty="0">
                <a:latin typeface="Arial"/>
                <a:cs typeface="Arial"/>
              </a:rPr>
              <a:t>garantiza </a:t>
            </a:r>
            <a:r>
              <a:rPr sz="1600" dirty="0">
                <a:latin typeface="Arial"/>
                <a:cs typeface="Arial"/>
              </a:rPr>
              <a:t>su coherencia </a:t>
            </a:r>
            <a:r>
              <a:rPr sz="1600" spc="-5" dirty="0">
                <a:latin typeface="Arial"/>
                <a:cs typeface="Arial"/>
              </a:rPr>
              <a:t>el el desarrollo</a:t>
            </a:r>
            <a:r>
              <a:rPr sz="1600" spc="-55" dirty="0">
                <a:latin typeface="Arial"/>
                <a:cs typeface="Arial"/>
              </a:rPr>
              <a:t> </a:t>
            </a:r>
            <a:r>
              <a:rPr sz="1600" dirty="0">
                <a:latin typeface="Arial"/>
                <a:cs typeface="Arial"/>
              </a:rPr>
              <a:t>social.</a:t>
            </a:r>
          </a:p>
          <a:p>
            <a:pPr marL="363855" marR="197485" indent="-351155">
              <a:lnSpc>
                <a:spcPct val="113300"/>
              </a:lnSpc>
              <a:buChar char="●"/>
              <a:tabLst>
                <a:tab pos="363855" algn="l"/>
                <a:tab pos="364490" algn="l"/>
              </a:tabLst>
            </a:pPr>
            <a:r>
              <a:rPr sz="1600" spc="-5" dirty="0">
                <a:latin typeface="Arial"/>
                <a:cs typeface="Arial"/>
              </a:rPr>
              <a:t>El Habitus hace que las personas de un entorno </a:t>
            </a:r>
            <a:r>
              <a:rPr sz="1600" dirty="0">
                <a:latin typeface="Arial"/>
                <a:cs typeface="Arial"/>
              </a:rPr>
              <a:t>social </a:t>
            </a:r>
            <a:r>
              <a:rPr sz="1600" spc="-5" dirty="0">
                <a:latin typeface="Arial"/>
                <a:cs typeface="Arial"/>
              </a:rPr>
              <a:t>homogéneo tiendan </a:t>
            </a:r>
            <a:r>
              <a:rPr sz="1600" dirty="0">
                <a:latin typeface="Arial"/>
                <a:cs typeface="Arial"/>
              </a:rPr>
              <a:t>a  compartir </a:t>
            </a:r>
            <a:r>
              <a:rPr sz="1600" spc="-5" dirty="0">
                <a:latin typeface="Arial"/>
                <a:cs typeface="Arial"/>
              </a:rPr>
              <a:t>estilos de </a:t>
            </a:r>
            <a:r>
              <a:rPr sz="1600" dirty="0">
                <a:latin typeface="Arial"/>
                <a:cs typeface="Arial"/>
              </a:rPr>
              <a:t>vida</a:t>
            </a:r>
            <a:r>
              <a:rPr sz="1600" spc="-15" dirty="0">
                <a:latin typeface="Arial"/>
                <a:cs typeface="Arial"/>
              </a:rPr>
              <a:t> </a:t>
            </a:r>
            <a:r>
              <a:rPr sz="1600" spc="-5" dirty="0">
                <a:latin typeface="Arial"/>
                <a:cs typeface="Arial"/>
              </a:rPr>
              <a:t>parecidos.</a:t>
            </a:r>
            <a:endParaRPr sz="1600" dirty="0">
              <a:latin typeface="Arial"/>
              <a:cs typeface="Arial"/>
            </a:endParaRPr>
          </a:p>
        </p:txBody>
      </p:sp>
      <p:sp>
        <p:nvSpPr>
          <p:cNvPr id="4" name="object 4"/>
          <p:cNvSpPr/>
          <p:nvPr/>
        </p:nvSpPr>
        <p:spPr>
          <a:xfrm>
            <a:off x="5088865" y="3660269"/>
            <a:ext cx="2790119" cy="202277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5" y="1361075"/>
            <a:ext cx="1378963" cy="452120"/>
          </a:xfrm>
          <a:prstGeom prst="rect">
            <a:avLst/>
          </a:prstGeom>
        </p:spPr>
        <p:txBody>
          <a:bodyPr vert="horz" wrap="square" lIns="0" tIns="12700" rIns="0" bIns="0" rtlCol="0" anchor="ctr">
            <a:spAutoFit/>
          </a:bodyPr>
          <a:lstStyle/>
          <a:p>
            <a:pPr marL="12700">
              <a:lnSpc>
                <a:spcPct val="100000"/>
              </a:lnSpc>
              <a:spcBef>
                <a:spcPts val="100"/>
              </a:spcBef>
            </a:pPr>
            <a:r>
              <a:rPr sz="2800" spc="-5" dirty="0"/>
              <a:t>Campo</a:t>
            </a:r>
            <a:endParaRPr sz="2800" dirty="0"/>
          </a:p>
        </p:txBody>
      </p:sp>
      <p:sp>
        <p:nvSpPr>
          <p:cNvPr id="3" name="object 3"/>
          <p:cNvSpPr txBox="1"/>
          <p:nvPr/>
        </p:nvSpPr>
        <p:spPr>
          <a:xfrm>
            <a:off x="475249" y="2033601"/>
            <a:ext cx="8227059" cy="1911350"/>
          </a:xfrm>
          <a:prstGeom prst="rect">
            <a:avLst/>
          </a:prstGeom>
        </p:spPr>
        <p:txBody>
          <a:bodyPr vert="horz" wrap="square" lIns="0" tIns="52704" rIns="0" bIns="0" rtlCol="0">
            <a:spAutoFit/>
          </a:bodyPr>
          <a:lstStyle/>
          <a:p>
            <a:pPr marL="379095" indent="-366395">
              <a:spcBef>
                <a:spcPts val="414"/>
              </a:spcBef>
              <a:buChar char="●"/>
              <a:tabLst>
                <a:tab pos="379095" algn="l"/>
                <a:tab pos="379730" algn="l"/>
              </a:tabLst>
            </a:pPr>
            <a:r>
              <a:rPr spc="-5" dirty="0">
                <a:latin typeface="Arial"/>
                <a:cs typeface="Arial"/>
              </a:rPr>
              <a:t>Serviría de </a:t>
            </a:r>
            <a:r>
              <a:rPr dirty="0">
                <a:latin typeface="Arial"/>
                <a:cs typeface="Arial"/>
              </a:rPr>
              <a:t>medición </a:t>
            </a:r>
            <a:r>
              <a:rPr spc="-5" dirty="0">
                <a:latin typeface="Arial"/>
                <a:cs typeface="Arial"/>
              </a:rPr>
              <a:t>entre lo individual </a:t>
            </a:r>
            <a:r>
              <a:rPr dirty="0">
                <a:latin typeface="Arial"/>
                <a:cs typeface="Arial"/>
              </a:rPr>
              <a:t>y </a:t>
            </a:r>
            <a:r>
              <a:rPr spc="-5" dirty="0">
                <a:latin typeface="Arial"/>
                <a:cs typeface="Arial"/>
              </a:rPr>
              <a:t>lo</a:t>
            </a:r>
            <a:r>
              <a:rPr spc="-35" dirty="0">
                <a:latin typeface="Arial"/>
                <a:cs typeface="Arial"/>
              </a:rPr>
              <a:t> </a:t>
            </a:r>
            <a:r>
              <a:rPr dirty="0">
                <a:latin typeface="Arial"/>
                <a:cs typeface="Arial"/>
              </a:rPr>
              <a:t>social</a:t>
            </a:r>
            <a:endParaRPr>
              <a:latin typeface="Arial"/>
              <a:cs typeface="Arial"/>
            </a:endParaRPr>
          </a:p>
          <a:p>
            <a:pPr marL="379095" indent="-366395">
              <a:spcBef>
                <a:spcPts val="315"/>
              </a:spcBef>
              <a:buChar char="●"/>
              <a:tabLst>
                <a:tab pos="379095" algn="l"/>
                <a:tab pos="379730" algn="l"/>
              </a:tabLst>
            </a:pPr>
            <a:r>
              <a:rPr spc="-5" dirty="0">
                <a:latin typeface="Arial"/>
                <a:cs typeface="Arial"/>
              </a:rPr>
              <a:t>Es una </a:t>
            </a:r>
            <a:r>
              <a:rPr dirty="0">
                <a:latin typeface="Arial"/>
                <a:cs typeface="Arial"/>
              </a:rPr>
              <a:t>red </a:t>
            </a:r>
            <a:r>
              <a:rPr spc="-5" dirty="0">
                <a:latin typeface="Arial"/>
                <a:cs typeface="Arial"/>
              </a:rPr>
              <a:t>de </a:t>
            </a:r>
            <a:r>
              <a:rPr dirty="0">
                <a:latin typeface="Arial"/>
                <a:cs typeface="Arial"/>
              </a:rPr>
              <a:t>relaciones </a:t>
            </a:r>
            <a:r>
              <a:rPr spc="-5" dirty="0">
                <a:latin typeface="Arial"/>
                <a:cs typeface="Arial"/>
              </a:rPr>
              <a:t>objetivas entre</a:t>
            </a:r>
            <a:r>
              <a:rPr spc="-35" dirty="0">
                <a:latin typeface="Arial"/>
                <a:cs typeface="Arial"/>
              </a:rPr>
              <a:t> </a:t>
            </a:r>
            <a:r>
              <a:rPr spc="-5" dirty="0">
                <a:latin typeface="Arial"/>
                <a:cs typeface="Arial"/>
              </a:rPr>
              <a:t>posiciones</a:t>
            </a:r>
            <a:endParaRPr>
              <a:latin typeface="Arial"/>
              <a:cs typeface="Arial"/>
            </a:endParaRPr>
          </a:p>
          <a:p>
            <a:pPr marL="379095" marR="5080" indent="-366395">
              <a:lnSpc>
                <a:spcPct val="114599"/>
              </a:lnSpc>
              <a:buChar char="●"/>
              <a:tabLst>
                <a:tab pos="379095" algn="l"/>
                <a:tab pos="379730" algn="l"/>
              </a:tabLst>
            </a:pPr>
            <a:r>
              <a:rPr spc="-5" dirty="0">
                <a:latin typeface="Arial"/>
                <a:cs typeface="Arial"/>
              </a:rPr>
              <a:t>Es un espacio donde los agentes pueden actuar pero </a:t>
            </a:r>
            <a:r>
              <a:rPr dirty="0">
                <a:latin typeface="Arial"/>
                <a:cs typeface="Arial"/>
              </a:rPr>
              <a:t>a su vez se </a:t>
            </a:r>
            <a:r>
              <a:rPr spc="-5" dirty="0">
                <a:latin typeface="Arial"/>
                <a:cs typeface="Arial"/>
              </a:rPr>
              <a:t>encuentran  limitados por las </a:t>
            </a:r>
            <a:r>
              <a:rPr dirty="0">
                <a:latin typeface="Arial"/>
                <a:cs typeface="Arial"/>
              </a:rPr>
              <a:t>mismas reglas </a:t>
            </a:r>
            <a:r>
              <a:rPr spc="-5" dirty="0">
                <a:latin typeface="Arial"/>
                <a:cs typeface="Arial"/>
              </a:rPr>
              <a:t>que </a:t>
            </a:r>
            <a:r>
              <a:rPr dirty="0">
                <a:latin typeface="Arial"/>
                <a:cs typeface="Arial"/>
              </a:rPr>
              <a:t>conforman </a:t>
            </a:r>
            <a:r>
              <a:rPr spc="-5" dirty="0">
                <a:latin typeface="Arial"/>
                <a:cs typeface="Arial"/>
              </a:rPr>
              <a:t>el</a:t>
            </a:r>
            <a:r>
              <a:rPr spc="-35" dirty="0">
                <a:latin typeface="Arial"/>
                <a:cs typeface="Arial"/>
              </a:rPr>
              <a:t> </a:t>
            </a:r>
            <a:r>
              <a:rPr dirty="0">
                <a:latin typeface="Arial"/>
                <a:cs typeface="Arial"/>
              </a:rPr>
              <a:t>campo.</a:t>
            </a:r>
            <a:endParaRPr>
              <a:latin typeface="Arial"/>
              <a:cs typeface="Arial"/>
            </a:endParaRPr>
          </a:p>
          <a:p>
            <a:pPr marL="379095" marR="636270" indent="-366395">
              <a:lnSpc>
                <a:spcPct val="114599"/>
              </a:lnSpc>
              <a:buChar char="●"/>
              <a:tabLst>
                <a:tab pos="379095" algn="l"/>
                <a:tab pos="379730" algn="l"/>
              </a:tabLst>
            </a:pPr>
            <a:r>
              <a:rPr b="1" spc="-5" dirty="0">
                <a:latin typeface="Arial"/>
                <a:cs typeface="Arial"/>
              </a:rPr>
              <a:t>Es un espacio social de acción </a:t>
            </a:r>
            <a:r>
              <a:rPr b="1" dirty="0">
                <a:latin typeface="Arial"/>
                <a:cs typeface="Arial"/>
              </a:rPr>
              <a:t>y </a:t>
            </a:r>
            <a:r>
              <a:rPr b="1" spc="-5" dirty="0">
                <a:latin typeface="Arial"/>
                <a:cs typeface="Arial"/>
              </a:rPr>
              <a:t>de influencia en el que confluyen  relaciones</a:t>
            </a:r>
            <a:r>
              <a:rPr b="1" spc="-10" dirty="0">
                <a:latin typeface="Arial"/>
                <a:cs typeface="Arial"/>
              </a:rPr>
              <a:t> </a:t>
            </a:r>
            <a:r>
              <a:rPr b="1" spc="-5" dirty="0">
                <a:latin typeface="Arial"/>
                <a:cs typeface="Arial"/>
              </a:rPr>
              <a:t>sociales</a:t>
            </a:r>
            <a:endParaRPr>
              <a:latin typeface="Arial"/>
              <a:cs typeface="Arial"/>
            </a:endParaRPr>
          </a:p>
        </p:txBody>
      </p:sp>
      <p:sp>
        <p:nvSpPr>
          <p:cNvPr id="4" name="object 4"/>
          <p:cNvSpPr/>
          <p:nvPr/>
        </p:nvSpPr>
        <p:spPr>
          <a:xfrm>
            <a:off x="4727353" y="3774496"/>
            <a:ext cx="2500357" cy="209476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5" y="1361075"/>
            <a:ext cx="1522979" cy="452120"/>
          </a:xfrm>
          <a:prstGeom prst="rect">
            <a:avLst/>
          </a:prstGeom>
        </p:spPr>
        <p:txBody>
          <a:bodyPr vert="horz" wrap="square" lIns="0" tIns="12700" rIns="0" bIns="0" rtlCol="0" anchor="ctr">
            <a:spAutoFit/>
          </a:bodyPr>
          <a:lstStyle/>
          <a:p>
            <a:pPr marL="12700">
              <a:lnSpc>
                <a:spcPct val="100000"/>
              </a:lnSpc>
              <a:spcBef>
                <a:spcPts val="100"/>
              </a:spcBef>
            </a:pPr>
            <a:r>
              <a:rPr sz="2800" spc="-5" dirty="0"/>
              <a:t>Campo</a:t>
            </a:r>
            <a:endParaRPr sz="2800"/>
          </a:p>
        </p:txBody>
      </p:sp>
      <p:sp>
        <p:nvSpPr>
          <p:cNvPr id="3" name="object 3"/>
          <p:cNvSpPr txBox="1"/>
          <p:nvPr/>
        </p:nvSpPr>
        <p:spPr>
          <a:xfrm>
            <a:off x="384725" y="2073606"/>
            <a:ext cx="6044565" cy="2585720"/>
          </a:xfrm>
          <a:prstGeom prst="rect">
            <a:avLst/>
          </a:prstGeom>
        </p:spPr>
        <p:txBody>
          <a:bodyPr vert="horz" wrap="square" lIns="0" tIns="12700" rIns="0" bIns="0" rtlCol="0">
            <a:spAutoFit/>
          </a:bodyPr>
          <a:lstStyle/>
          <a:p>
            <a:pPr marL="12700">
              <a:spcBef>
                <a:spcPts val="100"/>
              </a:spcBef>
            </a:pPr>
            <a:r>
              <a:rPr spc="-5" dirty="0">
                <a:latin typeface="Arial"/>
                <a:cs typeface="Arial"/>
              </a:rPr>
              <a:t>Cada </a:t>
            </a:r>
            <a:r>
              <a:rPr dirty="0">
                <a:latin typeface="Arial"/>
                <a:cs typeface="Arial"/>
              </a:rPr>
              <a:t>campo </a:t>
            </a:r>
            <a:r>
              <a:rPr spc="-5" dirty="0">
                <a:latin typeface="Arial"/>
                <a:cs typeface="Arial"/>
              </a:rPr>
              <a:t>es en </a:t>
            </a:r>
            <a:r>
              <a:rPr dirty="0">
                <a:latin typeface="Arial"/>
                <a:cs typeface="Arial"/>
              </a:rPr>
              <a:t>mayor o </a:t>
            </a:r>
            <a:r>
              <a:rPr spc="-5" dirty="0">
                <a:latin typeface="Arial"/>
                <a:cs typeface="Arial"/>
              </a:rPr>
              <a:t>en </a:t>
            </a:r>
            <a:r>
              <a:rPr dirty="0">
                <a:latin typeface="Arial"/>
                <a:cs typeface="Arial"/>
              </a:rPr>
              <a:t>menor medida</a:t>
            </a:r>
            <a:r>
              <a:rPr spc="-85" dirty="0">
                <a:latin typeface="Arial"/>
                <a:cs typeface="Arial"/>
              </a:rPr>
              <a:t> </a:t>
            </a:r>
            <a:r>
              <a:rPr spc="-5" dirty="0">
                <a:latin typeface="Arial"/>
                <a:cs typeface="Arial"/>
              </a:rPr>
              <a:t>autónomo.</a:t>
            </a:r>
            <a:endParaRPr>
              <a:latin typeface="Arial"/>
              <a:cs typeface="Arial"/>
            </a:endParaRPr>
          </a:p>
          <a:p>
            <a:pPr marL="12700" marR="5080">
              <a:lnSpc>
                <a:spcPct val="114599"/>
              </a:lnSpc>
              <a:spcBef>
                <a:spcPts val="1575"/>
              </a:spcBef>
            </a:pPr>
            <a:r>
              <a:rPr spc="-5" dirty="0">
                <a:latin typeface="Arial"/>
                <a:cs typeface="Arial"/>
              </a:rPr>
              <a:t>La participación dominante </a:t>
            </a:r>
            <a:r>
              <a:rPr dirty="0">
                <a:latin typeface="Arial"/>
                <a:cs typeface="Arial"/>
              </a:rPr>
              <a:t>o </a:t>
            </a:r>
            <a:r>
              <a:rPr spc="-5" dirty="0">
                <a:latin typeface="Arial"/>
                <a:cs typeface="Arial"/>
              </a:rPr>
              <a:t>dominada de los participantes  en el interior del </a:t>
            </a:r>
            <a:r>
              <a:rPr dirty="0">
                <a:latin typeface="Arial"/>
                <a:cs typeface="Arial"/>
              </a:rPr>
              <a:t>campo </a:t>
            </a:r>
            <a:r>
              <a:rPr spc="-5" dirty="0">
                <a:latin typeface="Arial"/>
                <a:cs typeface="Arial"/>
              </a:rPr>
              <a:t>depende, en algún grado, de las  </a:t>
            </a:r>
            <a:r>
              <a:rPr dirty="0">
                <a:latin typeface="Arial"/>
                <a:cs typeface="Arial"/>
              </a:rPr>
              <a:t>relaciones </a:t>
            </a:r>
            <a:r>
              <a:rPr spc="-5" dirty="0">
                <a:latin typeface="Arial"/>
                <a:cs typeface="Arial"/>
              </a:rPr>
              <a:t>específicas del</a:t>
            </a:r>
            <a:r>
              <a:rPr spc="-20" dirty="0">
                <a:latin typeface="Arial"/>
                <a:cs typeface="Arial"/>
              </a:rPr>
              <a:t> </a:t>
            </a:r>
            <a:r>
              <a:rPr dirty="0">
                <a:latin typeface="Arial"/>
                <a:cs typeface="Arial"/>
              </a:rPr>
              <a:t>mismo.</a:t>
            </a:r>
            <a:endParaRPr>
              <a:latin typeface="Arial"/>
              <a:cs typeface="Arial"/>
            </a:endParaRPr>
          </a:p>
          <a:p>
            <a:pPr marL="12700" marR="42545">
              <a:lnSpc>
                <a:spcPct val="114599"/>
              </a:lnSpc>
              <a:spcBef>
                <a:spcPts val="1575"/>
              </a:spcBef>
            </a:pPr>
            <a:r>
              <a:rPr spc="-5" dirty="0">
                <a:latin typeface="Arial"/>
                <a:cs typeface="Arial"/>
              </a:rPr>
              <a:t>El </a:t>
            </a:r>
            <a:r>
              <a:rPr dirty="0">
                <a:latin typeface="Arial"/>
                <a:cs typeface="Arial"/>
              </a:rPr>
              <a:t>conjunto </a:t>
            </a:r>
            <a:r>
              <a:rPr spc="-5" dirty="0">
                <a:latin typeface="Arial"/>
                <a:cs typeface="Arial"/>
              </a:rPr>
              <a:t>estructurado de los </a:t>
            </a:r>
            <a:r>
              <a:rPr dirty="0">
                <a:latin typeface="Arial"/>
                <a:cs typeface="Arial"/>
              </a:rPr>
              <a:t>campos, </a:t>
            </a:r>
            <a:r>
              <a:rPr spc="-5" dirty="0">
                <a:latin typeface="Arial"/>
                <a:cs typeface="Arial"/>
              </a:rPr>
              <a:t>que incluye </a:t>
            </a:r>
            <a:r>
              <a:rPr dirty="0">
                <a:latin typeface="Arial"/>
                <a:cs typeface="Arial"/>
              </a:rPr>
              <a:t>sus  </a:t>
            </a:r>
            <a:r>
              <a:rPr spc="-5" dirty="0">
                <a:latin typeface="Arial"/>
                <a:cs typeface="Arial"/>
              </a:rPr>
              <a:t>influencias </a:t>
            </a:r>
            <a:r>
              <a:rPr dirty="0">
                <a:latin typeface="Arial"/>
                <a:cs typeface="Arial"/>
              </a:rPr>
              <a:t>recíprocas y </a:t>
            </a:r>
            <a:r>
              <a:rPr spc="-5" dirty="0">
                <a:latin typeface="Arial"/>
                <a:cs typeface="Arial"/>
              </a:rPr>
              <a:t>las </a:t>
            </a:r>
            <a:r>
              <a:rPr dirty="0">
                <a:latin typeface="Arial"/>
                <a:cs typeface="Arial"/>
              </a:rPr>
              <a:t>relaciones </a:t>
            </a:r>
            <a:r>
              <a:rPr spc="-5" dirty="0">
                <a:latin typeface="Arial"/>
                <a:cs typeface="Arial"/>
              </a:rPr>
              <a:t>de dominación entre  ellos, define la </a:t>
            </a:r>
            <a:r>
              <a:rPr b="1" spc="-5" dirty="0">
                <a:latin typeface="Arial"/>
                <a:cs typeface="Arial"/>
              </a:rPr>
              <a:t>estructura</a:t>
            </a:r>
            <a:r>
              <a:rPr b="1" dirty="0">
                <a:latin typeface="Arial"/>
                <a:cs typeface="Arial"/>
              </a:rPr>
              <a:t> </a:t>
            </a:r>
            <a:r>
              <a:rPr b="1" spc="-5" dirty="0">
                <a:latin typeface="Arial"/>
                <a:cs typeface="Arial"/>
              </a:rPr>
              <a:t>social.</a:t>
            </a:r>
            <a:endParaRPr>
              <a:latin typeface="Arial"/>
              <a:cs typeface="Arial"/>
            </a:endParaRPr>
          </a:p>
        </p:txBody>
      </p:sp>
      <p:sp>
        <p:nvSpPr>
          <p:cNvPr id="4" name="object 4"/>
          <p:cNvSpPr/>
          <p:nvPr/>
        </p:nvSpPr>
        <p:spPr>
          <a:xfrm>
            <a:off x="7181204" y="2081142"/>
            <a:ext cx="1244746" cy="123902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454638" y="3935169"/>
            <a:ext cx="2520669" cy="166732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4725" y="1361075"/>
            <a:ext cx="2672715" cy="452120"/>
          </a:xfrm>
          <a:prstGeom prst="rect">
            <a:avLst/>
          </a:prstGeom>
        </p:spPr>
        <p:txBody>
          <a:bodyPr vert="horz" wrap="square" lIns="0" tIns="12700" rIns="0" bIns="0" rtlCol="0">
            <a:spAutoFit/>
          </a:bodyPr>
          <a:lstStyle/>
          <a:p>
            <a:pPr marL="12700">
              <a:spcBef>
                <a:spcPts val="100"/>
              </a:spcBef>
            </a:pPr>
            <a:r>
              <a:rPr sz="2800" spc="-5" dirty="0">
                <a:latin typeface="Arial"/>
                <a:cs typeface="Arial"/>
              </a:rPr>
              <a:t>Habitus </a:t>
            </a:r>
            <a:r>
              <a:rPr sz="2800" dirty="0">
                <a:latin typeface="Arial"/>
                <a:cs typeface="Arial"/>
              </a:rPr>
              <a:t>y</a:t>
            </a:r>
            <a:r>
              <a:rPr sz="2800" spc="-95" dirty="0">
                <a:latin typeface="Arial"/>
                <a:cs typeface="Arial"/>
              </a:rPr>
              <a:t> </a:t>
            </a:r>
            <a:r>
              <a:rPr sz="2800" dirty="0">
                <a:latin typeface="Arial"/>
                <a:cs typeface="Arial"/>
              </a:rPr>
              <a:t>campo</a:t>
            </a:r>
            <a:endParaRPr sz="2800">
              <a:latin typeface="Arial"/>
              <a:cs typeface="Arial"/>
            </a:endParaRPr>
          </a:p>
        </p:txBody>
      </p:sp>
      <p:sp>
        <p:nvSpPr>
          <p:cNvPr id="3" name="object 3"/>
          <p:cNvSpPr txBox="1"/>
          <p:nvPr/>
        </p:nvSpPr>
        <p:spPr>
          <a:xfrm>
            <a:off x="384725" y="2033602"/>
            <a:ext cx="5560695" cy="968375"/>
          </a:xfrm>
          <a:prstGeom prst="rect">
            <a:avLst/>
          </a:prstGeom>
        </p:spPr>
        <p:txBody>
          <a:bodyPr vert="horz" wrap="square" lIns="0" tIns="12700" rIns="0" bIns="0" rtlCol="0">
            <a:spAutoFit/>
          </a:bodyPr>
          <a:lstStyle/>
          <a:p>
            <a:pPr marL="12700" marR="5080">
              <a:lnSpc>
                <a:spcPct val="114599"/>
              </a:lnSpc>
              <a:spcBef>
                <a:spcPts val="100"/>
              </a:spcBef>
            </a:pPr>
            <a:r>
              <a:rPr dirty="0">
                <a:latin typeface="Arial"/>
                <a:cs typeface="Arial"/>
              </a:rPr>
              <a:t>Mientras </a:t>
            </a:r>
            <a:r>
              <a:rPr spc="-5" dirty="0">
                <a:latin typeface="Arial"/>
                <a:cs typeface="Arial"/>
              </a:rPr>
              <a:t>el habitus es adquirido por los actores </a:t>
            </a:r>
            <a:r>
              <a:rPr dirty="0">
                <a:latin typeface="Arial"/>
                <a:cs typeface="Arial"/>
              </a:rPr>
              <a:t>y se  </a:t>
            </a:r>
            <a:r>
              <a:rPr spc="-5" dirty="0">
                <a:latin typeface="Arial"/>
                <a:cs typeface="Arial"/>
              </a:rPr>
              <a:t>encuentra en </a:t>
            </a:r>
            <a:r>
              <a:rPr dirty="0">
                <a:latin typeface="Arial"/>
                <a:cs typeface="Arial"/>
              </a:rPr>
              <a:t>sus mentes, </a:t>
            </a:r>
            <a:r>
              <a:rPr spc="-5" dirty="0">
                <a:latin typeface="Arial"/>
                <a:cs typeface="Arial"/>
              </a:rPr>
              <a:t>los </a:t>
            </a:r>
            <a:r>
              <a:rPr dirty="0">
                <a:latin typeface="Arial"/>
                <a:cs typeface="Arial"/>
              </a:rPr>
              <a:t>campos </a:t>
            </a:r>
            <a:r>
              <a:rPr spc="-5" dirty="0">
                <a:latin typeface="Arial"/>
                <a:cs typeface="Arial"/>
              </a:rPr>
              <a:t>existen fuera de  ellos, </a:t>
            </a:r>
            <a:r>
              <a:rPr dirty="0">
                <a:latin typeface="Arial"/>
                <a:cs typeface="Arial"/>
              </a:rPr>
              <a:t>resultando </a:t>
            </a:r>
            <a:r>
              <a:rPr spc="-5" dirty="0">
                <a:latin typeface="Arial"/>
                <a:cs typeface="Arial"/>
              </a:rPr>
              <a:t>la interrelación </a:t>
            </a:r>
            <a:r>
              <a:rPr dirty="0">
                <a:latin typeface="Arial"/>
                <a:cs typeface="Arial"/>
              </a:rPr>
              <a:t>recíproca y</a:t>
            </a:r>
            <a:r>
              <a:rPr spc="-90" dirty="0">
                <a:latin typeface="Arial"/>
                <a:cs typeface="Arial"/>
              </a:rPr>
              <a:t> </a:t>
            </a:r>
            <a:r>
              <a:rPr spc="-5" dirty="0">
                <a:latin typeface="Arial"/>
                <a:cs typeface="Arial"/>
              </a:rPr>
              <a:t>dialéctica.</a:t>
            </a:r>
            <a:endParaRPr>
              <a:latin typeface="Arial"/>
              <a:cs typeface="Arial"/>
            </a:endParaRPr>
          </a:p>
        </p:txBody>
      </p:sp>
      <p:sp>
        <p:nvSpPr>
          <p:cNvPr id="4" name="object 4"/>
          <p:cNvSpPr/>
          <p:nvPr/>
        </p:nvSpPr>
        <p:spPr>
          <a:xfrm>
            <a:off x="5712113" y="3544279"/>
            <a:ext cx="2584494" cy="188183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171AE6-7F57-4A4B-D807-737B4375B5E4}"/>
              </a:ext>
            </a:extLst>
          </p:cNvPr>
          <p:cNvSpPr>
            <a:spLocks noGrp="1"/>
          </p:cNvSpPr>
          <p:nvPr>
            <p:ph type="ctrTitle"/>
          </p:nvPr>
        </p:nvSpPr>
        <p:spPr>
          <a:xfrm>
            <a:off x="755576" y="1556793"/>
            <a:ext cx="7368606" cy="523220"/>
          </a:xfrm>
        </p:spPr>
        <p:txBody>
          <a:bodyPr/>
          <a:lstStyle/>
          <a:p>
            <a:pPr algn="ctr"/>
            <a:r>
              <a:rPr lang="es-ES_tradnl" dirty="0"/>
              <a:t>Clases sociales para Bourdieu</a:t>
            </a:r>
          </a:p>
        </p:txBody>
      </p:sp>
      <p:sp>
        <p:nvSpPr>
          <p:cNvPr id="3" name="Subtítulo 2">
            <a:extLst>
              <a:ext uri="{FF2B5EF4-FFF2-40B4-BE49-F238E27FC236}">
                <a16:creationId xmlns:a16="http://schemas.microsoft.com/office/drawing/2014/main" id="{357CEEE7-47AD-C900-7DE8-05658FC61337}"/>
              </a:ext>
            </a:extLst>
          </p:cNvPr>
          <p:cNvSpPr>
            <a:spLocks noGrp="1"/>
          </p:cNvSpPr>
          <p:nvPr>
            <p:ph type="subTitle" idx="4"/>
          </p:nvPr>
        </p:nvSpPr>
        <p:spPr>
          <a:xfrm>
            <a:off x="827584" y="3717033"/>
            <a:ext cx="6944816" cy="1970108"/>
          </a:xfrm>
        </p:spPr>
        <p:txBody>
          <a:bodyPr/>
          <a:lstStyle/>
          <a:p>
            <a:pPr algn="just"/>
            <a:r>
              <a:rPr lang="es-UY" b="0" i="0" dirty="0">
                <a:effectLst/>
                <a:latin typeface="Google Sans"/>
              </a:rPr>
              <a:t>Las clases sociales resultan de la posición ocupada en el espacio social según los capitales que se posean en el presente y la herencia social. Dicha posición en el espacio social constituye las condiciones sociales de existencia, que dan lugar a distintos habitus, gustos, prácticas y estilos de vida.</a:t>
            </a:r>
            <a:endParaRPr lang="es-ES_tradnl" dirty="0"/>
          </a:p>
        </p:txBody>
      </p:sp>
      <p:sp>
        <p:nvSpPr>
          <p:cNvPr id="4" name="Marcador de número de diapositiva 3">
            <a:extLst>
              <a:ext uri="{FF2B5EF4-FFF2-40B4-BE49-F238E27FC236}">
                <a16:creationId xmlns:a16="http://schemas.microsoft.com/office/drawing/2014/main" id="{8D6902A4-3DB9-B4B7-6A1E-A63879B23877}"/>
              </a:ext>
            </a:extLst>
          </p:cNvPr>
          <p:cNvSpPr>
            <a:spLocks noGrp="1"/>
          </p:cNvSpPr>
          <p:nvPr>
            <p:ph type="sldNum" sz="quarter" idx="7"/>
          </p:nvPr>
        </p:nvSpPr>
        <p:spPr/>
        <p:txBody>
          <a:bodyPr/>
          <a:lstStyle/>
          <a:p>
            <a:fld id="{B6F15528-21DE-4FAA-801E-634DDDAF4B2B}" type="slidenum">
              <a:rPr lang="es-UY" smtClean="0"/>
              <a:t>9</a:t>
            </a:fld>
            <a:endParaRPr lang="es-UY"/>
          </a:p>
        </p:txBody>
      </p:sp>
    </p:spTree>
    <p:extLst>
      <p:ext uri="{BB962C8B-B14F-4D97-AF65-F5344CB8AC3E}">
        <p14:creationId xmlns:p14="http://schemas.microsoft.com/office/powerpoint/2010/main" val="25416164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themeOverride>
</file>

<file path=docProps/app.xml><?xml version="1.0" encoding="utf-8"?>
<Properties xmlns="http://schemas.openxmlformats.org/officeDocument/2006/extended-properties" xmlns:vt="http://schemas.openxmlformats.org/officeDocument/2006/docPropsVTypes">
  <Template/>
  <TotalTime>2780</TotalTime>
  <Words>2008</Words>
  <Application>Microsoft Macintosh PowerPoint</Application>
  <PresentationFormat>Presentación en pantalla (4:3)</PresentationFormat>
  <Paragraphs>124</Paragraphs>
  <Slides>26</Slides>
  <Notes>0</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Calibri</vt:lpstr>
      <vt:lpstr>Century Gothic</vt:lpstr>
      <vt:lpstr>Google Sans</vt:lpstr>
      <vt:lpstr>Wingdings 3</vt:lpstr>
      <vt:lpstr>Ion</vt:lpstr>
      <vt:lpstr>Pierre Bourdieu</vt:lpstr>
      <vt:lpstr>La obra de Pierre Bourdieu</vt:lpstr>
      <vt:lpstr>Habitus</vt:lpstr>
      <vt:lpstr>Presentación de PowerPoint</vt:lpstr>
      <vt:lpstr>Habitus</vt:lpstr>
      <vt:lpstr>Campo</vt:lpstr>
      <vt:lpstr>Campo</vt:lpstr>
      <vt:lpstr>Presentación de PowerPoint</vt:lpstr>
      <vt:lpstr>Clases sociales para Bourdieu</vt:lpstr>
      <vt:lpstr>Habitus y clase social</vt:lpstr>
      <vt:lpstr>El gusto</vt:lpstr>
      <vt:lpstr>Actividad: mirar el siguiente vídeo y responder</vt:lpstr>
      <vt:lpstr>Pierre Bourdieu</vt:lpstr>
      <vt:lpstr>Teoría de la reproducción</vt:lpstr>
      <vt:lpstr>El capital económico</vt:lpstr>
      <vt:lpstr>Capital cultural</vt:lpstr>
      <vt:lpstr>Capital cultural</vt:lpstr>
      <vt:lpstr>capital cultural (incorporado) </vt:lpstr>
      <vt:lpstr>capital cultural (objetivado) </vt:lpstr>
      <vt:lpstr>Ejemplo: capital cultural (institucionalizado)</vt:lpstr>
      <vt:lpstr>Capital social</vt:lpstr>
      <vt:lpstr>Transformaciones del capital</vt:lpstr>
      <vt:lpstr>Transformaciones del capital (1) Del económico y del capital cultural objetivado al cultural incorporado</vt:lpstr>
      <vt:lpstr>Transformaciones del capital(2): La moratoria social</vt:lpstr>
      <vt:lpstr>Transformaciones del capital (3) Otras transformaciones </vt:lpstr>
      <vt:lpstr>¿Cómo explican estos capitales las desigualdades en el rendimiento educativo?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Bourdie</dc:title>
  <dc:creator>Mahira</dc:creator>
  <cp:lastModifiedBy>Microsoft Office User</cp:lastModifiedBy>
  <cp:revision>15</cp:revision>
  <dcterms:created xsi:type="dcterms:W3CDTF">2018-03-20T22:02:22Z</dcterms:created>
  <dcterms:modified xsi:type="dcterms:W3CDTF">2023-09-19T19:48:59Z</dcterms:modified>
</cp:coreProperties>
</file>