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62" r:id="rId2"/>
    <p:sldId id="306" r:id="rId3"/>
    <p:sldId id="258" r:id="rId4"/>
    <p:sldId id="261" r:id="rId5"/>
    <p:sldId id="260" r:id="rId6"/>
    <p:sldId id="304" r:id="rId7"/>
    <p:sldId id="312" r:id="rId8"/>
    <p:sldId id="315" r:id="rId9"/>
    <p:sldId id="267" r:id="rId10"/>
    <p:sldId id="265" r:id="rId11"/>
    <p:sldId id="266" r:id="rId12"/>
    <p:sldId id="301" r:id="rId13"/>
    <p:sldId id="268" r:id="rId14"/>
    <p:sldId id="269" r:id="rId15"/>
    <p:sldId id="270" r:id="rId16"/>
    <p:sldId id="274" r:id="rId17"/>
    <p:sldId id="271" r:id="rId18"/>
    <p:sldId id="272" r:id="rId19"/>
    <p:sldId id="303" r:id="rId20"/>
    <p:sldId id="307" r:id="rId21"/>
    <p:sldId id="308" r:id="rId22"/>
    <p:sldId id="273" r:id="rId23"/>
    <p:sldId id="295" r:id="rId24"/>
    <p:sldId id="279" r:id="rId25"/>
    <p:sldId id="280" r:id="rId26"/>
    <p:sldId id="296" r:id="rId27"/>
    <p:sldId id="284" r:id="rId28"/>
    <p:sldId id="309" r:id="rId29"/>
    <p:sldId id="278" r:id="rId30"/>
    <p:sldId id="310" r:id="rId31"/>
    <p:sldId id="286" r:id="rId32"/>
    <p:sldId id="287" r:id="rId33"/>
    <p:sldId id="285" r:id="rId34"/>
    <p:sldId id="288" r:id="rId35"/>
    <p:sldId id="289" r:id="rId36"/>
    <p:sldId id="293" r:id="rId37"/>
    <p:sldId id="311" r:id="rId38"/>
    <p:sldId id="298" r:id="rId39"/>
    <p:sldId id="318" r:id="rId40"/>
    <p:sldId id="300" r:id="rId41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87" autoAdjust="0"/>
    <p:restoredTop sz="94660"/>
  </p:normalViewPr>
  <p:slideViewPr>
    <p:cSldViewPr>
      <p:cViewPr>
        <p:scale>
          <a:sx n="62" d="100"/>
          <a:sy n="62" d="100"/>
        </p:scale>
        <p:origin x="-151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uela\Desktop\Base%20de%20Datos%20INA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uela\Desktop\Base%20de%20Datos%20INA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ue\Downloads\Maggi%20L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s-UY" dirty="0"/>
              <a:t>Relación de largo plazo entre el ingreso medio de </a:t>
            </a:r>
          </a:p>
          <a:p>
            <a:pPr>
              <a:defRPr lang="es-ES"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s-UY" dirty="0"/>
              <a:t>exportación y el precio del novillo Gordo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Relacion de largo plazo entre el ingreso medio de exportacion y el precio del novillo </c:v>
          </c:tx>
          <c:spPr>
            <a:ln w="28575" cap="rnd">
              <a:noFill/>
              <a:round/>
            </a:ln>
            <a:effectLst>
              <a:softEdge rad="25400"/>
            </a:effectLst>
          </c:spPr>
          <c:marker>
            <c:symbol val="circle"/>
            <c:size val="6"/>
            <c:spPr>
              <a:solidFill>
                <a:schemeClr val="tx1"/>
              </a:solidFill>
              <a:ln w="22225">
                <a:solidFill>
                  <a:schemeClr val="lt1"/>
                </a:solidFill>
                <a:round/>
              </a:ln>
              <a:effectLst>
                <a:softEdge rad="25400"/>
              </a:effectLst>
            </c:spPr>
          </c:marker>
          <c:trendline>
            <c:spPr>
              <a:ln w="28575" cap="rnd">
                <a:solidFill>
                  <a:srgbClr val="FF0000">
                    <a:alpha val="50000"/>
                  </a:srgbClr>
                </a:solidFill>
                <a:round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40787603636165004"/>
                  <c:y val="1.4199818384466927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s-ES" sz="18000" b="0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2400" b="1" baseline="0">
                        <a:solidFill>
                          <a:schemeClr val="tx1"/>
                        </a:solidFill>
                      </a:rPr>
                      <a:t>y = 0,0005x + 0,0766
R² = 0,915</a:t>
                    </a:r>
                    <a:endParaRPr sz="2400" b="1">
                      <a:solidFill>
                        <a:schemeClr val="tx1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</c:trendlineLbl>
          </c:trendline>
          <c:xVal>
            <c:numRef>
              <c:f>'Datos '!$E$2:$E$1038</c:f>
              <c:numCache>
                <c:formatCode>#,##0</c:formatCode>
                <c:ptCount val="1037"/>
                <c:pt idx="0">
                  <c:v>1183</c:v>
                </c:pt>
                <c:pt idx="1">
                  <c:v>1339</c:v>
                </c:pt>
                <c:pt idx="2">
                  <c:v>1215</c:v>
                </c:pt>
                <c:pt idx="3">
                  <c:v>1112</c:v>
                </c:pt>
                <c:pt idx="4">
                  <c:v>1054</c:v>
                </c:pt>
                <c:pt idx="5">
                  <c:v>1146</c:v>
                </c:pt>
                <c:pt idx="6">
                  <c:v>1202</c:v>
                </c:pt>
                <c:pt idx="7">
                  <c:v>1138</c:v>
                </c:pt>
                <c:pt idx="8">
                  <c:v>1132</c:v>
                </c:pt>
                <c:pt idx="9">
                  <c:v>1137</c:v>
                </c:pt>
                <c:pt idx="10">
                  <c:v>1144</c:v>
                </c:pt>
                <c:pt idx="11">
                  <c:v>1157</c:v>
                </c:pt>
                <c:pt idx="12">
                  <c:v>1029</c:v>
                </c:pt>
                <c:pt idx="13">
                  <c:v>1101</c:v>
                </c:pt>
                <c:pt idx="14">
                  <c:v>1102</c:v>
                </c:pt>
                <c:pt idx="15">
                  <c:v>1089</c:v>
                </c:pt>
                <c:pt idx="16">
                  <c:v>1179</c:v>
                </c:pt>
                <c:pt idx="17" formatCode="General">
                  <c:v>862</c:v>
                </c:pt>
                <c:pt idx="18" formatCode="General">
                  <c:v>908</c:v>
                </c:pt>
                <c:pt idx="19">
                  <c:v>1079</c:v>
                </c:pt>
                <c:pt idx="20">
                  <c:v>1142</c:v>
                </c:pt>
                <c:pt idx="21">
                  <c:v>1060</c:v>
                </c:pt>
                <c:pt idx="22" formatCode="General">
                  <c:v>926</c:v>
                </c:pt>
                <c:pt idx="23" formatCode="General">
                  <c:v>989</c:v>
                </c:pt>
                <c:pt idx="24">
                  <c:v>1063</c:v>
                </c:pt>
                <c:pt idx="25">
                  <c:v>1030</c:v>
                </c:pt>
                <c:pt idx="26" formatCode="General">
                  <c:v>921</c:v>
                </c:pt>
                <c:pt idx="27">
                  <c:v>1039</c:v>
                </c:pt>
                <c:pt idx="28" formatCode="General">
                  <c:v>983</c:v>
                </c:pt>
                <c:pt idx="29">
                  <c:v>1124</c:v>
                </c:pt>
                <c:pt idx="30" formatCode="General">
                  <c:v>950</c:v>
                </c:pt>
                <c:pt idx="31" formatCode="General">
                  <c:v>772</c:v>
                </c:pt>
                <c:pt idx="32">
                  <c:v>1063</c:v>
                </c:pt>
                <c:pt idx="33" formatCode="General">
                  <c:v>910</c:v>
                </c:pt>
                <c:pt idx="34">
                  <c:v>1224</c:v>
                </c:pt>
                <c:pt idx="35">
                  <c:v>1220</c:v>
                </c:pt>
                <c:pt idx="36" formatCode="General">
                  <c:v>933</c:v>
                </c:pt>
                <c:pt idx="37">
                  <c:v>1128</c:v>
                </c:pt>
                <c:pt idx="38" formatCode="General">
                  <c:v>984</c:v>
                </c:pt>
                <c:pt idx="39">
                  <c:v>1066</c:v>
                </c:pt>
                <c:pt idx="40" formatCode="General">
                  <c:v>983</c:v>
                </c:pt>
                <c:pt idx="41" formatCode="General">
                  <c:v>951</c:v>
                </c:pt>
                <c:pt idx="42">
                  <c:v>1083</c:v>
                </c:pt>
                <c:pt idx="43">
                  <c:v>1069</c:v>
                </c:pt>
                <c:pt idx="44">
                  <c:v>1026</c:v>
                </c:pt>
                <c:pt idx="45">
                  <c:v>1197</c:v>
                </c:pt>
                <c:pt idx="46">
                  <c:v>1201</c:v>
                </c:pt>
                <c:pt idx="47">
                  <c:v>1095</c:v>
                </c:pt>
                <c:pt idx="48" formatCode="General">
                  <c:v>996</c:v>
                </c:pt>
                <c:pt idx="49" formatCode="General">
                  <c:v>995</c:v>
                </c:pt>
                <c:pt idx="50">
                  <c:v>1060</c:v>
                </c:pt>
                <c:pt idx="51" formatCode="General">
                  <c:v>969</c:v>
                </c:pt>
                <c:pt idx="52">
                  <c:v>1032</c:v>
                </c:pt>
                <c:pt idx="53" formatCode="General">
                  <c:v>944</c:v>
                </c:pt>
                <c:pt idx="54">
                  <c:v>1033</c:v>
                </c:pt>
                <c:pt idx="55" formatCode="General">
                  <c:v>976</c:v>
                </c:pt>
                <c:pt idx="56">
                  <c:v>1079</c:v>
                </c:pt>
                <c:pt idx="57" formatCode="General">
                  <c:v>898</c:v>
                </c:pt>
                <c:pt idx="58" formatCode="General">
                  <c:v>947</c:v>
                </c:pt>
                <c:pt idx="59" formatCode="General">
                  <c:v>985</c:v>
                </c:pt>
                <c:pt idx="60">
                  <c:v>1065</c:v>
                </c:pt>
                <c:pt idx="61">
                  <c:v>1033</c:v>
                </c:pt>
                <c:pt idx="62">
                  <c:v>1087</c:v>
                </c:pt>
                <c:pt idx="63" formatCode="General">
                  <c:v>973</c:v>
                </c:pt>
                <c:pt idx="64">
                  <c:v>1065</c:v>
                </c:pt>
                <c:pt idx="65">
                  <c:v>1115</c:v>
                </c:pt>
                <c:pt idx="66">
                  <c:v>1071</c:v>
                </c:pt>
                <c:pt idx="67">
                  <c:v>1157</c:v>
                </c:pt>
                <c:pt idx="68" formatCode="General">
                  <c:v>951</c:v>
                </c:pt>
                <c:pt idx="69">
                  <c:v>1116</c:v>
                </c:pt>
                <c:pt idx="70" formatCode="General">
                  <c:v>905</c:v>
                </c:pt>
                <c:pt idx="71" formatCode="General">
                  <c:v>976</c:v>
                </c:pt>
                <c:pt idx="72">
                  <c:v>1013</c:v>
                </c:pt>
                <c:pt idx="73">
                  <c:v>1039</c:v>
                </c:pt>
                <c:pt idx="74" formatCode="General">
                  <c:v>924</c:v>
                </c:pt>
                <c:pt idx="75" formatCode="General">
                  <c:v>960</c:v>
                </c:pt>
                <c:pt idx="76">
                  <c:v>1097</c:v>
                </c:pt>
                <c:pt idx="77">
                  <c:v>1090</c:v>
                </c:pt>
                <c:pt idx="78">
                  <c:v>1122</c:v>
                </c:pt>
                <c:pt idx="79">
                  <c:v>1075</c:v>
                </c:pt>
                <c:pt idx="80">
                  <c:v>1131</c:v>
                </c:pt>
                <c:pt idx="81">
                  <c:v>1060</c:v>
                </c:pt>
                <c:pt idx="82">
                  <c:v>1091</c:v>
                </c:pt>
                <c:pt idx="83">
                  <c:v>1166</c:v>
                </c:pt>
                <c:pt idx="84">
                  <c:v>1121</c:v>
                </c:pt>
                <c:pt idx="85">
                  <c:v>1164</c:v>
                </c:pt>
                <c:pt idx="86">
                  <c:v>1248</c:v>
                </c:pt>
                <c:pt idx="87">
                  <c:v>1242</c:v>
                </c:pt>
                <c:pt idx="88">
                  <c:v>1383</c:v>
                </c:pt>
                <c:pt idx="89">
                  <c:v>1321</c:v>
                </c:pt>
                <c:pt idx="90">
                  <c:v>1376</c:v>
                </c:pt>
                <c:pt idx="91">
                  <c:v>1424</c:v>
                </c:pt>
                <c:pt idx="92">
                  <c:v>1375</c:v>
                </c:pt>
                <c:pt idx="93">
                  <c:v>1456</c:v>
                </c:pt>
                <c:pt idx="94">
                  <c:v>1407</c:v>
                </c:pt>
                <c:pt idx="95">
                  <c:v>1506</c:v>
                </c:pt>
                <c:pt idx="96">
                  <c:v>1352</c:v>
                </c:pt>
                <c:pt idx="97">
                  <c:v>1388</c:v>
                </c:pt>
                <c:pt idx="98">
                  <c:v>1549</c:v>
                </c:pt>
                <c:pt idx="99">
                  <c:v>1332</c:v>
                </c:pt>
                <c:pt idx="100">
                  <c:v>1567</c:v>
                </c:pt>
                <c:pt idx="101">
                  <c:v>1539</c:v>
                </c:pt>
                <c:pt idx="102">
                  <c:v>1536</c:v>
                </c:pt>
                <c:pt idx="103">
                  <c:v>1462</c:v>
                </c:pt>
                <c:pt idx="104">
                  <c:v>1603</c:v>
                </c:pt>
                <c:pt idx="105">
                  <c:v>1676</c:v>
                </c:pt>
                <c:pt idx="106">
                  <c:v>1654</c:v>
                </c:pt>
                <c:pt idx="107">
                  <c:v>1566</c:v>
                </c:pt>
                <c:pt idx="108">
                  <c:v>1633</c:v>
                </c:pt>
                <c:pt idx="109">
                  <c:v>1672</c:v>
                </c:pt>
                <c:pt idx="110">
                  <c:v>1697</c:v>
                </c:pt>
                <c:pt idx="111">
                  <c:v>1669</c:v>
                </c:pt>
                <c:pt idx="112">
                  <c:v>1762</c:v>
                </c:pt>
                <c:pt idx="113">
                  <c:v>1495</c:v>
                </c:pt>
                <c:pt idx="114">
                  <c:v>1622</c:v>
                </c:pt>
                <c:pt idx="115">
                  <c:v>1487</c:v>
                </c:pt>
                <c:pt idx="116">
                  <c:v>1725</c:v>
                </c:pt>
                <c:pt idx="117">
                  <c:v>1729</c:v>
                </c:pt>
                <c:pt idx="118">
                  <c:v>1460</c:v>
                </c:pt>
                <c:pt idx="119">
                  <c:v>1730</c:v>
                </c:pt>
                <c:pt idx="120">
                  <c:v>1457</c:v>
                </c:pt>
                <c:pt idx="121">
                  <c:v>1652</c:v>
                </c:pt>
                <c:pt idx="122">
                  <c:v>1529</c:v>
                </c:pt>
                <c:pt idx="123">
                  <c:v>1511</c:v>
                </c:pt>
                <c:pt idx="124">
                  <c:v>1672</c:v>
                </c:pt>
                <c:pt idx="125">
                  <c:v>1728</c:v>
                </c:pt>
                <c:pt idx="126">
                  <c:v>1596</c:v>
                </c:pt>
                <c:pt idx="127">
                  <c:v>1521</c:v>
                </c:pt>
                <c:pt idx="128">
                  <c:v>1587</c:v>
                </c:pt>
                <c:pt idx="129">
                  <c:v>1659</c:v>
                </c:pt>
                <c:pt idx="130">
                  <c:v>1551</c:v>
                </c:pt>
                <c:pt idx="131">
                  <c:v>1771</c:v>
                </c:pt>
                <c:pt idx="132">
                  <c:v>1547</c:v>
                </c:pt>
                <c:pt idx="133">
                  <c:v>1810</c:v>
                </c:pt>
                <c:pt idx="134">
                  <c:v>1782</c:v>
                </c:pt>
                <c:pt idx="135">
                  <c:v>1621</c:v>
                </c:pt>
                <c:pt idx="136">
                  <c:v>1615</c:v>
                </c:pt>
                <c:pt idx="137">
                  <c:v>1956</c:v>
                </c:pt>
                <c:pt idx="138">
                  <c:v>1755</c:v>
                </c:pt>
                <c:pt idx="139">
                  <c:v>1670</c:v>
                </c:pt>
                <c:pt idx="140">
                  <c:v>1798</c:v>
                </c:pt>
                <c:pt idx="141">
                  <c:v>1628</c:v>
                </c:pt>
                <c:pt idx="142">
                  <c:v>1735</c:v>
                </c:pt>
                <c:pt idx="143">
                  <c:v>1773</c:v>
                </c:pt>
                <c:pt idx="144">
                  <c:v>1730</c:v>
                </c:pt>
                <c:pt idx="145">
                  <c:v>1660</c:v>
                </c:pt>
                <c:pt idx="146">
                  <c:v>1750</c:v>
                </c:pt>
                <c:pt idx="147">
                  <c:v>1677</c:v>
                </c:pt>
                <c:pt idx="148">
                  <c:v>2003</c:v>
                </c:pt>
                <c:pt idx="149">
                  <c:v>1720</c:v>
                </c:pt>
                <c:pt idx="150">
                  <c:v>1840</c:v>
                </c:pt>
                <c:pt idx="151">
                  <c:v>1731</c:v>
                </c:pt>
                <c:pt idx="152">
                  <c:v>1729</c:v>
                </c:pt>
                <c:pt idx="153">
                  <c:v>1655</c:v>
                </c:pt>
                <c:pt idx="154">
                  <c:v>1779</c:v>
                </c:pt>
                <c:pt idx="155">
                  <c:v>1699</c:v>
                </c:pt>
                <c:pt idx="156">
                  <c:v>1728</c:v>
                </c:pt>
                <c:pt idx="157">
                  <c:v>1746</c:v>
                </c:pt>
                <c:pt idx="158">
                  <c:v>1626</c:v>
                </c:pt>
                <c:pt idx="159">
                  <c:v>1599</c:v>
                </c:pt>
                <c:pt idx="160">
                  <c:v>1762</c:v>
                </c:pt>
                <c:pt idx="161">
                  <c:v>1602</c:v>
                </c:pt>
                <c:pt idx="162">
                  <c:v>1627</c:v>
                </c:pt>
                <c:pt idx="163">
                  <c:v>1601</c:v>
                </c:pt>
                <c:pt idx="164">
                  <c:v>1620</c:v>
                </c:pt>
                <c:pt idx="165">
                  <c:v>1534</c:v>
                </c:pt>
                <c:pt idx="166">
                  <c:v>1717</c:v>
                </c:pt>
                <c:pt idx="167">
                  <c:v>1760</c:v>
                </c:pt>
                <c:pt idx="168">
                  <c:v>1624</c:v>
                </c:pt>
                <c:pt idx="169">
                  <c:v>1767</c:v>
                </c:pt>
                <c:pt idx="170">
                  <c:v>1649</c:v>
                </c:pt>
                <c:pt idx="171">
                  <c:v>1730</c:v>
                </c:pt>
                <c:pt idx="172">
                  <c:v>1724</c:v>
                </c:pt>
                <c:pt idx="173">
                  <c:v>1716</c:v>
                </c:pt>
                <c:pt idx="174">
                  <c:v>1681</c:v>
                </c:pt>
                <c:pt idx="175">
                  <c:v>1805</c:v>
                </c:pt>
                <c:pt idx="176">
                  <c:v>1639</c:v>
                </c:pt>
                <c:pt idx="177">
                  <c:v>1668</c:v>
                </c:pt>
                <c:pt idx="178">
                  <c:v>1784</c:v>
                </c:pt>
                <c:pt idx="179">
                  <c:v>1653</c:v>
                </c:pt>
                <c:pt idx="180">
                  <c:v>1575</c:v>
                </c:pt>
                <c:pt idx="181">
                  <c:v>1729</c:v>
                </c:pt>
                <c:pt idx="182">
                  <c:v>1711</c:v>
                </c:pt>
                <c:pt idx="183">
                  <c:v>1668</c:v>
                </c:pt>
                <c:pt idx="184">
                  <c:v>1674</c:v>
                </c:pt>
                <c:pt idx="185">
                  <c:v>1619</c:v>
                </c:pt>
                <c:pt idx="186">
                  <c:v>1708</c:v>
                </c:pt>
                <c:pt idx="187">
                  <c:v>1723</c:v>
                </c:pt>
                <c:pt idx="188">
                  <c:v>1621</c:v>
                </c:pt>
                <c:pt idx="189">
                  <c:v>1759</c:v>
                </c:pt>
                <c:pt idx="190">
                  <c:v>1748</c:v>
                </c:pt>
                <c:pt idx="191">
                  <c:v>1859</c:v>
                </c:pt>
                <c:pt idx="192">
                  <c:v>1813</c:v>
                </c:pt>
                <c:pt idx="193">
                  <c:v>1926</c:v>
                </c:pt>
                <c:pt idx="194">
                  <c:v>1734</c:v>
                </c:pt>
                <c:pt idx="195">
                  <c:v>1816</c:v>
                </c:pt>
                <c:pt idx="196">
                  <c:v>1785</c:v>
                </c:pt>
                <c:pt idx="197">
                  <c:v>1674</c:v>
                </c:pt>
                <c:pt idx="198">
                  <c:v>1746</c:v>
                </c:pt>
                <c:pt idx="199">
                  <c:v>1835</c:v>
                </c:pt>
                <c:pt idx="200">
                  <c:v>1718</c:v>
                </c:pt>
                <c:pt idx="201">
                  <c:v>1838</c:v>
                </c:pt>
                <c:pt idx="202">
                  <c:v>1899</c:v>
                </c:pt>
                <c:pt idx="203">
                  <c:v>1861</c:v>
                </c:pt>
                <c:pt idx="204">
                  <c:v>1809</c:v>
                </c:pt>
                <c:pt idx="205">
                  <c:v>1839</c:v>
                </c:pt>
                <c:pt idx="206">
                  <c:v>1803</c:v>
                </c:pt>
                <c:pt idx="207">
                  <c:v>1813</c:v>
                </c:pt>
                <c:pt idx="208">
                  <c:v>1776</c:v>
                </c:pt>
                <c:pt idx="209">
                  <c:v>1738</c:v>
                </c:pt>
                <c:pt idx="210">
                  <c:v>1746</c:v>
                </c:pt>
                <c:pt idx="211">
                  <c:v>1764</c:v>
                </c:pt>
                <c:pt idx="212">
                  <c:v>1754</c:v>
                </c:pt>
                <c:pt idx="213">
                  <c:v>1694</c:v>
                </c:pt>
                <c:pt idx="214">
                  <c:v>1723</c:v>
                </c:pt>
                <c:pt idx="215">
                  <c:v>1787</c:v>
                </c:pt>
                <c:pt idx="216">
                  <c:v>1785</c:v>
                </c:pt>
                <c:pt idx="217">
                  <c:v>1877</c:v>
                </c:pt>
                <c:pt idx="218">
                  <c:v>1885</c:v>
                </c:pt>
                <c:pt idx="219">
                  <c:v>2060</c:v>
                </c:pt>
                <c:pt idx="220">
                  <c:v>1944</c:v>
                </c:pt>
                <c:pt idx="221">
                  <c:v>1981</c:v>
                </c:pt>
                <c:pt idx="222">
                  <c:v>2165</c:v>
                </c:pt>
                <c:pt idx="223">
                  <c:v>2029</c:v>
                </c:pt>
                <c:pt idx="224">
                  <c:v>2060</c:v>
                </c:pt>
                <c:pt idx="225">
                  <c:v>2118</c:v>
                </c:pt>
                <c:pt idx="226">
                  <c:v>2055</c:v>
                </c:pt>
                <c:pt idx="227">
                  <c:v>1946</c:v>
                </c:pt>
                <c:pt idx="228">
                  <c:v>1934</c:v>
                </c:pt>
                <c:pt idx="229">
                  <c:v>2022</c:v>
                </c:pt>
                <c:pt idx="230">
                  <c:v>2125</c:v>
                </c:pt>
                <c:pt idx="231">
                  <c:v>1831</c:v>
                </c:pt>
                <c:pt idx="232">
                  <c:v>2082</c:v>
                </c:pt>
                <c:pt idx="233">
                  <c:v>2132</c:v>
                </c:pt>
                <c:pt idx="234">
                  <c:v>2041</c:v>
                </c:pt>
                <c:pt idx="235">
                  <c:v>2027</c:v>
                </c:pt>
                <c:pt idx="236">
                  <c:v>2162</c:v>
                </c:pt>
                <c:pt idx="237">
                  <c:v>1934</c:v>
                </c:pt>
                <c:pt idx="238">
                  <c:v>2022</c:v>
                </c:pt>
                <c:pt idx="239">
                  <c:v>2071</c:v>
                </c:pt>
                <c:pt idx="240">
                  <c:v>2043</c:v>
                </c:pt>
                <c:pt idx="241">
                  <c:v>2054</c:v>
                </c:pt>
                <c:pt idx="242">
                  <c:v>2092</c:v>
                </c:pt>
                <c:pt idx="243">
                  <c:v>2169</c:v>
                </c:pt>
                <c:pt idx="244">
                  <c:v>2150</c:v>
                </c:pt>
                <c:pt idx="245">
                  <c:v>2096</c:v>
                </c:pt>
                <c:pt idx="246">
                  <c:v>2217</c:v>
                </c:pt>
                <c:pt idx="247">
                  <c:v>2230</c:v>
                </c:pt>
                <c:pt idx="248">
                  <c:v>2082</c:v>
                </c:pt>
                <c:pt idx="249">
                  <c:v>2205</c:v>
                </c:pt>
                <c:pt idx="250">
                  <c:v>1944</c:v>
                </c:pt>
                <c:pt idx="251">
                  <c:v>2148</c:v>
                </c:pt>
                <c:pt idx="252">
                  <c:v>2191</c:v>
                </c:pt>
                <c:pt idx="253">
                  <c:v>2069</c:v>
                </c:pt>
                <c:pt idx="254">
                  <c:v>2197</c:v>
                </c:pt>
                <c:pt idx="255">
                  <c:v>2131</c:v>
                </c:pt>
                <c:pt idx="256">
                  <c:v>1971</c:v>
                </c:pt>
                <c:pt idx="257">
                  <c:v>1930</c:v>
                </c:pt>
                <c:pt idx="258">
                  <c:v>1881</c:v>
                </c:pt>
                <c:pt idx="259">
                  <c:v>2036</c:v>
                </c:pt>
                <c:pt idx="260">
                  <c:v>2014</c:v>
                </c:pt>
                <c:pt idx="261">
                  <c:v>2100</c:v>
                </c:pt>
                <c:pt idx="262">
                  <c:v>1988</c:v>
                </c:pt>
                <c:pt idx="263">
                  <c:v>2020</c:v>
                </c:pt>
                <c:pt idx="264">
                  <c:v>1886</c:v>
                </c:pt>
                <c:pt idx="265">
                  <c:v>1972</c:v>
                </c:pt>
                <c:pt idx="266">
                  <c:v>1910</c:v>
                </c:pt>
                <c:pt idx="267">
                  <c:v>1949</c:v>
                </c:pt>
                <c:pt idx="268">
                  <c:v>1978</c:v>
                </c:pt>
                <c:pt idx="269">
                  <c:v>2081</c:v>
                </c:pt>
                <c:pt idx="270">
                  <c:v>2043</c:v>
                </c:pt>
                <c:pt idx="271">
                  <c:v>1844</c:v>
                </c:pt>
                <c:pt idx="272">
                  <c:v>2014</c:v>
                </c:pt>
                <c:pt idx="273">
                  <c:v>2196</c:v>
                </c:pt>
                <c:pt idx="274">
                  <c:v>2070</c:v>
                </c:pt>
                <c:pt idx="275">
                  <c:v>1873</c:v>
                </c:pt>
                <c:pt idx="276">
                  <c:v>2070</c:v>
                </c:pt>
                <c:pt idx="277">
                  <c:v>2087</c:v>
                </c:pt>
                <c:pt idx="278">
                  <c:v>1960</c:v>
                </c:pt>
                <c:pt idx="279">
                  <c:v>2152</c:v>
                </c:pt>
                <c:pt idx="280">
                  <c:v>1980</c:v>
                </c:pt>
                <c:pt idx="281">
                  <c:v>2174</c:v>
                </c:pt>
                <c:pt idx="282">
                  <c:v>1897</c:v>
                </c:pt>
                <c:pt idx="283">
                  <c:v>2446</c:v>
                </c:pt>
                <c:pt idx="284">
                  <c:v>1974</c:v>
                </c:pt>
                <c:pt idx="285">
                  <c:v>1895</c:v>
                </c:pt>
                <c:pt idx="286">
                  <c:v>2045</c:v>
                </c:pt>
                <c:pt idx="287">
                  <c:v>2066</c:v>
                </c:pt>
                <c:pt idx="288">
                  <c:v>1997</c:v>
                </c:pt>
                <c:pt idx="289">
                  <c:v>2141</c:v>
                </c:pt>
                <c:pt idx="290">
                  <c:v>2160</c:v>
                </c:pt>
                <c:pt idx="291">
                  <c:v>2067</c:v>
                </c:pt>
                <c:pt idx="292">
                  <c:v>2100</c:v>
                </c:pt>
                <c:pt idx="293">
                  <c:v>2043</c:v>
                </c:pt>
                <c:pt idx="294">
                  <c:v>2102</c:v>
                </c:pt>
                <c:pt idx="295">
                  <c:v>2098</c:v>
                </c:pt>
                <c:pt idx="296">
                  <c:v>2245</c:v>
                </c:pt>
                <c:pt idx="297">
                  <c:v>2231</c:v>
                </c:pt>
                <c:pt idx="298">
                  <c:v>2143</c:v>
                </c:pt>
                <c:pt idx="299">
                  <c:v>2292</c:v>
                </c:pt>
                <c:pt idx="300">
                  <c:v>2304</c:v>
                </c:pt>
                <c:pt idx="301">
                  <c:v>2234</c:v>
                </c:pt>
                <c:pt idx="302">
                  <c:v>2431</c:v>
                </c:pt>
                <c:pt idx="303">
                  <c:v>2314</c:v>
                </c:pt>
                <c:pt idx="304">
                  <c:v>2209</c:v>
                </c:pt>
                <c:pt idx="305">
                  <c:v>2344</c:v>
                </c:pt>
                <c:pt idx="306">
                  <c:v>2363</c:v>
                </c:pt>
                <c:pt idx="307">
                  <c:v>2592</c:v>
                </c:pt>
                <c:pt idx="308">
                  <c:v>2543</c:v>
                </c:pt>
                <c:pt idx="309">
                  <c:v>2511</c:v>
                </c:pt>
                <c:pt idx="310">
                  <c:v>2400</c:v>
                </c:pt>
                <c:pt idx="311">
                  <c:v>2427</c:v>
                </c:pt>
                <c:pt idx="312">
                  <c:v>2543</c:v>
                </c:pt>
                <c:pt idx="313">
                  <c:v>2318</c:v>
                </c:pt>
                <c:pt idx="314">
                  <c:v>2472</c:v>
                </c:pt>
                <c:pt idx="315">
                  <c:v>2576</c:v>
                </c:pt>
                <c:pt idx="316">
                  <c:v>2618</c:v>
                </c:pt>
                <c:pt idx="317">
                  <c:v>2433</c:v>
                </c:pt>
                <c:pt idx="318">
                  <c:v>2935</c:v>
                </c:pt>
                <c:pt idx="319">
                  <c:v>2692</c:v>
                </c:pt>
                <c:pt idx="320">
                  <c:v>2824</c:v>
                </c:pt>
                <c:pt idx="321">
                  <c:v>2714</c:v>
                </c:pt>
                <c:pt idx="322">
                  <c:v>3023</c:v>
                </c:pt>
                <c:pt idx="323">
                  <c:v>2951</c:v>
                </c:pt>
                <c:pt idx="324">
                  <c:v>2943</c:v>
                </c:pt>
                <c:pt idx="325">
                  <c:v>2891</c:v>
                </c:pt>
                <c:pt idx="326">
                  <c:v>3376</c:v>
                </c:pt>
                <c:pt idx="327">
                  <c:v>3326</c:v>
                </c:pt>
                <c:pt idx="328">
                  <c:v>3144</c:v>
                </c:pt>
                <c:pt idx="329">
                  <c:v>3438</c:v>
                </c:pt>
                <c:pt idx="330">
                  <c:v>3330</c:v>
                </c:pt>
                <c:pt idx="331">
                  <c:v>3651</c:v>
                </c:pt>
                <c:pt idx="332">
                  <c:v>3917</c:v>
                </c:pt>
                <c:pt idx="333">
                  <c:v>3738</c:v>
                </c:pt>
                <c:pt idx="334">
                  <c:v>3598</c:v>
                </c:pt>
                <c:pt idx="335">
                  <c:v>3989</c:v>
                </c:pt>
                <c:pt idx="336">
                  <c:v>3448</c:v>
                </c:pt>
                <c:pt idx="337">
                  <c:v>3483</c:v>
                </c:pt>
                <c:pt idx="338">
                  <c:v>3823</c:v>
                </c:pt>
                <c:pt idx="339">
                  <c:v>3849</c:v>
                </c:pt>
                <c:pt idx="340">
                  <c:v>3432</c:v>
                </c:pt>
                <c:pt idx="341">
                  <c:v>4092</c:v>
                </c:pt>
                <c:pt idx="342">
                  <c:v>4175</c:v>
                </c:pt>
                <c:pt idx="343">
                  <c:v>3755</c:v>
                </c:pt>
                <c:pt idx="344">
                  <c:v>3964</c:v>
                </c:pt>
                <c:pt idx="345">
                  <c:v>4043</c:v>
                </c:pt>
                <c:pt idx="346">
                  <c:v>3732</c:v>
                </c:pt>
                <c:pt idx="347">
                  <c:v>4330</c:v>
                </c:pt>
                <c:pt idx="348">
                  <c:v>4130</c:v>
                </c:pt>
                <c:pt idx="349">
                  <c:v>4234</c:v>
                </c:pt>
                <c:pt idx="350">
                  <c:v>4675</c:v>
                </c:pt>
                <c:pt idx="351">
                  <c:v>3702</c:v>
                </c:pt>
                <c:pt idx="352">
                  <c:v>4369</c:v>
                </c:pt>
                <c:pt idx="353">
                  <c:v>3065</c:v>
                </c:pt>
                <c:pt idx="354">
                  <c:v>3718</c:v>
                </c:pt>
                <c:pt idx="355">
                  <c:v>3342</c:v>
                </c:pt>
                <c:pt idx="356">
                  <c:v>3380</c:v>
                </c:pt>
                <c:pt idx="357">
                  <c:v>3073</c:v>
                </c:pt>
                <c:pt idx="358">
                  <c:v>3135</c:v>
                </c:pt>
                <c:pt idx="359">
                  <c:v>2283</c:v>
                </c:pt>
                <c:pt idx="360">
                  <c:v>2827</c:v>
                </c:pt>
                <c:pt idx="361">
                  <c:v>2603</c:v>
                </c:pt>
                <c:pt idx="362">
                  <c:v>2217</c:v>
                </c:pt>
                <c:pt idx="363">
                  <c:v>2499</c:v>
                </c:pt>
                <c:pt idx="364">
                  <c:v>2298</c:v>
                </c:pt>
                <c:pt idx="365">
                  <c:v>2320</c:v>
                </c:pt>
                <c:pt idx="366">
                  <c:v>2417</c:v>
                </c:pt>
                <c:pt idx="367">
                  <c:v>2370</c:v>
                </c:pt>
                <c:pt idx="368">
                  <c:v>2400</c:v>
                </c:pt>
                <c:pt idx="369">
                  <c:v>2421</c:v>
                </c:pt>
                <c:pt idx="370">
                  <c:v>2364</c:v>
                </c:pt>
                <c:pt idx="371">
                  <c:v>2506</c:v>
                </c:pt>
                <c:pt idx="372">
                  <c:v>2451</c:v>
                </c:pt>
                <c:pt idx="373">
                  <c:v>2605</c:v>
                </c:pt>
                <c:pt idx="374">
                  <c:v>2488</c:v>
                </c:pt>
                <c:pt idx="375">
                  <c:v>2318</c:v>
                </c:pt>
                <c:pt idx="376">
                  <c:v>2426</c:v>
                </c:pt>
                <c:pt idx="377">
                  <c:v>2718</c:v>
                </c:pt>
                <c:pt idx="378">
                  <c:v>2496</c:v>
                </c:pt>
                <c:pt idx="379">
                  <c:v>2630</c:v>
                </c:pt>
                <c:pt idx="380">
                  <c:v>2406</c:v>
                </c:pt>
                <c:pt idx="381">
                  <c:v>2666</c:v>
                </c:pt>
                <c:pt idx="382">
                  <c:v>2374</c:v>
                </c:pt>
                <c:pt idx="383">
                  <c:v>2476</c:v>
                </c:pt>
                <c:pt idx="384">
                  <c:v>2486</c:v>
                </c:pt>
                <c:pt idx="385">
                  <c:v>2666</c:v>
                </c:pt>
                <c:pt idx="386">
                  <c:v>2539</c:v>
                </c:pt>
                <c:pt idx="387">
                  <c:v>2539</c:v>
                </c:pt>
                <c:pt idx="388">
                  <c:v>2225</c:v>
                </c:pt>
                <c:pt idx="389">
                  <c:v>2269</c:v>
                </c:pt>
                <c:pt idx="390">
                  <c:v>2559</c:v>
                </c:pt>
                <c:pt idx="391">
                  <c:v>2519</c:v>
                </c:pt>
                <c:pt idx="392">
                  <c:v>2511</c:v>
                </c:pt>
                <c:pt idx="393">
                  <c:v>2548</c:v>
                </c:pt>
                <c:pt idx="394">
                  <c:v>2733</c:v>
                </c:pt>
                <c:pt idx="395">
                  <c:v>2368</c:v>
                </c:pt>
                <c:pt idx="396">
                  <c:v>2405</c:v>
                </c:pt>
                <c:pt idx="397">
                  <c:v>2499</c:v>
                </c:pt>
                <c:pt idx="398">
                  <c:v>2348</c:v>
                </c:pt>
                <c:pt idx="399">
                  <c:v>2640</c:v>
                </c:pt>
                <c:pt idx="400">
                  <c:v>2445</c:v>
                </c:pt>
                <c:pt idx="401">
                  <c:v>2607</c:v>
                </c:pt>
                <c:pt idx="402">
                  <c:v>2260</c:v>
                </c:pt>
                <c:pt idx="403">
                  <c:v>2599</c:v>
                </c:pt>
                <c:pt idx="404">
                  <c:v>2166</c:v>
                </c:pt>
                <c:pt idx="405">
                  <c:v>2521</c:v>
                </c:pt>
                <c:pt idx="406">
                  <c:v>2396</c:v>
                </c:pt>
                <c:pt idx="407">
                  <c:v>2408</c:v>
                </c:pt>
                <c:pt idx="408">
                  <c:v>2502</c:v>
                </c:pt>
                <c:pt idx="409">
                  <c:v>2571</c:v>
                </c:pt>
                <c:pt idx="410">
                  <c:v>2552</c:v>
                </c:pt>
                <c:pt idx="411">
                  <c:v>2730</c:v>
                </c:pt>
                <c:pt idx="412">
                  <c:v>2716</c:v>
                </c:pt>
                <c:pt idx="413">
                  <c:v>2836</c:v>
                </c:pt>
                <c:pt idx="414">
                  <c:v>2572</c:v>
                </c:pt>
                <c:pt idx="415">
                  <c:v>2647</c:v>
                </c:pt>
                <c:pt idx="416">
                  <c:v>2330</c:v>
                </c:pt>
                <c:pt idx="417">
                  <c:v>2568</c:v>
                </c:pt>
                <c:pt idx="418">
                  <c:v>2518</c:v>
                </c:pt>
                <c:pt idx="419">
                  <c:v>2564</c:v>
                </c:pt>
                <c:pt idx="420">
                  <c:v>2269</c:v>
                </c:pt>
                <c:pt idx="421">
                  <c:v>2569</c:v>
                </c:pt>
                <c:pt idx="422">
                  <c:v>2848</c:v>
                </c:pt>
                <c:pt idx="423">
                  <c:v>2675</c:v>
                </c:pt>
                <c:pt idx="424">
                  <c:v>2770</c:v>
                </c:pt>
                <c:pt idx="425">
                  <c:v>2781</c:v>
                </c:pt>
                <c:pt idx="426">
                  <c:v>2945</c:v>
                </c:pt>
                <c:pt idx="427">
                  <c:v>2724</c:v>
                </c:pt>
                <c:pt idx="428">
                  <c:v>2918</c:v>
                </c:pt>
                <c:pt idx="429">
                  <c:v>2841</c:v>
                </c:pt>
                <c:pt idx="430">
                  <c:v>2765</c:v>
                </c:pt>
                <c:pt idx="431">
                  <c:v>3100</c:v>
                </c:pt>
                <c:pt idx="432">
                  <c:v>2778</c:v>
                </c:pt>
                <c:pt idx="433">
                  <c:v>2904</c:v>
                </c:pt>
                <c:pt idx="434">
                  <c:v>3024</c:v>
                </c:pt>
                <c:pt idx="435">
                  <c:v>3117</c:v>
                </c:pt>
                <c:pt idx="436">
                  <c:v>3040</c:v>
                </c:pt>
                <c:pt idx="437">
                  <c:v>3041</c:v>
                </c:pt>
                <c:pt idx="438">
                  <c:v>3038</c:v>
                </c:pt>
                <c:pt idx="439">
                  <c:v>2972</c:v>
                </c:pt>
                <c:pt idx="440">
                  <c:v>2836</c:v>
                </c:pt>
                <c:pt idx="441">
                  <c:v>3252</c:v>
                </c:pt>
                <c:pt idx="442">
                  <c:v>3128</c:v>
                </c:pt>
                <c:pt idx="443">
                  <c:v>2868</c:v>
                </c:pt>
                <c:pt idx="444">
                  <c:v>3204</c:v>
                </c:pt>
                <c:pt idx="445">
                  <c:v>2719</c:v>
                </c:pt>
                <c:pt idx="446">
                  <c:v>3210</c:v>
                </c:pt>
                <c:pt idx="447">
                  <c:v>3051</c:v>
                </c:pt>
                <c:pt idx="448">
                  <c:v>3026</c:v>
                </c:pt>
                <c:pt idx="449">
                  <c:v>3120</c:v>
                </c:pt>
                <c:pt idx="450">
                  <c:v>3071</c:v>
                </c:pt>
                <c:pt idx="451">
                  <c:v>3337</c:v>
                </c:pt>
                <c:pt idx="452">
                  <c:v>3067</c:v>
                </c:pt>
                <c:pt idx="453">
                  <c:v>3398</c:v>
                </c:pt>
                <c:pt idx="454">
                  <c:v>3062</c:v>
                </c:pt>
                <c:pt idx="455">
                  <c:v>2647</c:v>
                </c:pt>
                <c:pt idx="456">
                  <c:v>3615</c:v>
                </c:pt>
                <c:pt idx="457">
                  <c:v>3027</c:v>
                </c:pt>
                <c:pt idx="458">
                  <c:v>3034</c:v>
                </c:pt>
                <c:pt idx="459">
                  <c:v>3146</c:v>
                </c:pt>
                <c:pt idx="460">
                  <c:v>3501</c:v>
                </c:pt>
                <c:pt idx="461">
                  <c:v>3386</c:v>
                </c:pt>
                <c:pt idx="462">
                  <c:v>4194</c:v>
                </c:pt>
                <c:pt idx="463">
                  <c:v>3548</c:v>
                </c:pt>
                <c:pt idx="464">
                  <c:v>3945</c:v>
                </c:pt>
                <c:pt idx="465">
                  <c:v>4122</c:v>
                </c:pt>
                <c:pt idx="466">
                  <c:v>4169</c:v>
                </c:pt>
                <c:pt idx="467">
                  <c:v>4057</c:v>
                </c:pt>
                <c:pt idx="468">
                  <c:v>3452</c:v>
                </c:pt>
                <c:pt idx="469">
                  <c:v>3698</c:v>
                </c:pt>
                <c:pt idx="470">
                  <c:v>3523</c:v>
                </c:pt>
                <c:pt idx="471">
                  <c:v>3971</c:v>
                </c:pt>
                <c:pt idx="472">
                  <c:v>3564</c:v>
                </c:pt>
                <c:pt idx="473">
                  <c:v>3436</c:v>
                </c:pt>
                <c:pt idx="474">
                  <c:v>3756</c:v>
                </c:pt>
                <c:pt idx="475">
                  <c:v>3507</c:v>
                </c:pt>
                <c:pt idx="476">
                  <c:v>3810</c:v>
                </c:pt>
                <c:pt idx="477">
                  <c:v>3693</c:v>
                </c:pt>
                <c:pt idx="478">
                  <c:v>4133</c:v>
                </c:pt>
                <c:pt idx="479">
                  <c:v>3898</c:v>
                </c:pt>
                <c:pt idx="480">
                  <c:v>3949</c:v>
                </c:pt>
                <c:pt idx="481">
                  <c:v>3888</c:v>
                </c:pt>
                <c:pt idx="482">
                  <c:v>3998</c:v>
                </c:pt>
                <c:pt idx="483">
                  <c:v>4041</c:v>
                </c:pt>
                <c:pt idx="484">
                  <c:v>4100</c:v>
                </c:pt>
                <c:pt idx="485">
                  <c:v>4077</c:v>
                </c:pt>
                <c:pt idx="486">
                  <c:v>4051</c:v>
                </c:pt>
                <c:pt idx="487">
                  <c:v>4725</c:v>
                </c:pt>
                <c:pt idx="488">
                  <c:v>4221</c:v>
                </c:pt>
                <c:pt idx="489">
                  <c:v>3835</c:v>
                </c:pt>
                <c:pt idx="490">
                  <c:v>4521</c:v>
                </c:pt>
                <c:pt idx="491">
                  <c:v>4119</c:v>
                </c:pt>
                <c:pt idx="492">
                  <c:v>3986</c:v>
                </c:pt>
                <c:pt idx="493">
                  <c:v>3849</c:v>
                </c:pt>
                <c:pt idx="494">
                  <c:v>3820</c:v>
                </c:pt>
                <c:pt idx="495">
                  <c:v>3930</c:v>
                </c:pt>
                <c:pt idx="496">
                  <c:v>4019</c:v>
                </c:pt>
                <c:pt idx="497">
                  <c:v>4157</c:v>
                </c:pt>
                <c:pt idx="498">
                  <c:v>4141</c:v>
                </c:pt>
                <c:pt idx="499">
                  <c:v>4290</c:v>
                </c:pt>
                <c:pt idx="500">
                  <c:v>3823</c:v>
                </c:pt>
                <c:pt idx="501">
                  <c:v>3995</c:v>
                </c:pt>
                <c:pt idx="502">
                  <c:v>4254</c:v>
                </c:pt>
                <c:pt idx="503">
                  <c:v>3564</c:v>
                </c:pt>
                <c:pt idx="504">
                  <c:v>4161</c:v>
                </c:pt>
                <c:pt idx="505">
                  <c:v>3926</c:v>
                </c:pt>
                <c:pt idx="506">
                  <c:v>3766</c:v>
                </c:pt>
                <c:pt idx="507">
                  <c:v>3834</c:v>
                </c:pt>
                <c:pt idx="508">
                  <c:v>3643</c:v>
                </c:pt>
                <c:pt idx="509">
                  <c:v>4051</c:v>
                </c:pt>
                <c:pt idx="510">
                  <c:v>3801</c:v>
                </c:pt>
                <c:pt idx="511">
                  <c:v>4131</c:v>
                </c:pt>
                <c:pt idx="512">
                  <c:v>4005</c:v>
                </c:pt>
                <c:pt idx="513">
                  <c:v>4126</c:v>
                </c:pt>
                <c:pt idx="514">
                  <c:v>4124</c:v>
                </c:pt>
                <c:pt idx="515">
                  <c:v>4304</c:v>
                </c:pt>
                <c:pt idx="516">
                  <c:v>4399</c:v>
                </c:pt>
                <c:pt idx="517">
                  <c:v>4148</c:v>
                </c:pt>
                <c:pt idx="518">
                  <c:v>4102</c:v>
                </c:pt>
                <c:pt idx="519">
                  <c:v>3842</c:v>
                </c:pt>
                <c:pt idx="520">
                  <c:v>3891</c:v>
                </c:pt>
                <c:pt idx="521">
                  <c:v>3847</c:v>
                </c:pt>
                <c:pt idx="522">
                  <c:v>3836</c:v>
                </c:pt>
                <c:pt idx="523">
                  <c:v>3672</c:v>
                </c:pt>
                <c:pt idx="524">
                  <c:v>3821</c:v>
                </c:pt>
                <c:pt idx="525">
                  <c:v>3799</c:v>
                </c:pt>
                <c:pt idx="526">
                  <c:v>3832</c:v>
                </c:pt>
                <c:pt idx="527">
                  <c:v>3983</c:v>
                </c:pt>
                <c:pt idx="528">
                  <c:v>4157</c:v>
                </c:pt>
                <c:pt idx="529">
                  <c:v>3923</c:v>
                </c:pt>
                <c:pt idx="530">
                  <c:v>3958</c:v>
                </c:pt>
                <c:pt idx="531">
                  <c:v>4142</c:v>
                </c:pt>
                <c:pt idx="532">
                  <c:v>3673</c:v>
                </c:pt>
                <c:pt idx="533">
                  <c:v>3641</c:v>
                </c:pt>
                <c:pt idx="534">
                  <c:v>4024</c:v>
                </c:pt>
                <c:pt idx="535">
                  <c:v>3659</c:v>
                </c:pt>
                <c:pt idx="536">
                  <c:v>4025</c:v>
                </c:pt>
                <c:pt idx="537">
                  <c:v>3883</c:v>
                </c:pt>
                <c:pt idx="538">
                  <c:v>3741</c:v>
                </c:pt>
                <c:pt idx="539">
                  <c:v>3817</c:v>
                </c:pt>
                <c:pt idx="540">
                  <c:v>3757</c:v>
                </c:pt>
                <c:pt idx="541">
                  <c:v>3884</c:v>
                </c:pt>
                <c:pt idx="542">
                  <c:v>3578</c:v>
                </c:pt>
                <c:pt idx="543">
                  <c:v>3786</c:v>
                </c:pt>
                <c:pt idx="544">
                  <c:v>3684</c:v>
                </c:pt>
                <c:pt idx="545">
                  <c:v>3626</c:v>
                </c:pt>
                <c:pt idx="546">
                  <c:v>3747</c:v>
                </c:pt>
                <c:pt idx="547">
                  <c:v>3784</c:v>
                </c:pt>
                <c:pt idx="548">
                  <c:v>3509</c:v>
                </c:pt>
                <c:pt idx="549">
                  <c:v>3799</c:v>
                </c:pt>
                <c:pt idx="550">
                  <c:v>3632</c:v>
                </c:pt>
                <c:pt idx="551">
                  <c:v>3744</c:v>
                </c:pt>
                <c:pt idx="552">
                  <c:v>3794</c:v>
                </c:pt>
                <c:pt idx="553">
                  <c:v>3651</c:v>
                </c:pt>
                <c:pt idx="554">
                  <c:v>3792</c:v>
                </c:pt>
                <c:pt idx="555">
                  <c:v>3822</c:v>
                </c:pt>
                <c:pt idx="556">
                  <c:v>3830</c:v>
                </c:pt>
                <c:pt idx="557">
                  <c:v>3933</c:v>
                </c:pt>
                <c:pt idx="558">
                  <c:v>3743</c:v>
                </c:pt>
                <c:pt idx="559">
                  <c:v>3457</c:v>
                </c:pt>
                <c:pt idx="560">
                  <c:v>3613</c:v>
                </c:pt>
                <c:pt idx="561">
                  <c:v>4118</c:v>
                </c:pt>
                <c:pt idx="562">
                  <c:v>3989</c:v>
                </c:pt>
                <c:pt idx="563">
                  <c:v>3990</c:v>
                </c:pt>
                <c:pt idx="564">
                  <c:v>4077</c:v>
                </c:pt>
                <c:pt idx="565">
                  <c:v>3813</c:v>
                </c:pt>
                <c:pt idx="566">
                  <c:v>4014</c:v>
                </c:pt>
                <c:pt idx="567">
                  <c:v>4071</c:v>
                </c:pt>
                <c:pt idx="568">
                  <c:v>3925</c:v>
                </c:pt>
                <c:pt idx="569">
                  <c:v>3779</c:v>
                </c:pt>
                <c:pt idx="570">
                  <c:v>4080</c:v>
                </c:pt>
                <c:pt idx="571">
                  <c:v>3763</c:v>
                </c:pt>
                <c:pt idx="572">
                  <c:v>3596</c:v>
                </c:pt>
                <c:pt idx="573">
                  <c:v>3750</c:v>
                </c:pt>
                <c:pt idx="574">
                  <c:v>3541</c:v>
                </c:pt>
                <c:pt idx="575">
                  <c:v>3748</c:v>
                </c:pt>
                <c:pt idx="576">
                  <c:v>3980</c:v>
                </c:pt>
                <c:pt idx="577">
                  <c:v>3988</c:v>
                </c:pt>
                <c:pt idx="578">
                  <c:v>4023</c:v>
                </c:pt>
                <c:pt idx="579">
                  <c:v>3841</c:v>
                </c:pt>
                <c:pt idx="580">
                  <c:v>3952</c:v>
                </c:pt>
                <c:pt idx="581">
                  <c:v>4049</c:v>
                </c:pt>
                <c:pt idx="582">
                  <c:v>3732</c:v>
                </c:pt>
                <c:pt idx="583">
                  <c:v>3644</c:v>
                </c:pt>
                <c:pt idx="584">
                  <c:v>3867</c:v>
                </c:pt>
                <c:pt idx="585">
                  <c:v>3763</c:v>
                </c:pt>
                <c:pt idx="586">
                  <c:v>3644</c:v>
                </c:pt>
                <c:pt idx="587">
                  <c:v>3779</c:v>
                </c:pt>
                <c:pt idx="588">
                  <c:v>3834</c:v>
                </c:pt>
                <c:pt idx="589">
                  <c:v>3598</c:v>
                </c:pt>
                <c:pt idx="590">
                  <c:v>4095</c:v>
                </c:pt>
                <c:pt idx="591">
                  <c:v>3566</c:v>
                </c:pt>
                <c:pt idx="592">
                  <c:v>4203</c:v>
                </c:pt>
                <c:pt idx="593">
                  <c:v>3713</c:v>
                </c:pt>
                <c:pt idx="594">
                  <c:v>3333</c:v>
                </c:pt>
                <c:pt idx="595">
                  <c:v>3697</c:v>
                </c:pt>
                <c:pt idx="596">
                  <c:v>3432</c:v>
                </c:pt>
                <c:pt idx="597">
                  <c:v>3547</c:v>
                </c:pt>
                <c:pt idx="598">
                  <c:v>3380</c:v>
                </c:pt>
                <c:pt idx="599">
                  <c:v>3753</c:v>
                </c:pt>
                <c:pt idx="600">
                  <c:v>3915</c:v>
                </c:pt>
                <c:pt idx="601">
                  <c:v>3202</c:v>
                </c:pt>
                <c:pt idx="602">
                  <c:v>4027</c:v>
                </c:pt>
                <c:pt idx="603">
                  <c:v>3570</c:v>
                </c:pt>
                <c:pt idx="604">
                  <c:v>3553</c:v>
                </c:pt>
                <c:pt idx="605">
                  <c:v>3831</c:v>
                </c:pt>
                <c:pt idx="606">
                  <c:v>3362</c:v>
                </c:pt>
                <c:pt idx="607">
                  <c:v>4024</c:v>
                </c:pt>
                <c:pt idx="608">
                  <c:v>4031</c:v>
                </c:pt>
                <c:pt idx="609">
                  <c:v>3815</c:v>
                </c:pt>
                <c:pt idx="610">
                  <c:v>3867</c:v>
                </c:pt>
                <c:pt idx="611">
                  <c:v>3483</c:v>
                </c:pt>
                <c:pt idx="612">
                  <c:v>4201</c:v>
                </c:pt>
                <c:pt idx="613">
                  <c:v>3422</c:v>
                </c:pt>
                <c:pt idx="614">
                  <c:v>3508</c:v>
                </c:pt>
                <c:pt idx="615">
                  <c:v>3271</c:v>
                </c:pt>
                <c:pt idx="616">
                  <c:v>4003</c:v>
                </c:pt>
                <c:pt idx="617">
                  <c:v>3933</c:v>
                </c:pt>
                <c:pt idx="618">
                  <c:v>3684</c:v>
                </c:pt>
                <c:pt idx="619">
                  <c:v>3502</c:v>
                </c:pt>
                <c:pt idx="620">
                  <c:v>4272</c:v>
                </c:pt>
                <c:pt idx="621">
                  <c:v>4036</c:v>
                </c:pt>
                <c:pt idx="622">
                  <c:v>3938</c:v>
                </c:pt>
                <c:pt idx="623">
                  <c:v>3991</c:v>
                </c:pt>
                <c:pt idx="624">
                  <c:v>3895</c:v>
                </c:pt>
                <c:pt idx="625">
                  <c:v>3587</c:v>
                </c:pt>
                <c:pt idx="626">
                  <c:v>3615</c:v>
                </c:pt>
                <c:pt idx="627">
                  <c:v>4689</c:v>
                </c:pt>
                <c:pt idx="628">
                  <c:v>4166</c:v>
                </c:pt>
                <c:pt idx="629">
                  <c:v>4242</c:v>
                </c:pt>
                <c:pt idx="630">
                  <c:v>3695</c:v>
                </c:pt>
                <c:pt idx="631">
                  <c:v>3875</c:v>
                </c:pt>
                <c:pt idx="632">
                  <c:v>3794</c:v>
                </c:pt>
                <c:pt idx="633">
                  <c:v>3645</c:v>
                </c:pt>
                <c:pt idx="634">
                  <c:v>4015</c:v>
                </c:pt>
                <c:pt idx="635">
                  <c:v>3998</c:v>
                </c:pt>
                <c:pt idx="636">
                  <c:v>3851</c:v>
                </c:pt>
                <c:pt idx="637">
                  <c:v>3467</c:v>
                </c:pt>
                <c:pt idx="638">
                  <c:v>4165</c:v>
                </c:pt>
                <c:pt idx="639">
                  <c:v>3625</c:v>
                </c:pt>
                <c:pt idx="640">
                  <c:v>3942</c:v>
                </c:pt>
                <c:pt idx="641">
                  <c:v>4105</c:v>
                </c:pt>
                <c:pt idx="642">
                  <c:v>4252</c:v>
                </c:pt>
                <c:pt idx="643">
                  <c:v>3944</c:v>
                </c:pt>
                <c:pt idx="644">
                  <c:v>4024</c:v>
                </c:pt>
                <c:pt idx="645">
                  <c:v>3909</c:v>
                </c:pt>
                <c:pt idx="646">
                  <c:v>3919</c:v>
                </c:pt>
                <c:pt idx="647">
                  <c:v>4136</c:v>
                </c:pt>
                <c:pt idx="648">
                  <c:v>4397</c:v>
                </c:pt>
                <c:pt idx="649">
                  <c:v>3560</c:v>
                </c:pt>
                <c:pt idx="650">
                  <c:v>4093</c:v>
                </c:pt>
                <c:pt idx="651">
                  <c:v>3662</c:v>
                </c:pt>
                <c:pt idx="652">
                  <c:v>3969</c:v>
                </c:pt>
                <c:pt idx="653">
                  <c:v>3604</c:v>
                </c:pt>
                <c:pt idx="654">
                  <c:v>4271</c:v>
                </c:pt>
                <c:pt idx="655">
                  <c:v>4081</c:v>
                </c:pt>
                <c:pt idx="656">
                  <c:v>3528</c:v>
                </c:pt>
                <c:pt idx="657">
                  <c:v>4365</c:v>
                </c:pt>
                <c:pt idx="658">
                  <c:v>4097</c:v>
                </c:pt>
                <c:pt idx="659">
                  <c:v>3989</c:v>
                </c:pt>
                <c:pt idx="660">
                  <c:v>3953</c:v>
                </c:pt>
                <c:pt idx="661">
                  <c:v>4176</c:v>
                </c:pt>
                <c:pt idx="662">
                  <c:v>4352</c:v>
                </c:pt>
                <c:pt idx="663">
                  <c:v>4130</c:v>
                </c:pt>
                <c:pt idx="664">
                  <c:v>4157</c:v>
                </c:pt>
                <c:pt idx="665">
                  <c:v>4119</c:v>
                </c:pt>
                <c:pt idx="666">
                  <c:v>4289</c:v>
                </c:pt>
                <c:pt idx="667">
                  <c:v>4201</c:v>
                </c:pt>
                <c:pt idx="668">
                  <c:v>4427</c:v>
                </c:pt>
                <c:pt idx="669">
                  <c:v>4511</c:v>
                </c:pt>
                <c:pt idx="670">
                  <c:v>4274</c:v>
                </c:pt>
                <c:pt idx="671">
                  <c:v>4365</c:v>
                </c:pt>
                <c:pt idx="672">
                  <c:v>4045</c:v>
                </c:pt>
                <c:pt idx="673">
                  <c:v>4019</c:v>
                </c:pt>
                <c:pt idx="674">
                  <c:v>4136</c:v>
                </c:pt>
                <c:pt idx="675">
                  <c:v>4198</c:v>
                </c:pt>
                <c:pt idx="676">
                  <c:v>3969</c:v>
                </c:pt>
                <c:pt idx="677">
                  <c:v>4112</c:v>
                </c:pt>
                <c:pt idx="678">
                  <c:v>4201</c:v>
                </c:pt>
                <c:pt idx="679">
                  <c:v>4172</c:v>
                </c:pt>
                <c:pt idx="680">
                  <c:v>3801</c:v>
                </c:pt>
                <c:pt idx="681">
                  <c:v>3982</c:v>
                </c:pt>
                <c:pt idx="682">
                  <c:v>4009</c:v>
                </c:pt>
                <c:pt idx="683">
                  <c:v>3706</c:v>
                </c:pt>
                <c:pt idx="684">
                  <c:v>4243</c:v>
                </c:pt>
                <c:pt idx="685">
                  <c:v>3895</c:v>
                </c:pt>
                <c:pt idx="686">
                  <c:v>3877</c:v>
                </c:pt>
                <c:pt idx="687">
                  <c:v>4053</c:v>
                </c:pt>
                <c:pt idx="688">
                  <c:v>3868</c:v>
                </c:pt>
                <c:pt idx="689">
                  <c:v>3770</c:v>
                </c:pt>
                <c:pt idx="690">
                  <c:v>3855</c:v>
                </c:pt>
                <c:pt idx="691">
                  <c:v>3786</c:v>
                </c:pt>
                <c:pt idx="692">
                  <c:v>3823</c:v>
                </c:pt>
                <c:pt idx="693">
                  <c:v>3729</c:v>
                </c:pt>
                <c:pt idx="694">
                  <c:v>3732</c:v>
                </c:pt>
                <c:pt idx="695">
                  <c:v>3776</c:v>
                </c:pt>
                <c:pt idx="696">
                  <c:v>3669</c:v>
                </c:pt>
                <c:pt idx="697">
                  <c:v>3753</c:v>
                </c:pt>
                <c:pt idx="698">
                  <c:v>3878</c:v>
                </c:pt>
                <c:pt idx="699">
                  <c:v>3921</c:v>
                </c:pt>
                <c:pt idx="700">
                  <c:v>3752</c:v>
                </c:pt>
                <c:pt idx="701">
                  <c:v>3294</c:v>
                </c:pt>
                <c:pt idx="702">
                  <c:v>3585</c:v>
                </c:pt>
                <c:pt idx="703">
                  <c:v>3722</c:v>
                </c:pt>
                <c:pt idx="704">
                  <c:v>3872</c:v>
                </c:pt>
                <c:pt idx="705">
                  <c:v>3719</c:v>
                </c:pt>
                <c:pt idx="706">
                  <c:v>3735</c:v>
                </c:pt>
                <c:pt idx="707">
                  <c:v>3871</c:v>
                </c:pt>
                <c:pt idx="708">
                  <c:v>3761</c:v>
                </c:pt>
                <c:pt idx="709">
                  <c:v>3964</c:v>
                </c:pt>
                <c:pt idx="710">
                  <c:v>3762</c:v>
                </c:pt>
                <c:pt idx="711">
                  <c:v>3898</c:v>
                </c:pt>
                <c:pt idx="712">
                  <c:v>3945</c:v>
                </c:pt>
                <c:pt idx="713">
                  <c:v>3510</c:v>
                </c:pt>
                <c:pt idx="714">
                  <c:v>3869</c:v>
                </c:pt>
                <c:pt idx="715">
                  <c:v>4167</c:v>
                </c:pt>
                <c:pt idx="716">
                  <c:v>3317</c:v>
                </c:pt>
                <c:pt idx="717">
                  <c:v>3876</c:v>
                </c:pt>
                <c:pt idx="718">
                  <c:v>3347</c:v>
                </c:pt>
                <c:pt idx="719">
                  <c:v>3900</c:v>
                </c:pt>
                <c:pt idx="720">
                  <c:v>4033</c:v>
                </c:pt>
                <c:pt idx="721">
                  <c:v>3779</c:v>
                </c:pt>
                <c:pt idx="722">
                  <c:v>3490</c:v>
                </c:pt>
                <c:pt idx="723">
                  <c:v>3701</c:v>
                </c:pt>
                <c:pt idx="724">
                  <c:v>3898</c:v>
                </c:pt>
                <c:pt idx="725">
                  <c:v>3594</c:v>
                </c:pt>
                <c:pt idx="726">
                  <c:v>3499</c:v>
                </c:pt>
                <c:pt idx="727">
                  <c:v>3751</c:v>
                </c:pt>
                <c:pt idx="728">
                  <c:v>3759</c:v>
                </c:pt>
                <c:pt idx="729">
                  <c:v>3722</c:v>
                </c:pt>
                <c:pt idx="730">
                  <c:v>3644</c:v>
                </c:pt>
                <c:pt idx="731">
                  <c:v>3432</c:v>
                </c:pt>
                <c:pt idx="732">
                  <c:v>3879</c:v>
                </c:pt>
                <c:pt idx="733">
                  <c:v>3504</c:v>
                </c:pt>
                <c:pt idx="734">
                  <c:v>3916</c:v>
                </c:pt>
                <c:pt idx="735">
                  <c:v>3507</c:v>
                </c:pt>
                <c:pt idx="736">
                  <c:v>3507</c:v>
                </c:pt>
                <c:pt idx="737">
                  <c:v>3384</c:v>
                </c:pt>
                <c:pt idx="738">
                  <c:v>3660</c:v>
                </c:pt>
                <c:pt idx="739">
                  <c:v>3547</c:v>
                </c:pt>
                <c:pt idx="740">
                  <c:v>3364</c:v>
                </c:pt>
                <c:pt idx="741">
                  <c:v>3308</c:v>
                </c:pt>
                <c:pt idx="742">
                  <c:v>3434</c:v>
                </c:pt>
                <c:pt idx="743">
                  <c:v>3202</c:v>
                </c:pt>
                <c:pt idx="744">
                  <c:v>2966</c:v>
                </c:pt>
                <c:pt idx="745">
                  <c:v>3596</c:v>
                </c:pt>
                <c:pt idx="746">
                  <c:v>3251</c:v>
                </c:pt>
                <c:pt idx="747">
                  <c:v>2973</c:v>
                </c:pt>
                <c:pt idx="748">
                  <c:v>3056</c:v>
                </c:pt>
                <c:pt idx="749">
                  <c:v>3803</c:v>
                </c:pt>
                <c:pt idx="750">
                  <c:v>3117</c:v>
                </c:pt>
                <c:pt idx="751">
                  <c:v>3928</c:v>
                </c:pt>
                <c:pt idx="752">
                  <c:v>3158</c:v>
                </c:pt>
                <c:pt idx="753">
                  <c:v>3362</c:v>
                </c:pt>
                <c:pt idx="754">
                  <c:v>3373</c:v>
                </c:pt>
                <c:pt idx="755">
                  <c:v>3466</c:v>
                </c:pt>
                <c:pt idx="756">
                  <c:v>3347</c:v>
                </c:pt>
                <c:pt idx="757">
                  <c:v>3602</c:v>
                </c:pt>
                <c:pt idx="758">
                  <c:v>3389</c:v>
                </c:pt>
                <c:pt idx="759">
                  <c:v>3301</c:v>
                </c:pt>
                <c:pt idx="760">
                  <c:v>3733</c:v>
                </c:pt>
                <c:pt idx="761">
                  <c:v>3264</c:v>
                </c:pt>
                <c:pt idx="762">
                  <c:v>3089</c:v>
                </c:pt>
                <c:pt idx="763">
                  <c:v>3568</c:v>
                </c:pt>
                <c:pt idx="764">
                  <c:v>3493</c:v>
                </c:pt>
                <c:pt idx="765">
                  <c:v>3470</c:v>
                </c:pt>
                <c:pt idx="766">
                  <c:v>3319</c:v>
                </c:pt>
                <c:pt idx="767">
                  <c:v>3123</c:v>
                </c:pt>
                <c:pt idx="768">
                  <c:v>3812</c:v>
                </c:pt>
                <c:pt idx="769">
                  <c:v>3319</c:v>
                </c:pt>
                <c:pt idx="770">
                  <c:v>3496</c:v>
                </c:pt>
                <c:pt idx="771">
                  <c:v>3107</c:v>
                </c:pt>
                <c:pt idx="772">
                  <c:v>3255</c:v>
                </c:pt>
                <c:pt idx="773">
                  <c:v>3377</c:v>
                </c:pt>
                <c:pt idx="774">
                  <c:v>3358</c:v>
                </c:pt>
                <c:pt idx="775">
                  <c:v>3388</c:v>
                </c:pt>
                <c:pt idx="776">
                  <c:v>3293</c:v>
                </c:pt>
                <c:pt idx="777">
                  <c:v>3314</c:v>
                </c:pt>
                <c:pt idx="778">
                  <c:v>3389</c:v>
                </c:pt>
                <c:pt idx="779">
                  <c:v>3333</c:v>
                </c:pt>
                <c:pt idx="780">
                  <c:v>3340</c:v>
                </c:pt>
                <c:pt idx="781">
                  <c:v>3390</c:v>
                </c:pt>
                <c:pt idx="782">
                  <c:v>3422</c:v>
                </c:pt>
                <c:pt idx="783">
                  <c:v>3249</c:v>
                </c:pt>
                <c:pt idx="784">
                  <c:v>3452</c:v>
                </c:pt>
                <c:pt idx="785">
                  <c:v>3151</c:v>
                </c:pt>
                <c:pt idx="786">
                  <c:v>3582</c:v>
                </c:pt>
                <c:pt idx="787">
                  <c:v>3552</c:v>
                </c:pt>
                <c:pt idx="788">
                  <c:v>3347</c:v>
                </c:pt>
                <c:pt idx="789">
                  <c:v>3303</c:v>
                </c:pt>
                <c:pt idx="790">
                  <c:v>3279</c:v>
                </c:pt>
                <c:pt idx="791">
                  <c:v>3412</c:v>
                </c:pt>
                <c:pt idx="792">
                  <c:v>3488</c:v>
                </c:pt>
                <c:pt idx="793">
                  <c:v>3516</c:v>
                </c:pt>
                <c:pt idx="794">
                  <c:v>3607</c:v>
                </c:pt>
                <c:pt idx="795">
                  <c:v>3167</c:v>
                </c:pt>
                <c:pt idx="796">
                  <c:v>3563</c:v>
                </c:pt>
                <c:pt idx="797">
                  <c:v>3361</c:v>
                </c:pt>
                <c:pt idx="798">
                  <c:v>3264</c:v>
                </c:pt>
                <c:pt idx="799">
                  <c:v>3441</c:v>
                </c:pt>
                <c:pt idx="800">
                  <c:v>3302</c:v>
                </c:pt>
                <c:pt idx="801">
                  <c:v>3355</c:v>
                </c:pt>
                <c:pt idx="802">
                  <c:v>3127</c:v>
                </c:pt>
                <c:pt idx="803">
                  <c:v>3365</c:v>
                </c:pt>
                <c:pt idx="804">
                  <c:v>3587</c:v>
                </c:pt>
                <c:pt idx="805">
                  <c:v>3272</c:v>
                </c:pt>
                <c:pt idx="806">
                  <c:v>3109</c:v>
                </c:pt>
                <c:pt idx="807">
                  <c:v>3720</c:v>
                </c:pt>
                <c:pt idx="808">
                  <c:v>3312</c:v>
                </c:pt>
                <c:pt idx="809">
                  <c:v>3455</c:v>
                </c:pt>
                <c:pt idx="810">
                  <c:v>3226</c:v>
                </c:pt>
                <c:pt idx="811">
                  <c:v>3240</c:v>
                </c:pt>
                <c:pt idx="812">
                  <c:v>3415</c:v>
                </c:pt>
                <c:pt idx="813">
                  <c:v>3522</c:v>
                </c:pt>
                <c:pt idx="814">
                  <c:v>3226</c:v>
                </c:pt>
                <c:pt idx="815">
                  <c:v>3592</c:v>
                </c:pt>
                <c:pt idx="816">
                  <c:v>3563</c:v>
                </c:pt>
                <c:pt idx="817">
                  <c:v>3619</c:v>
                </c:pt>
                <c:pt idx="818">
                  <c:v>3578</c:v>
                </c:pt>
                <c:pt idx="819">
                  <c:v>3794</c:v>
                </c:pt>
                <c:pt idx="820">
                  <c:v>3592</c:v>
                </c:pt>
                <c:pt idx="821">
                  <c:v>3512</c:v>
                </c:pt>
                <c:pt idx="822">
                  <c:v>3518</c:v>
                </c:pt>
                <c:pt idx="823">
                  <c:v>3502</c:v>
                </c:pt>
                <c:pt idx="824">
                  <c:v>3340</c:v>
                </c:pt>
                <c:pt idx="825">
                  <c:v>3137</c:v>
                </c:pt>
                <c:pt idx="826">
                  <c:v>3442</c:v>
                </c:pt>
                <c:pt idx="827">
                  <c:v>3555</c:v>
                </c:pt>
                <c:pt idx="828">
                  <c:v>3566</c:v>
                </c:pt>
                <c:pt idx="829">
                  <c:v>3660</c:v>
                </c:pt>
                <c:pt idx="830">
                  <c:v>3582</c:v>
                </c:pt>
                <c:pt idx="831">
                  <c:v>3846</c:v>
                </c:pt>
                <c:pt idx="832">
                  <c:v>3475</c:v>
                </c:pt>
                <c:pt idx="833">
                  <c:v>3561</c:v>
                </c:pt>
                <c:pt idx="834">
                  <c:v>3658</c:v>
                </c:pt>
                <c:pt idx="835">
                  <c:v>3371</c:v>
                </c:pt>
                <c:pt idx="836">
                  <c:v>3744</c:v>
                </c:pt>
                <c:pt idx="837">
                  <c:v>3246</c:v>
                </c:pt>
                <c:pt idx="838">
                  <c:v>3458</c:v>
                </c:pt>
                <c:pt idx="839">
                  <c:v>3433</c:v>
                </c:pt>
                <c:pt idx="840">
                  <c:v>3480</c:v>
                </c:pt>
                <c:pt idx="841">
                  <c:v>3373</c:v>
                </c:pt>
                <c:pt idx="842">
                  <c:v>3793</c:v>
                </c:pt>
                <c:pt idx="843">
                  <c:v>3416</c:v>
                </c:pt>
                <c:pt idx="844">
                  <c:v>3633</c:v>
                </c:pt>
                <c:pt idx="845">
                  <c:v>3687</c:v>
                </c:pt>
                <c:pt idx="846">
                  <c:v>3520</c:v>
                </c:pt>
                <c:pt idx="847">
                  <c:v>3558</c:v>
                </c:pt>
                <c:pt idx="848">
                  <c:v>3556</c:v>
                </c:pt>
                <c:pt idx="849">
                  <c:v>3461</c:v>
                </c:pt>
                <c:pt idx="850">
                  <c:v>3405</c:v>
                </c:pt>
                <c:pt idx="851">
                  <c:v>3583</c:v>
                </c:pt>
                <c:pt idx="852">
                  <c:v>3452</c:v>
                </c:pt>
                <c:pt idx="853">
                  <c:v>3646</c:v>
                </c:pt>
                <c:pt idx="854">
                  <c:v>3528</c:v>
                </c:pt>
                <c:pt idx="855">
                  <c:v>3994</c:v>
                </c:pt>
                <c:pt idx="856">
                  <c:v>3667</c:v>
                </c:pt>
                <c:pt idx="857">
                  <c:v>4226</c:v>
                </c:pt>
                <c:pt idx="858">
                  <c:v>3322</c:v>
                </c:pt>
                <c:pt idx="859">
                  <c:v>3988</c:v>
                </c:pt>
                <c:pt idx="860">
                  <c:v>3481</c:v>
                </c:pt>
                <c:pt idx="861">
                  <c:v>3710</c:v>
                </c:pt>
                <c:pt idx="862">
                  <c:v>3645</c:v>
                </c:pt>
                <c:pt idx="863">
                  <c:v>3535</c:v>
                </c:pt>
                <c:pt idx="864">
                  <c:v>3523</c:v>
                </c:pt>
                <c:pt idx="865">
                  <c:v>3638</c:v>
                </c:pt>
                <c:pt idx="866">
                  <c:v>3282</c:v>
                </c:pt>
                <c:pt idx="867">
                  <c:v>3618</c:v>
                </c:pt>
                <c:pt idx="868">
                  <c:v>3667</c:v>
                </c:pt>
                <c:pt idx="869">
                  <c:v>3603</c:v>
                </c:pt>
                <c:pt idx="870">
                  <c:v>3787</c:v>
                </c:pt>
                <c:pt idx="871">
                  <c:v>3553</c:v>
                </c:pt>
                <c:pt idx="872">
                  <c:v>3629</c:v>
                </c:pt>
                <c:pt idx="873">
                  <c:v>3311</c:v>
                </c:pt>
                <c:pt idx="874">
                  <c:v>3550</c:v>
                </c:pt>
                <c:pt idx="875">
                  <c:v>3095</c:v>
                </c:pt>
                <c:pt idx="876">
                  <c:v>3281</c:v>
                </c:pt>
                <c:pt idx="877">
                  <c:v>3381</c:v>
                </c:pt>
                <c:pt idx="878">
                  <c:v>3024</c:v>
                </c:pt>
                <c:pt idx="879">
                  <c:v>3442</c:v>
                </c:pt>
                <c:pt idx="880">
                  <c:v>3545</c:v>
                </c:pt>
                <c:pt idx="881">
                  <c:v>3224</c:v>
                </c:pt>
                <c:pt idx="882">
                  <c:v>3679</c:v>
                </c:pt>
                <c:pt idx="883">
                  <c:v>3518</c:v>
                </c:pt>
                <c:pt idx="884">
                  <c:v>3740</c:v>
                </c:pt>
                <c:pt idx="885">
                  <c:v>3404</c:v>
                </c:pt>
                <c:pt idx="886">
                  <c:v>3233</c:v>
                </c:pt>
                <c:pt idx="887">
                  <c:v>3466</c:v>
                </c:pt>
                <c:pt idx="888">
                  <c:v>3328</c:v>
                </c:pt>
                <c:pt idx="889">
                  <c:v>3152</c:v>
                </c:pt>
                <c:pt idx="890">
                  <c:v>3610</c:v>
                </c:pt>
                <c:pt idx="891">
                  <c:v>3432</c:v>
                </c:pt>
                <c:pt idx="892">
                  <c:v>3352</c:v>
                </c:pt>
                <c:pt idx="893">
                  <c:v>3525</c:v>
                </c:pt>
                <c:pt idx="894">
                  <c:v>3715</c:v>
                </c:pt>
                <c:pt idx="895">
                  <c:v>3687</c:v>
                </c:pt>
                <c:pt idx="896">
                  <c:v>3888</c:v>
                </c:pt>
                <c:pt idx="897">
                  <c:v>3254</c:v>
                </c:pt>
                <c:pt idx="898">
                  <c:v>3665</c:v>
                </c:pt>
                <c:pt idx="899">
                  <c:v>3851</c:v>
                </c:pt>
                <c:pt idx="900">
                  <c:v>3513</c:v>
                </c:pt>
                <c:pt idx="901">
                  <c:v>3586</c:v>
                </c:pt>
                <c:pt idx="902">
                  <c:v>3320</c:v>
                </c:pt>
                <c:pt idx="903">
                  <c:v>3526</c:v>
                </c:pt>
                <c:pt idx="904">
                  <c:v>3643</c:v>
                </c:pt>
                <c:pt idx="905">
                  <c:v>3685</c:v>
                </c:pt>
                <c:pt idx="906">
                  <c:v>3301</c:v>
                </c:pt>
                <c:pt idx="907">
                  <c:v>4278</c:v>
                </c:pt>
                <c:pt idx="908">
                  <c:v>3771</c:v>
                </c:pt>
                <c:pt idx="909">
                  <c:v>3602</c:v>
                </c:pt>
                <c:pt idx="910">
                  <c:v>4255</c:v>
                </c:pt>
                <c:pt idx="911">
                  <c:v>3973</c:v>
                </c:pt>
                <c:pt idx="912">
                  <c:v>3910</c:v>
                </c:pt>
                <c:pt idx="913">
                  <c:v>3822</c:v>
                </c:pt>
                <c:pt idx="914">
                  <c:v>3968</c:v>
                </c:pt>
                <c:pt idx="915">
                  <c:v>4009</c:v>
                </c:pt>
                <c:pt idx="916">
                  <c:v>3958</c:v>
                </c:pt>
                <c:pt idx="917">
                  <c:v>3796</c:v>
                </c:pt>
                <c:pt idx="918">
                  <c:v>3936</c:v>
                </c:pt>
                <c:pt idx="919">
                  <c:v>3920</c:v>
                </c:pt>
                <c:pt idx="920">
                  <c:v>4000</c:v>
                </c:pt>
                <c:pt idx="921">
                  <c:v>4231</c:v>
                </c:pt>
                <c:pt idx="922">
                  <c:v>4256</c:v>
                </c:pt>
                <c:pt idx="923">
                  <c:v>4617</c:v>
                </c:pt>
                <c:pt idx="924">
                  <c:v>3985</c:v>
                </c:pt>
                <c:pt idx="925">
                  <c:v>4033</c:v>
                </c:pt>
                <c:pt idx="926">
                  <c:v>3887</c:v>
                </c:pt>
                <c:pt idx="927">
                  <c:v>3984</c:v>
                </c:pt>
                <c:pt idx="928">
                  <c:v>4121</c:v>
                </c:pt>
                <c:pt idx="929">
                  <c:v>4128</c:v>
                </c:pt>
                <c:pt idx="930">
                  <c:v>4096</c:v>
                </c:pt>
                <c:pt idx="931">
                  <c:v>4037</c:v>
                </c:pt>
                <c:pt idx="932">
                  <c:v>4247</c:v>
                </c:pt>
                <c:pt idx="933">
                  <c:v>4189</c:v>
                </c:pt>
                <c:pt idx="934">
                  <c:v>4369</c:v>
                </c:pt>
                <c:pt idx="935">
                  <c:v>4440</c:v>
                </c:pt>
                <c:pt idx="936">
                  <c:v>4464</c:v>
                </c:pt>
                <c:pt idx="937">
                  <c:v>4410</c:v>
                </c:pt>
                <c:pt idx="938">
                  <c:v>4519</c:v>
                </c:pt>
                <c:pt idx="939">
                  <c:v>4276</c:v>
                </c:pt>
                <c:pt idx="940">
                  <c:v>4191</c:v>
                </c:pt>
                <c:pt idx="941">
                  <c:v>4173</c:v>
                </c:pt>
                <c:pt idx="942">
                  <c:v>4310</c:v>
                </c:pt>
                <c:pt idx="943">
                  <c:v>3936</c:v>
                </c:pt>
                <c:pt idx="944">
                  <c:v>4154</c:v>
                </c:pt>
                <c:pt idx="945">
                  <c:v>4112</c:v>
                </c:pt>
                <c:pt idx="946">
                  <c:v>3800</c:v>
                </c:pt>
                <c:pt idx="947">
                  <c:v>4328</c:v>
                </c:pt>
                <c:pt idx="948">
                  <c:v>3457</c:v>
                </c:pt>
                <c:pt idx="949">
                  <c:v>4154</c:v>
                </c:pt>
                <c:pt idx="950">
                  <c:v>4197</c:v>
                </c:pt>
                <c:pt idx="951">
                  <c:v>3742</c:v>
                </c:pt>
                <c:pt idx="952">
                  <c:v>3733</c:v>
                </c:pt>
                <c:pt idx="953">
                  <c:v>3659</c:v>
                </c:pt>
                <c:pt idx="954">
                  <c:v>3605</c:v>
                </c:pt>
                <c:pt idx="955">
                  <c:v>3729</c:v>
                </c:pt>
                <c:pt idx="956">
                  <c:v>3484</c:v>
                </c:pt>
                <c:pt idx="957">
                  <c:v>3704</c:v>
                </c:pt>
                <c:pt idx="958">
                  <c:v>3570</c:v>
                </c:pt>
                <c:pt idx="959">
                  <c:v>3970</c:v>
                </c:pt>
                <c:pt idx="960">
                  <c:v>3920</c:v>
                </c:pt>
                <c:pt idx="961">
                  <c:v>3933</c:v>
                </c:pt>
                <c:pt idx="962">
                  <c:v>3876</c:v>
                </c:pt>
                <c:pt idx="963">
                  <c:v>3655</c:v>
                </c:pt>
                <c:pt idx="964">
                  <c:v>3562</c:v>
                </c:pt>
                <c:pt idx="965">
                  <c:v>3677</c:v>
                </c:pt>
                <c:pt idx="966">
                  <c:v>3605</c:v>
                </c:pt>
                <c:pt idx="967">
                  <c:v>3492</c:v>
                </c:pt>
                <c:pt idx="968">
                  <c:v>3448</c:v>
                </c:pt>
                <c:pt idx="969">
                  <c:v>3884</c:v>
                </c:pt>
                <c:pt idx="970">
                  <c:v>3544</c:v>
                </c:pt>
                <c:pt idx="971">
                  <c:v>3660</c:v>
                </c:pt>
                <c:pt idx="972">
                  <c:v>4091</c:v>
                </c:pt>
                <c:pt idx="973">
                  <c:v>4137</c:v>
                </c:pt>
                <c:pt idx="974">
                  <c:v>3766</c:v>
                </c:pt>
                <c:pt idx="975">
                  <c:v>3747</c:v>
                </c:pt>
                <c:pt idx="976">
                  <c:v>3381</c:v>
                </c:pt>
                <c:pt idx="977">
                  <c:v>3502</c:v>
                </c:pt>
                <c:pt idx="978">
                  <c:v>3534</c:v>
                </c:pt>
                <c:pt idx="979">
                  <c:v>3481</c:v>
                </c:pt>
                <c:pt idx="980">
                  <c:v>3748</c:v>
                </c:pt>
                <c:pt idx="981">
                  <c:v>3599</c:v>
                </c:pt>
                <c:pt idx="982">
                  <c:v>3506</c:v>
                </c:pt>
                <c:pt idx="983">
                  <c:v>3511</c:v>
                </c:pt>
                <c:pt idx="984">
                  <c:v>3566</c:v>
                </c:pt>
                <c:pt idx="985">
                  <c:v>3690</c:v>
                </c:pt>
                <c:pt idx="986">
                  <c:v>3842</c:v>
                </c:pt>
                <c:pt idx="987">
                  <c:v>3493</c:v>
                </c:pt>
                <c:pt idx="988">
                  <c:v>3936</c:v>
                </c:pt>
                <c:pt idx="989">
                  <c:v>3782</c:v>
                </c:pt>
                <c:pt idx="990">
                  <c:v>3405</c:v>
                </c:pt>
                <c:pt idx="991">
                  <c:v>3527</c:v>
                </c:pt>
                <c:pt idx="992">
                  <c:v>3723</c:v>
                </c:pt>
                <c:pt idx="993">
                  <c:v>3619</c:v>
                </c:pt>
                <c:pt idx="994">
                  <c:v>3599</c:v>
                </c:pt>
                <c:pt idx="995">
                  <c:v>4049</c:v>
                </c:pt>
                <c:pt idx="996">
                  <c:v>3741</c:v>
                </c:pt>
                <c:pt idx="997">
                  <c:v>3660</c:v>
                </c:pt>
                <c:pt idx="998">
                  <c:v>3452</c:v>
                </c:pt>
                <c:pt idx="999">
                  <c:v>3780</c:v>
                </c:pt>
                <c:pt idx="1000">
                  <c:v>4184</c:v>
                </c:pt>
                <c:pt idx="1001">
                  <c:v>3881</c:v>
                </c:pt>
                <c:pt idx="1002">
                  <c:v>4071</c:v>
                </c:pt>
                <c:pt idx="1003">
                  <c:v>4236</c:v>
                </c:pt>
                <c:pt idx="1004">
                  <c:v>3738</c:v>
                </c:pt>
                <c:pt idx="1005">
                  <c:v>4099</c:v>
                </c:pt>
                <c:pt idx="1006">
                  <c:v>3892</c:v>
                </c:pt>
                <c:pt idx="1007">
                  <c:v>4262</c:v>
                </c:pt>
                <c:pt idx="1008">
                  <c:v>4073</c:v>
                </c:pt>
                <c:pt idx="1009">
                  <c:v>3918</c:v>
                </c:pt>
                <c:pt idx="1010">
                  <c:v>4339</c:v>
                </c:pt>
                <c:pt idx="1011">
                  <c:v>4185</c:v>
                </c:pt>
                <c:pt idx="1012">
                  <c:v>4049</c:v>
                </c:pt>
                <c:pt idx="1013">
                  <c:v>3932</c:v>
                </c:pt>
                <c:pt idx="1014">
                  <c:v>4206</c:v>
                </c:pt>
                <c:pt idx="1015">
                  <c:v>4717</c:v>
                </c:pt>
                <c:pt idx="1016">
                  <c:v>4107</c:v>
                </c:pt>
                <c:pt idx="1017">
                  <c:v>3938</c:v>
                </c:pt>
                <c:pt idx="1018">
                  <c:v>4600</c:v>
                </c:pt>
                <c:pt idx="1019">
                  <c:v>4107</c:v>
                </c:pt>
                <c:pt idx="1020">
                  <c:v>3852</c:v>
                </c:pt>
                <c:pt idx="1021">
                  <c:v>4361</c:v>
                </c:pt>
                <c:pt idx="1022">
                  <c:v>4478</c:v>
                </c:pt>
                <c:pt idx="1023">
                  <c:v>4317</c:v>
                </c:pt>
                <c:pt idx="1024">
                  <c:v>4324</c:v>
                </c:pt>
                <c:pt idx="1025">
                  <c:v>4336</c:v>
                </c:pt>
                <c:pt idx="1026">
                  <c:v>4497</c:v>
                </c:pt>
                <c:pt idx="1027">
                  <c:v>4750</c:v>
                </c:pt>
                <c:pt idx="1028">
                  <c:v>4949</c:v>
                </c:pt>
                <c:pt idx="1029">
                  <c:v>4196</c:v>
                </c:pt>
                <c:pt idx="1030">
                  <c:v>4373</c:v>
                </c:pt>
                <c:pt idx="1031">
                  <c:v>4535</c:v>
                </c:pt>
                <c:pt idx="1032">
                  <c:v>4528</c:v>
                </c:pt>
                <c:pt idx="1033">
                  <c:v>4395</c:v>
                </c:pt>
                <c:pt idx="1034">
                  <c:v>4658</c:v>
                </c:pt>
                <c:pt idx="1035">
                  <c:v>5536</c:v>
                </c:pt>
                <c:pt idx="1036">
                  <c:v>5047</c:v>
                </c:pt>
              </c:numCache>
            </c:numRef>
          </c:xVal>
          <c:yVal>
            <c:numRef>
              <c:f>'Datos '!$D$2:$D$1038</c:f>
              <c:numCache>
                <c:formatCode>0.000</c:formatCode>
                <c:ptCount val="1037"/>
                <c:pt idx="0">
                  <c:v>0.55300000000000005</c:v>
                </c:pt>
                <c:pt idx="1">
                  <c:v>0.55400000000000005</c:v>
                </c:pt>
                <c:pt idx="2">
                  <c:v>0.55200000000000005</c:v>
                </c:pt>
                <c:pt idx="3">
                  <c:v>0.55000000000000004</c:v>
                </c:pt>
                <c:pt idx="4">
                  <c:v>0.55100000000000005</c:v>
                </c:pt>
                <c:pt idx="5">
                  <c:v>0.55100000000000005</c:v>
                </c:pt>
                <c:pt idx="6">
                  <c:v>0.55800000000000005</c:v>
                </c:pt>
                <c:pt idx="7">
                  <c:v>0.56999999999999995</c:v>
                </c:pt>
                <c:pt idx="8">
                  <c:v>0.56999999999999995</c:v>
                </c:pt>
                <c:pt idx="9">
                  <c:v>0.56999999999999995</c:v>
                </c:pt>
                <c:pt idx="10">
                  <c:v>0.56499999999999995</c:v>
                </c:pt>
                <c:pt idx="11">
                  <c:v>0.56000000000000005</c:v>
                </c:pt>
                <c:pt idx="12">
                  <c:v>0.55500000000000005</c:v>
                </c:pt>
                <c:pt idx="13">
                  <c:v>0.54900000000000004</c:v>
                </c:pt>
                <c:pt idx="14">
                  <c:v>0.55100000000000005</c:v>
                </c:pt>
                <c:pt idx="15">
                  <c:v>0.55100000000000005</c:v>
                </c:pt>
                <c:pt idx="16">
                  <c:v>0.55400000000000005</c:v>
                </c:pt>
                <c:pt idx="17">
                  <c:v>0.54</c:v>
                </c:pt>
                <c:pt idx="18">
                  <c:v>0.53300000000000003</c:v>
                </c:pt>
                <c:pt idx="19">
                  <c:v>0.53100000000000003</c:v>
                </c:pt>
                <c:pt idx="20">
                  <c:v>0.52400000000000002</c:v>
                </c:pt>
                <c:pt idx="21">
                  <c:v>0.52400000000000002</c:v>
                </c:pt>
                <c:pt idx="22">
                  <c:v>0.52500000000000002</c:v>
                </c:pt>
                <c:pt idx="23">
                  <c:v>0.53100000000000003</c:v>
                </c:pt>
                <c:pt idx="24">
                  <c:v>0.53500000000000003</c:v>
                </c:pt>
                <c:pt idx="25">
                  <c:v>0.54200000000000004</c:v>
                </c:pt>
                <c:pt idx="26">
                  <c:v>0.55000000000000004</c:v>
                </c:pt>
                <c:pt idx="27">
                  <c:v>0.55100000000000005</c:v>
                </c:pt>
                <c:pt idx="28">
                  <c:v>0.55400000000000005</c:v>
                </c:pt>
                <c:pt idx="29">
                  <c:v>0.55600000000000005</c:v>
                </c:pt>
                <c:pt idx="30">
                  <c:v>0.55600000000000005</c:v>
                </c:pt>
                <c:pt idx="31">
                  <c:v>0.56000000000000005</c:v>
                </c:pt>
                <c:pt idx="32">
                  <c:v>0.56499999999999995</c:v>
                </c:pt>
                <c:pt idx="33">
                  <c:v>0.58000000000000052</c:v>
                </c:pt>
                <c:pt idx="34">
                  <c:v>0.58800000000000052</c:v>
                </c:pt>
                <c:pt idx="35">
                  <c:v>0.59800000000000053</c:v>
                </c:pt>
                <c:pt idx="36">
                  <c:v>0.59500000000000053</c:v>
                </c:pt>
                <c:pt idx="37">
                  <c:v>0.59600000000000053</c:v>
                </c:pt>
                <c:pt idx="38">
                  <c:v>0.59900000000000053</c:v>
                </c:pt>
                <c:pt idx="39">
                  <c:v>0.59900000000000053</c:v>
                </c:pt>
                <c:pt idx="40">
                  <c:v>0.59900000000000053</c:v>
                </c:pt>
                <c:pt idx="41">
                  <c:v>0.60200000000000065</c:v>
                </c:pt>
                <c:pt idx="42">
                  <c:v>0.60100000000000064</c:v>
                </c:pt>
                <c:pt idx="43">
                  <c:v>0.60400000000000065</c:v>
                </c:pt>
                <c:pt idx="44">
                  <c:v>0.60600000000000065</c:v>
                </c:pt>
                <c:pt idx="45">
                  <c:v>0.60400000000000065</c:v>
                </c:pt>
                <c:pt idx="46">
                  <c:v>0.59600000000000053</c:v>
                </c:pt>
                <c:pt idx="47">
                  <c:v>0.58600000000000052</c:v>
                </c:pt>
                <c:pt idx="48">
                  <c:v>0.57900000000000063</c:v>
                </c:pt>
                <c:pt idx="49">
                  <c:v>0.57299999999999995</c:v>
                </c:pt>
                <c:pt idx="50">
                  <c:v>0.57600000000000062</c:v>
                </c:pt>
                <c:pt idx="51">
                  <c:v>0.57600000000000062</c:v>
                </c:pt>
                <c:pt idx="52">
                  <c:v>0.57900000000000063</c:v>
                </c:pt>
                <c:pt idx="53">
                  <c:v>0.58600000000000052</c:v>
                </c:pt>
                <c:pt idx="54">
                  <c:v>0.57900000000000063</c:v>
                </c:pt>
                <c:pt idx="55">
                  <c:v>0.57600000000000062</c:v>
                </c:pt>
                <c:pt idx="56">
                  <c:v>0.57800000000000062</c:v>
                </c:pt>
                <c:pt idx="57">
                  <c:v>0.57500000000000062</c:v>
                </c:pt>
                <c:pt idx="58">
                  <c:v>0.56999999999999995</c:v>
                </c:pt>
                <c:pt idx="59">
                  <c:v>0.58200000000000052</c:v>
                </c:pt>
                <c:pt idx="60">
                  <c:v>0.58600000000000052</c:v>
                </c:pt>
                <c:pt idx="61">
                  <c:v>0.59900000000000053</c:v>
                </c:pt>
                <c:pt idx="62">
                  <c:v>0.60200000000000065</c:v>
                </c:pt>
                <c:pt idx="63">
                  <c:v>0.60200000000000065</c:v>
                </c:pt>
                <c:pt idx="64">
                  <c:v>0.59900000000000053</c:v>
                </c:pt>
                <c:pt idx="65">
                  <c:v>0.59300000000000053</c:v>
                </c:pt>
                <c:pt idx="66">
                  <c:v>0.57399999999999995</c:v>
                </c:pt>
                <c:pt idx="67">
                  <c:v>0.56499999999999995</c:v>
                </c:pt>
                <c:pt idx="68">
                  <c:v>0.56299999999999994</c:v>
                </c:pt>
                <c:pt idx="69">
                  <c:v>0.56200000000000061</c:v>
                </c:pt>
                <c:pt idx="70">
                  <c:v>0.55900000000000005</c:v>
                </c:pt>
                <c:pt idx="71">
                  <c:v>0.56000000000000005</c:v>
                </c:pt>
                <c:pt idx="72">
                  <c:v>0.55700000000000005</c:v>
                </c:pt>
                <c:pt idx="73">
                  <c:v>0.56499999999999995</c:v>
                </c:pt>
                <c:pt idx="74">
                  <c:v>0.57399999999999995</c:v>
                </c:pt>
                <c:pt idx="75">
                  <c:v>0.59100000000000052</c:v>
                </c:pt>
                <c:pt idx="76">
                  <c:v>0.61000000000000065</c:v>
                </c:pt>
                <c:pt idx="77">
                  <c:v>0.63400000000000822</c:v>
                </c:pt>
                <c:pt idx="78">
                  <c:v>0.64900000000000824</c:v>
                </c:pt>
                <c:pt idx="79">
                  <c:v>0.66100000000000936</c:v>
                </c:pt>
                <c:pt idx="80">
                  <c:v>0.67200000000000948</c:v>
                </c:pt>
                <c:pt idx="81">
                  <c:v>0.68600000000000172</c:v>
                </c:pt>
                <c:pt idx="82">
                  <c:v>0.70900000000000063</c:v>
                </c:pt>
                <c:pt idx="83">
                  <c:v>0.74400000000000732</c:v>
                </c:pt>
                <c:pt idx="84">
                  <c:v>0.80600000000000005</c:v>
                </c:pt>
                <c:pt idx="85">
                  <c:v>0.82299999999999995</c:v>
                </c:pt>
                <c:pt idx="86">
                  <c:v>0.83300000000000063</c:v>
                </c:pt>
                <c:pt idx="87">
                  <c:v>0.85500000000000065</c:v>
                </c:pt>
                <c:pt idx="88">
                  <c:v>0.85800000000000065</c:v>
                </c:pt>
                <c:pt idx="89">
                  <c:v>0.86800000000000732</c:v>
                </c:pt>
                <c:pt idx="90">
                  <c:v>0.88900000000000134</c:v>
                </c:pt>
                <c:pt idx="91">
                  <c:v>0.90700000000000003</c:v>
                </c:pt>
                <c:pt idx="92">
                  <c:v>0.92600000000000005</c:v>
                </c:pt>
                <c:pt idx="93">
                  <c:v>0.94499999999999995</c:v>
                </c:pt>
                <c:pt idx="94">
                  <c:v>0.92600000000000005</c:v>
                </c:pt>
                <c:pt idx="95">
                  <c:v>0.90800000000000003</c:v>
                </c:pt>
                <c:pt idx="96">
                  <c:v>0.87200000000000732</c:v>
                </c:pt>
                <c:pt idx="97">
                  <c:v>0.84800000000000064</c:v>
                </c:pt>
                <c:pt idx="98">
                  <c:v>0.84000000000000064</c:v>
                </c:pt>
                <c:pt idx="99">
                  <c:v>0.83700000000000063</c:v>
                </c:pt>
                <c:pt idx="100">
                  <c:v>0.83800000000000063</c:v>
                </c:pt>
                <c:pt idx="101">
                  <c:v>0.83300000000000063</c:v>
                </c:pt>
                <c:pt idx="102">
                  <c:v>0.83100000000000063</c:v>
                </c:pt>
                <c:pt idx="103">
                  <c:v>0.82900000000000063</c:v>
                </c:pt>
                <c:pt idx="104">
                  <c:v>0.82000000000000062</c:v>
                </c:pt>
                <c:pt idx="105">
                  <c:v>0.80700000000000005</c:v>
                </c:pt>
                <c:pt idx="106">
                  <c:v>0.81299999999999994</c:v>
                </c:pt>
                <c:pt idx="107">
                  <c:v>0.79700000000000004</c:v>
                </c:pt>
                <c:pt idx="108">
                  <c:v>0.79700000000000004</c:v>
                </c:pt>
                <c:pt idx="109">
                  <c:v>0.79700000000000004</c:v>
                </c:pt>
                <c:pt idx="110">
                  <c:v>0.80600000000000005</c:v>
                </c:pt>
                <c:pt idx="111">
                  <c:v>0.80200000000000005</c:v>
                </c:pt>
                <c:pt idx="112">
                  <c:v>0.81200000000000061</c:v>
                </c:pt>
                <c:pt idx="113">
                  <c:v>0.80300000000000005</c:v>
                </c:pt>
                <c:pt idx="114">
                  <c:v>0.80200000000000005</c:v>
                </c:pt>
                <c:pt idx="115">
                  <c:v>0.80600000000000005</c:v>
                </c:pt>
                <c:pt idx="116">
                  <c:v>0.80600000000000005</c:v>
                </c:pt>
                <c:pt idx="117">
                  <c:v>0.78900000000000003</c:v>
                </c:pt>
                <c:pt idx="118">
                  <c:v>0.78200000000000003</c:v>
                </c:pt>
                <c:pt idx="119">
                  <c:v>0.78300000000000003</c:v>
                </c:pt>
                <c:pt idx="120">
                  <c:v>0.79800000000000004</c:v>
                </c:pt>
                <c:pt idx="121">
                  <c:v>0.81799999999999995</c:v>
                </c:pt>
                <c:pt idx="122">
                  <c:v>0.82700000000000062</c:v>
                </c:pt>
                <c:pt idx="123">
                  <c:v>0.81299999999999994</c:v>
                </c:pt>
                <c:pt idx="124">
                  <c:v>0.81699999999999995</c:v>
                </c:pt>
                <c:pt idx="125">
                  <c:v>0.82500000000000062</c:v>
                </c:pt>
                <c:pt idx="126">
                  <c:v>0.82099999999999995</c:v>
                </c:pt>
                <c:pt idx="127">
                  <c:v>0.83200000000000063</c:v>
                </c:pt>
                <c:pt idx="128">
                  <c:v>0.84700000000000064</c:v>
                </c:pt>
                <c:pt idx="129">
                  <c:v>0.86000000000000065</c:v>
                </c:pt>
                <c:pt idx="130">
                  <c:v>0.87700000000000766</c:v>
                </c:pt>
                <c:pt idx="131">
                  <c:v>0.9</c:v>
                </c:pt>
                <c:pt idx="132">
                  <c:v>0.90300000000000002</c:v>
                </c:pt>
                <c:pt idx="133">
                  <c:v>0.92100000000000004</c:v>
                </c:pt>
                <c:pt idx="134">
                  <c:v>0.92500000000000004</c:v>
                </c:pt>
                <c:pt idx="135">
                  <c:v>0.94899999999999995</c:v>
                </c:pt>
                <c:pt idx="136">
                  <c:v>0.95700000000000063</c:v>
                </c:pt>
                <c:pt idx="137">
                  <c:v>0.93600000000000005</c:v>
                </c:pt>
                <c:pt idx="138">
                  <c:v>0.95500000000000063</c:v>
                </c:pt>
                <c:pt idx="139">
                  <c:v>0.94799999999999995</c:v>
                </c:pt>
                <c:pt idx="140">
                  <c:v>0.93600000000000005</c:v>
                </c:pt>
                <c:pt idx="141">
                  <c:v>0.94099999999999995</c:v>
                </c:pt>
                <c:pt idx="142">
                  <c:v>0.93700000000000061</c:v>
                </c:pt>
                <c:pt idx="143">
                  <c:v>0.93400000000000005</c:v>
                </c:pt>
                <c:pt idx="144">
                  <c:v>0.93200000000000005</c:v>
                </c:pt>
                <c:pt idx="145">
                  <c:v>0.92200000000000004</c:v>
                </c:pt>
                <c:pt idx="146">
                  <c:v>0.91900000000000004</c:v>
                </c:pt>
                <c:pt idx="147">
                  <c:v>0.91100000000000003</c:v>
                </c:pt>
                <c:pt idx="148">
                  <c:v>0.90900000000000003</c:v>
                </c:pt>
                <c:pt idx="149">
                  <c:v>0.92500000000000004</c:v>
                </c:pt>
                <c:pt idx="150">
                  <c:v>0.90600000000000003</c:v>
                </c:pt>
                <c:pt idx="151">
                  <c:v>0.90700000000000003</c:v>
                </c:pt>
                <c:pt idx="152">
                  <c:v>0.9</c:v>
                </c:pt>
                <c:pt idx="153">
                  <c:v>0.89700000000000135</c:v>
                </c:pt>
                <c:pt idx="154">
                  <c:v>0.87000000000000732</c:v>
                </c:pt>
                <c:pt idx="155">
                  <c:v>0.87900000000000789</c:v>
                </c:pt>
                <c:pt idx="156">
                  <c:v>0.85300000000000065</c:v>
                </c:pt>
                <c:pt idx="157">
                  <c:v>0.86600000000000465</c:v>
                </c:pt>
                <c:pt idx="158">
                  <c:v>0.86300000000000165</c:v>
                </c:pt>
                <c:pt idx="159">
                  <c:v>0.84200000000000064</c:v>
                </c:pt>
                <c:pt idx="160">
                  <c:v>0.82800000000000062</c:v>
                </c:pt>
                <c:pt idx="161">
                  <c:v>0.82700000000000062</c:v>
                </c:pt>
                <c:pt idx="162">
                  <c:v>0.83200000000000063</c:v>
                </c:pt>
                <c:pt idx="163">
                  <c:v>0.86300000000000165</c:v>
                </c:pt>
                <c:pt idx="164">
                  <c:v>0.88100000000000134</c:v>
                </c:pt>
                <c:pt idx="165">
                  <c:v>0.86000000000000065</c:v>
                </c:pt>
                <c:pt idx="166">
                  <c:v>0.86500000000000365</c:v>
                </c:pt>
                <c:pt idx="167">
                  <c:v>0.86300000000000165</c:v>
                </c:pt>
                <c:pt idx="168">
                  <c:v>0.87500000000000744</c:v>
                </c:pt>
                <c:pt idx="169">
                  <c:v>0.88000000000000134</c:v>
                </c:pt>
                <c:pt idx="170">
                  <c:v>0.87400000000000733</c:v>
                </c:pt>
                <c:pt idx="171">
                  <c:v>0.85400000000000065</c:v>
                </c:pt>
                <c:pt idx="172">
                  <c:v>0.85600000000000065</c:v>
                </c:pt>
                <c:pt idx="173">
                  <c:v>0.85500000000000065</c:v>
                </c:pt>
                <c:pt idx="174">
                  <c:v>0.86000000000000065</c:v>
                </c:pt>
                <c:pt idx="175">
                  <c:v>0.86000000000000065</c:v>
                </c:pt>
                <c:pt idx="176">
                  <c:v>0.87200000000000732</c:v>
                </c:pt>
                <c:pt idx="177">
                  <c:v>0.88100000000000134</c:v>
                </c:pt>
                <c:pt idx="178">
                  <c:v>0.88900000000000134</c:v>
                </c:pt>
                <c:pt idx="179">
                  <c:v>0.89700000000000135</c:v>
                </c:pt>
                <c:pt idx="180">
                  <c:v>0.90400000000000003</c:v>
                </c:pt>
                <c:pt idx="181">
                  <c:v>0.91900000000000004</c:v>
                </c:pt>
                <c:pt idx="182">
                  <c:v>0.92200000000000004</c:v>
                </c:pt>
                <c:pt idx="183">
                  <c:v>0.93899999999999995</c:v>
                </c:pt>
                <c:pt idx="184">
                  <c:v>0.93700000000000061</c:v>
                </c:pt>
                <c:pt idx="185">
                  <c:v>0.94099999999999995</c:v>
                </c:pt>
                <c:pt idx="186">
                  <c:v>0.94799999999999995</c:v>
                </c:pt>
                <c:pt idx="187">
                  <c:v>0.94199999999999995</c:v>
                </c:pt>
                <c:pt idx="188">
                  <c:v>0.94399999999999995</c:v>
                </c:pt>
                <c:pt idx="189">
                  <c:v>0.94899999999999995</c:v>
                </c:pt>
                <c:pt idx="190">
                  <c:v>0.95300000000000062</c:v>
                </c:pt>
                <c:pt idx="191">
                  <c:v>0.95000000000000062</c:v>
                </c:pt>
                <c:pt idx="192">
                  <c:v>0.94899999999999995</c:v>
                </c:pt>
                <c:pt idx="193">
                  <c:v>0.95100000000000062</c:v>
                </c:pt>
                <c:pt idx="194">
                  <c:v>0.94799999999999995</c:v>
                </c:pt>
                <c:pt idx="195">
                  <c:v>0.95000000000000062</c:v>
                </c:pt>
                <c:pt idx="196">
                  <c:v>0.93899999999999995</c:v>
                </c:pt>
                <c:pt idx="197">
                  <c:v>0.94599999999999995</c:v>
                </c:pt>
                <c:pt idx="198">
                  <c:v>0.94099999999999995</c:v>
                </c:pt>
                <c:pt idx="199">
                  <c:v>0.94000000000000061</c:v>
                </c:pt>
                <c:pt idx="200">
                  <c:v>0.92700000000000005</c:v>
                </c:pt>
                <c:pt idx="201">
                  <c:v>0.93100000000000005</c:v>
                </c:pt>
                <c:pt idx="202">
                  <c:v>0.92</c:v>
                </c:pt>
                <c:pt idx="203">
                  <c:v>0.92200000000000004</c:v>
                </c:pt>
                <c:pt idx="204">
                  <c:v>0.90500000000000003</c:v>
                </c:pt>
                <c:pt idx="205">
                  <c:v>0.89300000000000135</c:v>
                </c:pt>
                <c:pt idx="206">
                  <c:v>0.88900000000000134</c:v>
                </c:pt>
                <c:pt idx="207">
                  <c:v>0.88000000000000134</c:v>
                </c:pt>
                <c:pt idx="208">
                  <c:v>0.88100000000000134</c:v>
                </c:pt>
                <c:pt idx="209">
                  <c:v>0.87900000000000789</c:v>
                </c:pt>
                <c:pt idx="210">
                  <c:v>0.87500000000000744</c:v>
                </c:pt>
                <c:pt idx="211">
                  <c:v>0.88800000000000134</c:v>
                </c:pt>
                <c:pt idx="212">
                  <c:v>0.90200000000000002</c:v>
                </c:pt>
                <c:pt idx="213">
                  <c:v>0.91</c:v>
                </c:pt>
                <c:pt idx="214">
                  <c:v>0.92600000000000005</c:v>
                </c:pt>
                <c:pt idx="215">
                  <c:v>0.92100000000000004</c:v>
                </c:pt>
                <c:pt idx="216">
                  <c:v>0.92700000000000005</c:v>
                </c:pt>
                <c:pt idx="217">
                  <c:v>0.91900000000000004</c:v>
                </c:pt>
                <c:pt idx="218">
                  <c:v>0.91700000000000004</c:v>
                </c:pt>
                <c:pt idx="219">
                  <c:v>0.90800000000000003</c:v>
                </c:pt>
                <c:pt idx="220">
                  <c:v>0.91500000000000004</c:v>
                </c:pt>
                <c:pt idx="221">
                  <c:v>0.92200000000000004</c:v>
                </c:pt>
                <c:pt idx="222">
                  <c:v>0.90500000000000003</c:v>
                </c:pt>
                <c:pt idx="223">
                  <c:v>0.90700000000000003</c:v>
                </c:pt>
                <c:pt idx="224">
                  <c:v>0.90200000000000002</c:v>
                </c:pt>
                <c:pt idx="225">
                  <c:v>0.89300000000000135</c:v>
                </c:pt>
                <c:pt idx="226">
                  <c:v>0.89400000000000135</c:v>
                </c:pt>
                <c:pt idx="227">
                  <c:v>0.90500000000000003</c:v>
                </c:pt>
                <c:pt idx="228">
                  <c:v>0.90500000000000003</c:v>
                </c:pt>
                <c:pt idx="229">
                  <c:v>0.91400000000000003</c:v>
                </c:pt>
                <c:pt idx="230">
                  <c:v>0.92</c:v>
                </c:pt>
                <c:pt idx="231">
                  <c:v>0.94299999999999995</c:v>
                </c:pt>
                <c:pt idx="232">
                  <c:v>0.95500000000000063</c:v>
                </c:pt>
                <c:pt idx="233">
                  <c:v>0.98099999999999998</c:v>
                </c:pt>
                <c:pt idx="234">
                  <c:v>1.0069999999999835</c:v>
                </c:pt>
                <c:pt idx="235">
                  <c:v>1.0329999999999839</c:v>
                </c:pt>
                <c:pt idx="236">
                  <c:v>1.06</c:v>
                </c:pt>
                <c:pt idx="237">
                  <c:v>1.0880000000000001</c:v>
                </c:pt>
                <c:pt idx="238">
                  <c:v>1.0940000000000001</c:v>
                </c:pt>
                <c:pt idx="239">
                  <c:v>1.0940000000000001</c:v>
                </c:pt>
                <c:pt idx="240">
                  <c:v>1.1040000000000001</c:v>
                </c:pt>
                <c:pt idx="241">
                  <c:v>1.099</c:v>
                </c:pt>
                <c:pt idx="242">
                  <c:v>1.0980000000000001</c:v>
                </c:pt>
                <c:pt idx="243">
                  <c:v>1.081</c:v>
                </c:pt>
                <c:pt idx="244">
                  <c:v>1.071</c:v>
                </c:pt>
                <c:pt idx="245">
                  <c:v>1.069</c:v>
                </c:pt>
                <c:pt idx="246">
                  <c:v>1.0589999999999853</c:v>
                </c:pt>
                <c:pt idx="247">
                  <c:v>1.0609999999999853</c:v>
                </c:pt>
                <c:pt idx="248">
                  <c:v>1.0569999999999853</c:v>
                </c:pt>
                <c:pt idx="249">
                  <c:v>1.0629999999999853</c:v>
                </c:pt>
                <c:pt idx="250">
                  <c:v>1.0680000000000001</c:v>
                </c:pt>
                <c:pt idx="251">
                  <c:v>1.071</c:v>
                </c:pt>
                <c:pt idx="252">
                  <c:v>1.0580000000000001</c:v>
                </c:pt>
                <c:pt idx="253">
                  <c:v>1.0509999999999853</c:v>
                </c:pt>
                <c:pt idx="254">
                  <c:v>1.0329999999999839</c:v>
                </c:pt>
                <c:pt idx="255">
                  <c:v>1.0169999999999835</c:v>
                </c:pt>
                <c:pt idx="256">
                  <c:v>1.0029999999999835</c:v>
                </c:pt>
                <c:pt idx="257">
                  <c:v>0.98699999999999999</c:v>
                </c:pt>
                <c:pt idx="258">
                  <c:v>0.98099999999999998</c:v>
                </c:pt>
                <c:pt idx="259">
                  <c:v>0.97700000000000065</c:v>
                </c:pt>
                <c:pt idx="260">
                  <c:v>0.98199999999999998</c:v>
                </c:pt>
                <c:pt idx="261">
                  <c:v>0.98899999999999999</c:v>
                </c:pt>
                <c:pt idx="262">
                  <c:v>0.99299999999999999</c:v>
                </c:pt>
                <c:pt idx="263">
                  <c:v>1.0069999999999835</c:v>
                </c:pt>
                <c:pt idx="264">
                  <c:v>1.002</c:v>
                </c:pt>
                <c:pt idx="265">
                  <c:v>0.997</c:v>
                </c:pt>
                <c:pt idx="266">
                  <c:v>0.997</c:v>
                </c:pt>
                <c:pt idx="267">
                  <c:v>0.995</c:v>
                </c:pt>
                <c:pt idx="268">
                  <c:v>1.014</c:v>
                </c:pt>
                <c:pt idx="269">
                  <c:v>1.0129999999999835</c:v>
                </c:pt>
                <c:pt idx="270">
                  <c:v>1.038</c:v>
                </c:pt>
                <c:pt idx="271">
                  <c:v>1.054</c:v>
                </c:pt>
                <c:pt idx="272">
                  <c:v>1.0660000000000001</c:v>
                </c:pt>
                <c:pt idx="273">
                  <c:v>1.0569999999999853</c:v>
                </c:pt>
                <c:pt idx="274">
                  <c:v>1.0720000000000001</c:v>
                </c:pt>
                <c:pt idx="275">
                  <c:v>1.06</c:v>
                </c:pt>
                <c:pt idx="276">
                  <c:v>1.077</c:v>
                </c:pt>
                <c:pt idx="277">
                  <c:v>1.077</c:v>
                </c:pt>
                <c:pt idx="278">
                  <c:v>1.0820000000000001</c:v>
                </c:pt>
                <c:pt idx="279">
                  <c:v>1.071</c:v>
                </c:pt>
                <c:pt idx="280">
                  <c:v>1.071</c:v>
                </c:pt>
                <c:pt idx="281">
                  <c:v>1.0609999999999853</c:v>
                </c:pt>
                <c:pt idx="282">
                  <c:v>1.071</c:v>
                </c:pt>
                <c:pt idx="283">
                  <c:v>1.0640000000000001</c:v>
                </c:pt>
                <c:pt idx="284">
                  <c:v>1.079</c:v>
                </c:pt>
                <c:pt idx="285">
                  <c:v>1.085</c:v>
                </c:pt>
                <c:pt idx="286">
                  <c:v>1.0920000000000001</c:v>
                </c:pt>
                <c:pt idx="287">
                  <c:v>1.117</c:v>
                </c:pt>
                <c:pt idx="288">
                  <c:v>1.139</c:v>
                </c:pt>
                <c:pt idx="289">
                  <c:v>1.161</c:v>
                </c:pt>
                <c:pt idx="290">
                  <c:v>1.1900000000000146</c:v>
                </c:pt>
                <c:pt idx="291">
                  <c:v>1.1879999999999853</c:v>
                </c:pt>
                <c:pt idx="292">
                  <c:v>1.1879999999999853</c:v>
                </c:pt>
                <c:pt idx="293">
                  <c:v>1.1970000000000001</c:v>
                </c:pt>
                <c:pt idx="294">
                  <c:v>1.1980000000000146</c:v>
                </c:pt>
                <c:pt idx="295">
                  <c:v>1.2069999999999814</c:v>
                </c:pt>
                <c:pt idx="296">
                  <c:v>1.23</c:v>
                </c:pt>
                <c:pt idx="297">
                  <c:v>1.2509999999999835</c:v>
                </c:pt>
                <c:pt idx="298">
                  <c:v>1.262</c:v>
                </c:pt>
                <c:pt idx="299">
                  <c:v>1.2769999999999835</c:v>
                </c:pt>
                <c:pt idx="300">
                  <c:v>1.292</c:v>
                </c:pt>
                <c:pt idx="301">
                  <c:v>1.2769999999999835</c:v>
                </c:pt>
                <c:pt idx="302">
                  <c:v>1.256</c:v>
                </c:pt>
                <c:pt idx="303">
                  <c:v>1.2249999999999814</c:v>
                </c:pt>
                <c:pt idx="304">
                  <c:v>1.2089999999999814</c:v>
                </c:pt>
                <c:pt idx="305">
                  <c:v>1.1890000000000001</c:v>
                </c:pt>
                <c:pt idx="306">
                  <c:v>1.1700000000000021</c:v>
                </c:pt>
                <c:pt idx="307">
                  <c:v>1.1499999999999835</c:v>
                </c:pt>
                <c:pt idx="308">
                  <c:v>1.137</c:v>
                </c:pt>
                <c:pt idx="309">
                  <c:v>1.115</c:v>
                </c:pt>
                <c:pt idx="310">
                  <c:v>1.121</c:v>
                </c:pt>
                <c:pt idx="311">
                  <c:v>1.1120000000000001</c:v>
                </c:pt>
                <c:pt idx="312">
                  <c:v>1.091</c:v>
                </c:pt>
                <c:pt idx="313">
                  <c:v>1.109</c:v>
                </c:pt>
                <c:pt idx="314">
                  <c:v>1.1100000000000001</c:v>
                </c:pt>
                <c:pt idx="315">
                  <c:v>1.097</c:v>
                </c:pt>
                <c:pt idx="316">
                  <c:v>1.129</c:v>
                </c:pt>
                <c:pt idx="317">
                  <c:v>1.1499999999999835</c:v>
                </c:pt>
                <c:pt idx="318">
                  <c:v>1.1870000000000001</c:v>
                </c:pt>
                <c:pt idx="319">
                  <c:v>1.22</c:v>
                </c:pt>
                <c:pt idx="320">
                  <c:v>1.244</c:v>
                </c:pt>
                <c:pt idx="321">
                  <c:v>1.2709999999999835</c:v>
                </c:pt>
                <c:pt idx="322">
                  <c:v>1.2849999999999844</c:v>
                </c:pt>
                <c:pt idx="323">
                  <c:v>1.3140000000000001</c:v>
                </c:pt>
                <c:pt idx="324">
                  <c:v>1.329</c:v>
                </c:pt>
                <c:pt idx="325">
                  <c:v>1.3320000000000001</c:v>
                </c:pt>
                <c:pt idx="326">
                  <c:v>1.3360000000000001</c:v>
                </c:pt>
                <c:pt idx="327">
                  <c:v>1.3480000000000001</c:v>
                </c:pt>
                <c:pt idx="328">
                  <c:v>1.351</c:v>
                </c:pt>
                <c:pt idx="329">
                  <c:v>1.3420000000000001</c:v>
                </c:pt>
                <c:pt idx="330">
                  <c:v>1.3360000000000001</c:v>
                </c:pt>
                <c:pt idx="331">
                  <c:v>1.33</c:v>
                </c:pt>
                <c:pt idx="332">
                  <c:v>1.33</c:v>
                </c:pt>
                <c:pt idx="333">
                  <c:v>1.3240000000000001</c:v>
                </c:pt>
                <c:pt idx="334">
                  <c:v>1.3480000000000001</c:v>
                </c:pt>
                <c:pt idx="335">
                  <c:v>1.3900000000000001</c:v>
                </c:pt>
                <c:pt idx="336">
                  <c:v>1.47</c:v>
                </c:pt>
                <c:pt idx="337">
                  <c:v>1.546</c:v>
                </c:pt>
                <c:pt idx="338">
                  <c:v>1.607</c:v>
                </c:pt>
                <c:pt idx="339">
                  <c:v>1.6459999999999835</c:v>
                </c:pt>
                <c:pt idx="340">
                  <c:v>1.6879999999999853</c:v>
                </c:pt>
                <c:pt idx="341">
                  <c:v>1.7469999999999866</c:v>
                </c:pt>
                <c:pt idx="342">
                  <c:v>1.8169999999999853</c:v>
                </c:pt>
                <c:pt idx="343">
                  <c:v>1.8759999999999835</c:v>
                </c:pt>
                <c:pt idx="344">
                  <c:v>1.9419999999999829</c:v>
                </c:pt>
                <c:pt idx="345">
                  <c:v>2.0209999999999999</c:v>
                </c:pt>
                <c:pt idx="346">
                  <c:v>2.0359999999999987</c:v>
                </c:pt>
                <c:pt idx="347">
                  <c:v>2.0389999999999997</c:v>
                </c:pt>
                <c:pt idx="348">
                  <c:v>2.0149999999999997</c:v>
                </c:pt>
                <c:pt idx="349">
                  <c:v>1.9449999999999958</c:v>
                </c:pt>
                <c:pt idx="350">
                  <c:v>1.885</c:v>
                </c:pt>
                <c:pt idx="351">
                  <c:v>1.8160000000000001</c:v>
                </c:pt>
                <c:pt idx="352">
                  <c:v>1.7609999999999861</c:v>
                </c:pt>
                <c:pt idx="353">
                  <c:v>1.653</c:v>
                </c:pt>
                <c:pt idx="354">
                  <c:v>1.5189999999999835</c:v>
                </c:pt>
                <c:pt idx="355">
                  <c:v>1.389</c:v>
                </c:pt>
                <c:pt idx="356">
                  <c:v>1.302</c:v>
                </c:pt>
                <c:pt idx="357">
                  <c:v>1.2069999999999814</c:v>
                </c:pt>
                <c:pt idx="358">
                  <c:v>1.0900000000000001</c:v>
                </c:pt>
                <c:pt idx="359">
                  <c:v>1.06</c:v>
                </c:pt>
                <c:pt idx="360">
                  <c:v>1.0089999999999835</c:v>
                </c:pt>
                <c:pt idx="361">
                  <c:v>0.98599999999999999</c:v>
                </c:pt>
                <c:pt idx="362">
                  <c:v>0.95200000000000062</c:v>
                </c:pt>
                <c:pt idx="363">
                  <c:v>0.96300000000000063</c:v>
                </c:pt>
                <c:pt idx="364">
                  <c:v>0.95800000000000063</c:v>
                </c:pt>
                <c:pt idx="365">
                  <c:v>0.97100000000000064</c:v>
                </c:pt>
                <c:pt idx="366">
                  <c:v>1.01</c:v>
                </c:pt>
                <c:pt idx="367">
                  <c:v>1.0209999999999835</c:v>
                </c:pt>
                <c:pt idx="368">
                  <c:v>1.0089999999999835</c:v>
                </c:pt>
                <c:pt idx="369">
                  <c:v>1.0149999999999835</c:v>
                </c:pt>
                <c:pt idx="370">
                  <c:v>1.0289999999999835</c:v>
                </c:pt>
                <c:pt idx="371">
                  <c:v>1.044</c:v>
                </c:pt>
                <c:pt idx="372">
                  <c:v>1.087</c:v>
                </c:pt>
                <c:pt idx="373">
                  <c:v>1.117</c:v>
                </c:pt>
                <c:pt idx="374">
                  <c:v>1.1339999999999835</c:v>
                </c:pt>
                <c:pt idx="375">
                  <c:v>1.1379999999999835</c:v>
                </c:pt>
                <c:pt idx="376">
                  <c:v>1.1240000000000001</c:v>
                </c:pt>
                <c:pt idx="377">
                  <c:v>1.1160000000000001</c:v>
                </c:pt>
                <c:pt idx="378">
                  <c:v>1.1040000000000001</c:v>
                </c:pt>
                <c:pt idx="379">
                  <c:v>1.0940000000000001</c:v>
                </c:pt>
                <c:pt idx="380">
                  <c:v>1.101</c:v>
                </c:pt>
                <c:pt idx="381">
                  <c:v>1.0780000000000001</c:v>
                </c:pt>
                <c:pt idx="382">
                  <c:v>1.0660000000000001</c:v>
                </c:pt>
                <c:pt idx="383">
                  <c:v>1.0529999999999853</c:v>
                </c:pt>
                <c:pt idx="384">
                  <c:v>1.04</c:v>
                </c:pt>
                <c:pt idx="385">
                  <c:v>1.042</c:v>
                </c:pt>
                <c:pt idx="386">
                  <c:v>1.071</c:v>
                </c:pt>
                <c:pt idx="387">
                  <c:v>1.1000000000000001</c:v>
                </c:pt>
                <c:pt idx="388">
                  <c:v>1.111</c:v>
                </c:pt>
                <c:pt idx="389">
                  <c:v>1.125</c:v>
                </c:pt>
                <c:pt idx="390">
                  <c:v>1.1379999999999835</c:v>
                </c:pt>
                <c:pt idx="391">
                  <c:v>1.139</c:v>
                </c:pt>
                <c:pt idx="392">
                  <c:v>1.1519999999999835</c:v>
                </c:pt>
                <c:pt idx="393">
                  <c:v>1.1700000000000021</c:v>
                </c:pt>
                <c:pt idx="394">
                  <c:v>1.179</c:v>
                </c:pt>
                <c:pt idx="395">
                  <c:v>1.1870000000000001</c:v>
                </c:pt>
                <c:pt idx="396">
                  <c:v>1.206</c:v>
                </c:pt>
                <c:pt idx="397">
                  <c:v>1.22</c:v>
                </c:pt>
                <c:pt idx="398">
                  <c:v>1.226</c:v>
                </c:pt>
                <c:pt idx="399">
                  <c:v>1.2149999999999814</c:v>
                </c:pt>
                <c:pt idx="400">
                  <c:v>1.2089999999999814</c:v>
                </c:pt>
                <c:pt idx="401">
                  <c:v>1.2029999999999814</c:v>
                </c:pt>
                <c:pt idx="402">
                  <c:v>1.214</c:v>
                </c:pt>
                <c:pt idx="403">
                  <c:v>1.2089999999999814</c:v>
                </c:pt>
                <c:pt idx="404">
                  <c:v>1.212</c:v>
                </c:pt>
                <c:pt idx="405">
                  <c:v>1.218</c:v>
                </c:pt>
                <c:pt idx="406">
                  <c:v>1.2289999999999817</c:v>
                </c:pt>
                <c:pt idx="407">
                  <c:v>1.2249999999999814</c:v>
                </c:pt>
                <c:pt idx="408">
                  <c:v>1.22</c:v>
                </c:pt>
                <c:pt idx="409">
                  <c:v>1.204</c:v>
                </c:pt>
                <c:pt idx="410">
                  <c:v>1.202</c:v>
                </c:pt>
                <c:pt idx="411">
                  <c:v>1.1839999999999853</c:v>
                </c:pt>
                <c:pt idx="412">
                  <c:v>1.177</c:v>
                </c:pt>
                <c:pt idx="413">
                  <c:v>1.1679999999999853</c:v>
                </c:pt>
                <c:pt idx="414">
                  <c:v>1.173</c:v>
                </c:pt>
                <c:pt idx="415">
                  <c:v>1.179</c:v>
                </c:pt>
                <c:pt idx="416">
                  <c:v>1.1879999999999853</c:v>
                </c:pt>
                <c:pt idx="417">
                  <c:v>1.2</c:v>
                </c:pt>
                <c:pt idx="418">
                  <c:v>1.2229999999999814</c:v>
                </c:pt>
                <c:pt idx="419">
                  <c:v>1.2369999999999828</c:v>
                </c:pt>
                <c:pt idx="420">
                  <c:v>1.2489999999999837</c:v>
                </c:pt>
                <c:pt idx="421">
                  <c:v>1.2549999999999835</c:v>
                </c:pt>
                <c:pt idx="422">
                  <c:v>1.27</c:v>
                </c:pt>
                <c:pt idx="423">
                  <c:v>1.290999999999985</c:v>
                </c:pt>
                <c:pt idx="424">
                  <c:v>1.321</c:v>
                </c:pt>
                <c:pt idx="425">
                  <c:v>1.3520000000000001</c:v>
                </c:pt>
                <c:pt idx="426">
                  <c:v>1.351</c:v>
                </c:pt>
                <c:pt idx="427">
                  <c:v>1.3480000000000001</c:v>
                </c:pt>
                <c:pt idx="428">
                  <c:v>1.333</c:v>
                </c:pt>
                <c:pt idx="429">
                  <c:v>1.3340000000000001</c:v>
                </c:pt>
                <c:pt idx="430">
                  <c:v>1.329</c:v>
                </c:pt>
                <c:pt idx="431">
                  <c:v>1.3340000000000001</c:v>
                </c:pt>
                <c:pt idx="432">
                  <c:v>1.3440000000000001</c:v>
                </c:pt>
                <c:pt idx="433">
                  <c:v>1.357</c:v>
                </c:pt>
                <c:pt idx="434">
                  <c:v>1.3800000000000001</c:v>
                </c:pt>
                <c:pt idx="435">
                  <c:v>1.4</c:v>
                </c:pt>
                <c:pt idx="436">
                  <c:v>1.4179999999999706</c:v>
                </c:pt>
                <c:pt idx="437">
                  <c:v>1.4179999999999706</c:v>
                </c:pt>
                <c:pt idx="438">
                  <c:v>1.4319999999999706</c:v>
                </c:pt>
                <c:pt idx="439">
                  <c:v>1.4189999999999785</c:v>
                </c:pt>
                <c:pt idx="440">
                  <c:v>1.4169999999999785</c:v>
                </c:pt>
                <c:pt idx="441">
                  <c:v>1.4509999999999814</c:v>
                </c:pt>
                <c:pt idx="442">
                  <c:v>1.4709999999999814</c:v>
                </c:pt>
                <c:pt idx="443">
                  <c:v>1.5309999999999837</c:v>
                </c:pt>
                <c:pt idx="444">
                  <c:v>1.5940000000000001</c:v>
                </c:pt>
                <c:pt idx="445">
                  <c:v>1.7080000000000024</c:v>
                </c:pt>
                <c:pt idx="446">
                  <c:v>1.7460000000000027</c:v>
                </c:pt>
                <c:pt idx="447">
                  <c:v>1.7589999999999861</c:v>
                </c:pt>
                <c:pt idx="448">
                  <c:v>1.7889999999999873</c:v>
                </c:pt>
                <c:pt idx="449">
                  <c:v>1.7609999999999861</c:v>
                </c:pt>
                <c:pt idx="450">
                  <c:v>1.7660000000000027</c:v>
                </c:pt>
                <c:pt idx="451">
                  <c:v>1.7440000000000027</c:v>
                </c:pt>
                <c:pt idx="452">
                  <c:v>1.7380000000000027</c:v>
                </c:pt>
                <c:pt idx="453">
                  <c:v>1.6980000000000146</c:v>
                </c:pt>
                <c:pt idx="454">
                  <c:v>1.7209999999999848</c:v>
                </c:pt>
                <c:pt idx="455">
                  <c:v>1.7089999999999841</c:v>
                </c:pt>
                <c:pt idx="456">
                  <c:v>1.7360000000000027</c:v>
                </c:pt>
                <c:pt idx="457">
                  <c:v>1.7200000000000024</c:v>
                </c:pt>
                <c:pt idx="458">
                  <c:v>1.7269999999999848</c:v>
                </c:pt>
                <c:pt idx="459">
                  <c:v>1.7209999999999848</c:v>
                </c:pt>
                <c:pt idx="460">
                  <c:v>1.6919999999999853</c:v>
                </c:pt>
                <c:pt idx="461">
                  <c:v>1.6719999999999853</c:v>
                </c:pt>
                <c:pt idx="462">
                  <c:v>1.655</c:v>
                </c:pt>
                <c:pt idx="463">
                  <c:v>1.6339999999999835</c:v>
                </c:pt>
                <c:pt idx="464">
                  <c:v>1.615</c:v>
                </c:pt>
                <c:pt idx="465">
                  <c:v>1.5980000000000001</c:v>
                </c:pt>
                <c:pt idx="466">
                  <c:v>1.5840000000000001</c:v>
                </c:pt>
                <c:pt idx="467">
                  <c:v>1.579</c:v>
                </c:pt>
                <c:pt idx="468">
                  <c:v>1.571</c:v>
                </c:pt>
                <c:pt idx="469">
                  <c:v>1.585</c:v>
                </c:pt>
                <c:pt idx="470">
                  <c:v>1.6060000000000001</c:v>
                </c:pt>
                <c:pt idx="471">
                  <c:v>1.649</c:v>
                </c:pt>
                <c:pt idx="472">
                  <c:v>1.665</c:v>
                </c:pt>
                <c:pt idx="473">
                  <c:v>1.6850000000000001</c:v>
                </c:pt>
                <c:pt idx="474">
                  <c:v>1.7189999999999848</c:v>
                </c:pt>
                <c:pt idx="475">
                  <c:v>1.7500000000000027</c:v>
                </c:pt>
                <c:pt idx="476">
                  <c:v>1.819</c:v>
                </c:pt>
                <c:pt idx="477">
                  <c:v>1.9319999999999828</c:v>
                </c:pt>
                <c:pt idx="478">
                  <c:v>2.0459999999999998</c:v>
                </c:pt>
                <c:pt idx="479">
                  <c:v>2.1189999999999998</c:v>
                </c:pt>
                <c:pt idx="480">
                  <c:v>2.121</c:v>
                </c:pt>
                <c:pt idx="481">
                  <c:v>2.0649999999999999</c:v>
                </c:pt>
                <c:pt idx="482">
                  <c:v>2.06</c:v>
                </c:pt>
                <c:pt idx="483">
                  <c:v>2.0759999999999987</c:v>
                </c:pt>
                <c:pt idx="484">
                  <c:v>2.097</c:v>
                </c:pt>
                <c:pt idx="485">
                  <c:v>2.1080000000000001</c:v>
                </c:pt>
                <c:pt idx="486">
                  <c:v>2.101</c:v>
                </c:pt>
                <c:pt idx="487">
                  <c:v>2.113</c:v>
                </c:pt>
                <c:pt idx="488">
                  <c:v>2.1230000000000002</c:v>
                </c:pt>
                <c:pt idx="489">
                  <c:v>2.153</c:v>
                </c:pt>
                <c:pt idx="490">
                  <c:v>2.173</c:v>
                </c:pt>
                <c:pt idx="491">
                  <c:v>2.17</c:v>
                </c:pt>
                <c:pt idx="492">
                  <c:v>2.145</c:v>
                </c:pt>
                <c:pt idx="493">
                  <c:v>2.12</c:v>
                </c:pt>
                <c:pt idx="494">
                  <c:v>2.1230000000000002</c:v>
                </c:pt>
                <c:pt idx="495">
                  <c:v>2.1070000000000002</c:v>
                </c:pt>
                <c:pt idx="496">
                  <c:v>2.0959999999999988</c:v>
                </c:pt>
                <c:pt idx="497">
                  <c:v>2.0870000000000002</c:v>
                </c:pt>
                <c:pt idx="498">
                  <c:v>2.073</c:v>
                </c:pt>
                <c:pt idx="499">
                  <c:v>2.0939999999999999</c:v>
                </c:pt>
                <c:pt idx="500">
                  <c:v>2.08</c:v>
                </c:pt>
                <c:pt idx="501">
                  <c:v>2.0859999999999999</c:v>
                </c:pt>
                <c:pt idx="502">
                  <c:v>2.0989999999999998</c:v>
                </c:pt>
                <c:pt idx="503">
                  <c:v>2.1019999999999999</c:v>
                </c:pt>
                <c:pt idx="504">
                  <c:v>2.1359999999999997</c:v>
                </c:pt>
                <c:pt idx="505">
                  <c:v>2.1159999999999997</c:v>
                </c:pt>
                <c:pt idx="506">
                  <c:v>2.1159999999999997</c:v>
                </c:pt>
                <c:pt idx="507">
                  <c:v>2.0959999999999988</c:v>
                </c:pt>
                <c:pt idx="508">
                  <c:v>2.0519999999999987</c:v>
                </c:pt>
                <c:pt idx="509">
                  <c:v>2.0329999999999977</c:v>
                </c:pt>
                <c:pt idx="510">
                  <c:v>2.0109999999999997</c:v>
                </c:pt>
                <c:pt idx="511">
                  <c:v>2.0139999999999998</c:v>
                </c:pt>
                <c:pt idx="512">
                  <c:v>2.004</c:v>
                </c:pt>
                <c:pt idx="513">
                  <c:v>1.9949999999999974</c:v>
                </c:pt>
                <c:pt idx="514">
                  <c:v>2.0309999999999997</c:v>
                </c:pt>
                <c:pt idx="515">
                  <c:v>2.0270000000000001</c:v>
                </c:pt>
                <c:pt idx="516">
                  <c:v>2.0209999999999999</c:v>
                </c:pt>
                <c:pt idx="517">
                  <c:v>1.9909999999999972</c:v>
                </c:pt>
                <c:pt idx="518">
                  <c:v>1.9580000000000122</c:v>
                </c:pt>
                <c:pt idx="519">
                  <c:v>1.9100000000000001</c:v>
                </c:pt>
                <c:pt idx="520">
                  <c:v>1.8759999999999835</c:v>
                </c:pt>
                <c:pt idx="521">
                  <c:v>1.891</c:v>
                </c:pt>
                <c:pt idx="522">
                  <c:v>1.9309999999999958</c:v>
                </c:pt>
                <c:pt idx="523">
                  <c:v>1.887</c:v>
                </c:pt>
                <c:pt idx="524">
                  <c:v>1.879</c:v>
                </c:pt>
                <c:pt idx="525">
                  <c:v>1.857</c:v>
                </c:pt>
                <c:pt idx="526">
                  <c:v>1.883</c:v>
                </c:pt>
                <c:pt idx="527">
                  <c:v>1.8939999999999835</c:v>
                </c:pt>
                <c:pt idx="528">
                  <c:v>1.9339999999999828</c:v>
                </c:pt>
                <c:pt idx="529">
                  <c:v>1.9749999999999972</c:v>
                </c:pt>
                <c:pt idx="530">
                  <c:v>1.9860000000000135</c:v>
                </c:pt>
                <c:pt idx="531">
                  <c:v>2.0149999999999997</c:v>
                </c:pt>
                <c:pt idx="532">
                  <c:v>2.0319999999999987</c:v>
                </c:pt>
                <c:pt idx="533">
                  <c:v>2.0329999999999977</c:v>
                </c:pt>
                <c:pt idx="534">
                  <c:v>2.0270000000000001</c:v>
                </c:pt>
                <c:pt idx="535">
                  <c:v>2.0149999999999997</c:v>
                </c:pt>
                <c:pt idx="536">
                  <c:v>1.9840000000000135</c:v>
                </c:pt>
                <c:pt idx="537">
                  <c:v>1.9580000000000122</c:v>
                </c:pt>
                <c:pt idx="538">
                  <c:v>1.9560000000000122</c:v>
                </c:pt>
                <c:pt idx="539">
                  <c:v>1.9379999999999828</c:v>
                </c:pt>
                <c:pt idx="540">
                  <c:v>1.9339999999999828</c:v>
                </c:pt>
                <c:pt idx="541">
                  <c:v>1.9209999999999958</c:v>
                </c:pt>
                <c:pt idx="542">
                  <c:v>1.9100000000000001</c:v>
                </c:pt>
                <c:pt idx="543">
                  <c:v>1.8680000000000001</c:v>
                </c:pt>
                <c:pt idx="544">
                  <c:v>1.8280000000000001</c:v>
                </c:pt>
                <c:pt idx="545">
                  <c:v>1.8480000000000001</c:v>
                </c:pt>
                <c:pt idx="546">
                  <c:v>1.8640000000000001</c:v>
                </c:pt>
                <c:pt idx="547">
                  <c:v>1.8740000000000001</c:v>
                </c:pt>
                <c:pt idx="548">
                  <c:v>1.8720000000000001</c:v>
                </c:pt>
                <c:pt idx="549">
                  <c:v>1.8680000000000001</c:v>
                </c:pt>
                <c:pt idx="550">
                  <c:v>1.86</c:v>
                </c:pt>
                <c:pt idx="551">
                  <c:v>1.883</c:v>
                </c:pt>
                <c:pt idx="552">
                  <c:v>1.8939999999999835</c:v>
                </c:pt>
                <c:pt idx="553">
                  <c:v>1.9319999999999828</c:v>
                </c:pt>
                <c:pt idx="554">
                  <c:v>1.9620000000000122</c:v>
                </c:pt>
                <c:pt idx="555">
                  <c:v>1.9800000000000135</c:v>
                </c:pt>
                <c:pt idx="556">
                  <c:v>2.0139999999999998</c:v>
                </c:pt>
                <c:pt idx="557">
                  <c:v>2.0289999999999999</c:v>
                </c:pt>
                <c:pt idx="558">
                  <c:v>2.0519999999999987</c:v>
                </c:pt>
                <c:pt idx="559">
                  <c:v>2.0389999999999997</c:v>
                </c:pt>
                <c:pt idx="560">
                  <c:v>2.0630000000000002</c:v>
                </c:pt>
                <c:pt idx="561">
                  <c:v>2.0919999999999987</c:v>
                </c:pt>
                <c:pt idx="562">
                  <c:v>2.09</c:v>
                </c:pt>
                <c:pt idx="563">
                  <c:v>2.09</c:v>
                </c:pt>
                <c:pt idx="564">
                  <c:v>2.085</c:v>
                </c:pt>
                <c:pt idx="565">
                  <c:v>2.0659999999999998</c:v>
                </c:pt>
                <c:pt idx="566">
                  <c:v>2.0579999999999998</c:v>
                </c:pt>
                <c:pt idx="567">
                  <c:v>2.028</c:v>
                </c:pt>
                <c:pt idx="568">
                  <c:v>2.0089999999999999</c:v>
                </c:pt>
                <c:pt idx="569">
                  <c:v>2.008</c:v>
                </c:pt>
                <c:pt idx="570">
                  <c:v>1.9720000000000124</c:v>
                </c:pt>
                <c:pt idx="571">
                  <c:v>1.9760000000000131</c:v>
                </c:pt>
                <c:pt idx="572">
                  <c:v>1.9860000000000135</c:v>
                </c:pt>
                <c:pt idx="573">
                  <c:v>2.0139999999999998</c:v>
                </c:pt>
                <c:pt idx="574">
                  <c:v>2.0259999999999998</c:v>
                </c:pt>
                <c:pt idx="575">
                  <c:v>2.044</c:v>
                </c:pt>
                <c:pt idx="576">
                  <c:v>2.0289999999999999</c:v>
                </c:pt>
                <c:pt idx="577">
                  <c:v>2.0329999999999977</c:v>
                </c:pt>
                <c:pt idx="578">
                  <c:v>2.0149999999999997</c:v>
                </c:pt>
                <c:pt idx="579">
                  <c:v>2.0230000000000001</c:v>
                </c:pt>
                <c:pt idx="580">
                  <c:v>2.0430000000000001</c:v>
                </c:pt>
                <c:pt idx="581">
                  <c:v>2.0529999999999977</c:v>
                </c:pt>
                <c:pt idx="582">
                  <c:v>2.0699999999999998</c:v>
                </c:pt>
                <c:pt idx="583">
                  <c:v>2.0699999999999998</c:v>
                </c:pt>
                <c:pt idx="584">
                  <c:v>2.0830000000000002</c:v>
                </c:pt>
                <c:pt idx="585">
                  <c:v>2.0319999999999987</c:v>
                </c:pt>
                <c:pt idx="586">
                  <c:v>2.024</c:v>
                </c:pt>
                <c:pt idx="587">
                  <c:v>1.9980000000000138</c:v>
                </c:pt>
                <c:pt idx="588">
                  <c:v>2.0149999999999997</c:v>
                </c:pt>
                <c:pt idx="589">
                  <c:v>2.0230000000000001</c:v>
                </c:pt>
                <c:pt idx="590">
                  <c:v>2.0189999999999997</c:v>
                </c:pt>
                <c:pt idx="591">
                  <c:v>2.0230000000000001</c:v>
                </c:pt>
                <c:pt idx="592">
                  <c:v>1.9969999999999974</c:v>
                </c:pt>
                <c:pt idx="593">
                  <c:v>2.0019999999999998</c:v>
                </c:pt>
                <c:pt idx="594">
                  <c:v>1.9809999999999972</c:v>
                </c:pt>
                <c:pt idx="595">
                  <c:v>1.9609999999999959</c:v>
                </c:pt>
                <c:pt idx="596">
                  <c:v>1.9480000000000122</c:v>
                </c:pt>
                <c:pt idx="597">
                  <c:v>1.9429999999999958</c:v>
                </c:pt>
                <c:pt idx="598">
                  <c:v>1.9269999999999958</c:v>
                </c:pt>
                <c:pt idx="599">
                  <c:v>1.9239999999999828</c:v>
                </c:pt>
                <c:pt idx="600">
                  <c:v>1.9359999999999828</c:v>
                </c:pt>
                <c:pt idx="601">
                  <c:v>1.9440000000000122</c:v>
                </c:pt>
                <c:pt idx="602">
                  <c:v>1.9829999999999972</c:v>
                </c:pt>
                <c:pt idx="603">
                  <c:v>1.9900000000000135</c:v>
                </c:pt>
                <c:pt idx="604">
                  <c:v>2.0070000000000001</c:v>
                </c:pt>
                <c:pt idx="605">
                  <c:v>2.0289999999999999</c:v>
                </c:pt>
                <c:pt idx="606">
                  <c:v>2.0389999999999997</c:v>
                </c:pt>
                <c:pt idx="607">
                  <c:v>2.02</c:v>
                </c:pt>
                <c:pt idx="608">
                  <c:v>1.9560000000000122</c:v>
                </c:pt>
                <c:pt idx="609">
                  <c:v>1.9600000000000122</c:v>
                </c:pt>
                <c:pt idx="610">
                  <c:v>1.9209999999999958</c:v>
                </c:pt>
                <c:pt idx="611">
                  <c:v>1.9269999999999958</c:v>
                </c:pt>
                <c:pt idx="612">
                  <c:v>1.9259999999999828</c:v>
                </c:pt>
                <c:pt idx="613">
                  <c:v>1.9239999999999828</c:v>
                </c:pt>
                <c:pt idx="614">
                  <c:v>1.9309999999999958</c:v>
                </c:pt>
                <c:pt idx="615">
                  <c:v>1.9279999999999828</c:v>
                </c:pt>
                <c:pt idx="616">
                  <c:v>1.9169999999999958</c:v>
                </c:pt>
                <c:pt idx="617">
                  <c:v>1.9179999999999828</c:v>
                </c:pt>
                <c:pt idx="618">
                  <c:v>1.863</c:v>
                </c:pt>
                <c:pt idx="619">
                  <c:v>1.851</c:v>
                </c:pt>
                <c:pt idx="620">
                  <c:v>1.827</c:v>
                </c:pt>
                <c:pt idx="621">
                  <c:v>1.829</c:v>
                </c:pt>
                <c:pt idx="622">
                  <c:v>1.8260000000000001</c:v>
                </c:pt>
                <c:pt idx="623">
                  <c:v>1.819</c:v>
                </c:pt>
                <c:pt idx="624">
                  <c:v>1.7860000000000031</c:v>
                </c:pt>
                <c:pt idx="625">
                  <c:v>1.7749999999999864</c:v>
                </c:pt>
                <c:pt idx="626">
                  <c:v>1.786999999999987</c:v>
                </c:pt>
                <c:pt idx="627">
                  <c:v>1.7649999999999861</c:v>
                </c:pt>
                <c:pt idx="628">
                  <c:v>1.8</c:v>
                </c:pt>
                <c:pt idx="629">
                  <c:v>1.8109999999999853</c:v>
                </c:pt>
                <c:pt idx="630">
                  <c:v>1.8129999999999853</c:v>
                </c:pt>
                <c:pt idx="631">
                  <c:v>1.8049999999999853</c:v>
                </c:pt>
                <c:pt idx="632">
                  <c:v>1.7809999999999864</c:v>
                </c:pt>
                <c:pt idx="633">
                  <c:v>1.8160000000000001</c:v>
                </c:pt>
                <c:pt idx="634">
                  <c:v>1.8160000000000001</c:v>
                </c:pt>
                <c:pt idx="635">
                  <c:v>1.802</c:v>
                </c:pt>
                <c:pt idx="636">
                  <c:v>1.7729999999999864</c:v>
                </c:pt>
                <c:pt idx="637">
                  <c:v>1.7520000000000027</c:v>
                </c:pt>
                <c:pt idx="638">
                  <c:v>1.7449999999999866</c:v>
                </c:pt>
                <c:pt idx="639">
                  <c:v>1.7340000000000027</c:v>
                </c:pt>
                <c:pt idx="640">
                  <c:v>1.7309999999999848</c:v>
                </c:pt>
                <c:pt idx="641">
                  <c:v>1.7289999999999848</c:v>
                </c:pt>
                <c:pt idx="642">
                  <c:v>1.7249999999999848</c:v>
                </c:pt>
                <c:pt idx="643">
                  <c:v>1.7440000000000027</c:v>
                </c:pt>
                <c:pt idx="644">
                  <c:v>1.7189999999999848</c:v>
                </c:pt>
                <c:pt idx="645">
                  <c:v>1.7440000000000027</c:v>
                </c:pt>
                <c:pt idx="646">
                  <c:v>1.7520000000000027</c:v>
                </c:pt>
                <c:pt idx="647">
                  <c:v>1.7380000000000027</c:v>
                </c:pt>
                <c:pt idx="648">
                  <c:v>1.7280000000000026</c:v>
                </c:pt>
                <c:pt idx="649">
                  <c:v>1.7589999999999861</c:v>
                </c:pt>
                <c:pt idx="650">
                  <c:v>1.7720000000000031</c:v>
                </c:pt>
                <c:pt idx="651">
                  <c:v>1.8009999999999853</c:v>
                </c:pt>
                <c:pt idx="652">
                  <c:v>1.825</c:v>
                </c:pt>
                <c:pt idx="653">
                  <c:v>1.8939999999999835</c:v>
                </c:pt>
                <c:pt idx="654">
                  <c:v>1.9229999999999958</c:v>
                </c:pt>
                <c:pt idx="655">
                  <c:v>1.9509999999999958</c:v>
                </c:pt>
                <c:pt idx="656">
                  <c:v>1.9840000000000135</c:v>
                </c:pt>
                <c:pt idx="657">
                  <c:v>1.9769999999999972</c:v>
                </c:pt>
                <c:pt idx="658">
                  <c:v>1.9949999999999974</c:v>
                </c:pt>
                <c:pt idx="659">
                  <c:v>1.9980000000000138</c:v>
                </c:pt>
                <c:pt idx="660">
                  <c:v>2.02</c:v>
                </c:pt>
                <c:pt idx="661">
                  <c:v>2.0159999999999987</c:v>
                </c:pt>
                <c:pt idx="662">
                  <c:v>2.0299999999999998</c:v>
                </c:pt>
                <c:pt idx="663">
                  <c:v>1.9960000000000138</c:v>
                </c:pt>
                <c:pt idx="664">
                  <c:v>2.0389999999999997</c:v>
                </c:pt>
                <c:pt idx="665">
                  <c:v>2.0470000000000002</c:v>
                </c:pt>
                <c:pt idx="666">
                  <c:v>2</c:v>
                </c:pt>
                <c:pt idx="667">
                  <c:v>1.9860000000000135</c:v>
                </c:pt>
                <c:pt idx="668">
                  <c:v>1.9949999999999974</c:v>
                </c:pt>
                <c:pt idx="669">
                  <c:v>1.9520000000000122</c:v>
                </c:pt>
                <c:pt idx="670">
                  <c:v>1.9189999999999958</c:v>
                </c:pt>
                <c:pt idx="671">
                  <c:v>1.9079999999999819</c:v>
                </c:pt>
                <c:pt idx="672">
                  <c:v>1.897</c:v>
                </c:pt>
                <c:pt idx="673">
                  <c:v>1.9139999999999826</c:v>
                </c:pt>
                <c:pt idx="674">
                  <c:v>1.9169999999999958</c:v>
                </c:pt>
                <c:pt idx="675">
                  <c:v>1.9100000000000001</c:v>
                </c:pt>
                <c:pt idx="676">
                  <c:v>1.9009999999999958</c:v>
                </c:pt>
                <c:pt idx="677">
                  <c:v>1.8939999999999835</c:v>
                </c:pt>
                <c:pt idx="678">
                  <c:v>1.865</c:v>
                </c:pt>
                <c:pt idx="679">
                  <c:v>1.867</c:v>
                </c:pt>
                <c:pt idx="680">
                  <c:v>1.8540000000000001</c:v>
                </c:pt>
                <c:pt idx="681">
                  <c:v>1.865</c:v>
                </c:pt>
                <c:pt idx="682">
                  <c:v>1.841</c:v>
                </c:pt>
                <c:pt idx="683">
                  <c:v>1.8049999999999853</c:v>
                </c:pt>
                <c:pt idx="684">
                  <c:v>1.7680000000000027</c:v>
                </c:pt>
                <c:pt idx="685">
                  <c:v>1.7860000000000031</c:v>
                </c:pt>
                <c:pt idx="686">
                  <c:v>1.806</c:v>
                </c:pt>
                <c:pt idx="687">
                  <c:v>1.7909999999999875</c:v>
                </c:pt>
                <c:pt idx="688">
                  <c:v>1.7940000000000031</c:v>
                </c:pt>
                <c:pt idx="689">
                  <c:v>1.7509999999999859</c:v>
                </c:pt>
                <c:pt idx="690">
                  <c:v>1.7320000000000026</c:v>
                </c:pt>
                <c:pt idx="691">
                  <c:v>1.677</c:v>
                </c:pt>
                <c:pt idx="692">
                  <c:v>1.6930000000000001</c:v>
                </c:pt>
                <c:pt idx="693">
                  <c:v>1.665</c:v>
                </c:pt>
                <c:pt idx="694">
                  <c:v>1.665</c:v>
                </c:pt>
                <c:pt idx="695">
                  <c:v>1.679</c:v>
                </c:pt>
                <c:pt idx="696">
                  <c:v>1.6900000000000146</c:v>
                </c:pt>
                <c:pt idx="697">
                  <c:v>1.7300000000000026</c:v>
                </c:pt>
                <c:pt idx="698">
                  <c:v>1.7460000000000027</c:v>
                </c:pt>
                <c:pt idx="699">
                  <c:v>1.7669999999999861</c:v>
                </c:pt>
                <c:pt idx="700">
                  <c:v>1.798000000000004</c:v>
                </c:pt>
                <c:pt idx="701">
                  <c:v>1.7669999999999861</c:v>
                </c:pt>
                <c:pt idx="702">
                  <c:v>1.798000000000004</c:v>
                </c:pt>
                <c:pt idx="703">
                  <c:v>1.8160000000000001</c:v>
                </c:pt>
                <c:pt idx="704">
                  <c:v>1.827</c:v>
                </c:pt>
                <c:pt idx="705">
                  <c:v>1.8979999999999835</c:v>
                </c:pt>
                <c:pt idx="706">
                  <c:v>1.9400000000000122</c:v>
                </c:pt>
                <c:pt idx="707">
                  <c:v>2.0019999999999998</c:v>
                </c:pt>
                <c:pt idx="708">
                  <c:v>2.0299999999999998</c:v>
                </c:pt>
                <c:pt idx="709">
                  <c:v>2.0880000000000001</c:v>
                </c:pt>
                <c:pt idx="710">
                  <c:v>2.0939999999999999</c:v>
                </c:pt>
                <c:pt idx="711">
                  <c:v>2.0870000000000002</c:v>
                </c:pt>
                <c:pt idx="712">
                  <c:v>2.069</c:v>
                </c:pt>
                <c:pt idx="713">
                  <c:v>2.044</c:v>
                </c:pt>
                <c:pt idx="714">
                  <c:v>1.9969999999999974</c:v>
                </c:pt>
                <c:pt idx="715">
                  <c:v>1.9429999999999958</c:v>
                </c:pt>
                <c:pt idx="716">
                  <c:v>1.9319999999999828</c:v>
                </c:pt>
                <c:pt idx="717">
                  <c:v>1.9359999999999828</c:v>
                </c:pt>
                <c:pt idx="718">
                  <c:v>1.895</c:v>
                </c:pt>
                <c:pt idx="719">
                  <c:v>1.9000000000000001</c:v>
                </c:pt>
                <c:pt idx="720">
                  <c:v>1.9019999999999813</c:v>
                </c:pt>
                <c:pt idx="721">
                  <c:v>1.9300000000000122</c:v>
                </c:pt>
                <c:pt idx="722">
                  <c:v>1.9289999999999958</c:v>
                </c:pt>
                <c:pt idx="723">
                  <c:v>1.9079999999999819</c:v>
                </c:pt>
                <c:pt idx="724">
                  <c:v>1.8800000000000001</c:v>
                </c:pt>
                <c:pt idx="725">
                  <c:v>1.8340000000000001</c:v>
                </c:pt>
                <c:pt idx="726">
                  <c:v>1.7809999999999864</c:v>
                </c:pt>
                <c:pt idx="727">
                  <c:v>1.7560000000000027</c:v>
                </c:pt>
                <c:pt idx="728">
                  <c:v>1.7489999999999866</c:v>
                </c:pt>
                <c:pt idx="729">
                  <c:v>1.7409999999999863</c:v>
                </c:pt>
                <c:pt idx="730">
                  <c:v>1.7429999999999866</c:v>
                </c:pt>
                <c:pt idx="731">
                  <c:v>1.8240000000000001</c:v>
                </c:pt>
                <c:pt idx="732">
                  <c:v>1.7720000000000031</c:v>
                </c:pt>
                <c:pt idx="733">
                  <c:v>1.7709999999999864</c:v>
                </c:pt>
                <c:pt idx="734">
                  <c:v>1.7189999999999848</c:v>
                </c:pt>
                <c:pt idx="735">
                  <c:v>1.6619999999999846</c:v>
                </c:pt>
                <c:pt idx="736">
                  <c:v>1.621</c:v>
                </c:pt>
                <c:pt idx="737">
                  <c:v>1.6779999999999853</c:v>
                </c:pt>
                <c:pt idx="738">
                  <c:v>1.6319999999999835</c:v>
                </c:pt>
                <c:pt idx="739">
                  <c:v>1.6700000000000021</c:v>
                </c:pt>
                <c:pt idx="740">
                  <c:v>1.6539999999999835</c:v>
                </c:pt>
                <c:pt idx="741">
                  <c:v>1.6600000000000001</c:v>
                </c:pt>
                <c:pt idx="742">
                  <c:v>1.6519999999999835</c:v>
                </c:pt>
                <c:pt idx="743">
                  <c:v>1.6319999999999835</c:v>
                </c:pt>
                <c:pt idx="744">
                  <c:v>1.6339999999999835</c:v>
                </c:pt>
                <c:pt idx="745">
                  <c:v>1.6120000000000001</c:v>
                </c:pt>
                <c:pt idx="746">
                  <c:v>1.6</c:v>
                </c:pt>
                <c:pt idx="747">
                  <c:v>1.5209999999999835</c:v>
                </c:pt>
                <c:pt idx="748">
                  <c:v>1.5349999999999844</c:v>
                </c:pt>
                <c:pt idx="749">
                  <c:v>1.5329999999999839</c:v>
                </c:pt>
                <c:pt idx="750">
                  <c:v>1.5549999999999853</c:v>
                </c:pt>
                <c:pt idx="751">
                  <c:v>1.5620000000000001</c:v>
                </c:pt>
                <c:pt idx="752">
                  <c:v>1.6040000000000001</c:v>
                </c:pt>
                <c:pt idx="753">
                  <c:v>1.589</c:v>
                </c:pt>
                <c:pt idx="754">
                  <c:v>1.6300000000000001</c:v>
                </c:pt>
                <c:pt idx="755">
                  <c:v>1.615</c:v>
                </c:pt>
                <c:pt idx="756">
                  <c:v>1.615</c:v>
                </c:pt>
                <c:pt idx="757">
                  <c:v>1.677</c:v>
                </c:pt>
                <c:pt idx="758">
                  <c:v>1.7020000000000024</c:v>
                </c:pt>
                <c:pt idx="759">
                  <c:v>1.7049999999999839</c:v>
                </c:pt>
                <c:pt idx="760">
                  <c:v>1.7360000000000027</c:v>
                </c:pt>
                <c:pt idx="761">
                  <c:v>1.7840000000000031</c:v>
                </c:pt>
                <c:pt idx="762">
                  <c:v>1.837</c:v>
                </c:pt>
                <c:pt idx="763">
                  <c:v>1.8440000000000001</c:v>
                </c:pt>
                <c:pt idx="764">
                  <c:v>1.8129999999999853</c:v>
                </c:pt>
                <c:pt idx="765">
                  <c:v>1.7880000000000031</c:v>
                </c:pt>
                <c:pt idx="766">
                  <c:v>1.7729999999999864</c:v>
                </c:pt>
                <c:pt idx="767">
                  <c:v>1.7520000000000027</c:v>
                </c:pt>
                <c:pt idx="768">
                  <c:v>1.7629999999999861</c:v>
                </c:pt>
                <c:pt idx="769">
                  <c:v>1.7560000000000027</c:v>
                </c:pt>
                <c:pt idx="770">
                  <c:v>1.7300000000000026</c:v>
                </c:pt>
                <c:pt idx="771">
                  <c:v>1.7280000000000026</c:v>
                </c:pt>
                <c:pt idx="772">
                  <c:v>1.7200000000000024</c:v>
                </c:pt>
                <c:pt idx="773">
                  <c:v>1.6719999999999853</c:v>
                </c:pt>
                <c:pt idx="774">
                  <c:v>1.665999999999985</c:v>
                </c:pt>
                <c:pt idx="775">
                  <c:v>1.657</c:v>
                </c:pt>
                <c:pt idx="776">
                  <c:v>1.679</c:v>
                </c:pt>
                <c:pt idx="777">
                  <c:v>1.657</c:v>
                </c:pt>
                <c:pt idx="778">
                  <c:v>1.643</c:v>
                </c:pt>
                <c:pt idx="779">
                  <c:v>1.649</c:v>
                </c:pt>
                <c:pt idx="780">
                  <c:v>1.62</c:v>
                </c:pt>
                <c:pt idx="781">
                  <c:v>1.593</c:v>
                </c:pt>
                <c:pt idx="782">
                  <c:v>1.6259999999999835</c:v>
                </c:pt>
                <c:pt idx="783">
                  <c:v>1.6970000000000001</c:v>
                </c:pt>
                <c:pt idx="784">
                  <c:v>1.6980000000000146</c:v>
                </c:pt>
                <c:pt idx="785">
                  <c:v>1.6759999999999853</c:v>
                </c:pt>
                <c:pt idx="786">
                  <c:v>1.6559999999999837</c:v>
                </c:pt>
                <c:pt idx="787">
                  <c:v>1.629</c:v>
                </c:pt>
                <c:pt idx="788">
                  <c:v>1.629</c:v>
                </c:pt>
                <c:pt idx="789">
                  <c:v>1.629</c:v>
                </c:pt>
                <c:pt idx="790">
                  <c:v>1.665</c:v>
                </c:pt>
                <c:pt idx="791">
                  <c:v>1.6970000000000001</c:v>
                </c:pt>
                <c:pt idx="792">
                  <c:v>1.6919999999999853</c:v>
                </c:pt>
                <c:pt idx="793">
                  <c:v>1.6539999999999835</c:v>
                </c:pt>
                <c:pt idx="794">
                  <c:v>1.645</c:v>
                </c:pt>
                <c:pt idx="795">
                  <c:v>1.5820000000000001</c:v>
                </c:pt>
                <c:pt idx="796">
                  <c:v>1.5960000000000001</c:v>
                </c:pt>
                <c:pt idx="797">
                  <c:v>1.651</c:v>
                </c:pt>
                <c:pt idx="798">
                  <c:v>1.59</c:v>
                </c:pt>
                <c:pt idx="799">
                  <c:v>1.6240000000000001</c:v>
                </c:pt>
                <c:pt idx="800">
                  <c:v>1.5589999999999853</c:v>
                </c:pt>
                <c:pt idx="801">
                  <c:v>1.5669999999999853</c:v>
                </c:pt>
                <c:pt idx="802">
                  <c:v>1.573</c:v>
                </c:pt>
                <c:pt idx="803">
                  <c:v>1.6020000000000001</c:v>
                </c:pt>
                <c:pt idx="804">
                  <c:v>1.62</c:v>
                </c:pt>
                <c:pt idx="805">
                  <c:v>1.625</c:v>
                </c:pt>
                <c:pt idx="806">
                  <c:v>1.649</c:v>
                </c:pt>
                <c:pt idx="807">
                  <c:v>1.659</c:v>
                </c:pt>
                <c:pt idx="808">
                  <c:v>1.6890000000000001</c:v>
                </c:pt>
                <c:pt idx="809">
                  <c:v>1.7220000000000026</c:v>
                </c:pt>
                <c:pt idx="810">
                  <c:v>1.7440000000000027</c:v>
                </c:pt>
                <c:pt idx="811">
                  <c:v>1.7760000000000031</c:v>
                </c:pt>
                <c:pt idx="812">
                  <c:v>1.7749999999999864</c:v>
                </c:pt>
                <c:pt idx="813">
                  <c:v>1.8169999999999853</c:v>
                </c:pt>
                <c:pt idx="814">
                  <c:v>1.8240000000000001</c:v>
                </c:pt>
                <c:pt idx="815">
                  <c:v>1.7949999999999877</c:v>
                </c:pt>
                <c:pt idx="816">
                  <c:v>1.7689999999999864</c:v>
                </c:pt>
                <c:pt idx="817">
                  <c:v>1.7780000000000031</c:v>
                </c:pt>
                <c:pt idx="818">
                  <c:v>1.7780000000000031</c:v>
                </c:pt>
                <c:pt idx="819">
                  <c:v>1.7589999999999861</c:v>
                </c:pt>
                <c:pt idx="820">
                  <c:v>1.7589999999999861</c:v>
                </c:pt>
                <c:pt idx="821">
                  <c:v>1.7549999999999859</c:v>
                </c:pt>
                <c:pt idx="822">
                  <c:v>1.7769999999999864</c:v>
                </c:pt>
                <c:pt idx="823">
                  <c:v>1.7320000000000026</c:v>
                </c:pt>
                <c:pt idx="824">
                  <c:v>1.732999999999985</c:v>
                </c:pt>
                <c:pt idx="825">
                  <c:v>1.7420000000000027</c:v>
                </c:pt>
                <c:pt idx="826">
                  <c:v>1.7949999999999877</c:v>
                </c:pt>
                <c:pt idx="827">
                  <c:v>1.7420000000000027</c:v>
                </c:pt>
                <c:pt idx="828">
                  <c:v>1.7249999999999848</c:v>
                </c:pt>
                <c:pt idx="829">
                  <c:v>1.732999999999985</c:v>
                </c:pt>
                <c:pt idx="830">
                  <c:v>1.6950000000000001</c:v>
                </c:pt>
                <c:pt idx="831">
                  <c:v>1.6439999999999835</c:v>
                </c:pt>
                <c:pt idx="832">
                  <c:v>1.6719999999999853</c:v>
                </c:pt>
                <c:pt idx="833">
                  <c:v>1.635</c:v>
                </c:pt>
                <c:pt idx="834">
                  <c:v>1.6339999999999835</c:v>
                </c:pt>
                <c:pt idx="835">
                  <c:v>1.6379999999999835</c:v>
                </c:pt>
                <c:pt idx="836">
                  <c:v>1.649</c:v>
                </c:pt>
                <c:pt idx="837">
                  <c:v>1.645</c:v>
                </c:pt>
                <c:pt idx="838">
                  <c:v>1.663</c:v>
                </c:pt>
                <c:pt idx="839">
                  <c:v>1.732999999999985</c:v>
                </c:pt>
                <c:pt idx="840">
                  <c:v>1.7409999999999863</c:v>
                </c:pt>
                <c:pt idx="841">
                  <c:v>1.7529999999999859</c:v>
                </c:pt>
                <c:pt idx="842">
                  <c:v>1.7740000000000031</c:v>
                </c:pt>
                <c:pt idx="843">
                  <c:v>1.7660000000000027</c:v>
                </c:pt>
                <c:pt idx="844">
                  <c:v>1.7489999999999866</c:v>
                </c:pt>
                <c:pt idx="845">
                  <c:v>1.7409999999999863</c:v>
                </c:pt>
                <c:pt idx="846">
                  <c:v>1.7120000000000024</c:v>
                </c:pt>
                <c:pt idx="847">
                  <c:v>1.7289999999999848</c:v>
                </c:pt>
                <c:pt idx="848">
                  <c:v>1.671</c:v>
                </c:pt>
                <c:pt idx="849">
                  <c:v>1.7049999999999839</c:v>
                </c:pt>
                <c:pt idx="850">
                  <c:v>1.7580000000000027</c:v>
                </c:pt>
                <c:pt idx="851">
                  <c:v>1.8049999999999853</c:v>
                </c:pt>
                <c:pt idx="852">
                  <c:v>1.87</c:v>
                </c:pt>
                <c:pt idx="853">
                  <c:v>1.8979999999999835</c:v>
                </c:pt>
                <c:pt idx="854">
                  <c:v>1.8900000000000001</c:v>
                </c:pt>
                <c:pt idx="855">
                  <c:v>1.9269999999999958</c:v>
                </c:pt>
                <c:pt idx="856">
                  <c:v>1.9200000000000021</c:v>
                </c:pt>
                <c:pt idx="857">
                  <c:v>1.9209999999999958</c:v>
                </c:pt>
                <c:pt idx="858">
                  <c:v>1.8959999999999835</c:v>
                </c:pt>
                <c:pt idx="859">
                  <c:v>1.8879999999999835</c:v>
                </c:pt>
                <c:pt idx="860">
                  <c:v>1.9069999999999958</c:v>
                </c:pt>
                <c:pt idx="861">
                  <c:v>1.8900000000000001</c:v>
                </c:pt>
                <c:pt idx="862">
                  <c:v>1.9000000000000001</c:v>
                </c:pt>
                <c:pt idx="863">
                  <c:v>1.9359999999999828</c:v>
                </c:pt>
                <c:pt idx="864">
                  <c:v>1.9540000000000122</c:v>
                </c:pt>
                <c:pt idx="865">
                  <c:v>1.9800000000000135</c:v>
                </c:pt>
                <c:pt idx="866">
                  <c:v>2.004</c:v>
                </c:pt>
                <c:pt idx="867">
                  <c:v>2.02</c:v>
                </c:pt>
                <c:pt idx="868">
                  <c:v>2.0189999999999997</c:v>
                </c:pt>
                <c:pt idx="869">
                  <c:v>2.0089999999999999</c:v>
                </c:pt>
                <c:pt idx="870">
                  <c:v>1.9800000000000135</c:v>
                </c:pt>
                <c:pt idx="871">
                  <c:v>1.9349999999999958</c:v>
                </c:pt>
                <c:pt idx="872">
                  <c:v>1.869</c:v>
                </c:pt>
                <c:pt idx="873">
                  <c:v>1.875</c:v>
                </c:pt>
                <c:pt idx="874">
                  <c:v>1.845</c:v>
                </c:pt>
                <c:pt idx="875">
                  <c:v>1.857</c:v>
                </c:pt>
                <c:pt idx="876">
                  <c:v>1.851</c:v>
                </c:pt>
                <c:pt idx="877">
                  <c:v>1.861</c:v>
                </c:pt>
                <c:pt idx="878">
                  <c:v>1.8680000000000001</c:v>
                </c:pt>
                <c:pt idx="879">
                  <c:v>1.8640000000000001</c:v>
                </c:pt>
                <c:pt idx="880">
                  <c:v>1.895</c:v>
                </c:pt>
                <c:pt idx="881">
                  <c:v>1.875</c:v>
                </c:pt>
                <c:pt idx="882">
                  <c:v>1.8759999999999835</c:v>
                </c:pt>
                <c:pt idx="883">
                  <c:v>1.8220000000000001</c:v>
                </c:pt>
                <c:pt idx="884">
                  <c:v>1.8169999999999853</c:v>
                </c:pt>
                <c:pt idx="885">
                  <c:v>1.7040000000000024</c:v>
                </c:pt>
                <c:pt idx="886">
                  <c:v>1.7429999999999866</c:v>
                </c:pt>
                <c:pt idx="887">
                  <c:v>1.7769999999999864</c:v>
                </c:pt>
                <c:pt idx="888">
                  <c:v>1.7789999999999864</c:v>
                </c:pt>
                <c:pt idx="889">
                  <c:v>1.8180000000000001</c:v>
                </c:pt>
                <c:pt idx="890">
                  <c:v>1.802</c:v>
                </c:pt>
                <c:pt idx="891">
                  <c:v>1.7880000000000031</c:v>
                </c:pt>
                <c:pt idx="892">
                  <c:v>1.835</c:v>
                </c:pt>
                <c:pt idx="893">
                  <c:v>1.861</c:v>
                </c:pt>
                <c:pt idx="894">
                  <c:v>1.885</c:v>
                </c:pt>
                <c:pt idx="895">
                  <c:v>1.9129999999999958</c:v>
                </c:pt>
                <c:pt idx="896">
                  <c:v>1.9269999999999958</c:v>
                </c:pt>
                <c:pt idx="897">
                  <c:v>1.869</c:v>
                </c:pt>
                <c:pt idx="898">
                  <c:v>1.82</c:v>
                </c:pt>
                <c:pt idx="899">
                  <c:v>1.821</c:v>
                </c:pt>
                <c:pt idx="900">
                  <c:v>1.8380000000000001</c:v>
                </c:pt>
                <c:pt idx="901">
                  <c:v>1.82</c:v>
                </c:pt>
                <c:pt idx="902">
                  <c:v>1.7900000000000031</c:v>
                </c:pt>
                <c:pt idx="903">
                  <c:v>1.7909999999999875</c:v>
                </c:pt>
                <c:pt idx="904">
                  <c:v>1.7949999999999877</c:v>
                </c:pt>
                <c:pt idx="905">
                  <c:v>1.875</c:v>
                </c:pt>
                <c:pt idx="906">
                  <c:v>1.9379999999999828</c:v>
                </c:pt>
                <c:pt idx="907">
                  <c:v>1.9869999999999972</c:v>
                </c:pt>
                <c:pt idx="908">
                  <c:v>2.0359999999999987</c:v>
                </c:pt>
                <c:pt idx="909">
                  <c:v>2.0659999999999998</c:v>
                </c:pt>
                <c:pt idx="910">
                  <c:v>2.097</c:v>
                </c:pt>
                <c:pt idx="911">
                  <c:v>2.1359999999999997</c:v>
                </c:pt>
                <c:pt idx="912">
                  <c:v>2.173</c:v>
                </c:pt>
                <c:pt idx="913">
                  <c:v>2.198</c:v>
                </c:pt>
                <c:pt idx="914">
                  <c:v>2.2029999999999998</c:v>
                </c:pt>
                <c:pt idx="915">
                  <c:v>2.2050000000000001</c:v>
                </c:pt>
                <c:pt idx="916">
                  <c:v>2.2159999999999997</c:v>
                </c:pt>
                <c:pt idx="917">
                  <c:v>2.2280000000000002</c:v>
                </c:pt>
                <c:pt idx="918">
                  <c:v>2.2349999999999999</c:v>
                </c:pt>
                <c:pt idx="919">
                  <c:v>2.2330000000000001</c:v>
                </c:pt>
                <c:pt idx="920">
                  <c:v>2.2509999999999999</c:v>
                </c:pt>
                <c:pt idx="921">
                  <c:v>2.2290000000000001</c:v>
                </c:pt>
                <c:pt idx="922">
                  <c:v>2.2509999999999999</c:v>
                </c:pt>
                <c:pt idx="923">
                  <c:v>2.2530000000000001</c:v>
                </c:pt>
                <c:pt idx="924">
                  <c:v>2.254</c:v>
                </c:pt>
                <c:pt idx="925">
                  <c:v>2.2640000000000002</c:v>
                </c:pt>
                <c:pt idx="926">
                  <c:v>2.2669999999999999</c:v>
                </c:pt>
                <c:pt idx="927">
                  <c:v>2.2749999999999999</c:v>
                </c:pt>
                <c:pt idx="928">
                  <c:v>2.3049999999999997</c:v>
                </c:pt>
                <c:pt idx="929">
                  <c:v>2.3309999999999977</c:v>
                </c:pt>
                <c:pt idx="930">
                  <c:v>2.3249999999999997</c:v>
                </c:pt>
                <c:pt idx="931">
                  <c:v>2.3439999999999999</c:v>
                </c:pt>
                <c:pt idx="932">
                  <c:v>2.3579999999999997</c:v>
                </c:pt>
                <c:pt idx="933">
                  <c:v>2.3389999999999977</c:v>
                </c:pt>
                <c:pt idx="934">
                  <c:v>2.3579999999999997</c:v>
                </c:pt>
                <c:pt idx="935">
                  <c:v>2.3519999999999968</c:v>
                </c:pt>
                <c:pt idx="936">
                  <c:v>2.2850000000000001</c:v>
                </c:pt>
                <c:pt idx="937">
                  <c:v>2.2319999999999998</c:v>
                </c:pt>
                <c:pt idx="938">
                  <c:v>2.19</c:v>
                </c:pt>
                <c:pt idx="939">
                  <c:v>2.2269999999999999</c:v>
                </c:pt>
                <c:pt idx="940">
                  <c:v>2.1559999999999997</c:v>
                </c:pt>
                <c:pt idx="941">
                  <c:v>2.1349999999999998</c:v>
                </c:pt>
                <c:pt idx="942">
                  <c:v>2.1139999999999999</c:v>
                </c:pt>
                <c:pt idx="943">
                  <c:v>2.0640000000000001</c:v>
                </c:pt>
                <c:pt idx="944">
                  <c:v>2.121</c:v>
                </c:pt>
                <c:pt idx="945">
                  <c:v>2.1159999999999997</c:v>
                </c:pt>
                <c:pt idx="946">
                  <c:v>2.1080000000000001</c:v>
                </c:pt>
                <c:pt idx="947">
                  <c:v>2.13</c:v>
                </c:pt>
                <c:pt idx="948">
                  <c:v>2.0830000000000002</c:v>
                </c:pt>
                <c:pt idx="949">
                  <c:v>1.9600000000000122</c:v>
                </c:pt>
                <c:pt idx="950">
                  <c:v>2.028</c:v>
                </c:pt>
                <c:pt idx="951">
                  <c:v>1.9009999999999958</c:v>
                </c:pt>
                <c:pt idx="952">
                  <c:v>1.6719999999999853</c:v>
                </c:pt>
                <c:pt idx="953">
                  <c:v>1.7149999999999841</c:v>
                </c:pt>
                <c:pt idx="954">
                  <c:v>1.7360000000000027</c:v>
                </c:pt>
                <c:pt idx="955">
                  <c:v>1.7529999999999859</c:v>
                </c:pt>
                <c:pt idx="956">
                  <c:v>1.7849999999999868</c:v>
                </c:pt>
                <c:pt idx="957">
                  <c:v>1.7849999999999868</c:v>
                </c:pt>
                <c:pt idx="958">
                  <c:v>1.8220000000000001</c:v>
                </c:pt>
                <c:pt idx="959">
                  <c:v>1.8879999999999835</c:v>
                </c:pt>
                <c:pt idx="960">
                  <c:v>1.8800000000000001</c:v>
                </c:pt>
                <c:pt idx="961">
                  <c:v>1.8560000000000001</c:v>
                </c:pt>
                <c:pt idx="962">
                  <c:v>1.8839999999999835</c:v>
                </c:pt>
                <c:pt idx="963">
                  <c:v>1.8939999999999835</c:v>
                </c:pt>
                <c:pt idx="964">
                  <c:v>1.9069999999999958</c:v>
                </c:pt>
                <c:pt idx="965">
                  <c:v>1.889</c:v>
                </c:pt>
                <c:pt idx="966">
                  <c:v>1.895</c:v>
                </c:pt>
                <c:pt idx="967">
                  <c:v>1.9109999999999958</c:v>
                </c:pt>
                <c:pt idx="968">
                  <c:v>1.9560000000000122</c:v>
                </c:pt>
                <c:pt idx="969">
                  <c:v>1.9680000000000122</c:v>
                </c:pt>
                <c:pt idx="970">
                  <c:v>1.9829999999999972</c:v>
                </c:pt>
                <c:pt idx="971">
                  <c:v>2.0459999999999998</c:v>
                </c:pt>
                <c:pt idx="972">
                  <c:v>2.0559999999999987</c:v>
                </c:pt>
                <c:pt idx="973">
                  <c:v>2.0189999999999997</c:v>
                </c:pt>
                <c:pt idx="974">
                  <c:v>1.9400000000000122</c:v>
                </c:pt>
                <c:pt idx="975">
                  <c:v>1.9300000000000122</c:v>
                </c:pt>
                <c:pt idx="976">
                  <c:v>1.9279999999999828</c:v>
                </c:pt>
                <c:pt idx="977">
                  <c:v>1.9460000000000122</c:v>
                </c:pt>
                <c:pt idx="978">
                  <c:v>1.9219999999999828</c:v>
                </c:pt>
                <c:pt idx="979">
                  <c:v>1.891</c:v>
                </c:pt>
                <c:pt idx="980">
                  <c:v>1.883</c:v>
                </c:pt>
                <c:pt idx="981">
                  <c:v>1.8420000000000001</c:v>
                </c:pt>
                <c:pt idx="982">
                  <c:v>1.798000000000004</c:v>
                </c:pt>
                <c:pt idx="983">
                  <c:v>1.8320000000000001</c:v>
                </c:pt>
                <c:pt idx="984">
                  <c:v>1.849</c:v>
                </c:pt>
                <c:pt idx="985">
                  <c:v>1.8440000000000001</c:v>
                </c:pt>
                <c:pt idx="986">
                  <c:v>1.8420000000000001</c:v>
                </c:pt>
                <c:pt idx="987">
                  <c:v>1.6950000000000001</c:v>
                </c:pt>
                <c:pt idx="988">
                  <c:v>1.681</c:v>
                </c:pt>
                <c:pt idx="989">
                  <c:v>1.7160000000000024</c:v>
                </c:pt>
                <c:pt idx="990">
                  <c:v>1.7249999999999848</c:v>
                </c:pt>
                <c:pt idx="991">
                  <c:v>1.7549999999999859</c:v>
                </c:pt>
                <c:pt idx="992">
                  <c:v>1.7689999999999864</c:v>
                </c:pt>
                <c:pt idx="993">
                  <c:v>1.7489999999999866</c:v>
                </c:pt>
                <c:pt idx="994">
                  <c:v>1.7609999999999861</c:v>
                </c:pt>
                <c:pt idx="995">
                  <c:v>1.7529999999999859</c:v>
                </c:pt>
                <c:pt idx="996">
                  <c:v>1.7829999999999864</c:v>
                </c:pt>
                <c:pt idx="997">
                  <c:v>1.883</c:v>
                </c:pt>
                <c:pt idx="998">
                  <c:v>1.9760000000000131</c:v>
                </c:pt>
                <c:pt idx="999">
                  <c:v>1.9589999999999959</c:v>
                </c:pt>
                <c:pt idx="1000">
                  <c:v>1.9920000000000135</c:v>
                </c:pt>
                <c:pt idx="1001">
                  <c:v>1.9709999999999972</c:v>
                </c:pt>
                <c:pt idx="1002">
                  <c:v>1.9279999999999828</c:v>
                </c:pt>
                <c:pt idx="1003">
                  <c:v>1.9219999999999828</c:v>
                </c:pt>
                <c:pt idx="1004">
                  <c:v>1.9379999999999828</c:v>
                </c:pt>
                <c:pt idx="1005">
                  <c:v>1.9069999999999958</c:v>
                </c:pt>
                <c:pt idx="1006">
                  <c:v>1.9139999999999826</c:v>
                </c:pt>
                <c:pt idx="1007">
                  <c:v>1.9489999999999958</c:v>
                </c:pt>
                <c:pt idx="1008">
                  <c:v>1.9589999999999959</c:v>
                </c:pt>
                <c:pt idx="1009">
                  <c:v>2.0159999999999987</c:v>
                </c:pt>
                <c:pt idx="1010">
                  <c:v>2.0779999999999998</c:v>
                </c:pt>
                <c:pt idx="1011">
                  <c:v>2.1459999999999999</c:v>
                </c:pt>
                <c:pt idx="1012">
                  <c:v>2.1640000000000001</c:v>
                </c:pt>
                <c:pt idx="1013">
                  <c:v>2.1819999999999999</c:v>
                </c:pt>
                <c:pt idx="1014">
                  <c:v>2.14</c:v>
                </c:pt>
                <c:pt idx="1015">
                  <c:v>2.1759999999999997</c:v>
                </c:pt>
                <c:pt idx="1016">
                  <c:v>2.202</c:v>
                </c:pt>
                <c:pt idx="1017">
                  <c:v>2.2240000000000002</c:v>
                </c:pt>
                <c:pt idx="1018">
                  <c:v>2.2370000000000001</c:v>
                </c:pt>
                <c:pt idx="1019">
                  <c:v>2.278</c:v>
                </c:pt>
                <c:pt idx="1020">
                  <c:v>2.3159999999999967</c:v>
                </c:pt>
                <c:pt idx="1021">
                  <c:v>2.367</c:v>
                </c:pt>
                <c:pt idx="1022">
                  <c:v>2.4119999999999977</c:v>
                </c:pt>
                <c:pt idx="1023">
                  <c:v>2.4489999999999998</c:v>
                </c:pt>
                <c:pt idx="1024">
                  <c:v>2.4389999999999987</c:v>
                </c:pt>
                <c:pt idx="1025">
                  <c:v>2.4529999999999967</c:v>
                </c:pt>
                <c:pt idx="1026">
                  <c:v>2.4339999999999997</c:v>
                </c:pt>
                <c:pt idx="1027">
                  <c:v>2.4309999999999987</c:v>
                </c:pt>
                <c:pt idx="1028">
                  <c:v>2.4689999999999999</c:v>
                </c:pt>
                <c:pt idx="1029">
                  <c:v>2.4819999999999998</c:v>
                </c:pt>
                <c:pt idx="1030">
                  <c:v>2.488</c:v>
                </c:pt>
                <c:pt idx="1031">
                  <c:v>2.5549999999999997</c:v>
                </c:pt>
                <c:pt idx="1032">
                  <c:v>2.577</c:v>
                </c:pt>
                <c:pt idx="1033">
                  <c:v>2.6059999999999999</c:v>
                </c:pt>
                <c:pt idx="1034">
                  <c:v>2.5559999999999987</c:v>
                </c:pt>
                <c:pt idx="1035">
                  <c:v>2.5299999999999998</c:v>
                </c:pt>
                <c:pt idx="1036">
                  <c:v>2.4529999999999967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115-4E6A-80CF-324F1EB318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910016"/>
        <c:axId val="101157120"/>
      </c:scatterChart>
      <c:valAx>
        <c:axId val="99910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s-ES"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UY" sz="1800" dirty="0"/>
                  <a:t>U$S/Ton PC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01157120"/>
        <c:crosses val="autoZero"/>
        <c:crossBetween val="midCat"/>
      </c:valAx>
      <c:valAx>
        <c:axId val="10115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s-ES"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UY" sz="2000" dirty="0"/>
                  <a:t>Novillo (U$S/kg)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999100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U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20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err="1"/>
              <a:t>Relacion</a:t>
            </a:r>
            <a:r>
              <a:rPr lang="en-US" sz="2000" dirty="0"/>
              <a:t> de largo </a:t>
            </a:r>
            <a:r>
              <a:rPr lang="en-US" sz="2000" dirty="0" err="1"/>
              <a:t>plazo</a:t>
            </a:r>
            <a:r>
              <a:rPr lang="en-US" sz="2000" dirty="0"/>
              <a:t> entre el </a:t>
            </a:r>
          </a:p>
          <a:p>
            <a:pPr>
              <a:defRPr lang="es-ES" sz="20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err="1"/>
              <a:t>precio</a:t>
            </a:r>
            <a:r>
              <a:rPr lang="en-US" sz="2000" dirty="0"/>
              <a:t> del </a:t>
            </a:r>
            <a:r>
              <a:rPr lang="en-US" sz="2000" dirty="0" err="1"/>
              <a:t>Novillo</a:t>
            </a:r>
            <a:r>
              <a:rPr lang="en-US" sz="2000" dirty="0"/>
              <a:t> y el </a:t>
            </a:r>
            <a:r>
              <a:rPr lang="en-US" sz="2000" dirty="0" err="1"/>
              <a:t>Ternero</a:t>
            </a:r>
            <a:r>
              <a:rPr lang="en-US" sz="2000" dirty="0"/>
              <a:t> (2002-2021)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0168624378224034E-2"/>
          <c:y val="0.13138607408812475"/>
          <c:w val="0.90965900958558621"/>
          <c:h val="0.73768098617315492"/>
        </c:manualLayout>
      </c:layout>
      <c:scatterChart>
        <c:scatterStyle val="lineMarker"/>
        <c:varyColors val="0"/>
        <c:ser>
          <c:idx val="0"/>
          <c:order val="0"/>
          <c:tx>
            <c:v>Relacion de largo plazo del precio del Novillo y el Ternero</c:v>
          </c:tx>
          <c:spPr>
            <a:ln w="25400" cap="rnd">
              <a:noFill/>
              <a:round/>
            </a:ln>
            <a:effectLst>
              <a:softEdge rad="25400"/>
            </a:effectLst>
          </c:spPr>
          <c:marker>
            <c:symbol val="circle"/>
            <c:size val="6"/>
            <c:spPr>
              <a:solidFill>
                <a:schemeClr val="tx1"/>
              </a:solidFill>
              <a:ln w="22225">
                <a:solidFill>
                  <a:schemeClr val="lt1"/>
                </a:solidFill>
                <a:round/>
              </a:ln>
              <a:effectLst>
                <a:softEdge rad="25400"/>
              </a:effectLst>
            </c:spPr>
          </c:marker>
          <c:dPt>
            <c:idx val="107"/>
            <c:bubble3D val="0"/>
            <c:spPr>
              <a:ln w="25400" cap="sq">
                <a:solidFill>
                  <a:schemeClr val="tx1"/>
                </a:solidFill>
                <a:round/>
              </a:ln>
              <a:effectLst>
                <a:softEdge rad="25400"/>
              </a:effectLst>
            </c:spPr>
            <c:extLst>
              <c:ext xmlns:c16="http://schemas.microsoft.com/office/drawing/2014/chart" uri="{C3380CC4-5D6E-409C-BE32-E72D297353CC}">
                <c16:uniqueId val="{00000001-AE25-4399-962C-E547238B3C01}"/>
              </c:ext>
            </c:extLst>
          </c:dPt>
          <c:dLbls>
            <c:delete val="1"/>
          </c:dLbls>
          <c:trendline>
            <c:spPr>
              <a:ln w="47625" cap="rnd">
                <a:solidFill>
                  <a:srgbClr val="FF0000">
                    <a:alpha val="57000"/>
                  </a:srgbClr>
                </a:solidFill>
                <a:round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42883117727000403"/>
                  <c:y val="3.957301966952205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s-ES" sz="2000" b="0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b="1" baseline="0">
                        <a:solidFill>
                          <a:srgbClr val="FFFF00"/>
                        </a:solidFill>
                      </a:rPr>
                      <a:t>y = 1,168x + 0,0007
R² = 0,913</a:t>
                    </a:r>
                    <a:endParaRPr b="1">
                      <a:solidFill>
                        <a:srgbClr val="FFFF00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</c:trendlineLbl>
          </c:trendline>
          <c:xVal>
            <c:numRef>
              <c:f>' Ternero-Novillo'!$C$2:$C$209</c:f>
              <c:numCache>
                <c:formatCode>General</c:formatCode>
                <c:ptCount val="208"/>
                <c:pt idx="0">
                  <c:v>0.65200000000000868</c:v>
                </c:pt>
                <c:pt idx="1">
                  <c:v>0.62700000000000766</c:v>
                </c:pt>
                <c:pt idx="2">
                  <c:v>0.59399999999999997</c:v>
                </c:pt>
                <c:pt idx="3">
                  <c:v>0.56799999999999995</c:v>
                </c:pt>
                <c:pt idx="4">
                  <c:v>0.56399999999999995</c:v>
                </c:pt>
                <c:pt idx="5">
                  <c:v>0.55100000000000005</c:v>
                </c:pt>
                <c:pt idx="6">
                  <c:v>0.52900000000000003</c:v>
                </c:pt>
                <c:pt idx="7">
                  <c:v>0.55300000000000005</c:v>
                </c:pt>
                <c:pt idx="8">
                  <c:v>0.59799999999999998</c:v>
                </c:pt>
                <c:pt idx="9">
                  <c:v>0.59699999999999998</c:v>
                </c:pt>
                <c:pt idx="10">
                  <c:v>0.57600000000000062</c:v>
                </c:pt>
                <c:pt idx="11">
                  <c:v>0.57700000000000062</c:v>
                </c:pt>
                <c:pt idx="12">
                  <c:v>0.57199999999999995</c:v>
                </c:pt>
                <c:pt idx="13">
                  <c:v>0.56000000000000005</c:v>
                </c:pt>
                <c:pt idx="14">
                  <c:v>0.60700000000000065</c:v>
                </c:pt>
                <c:pt idx="15">
                  <c:v>0.80100000000000005</c:v>
                </c:pt>
                <c:pt idx="16">
                  <c:v>0.92500000000000004</c:v>
                </c:pt>
                <c:pt idx="17">
                  <c:v>0.85000000000000064</c:v>
                </c:pt>
                <c:pt idx="18">
                  <c:v>0.83100000000000063</c:v>
                </c:pt>
                <c:pt idx="19">
                  <c:v>0.80400000000000005</c:v>
                </c:pt>
                <c:pt idx="20">
                  <c:v>0.80200000000000005</c:v>
                </c:pt>
                <c:pt idx="21">
                  <c:v>0.82099999999999995</c:v>
                </c:pt>
                <c:pt idx="22">
                  <c:v>0.84300000000000064</c:v>
                </c:pt>
                <c:pt idx="23">
                  <c:v>0.95000000000000062</c:v>
                </c:pt>
                <c:pt idx="24">
                  <c:v>0.93799999999999994</c:v>
                </c:pt>
                <c:pt idx="25">
                  <c:v>0.91200000000000003</c:v>
                </c:pt>
                <c:pt idx="26">
                  <c:v>0.87700000000000766</c:v>
                </c:pt>
                <c:pt idx="27">
                  <c:v>0.85000000000000064</c:v>
                </c:pt>
                <c:pt idx="28">
                  <c:v>0.86100000000000065</c:v>
                </c:pt>
                <c:pt idx="29">
                  <c:v>0.87100000000000732</c:v>
                </c:pt>
                <c:pt idx="30">
                  <c:v>0.94099999999999995</c:v>
                </c:pt>
                <c:pt idx="31">
                  <c:v>0.94799999999999995</c:v>
                </c:pt>
                <c:pt idx="32">
                  <c:v>0.94899999999999995</c:v>
                </c:pt>
                <c:pt idx="33">
                  <c:v>0.92300000000000004</c:v>
                </c:pt>
                <c:pt idx="34">
                  <c:v>0.88800000000000001</c:v>
                </c:pt>
                <c:pt idx="35">
                  <c:v>0.92300000000000004</c:v>
                </c:pt>
                <c:pt idx="36">
                  <c:v>0.91600000000000004</c:v>
                </c:pt>
                <c:pt idx="37">
                  <c:v>0.90200000000000002</c:v>
                </c:pt>
                <c:pt idx="38">
                  <c:v>0.90600000000000003</c:v>
                </c:pt>
                <c:pt idx="39">
                  <c:v>0.96500000000000064</c:v>
                </c:pt>
                <c:pt idx="40">
                  <c:v>1.0660000000000001</c:v>
                </c:pt>
                <c:pt idx="41">
                  <c:v>1.0960000000000001</c:v>
                </c:pt>
                <c:pt idx="42">
                  <c:v>1.0649999999999853</c:v>
                </c:pt>
                <c:pt idx="43">
                  <c:v>1.0649999999999853</c:v>
                </c:pt>
                <c:pt idx="44">
                  <c:v>1.0309999999999837</c:v>
                </c:pt>
                <c:pt idx="45">
                  <c:v>0.98199999999999998</c:v>
                </c:pt>
                <c:pt idx="46">
                  <c:v>1.004</c:v>
                </c:pt>
                <c:pt idx="47">
                  <c:v>1.05</c:v>
                </c:pt>
                <c:pt idx="48">
                  <c:v>1.073</c:v>
                </c:pt>
                <c:pt idx="49">
                  <c:v>1.07</c:v>
                </c:pt>
                <c:pt idx="50">
                  <c:v>1.0780000000000001</c:v>
                </c:pt>
                <c:pt idx="51">
                  <c:v>1.1970000000000001</c:v>
                </c:pt>
                <c:pt idx="52">
                  <c:v>1.2529999999999835</c:v>
                </c:pt>
                <c:pt idx="53">
                  <c:v>1.2509999999999835</c:v>
                </c:pt>
                <c:pt idx="54">
                  <c:v>1.1619999999999846</c:v>
                </c:pt>
                <c:pt idx="55">
                  <c:v>1.115</c:v>
                </c:pt>
                <c:pt idx="56">
                  <c:v>1.226</c:v>
                </c:pt>
                <c:pt idx="57">
                  <c:v>1.3149999999999853</c:v>
                </c:pt>
                <c:pt idx="58">
                  <c:v>1.343</c:v>
                </c:pt>
                <c:pt idx="59">
                  <c:v>1.3320000000000001</c:v>
                </c:pt>
                <c:pt idx="60">
                  <c:v>1.5029999999999835</c:v>
                </c:pt>
                <c:pt idx="61">
                  <c:v>1.75</c:v>
                </c:pt>
                <c:pt idx="62">
                  <c:v>2.0059999999999998</c:v>
                </c:pt>
                <c:pt idx="63">
                  <c:v>1.9059999999999837</c:v>
                </c:pt>
                <c:pt idx="64">
                  <c:v>1.4969999999999837</c:v>
                </c:pt>
                <c:pt idx="65">
                  <c:v>1.089</c:v>
                </c:pt>
                <c:pt idx="66">
                  <c:v>0.96300000000000063</c:v>
                </c:pt>
                <c:pt idx="67">
                  <c:v>1.06</c:v>
                </c:pt>
                <c:pt idx="68">
                  <c:v>1.1240000000000001</c:v>
                </c:pt>
                <c:pt idx="69">
                  <c:v>1.0860000000000001</c:v>
                </c:pt>
                <c:pt idx="70">
                  <c:v>1.05</c:v>
                </c:pt>
                <c:pt idx="71">
                  <c:v>1.121</c:v>
                </c:pt>
                <c:pt idx="72">
                  <c:v>1.1679999999999853</c:v>
                </c:pt>
                <c:pt idx="73">
                  <c:v>1.2149999999999814</c:v>
                </c:pt>
                <c:pt idx="74">
                  <c:v>1.21</c:v>
                </c:pt>
                <c:pt idx="75">
                  <c:v>1.2209999999999814</c:v>
                </c:pt>
                <c:pt idx="76">
                  <c:v>1.1900000000000146</c:v>
                </c:pt>
                <c:pt idx="77">
                  <c:v>1.179</c:v>
                </c:pt>
                <c:pt idx="78">
                  <c:v>1.3089999999999853</c:v>
                </c:pt>
                <c:pt idx="79">
                  <c:v>1.339</c:v>
                </c:pt>
                <c:pt idx="80">
                  <c:v>1.353</c:v>
                </c:pt>
                <c:pt idx="81">
                  <c:v>1.4179999999999706</c:v>
                </c:pt>
                <c:pt idx="82">
                  <c:v>1.4469999999999814</c:v>
                </c:pt>
                <c:pt idx="83">
                  <c:v>1.6830000000000001</c:v>
                </c:pt>
                <c:pt idx="84">
                  <c:v>1.764</c:v>
                </c:pt>
                <c:pt idx="85">
                  <c:v>1.716</c:v>
                </c:pt>
                <c:pt idx="86">
                  <c:v>1.716</c:v>
                </c:pt>
                <c:pt idx="87">
                  <c:v>1.639</c:v>
                </c:pt>
                <c:pt idx="88">
                  <c:v>1.5820000000000001</c:v>
                </c:pt>
                <c:pt idx="89">
                  <c:v>1.827</c:v>
                </c:pt>
                <c:pt idx="90">
                  <c:v>2.0840000000000001</c:v>
                </c:pt>
                <c:pt idx="91">
                  <c:v>2.0939999999999999</c:v>
                </c:pt>
                <c:pt idx="92">
                  <c:v>2.1440000000000001</c:v>
                </c:pt>
                <c:pt idx="93">
                  <c:v>2.129</c:v>
                </c:pt>
                <c:pt idx="94">
                  <c:v>2.0880000000000001</c:v>
                </c:pt>
                <c:pt idx="95">
                  <c:v>2.0959999999999988</c:v>
                </c:pt>
                <c:pt idx="96">
                  <c:v>2.1030000000000002</c:v>
                </c:pt>
                <c:pt idx="97">
                  <c:v>2.0159999999999987</c:v>
                </c:pt>
                <c:pt idx="98">
                  <c:v>2.0159999999999987</c:v>
                </c:pt>
                <c:pt idx="99">
                  <c:v>1.9179999999999853</c:v>
                </c:pt>
                <c:pt idx="100">
                  <c:v>1.931</c:v>
                </c:pt>
                <c:pt idx="101">
                  <c:v>2.0230000000000001</c:v>
                </c:pt>
                <c:pt idx="102">
                  <c:v>1.9730000000000001</c:v>
                </c:pt>
                <c:pt idx="103">
                  <c:v>1.9179999999999853</c:v>
                </c:pt>
                <c:pt idx="104">
                  <c:v>1.85</c:v>
                </c:pt>
                <c:pt idx="105">
                  <c:v>1.875</c:v>
                </c:pt>
                <c:pt idx="106">
                  <c:v>1.9620000000000146</c:v>
                </c:pt>
                <c:pt idx="107">
                  <c:v>2.0449999999999999</c:v>
                </c:pt>
                <c:pt idx="108">
                  <c:v>2.085</c:v>
                </c:pt>
                <c:pt idx="109">
                  <c:v>2.028</c:v>
                </c:pt>
                <c:pt idx="110">
                  <c:v>1.9850000000000001</c:v>
                </c:pt>
                <c:pt idx="111">
                  <c:v>2.044</c:v>
                </c:pt>
                <c:pt idx="112">
                  <c:v>2.0559999999999987</c:v>
                </c:pt>
                <c:pt idx="113">
                  <c:v>2.0148999999999977</c:v>
                </c:pt>
                <c:pt idx="114">
                  <c:v>1.9912000000000001</c:v>
                </c:pt>
                <c:pt idx="115">
                  <c:v>1.9350000000000001</c:v>
                </c:pt>
                <c:pt idx="116">
                  <c:v>1.9700000000000146</c:v>
                </c:pt>
                <c:pt idx="117">
                  <c:v>2.0139999999999998</c:v>
                </c:pt>
                <c:pt idx="118">
                  <c:v>1.9339999999999853</c:v>
                </c:pt>
                <c:pt idx="119">
                  <c:v>1.9239999999999853</c:v>
                </c:pt>
                <c:pt idx="120">
                  <c:v>1.8480000000000001</c:v>
                </c:pt>
                <c:pt idx="121">
                  <c:v>1.8029999999999853</c:v>
                </c:pt>
                <c:pt idx="122">
                  <c:v>1.8049999999999853</c:v>
                </c:pt>
                <c:pt idx="123">
                  <c:v>1.768</c:v>
                </c:pt>
                <c:pt idx="124">
                  <c:v>1.7289999999999817</c:v>
                </c:pt>
                <c:pt idx="125">
                  <c:v>1.74</c:v>
                </c:pt>
                <c:pt idx="126">
                  <c:v>1.7657999999999785</c:v>
                </c:pt>
                <c:pt idx="127">
                  <c:v>1.9139999999999848</c:v>
                </c:pt>
                <c:pt idx="128">
                  <c:v>1.9960000000000164</c:v>
                </c:pt>
                <c:pt idx="129">
                  <c:v>2.024</c:v>
                </c:pt>
                <c:pt idx="130">
                  <c:v>1.9900000000000164</c:v>
                </c:pt>
                <c:pt idx="131">
                  <c:v>1.911</c:v>
                </c:pt>
                <c:pt idx="132">
                  <c:v>1.901</c:v>
                </c:pt>
                <c:pt idx="133">
                  <c:v>1.792</c:v>
                </c:pt>
                <c:pt idx="134">
                  <c:v>1.76</c:v>
                </c:pt>
                <c:pt idx="135">
                  <c:v>1.675</c:v>
                </c:pt>
                <c:pt idx="136">
                  <c:v>1.7309999999999819</c:v>
                </c:pt>
                <c:pt idx="137">
                  <c:v>1.7989999999999853</c:v>
                </c:pt>
                <c:pt idx="138">
                  <c:v>1.9470000000000001</c:v>
                </c:pt>
                <c:pt idx="139">
                  <c:v>2.0840000000000001</c:v>
                </c:pt>
                <c:pt idx="140">
                  <c:v>1.9730000000000001</c:v>
                </c:pt>
                <c:pt idx="141">
                  <c:v>1.9100000000000001</c:v>
                </c:pt>
                <c:pt idx="142">
                  <c:v>1.8839999999999835</c:v>
                </c:pt>
                <c:pt idx="143">
                  <c:v>1.7489999999999837</c:v>
                </c:pt>
                <c:pt idx="144">
                  <c:v>1.6500000000000001</c:v>
                </c:pt>
                <c:pt idx="145">
                  <c:v>1.653</c:v>
                </c:pt>
                <c:pt idx="146">
                  <c:v>1.599</c:v>
                </c:pt>
                <c:pt idx="147">
                  <c:v>1.554</c:v>
                </c:pt>
                <c:pt idx="148">
                  <c:v>1.607</c:v>
                </c:pt>
                <c:pt idx="149">
                  <c:v>1.7009999999999814</c:v>
                </c:pt>
                <c:pt idx="150">
                  <c:v>1.8180000000000001</c:v>
                </c:pt>
                <c:pt idx="151">
                  <c:v>1.762</c:v>
                </c:pt>
                <c:pt idx="152">
                  <c:v>1.7109999999999814</c:v>
                </c:pt>
                <c:pt idx="153">
                  <c:v>1.6600000000000001</c:v>
                </c:pt>
                <c:pt idx="154">
                  <c:v>1.623</c:v>
                </c:pt>
                <c:pt idx="155">
                  <c:v>1.6439999999999835</c:v>
                </c:pt>
                <c:pt idx="156">
                  <c:v>1.653</c:v>
                </c:pt>
                <c:pt idx="157">
                  <c:v>1.6160000000000001</c:v>
                </c:pt>
                <c:pt idx="158">
                  <c:v>1.5820000000000001</c:v>
                </c:pt>
                <c:pt idx="159">
                  <c:v>1.6519999999999835</c:v>
                </c:pt>
                <c:pt idx="160">
                  <c:v>1.7569999999999835</c:v>
                </c:pt>
                <c:pt idx="161">
                  <c:v>1.7949999999999853</c:v>
                </c:pt>
                <c:pt idx="162">
                  <c:v>1.764</c:v>
                </c:pt>
                <c:pt idx="163">
                  <c:v>1.752</c:v>
                </c:pt>
                <c:pt idx="164">
                  <c:v>1.736</c:v>
                </c:pt>
                <c:pt idx="165">
                  <c:v>1.6519999999999835</c:v>
                </c:pt>
                <c:pt idx="166">
                  <c:v>1.7569999999999835</c:v>
                </c:pt>
                <c:pt idx="167">
                  <c:v>1.736</c:v>
                </c:pt>
                <c:pt idx="168">
                  <c:v>1.742</c:v>
                </c:pt>
                <c:pt idx="169">
                  <c:v>1.905</c:v>
                </c:pt>
                <c:pt idx="170">
                  <c:v>1.903</c:v>
                </c:pt>
                <c:pt idx="171">
                  <c:v>1.9239999999999853</c:v>
                </c:pt>
                <c:pt idx="172">
                  <c:v>2.0099999999999998</c:v>
                </c:pt>
                <c:pt idx="173">
                  <c:v>1.9219999999999853</c:v>
                </c:pt>
                <c:pt idx="174">
                  <c:v>1.8560000000000001</c:v>
                </c:pt>
                <c:pt idx="175">
                  <c:v>1.875</c:v>
                </c:pt>
                <c:pt idx="176">
                  <c:v>1.7929999999999853</c:v>
                </c:pt>
                <c:pt idx="177">
                  <c:v>1.87</c:v>
                </c:pt>
                <c:pt idx="178">
                  <c:v>1.863</c:v>
                </c:pt>
                <c:pt idx="179">
                  <c:v>1.81</c:v>
                </c:pt>
                <c:pt idx="180">
                  <c:v>1.9460000000000146</c:v>
                </c:pt>
                <c:pt idx="181">
                  <c:v>2.109</c:v>
                </c:pt>
                <c:pt idx="182">
                  <c:v>2.21</c:v>
                </c:pt>
                <c:pt idx="183">
                  <c:v>2.2370000000000001</c:v>
                </c:pt>
                <c:pt idx="184">
                  <c:v>2.2559999999999998</c:v>
                </c:pt>
                <c:pt idx="185">
                  <c:v>2.3029999999999977</c:v>
                </c:pt>
                <c:pt idx="186">
                  <c:v>2.3489999999999998</c:v>
                </c:pt>
                <c:pt idx="187">
                  <c:v>2.2789999999999999</c:v>
                </c:pt>
                <c:pt idx="188">
                  <c:v>2.1189999999999998</c:v>
                </c:pt>
                <c:pt idx="189">
                  <c:v>1.9890000000000001</c:v>
                </c:pt>
                <c:pt idx="190">
                  <c:v>1.74</c:v>
                </c:pt>
                <c:pt idx="191">
                  <c:v>1.8480000000000001</c:v>
                </c:pt>
                <c:pt idx="192">
                  <c:v>1.8859999999999835</c:v>
                </c:pt>
                <c:pt idx="193">
                  <c:v>1.923</c:v>
                </c:pt>
                <c:pt idx="194">
                  <c:v>2.0270000000000001</c:v>
                </c:pt>
                <c:pt idx="195">
                  <c:v>1.9339999999999853</c:v>
                </c:pt>
                <c:pt idx="196">
                  <c:v>1.8580000000000001</c:v>
                </c:pt>
                <c:pt idx="197">
                  <c:v>1.839</c:v>
                </c:pt>
                <c:pt idx="198">
                  <c:v>1.706</c:v>
                </c:pt>
                <c:pt idx="199">
                  <c:v>1.915</c:v>
                </c:pt>
                <c:pt idx="200">
                  <c:v>1.9520000000000146</c:v>
                </c:pt>
                <c:pt idx="201">
                  <c:v>1.9350000000000001</c:v>
                </c:pt>
                <c:pt idx="202">
                  <c:v>2.105</c:v>
                </c:pt>
                <c:pt idx="203">
                  <c:v>2.1819999999999999</c:v>
                </c:pt>
                <c:pt idx="204">
                  <c:v>2.2949999999999999</c:v>
                </c:pt>
                <c:pt idx="205">
                  <c:v>2.44</c:v>
                </c:pt>
                <c:pt idx="206">
                  <c:v>2.4579999999999997</c:v>
                </c:pt>
                <c:pt idx="207">
                  <c:v>2.4579999999999997</c:v>
                </c:pt>
              </c:numCache>
            </c:numRef>
          </c:xVal>
          <c:yVal>
            <c:numRef>
              <c:f>' Ternero-Novillo'!$D$2:$D$209</c:f>
              <c:numCache>
                <c:formatCode>General</c:formatCode>
                <c:ptCount val="208"/>
                <c:pt idx="0">
                  <c:v>0.80100000000000005</c:v>
                </c:pt>
                <c:pt idx="1">
                  <c:v>0.75000000000000744</c:v>
                </c:pt>
                <c:pt idx="2">
                  <c:v>0.80700000000000005</c:v>
                </c:pt>
                <c:pt idx="3">
                  <c:v>0.72000000000000064</c:v>
                </c:pt>
                <c:pt idx="4">
                  <c:v>0.78</c:v>
                </c:pt>
                <c:pt idx="5">
                  <c:v>0.73400000000000065</c:v>
                </c:pt>
                <c:pt idx="6">
                  <c:v>0.67200000000000948</c:v>
                </c:pt>
                <c:pt idx="7">
                  <c:v>0.68500000000000005</c:v>
                </c:pt>
                <c:pt idx="8">
                  <c:v>0.71500000000000064</c:v>
                </c:pt>
                <c:pt idx="9">
                  <c:v>0.71200000000000063</c:v>
                </c:pt>
                <c:pt idx="10">
                  <c:v>0.70200000000000062</c:v>
                </c:pt>
                <c:pt idx="11">
                  <c:v>0.75100000000000755</c:v>
                </c:pt>
                <c:pt idx="12">
                  <c:v>0.80300000000000005</c:v>
                </c:pt>
                <c:pt idx="13">
                  <c:v>0.74600000000000732</c:v>
                </c:pt>
                <c:pt idx="14">
                  <c:v>0.79600000000000004</c:v>
                </c:pt>
                <c:pt idx="15">
                  <c:v>0.88400000000000001</c:v>
                </c:pt>
                <c:pt idx="16">
                  <c:v>0.89200000000000002</c:v>
                </c:pt>
                <c:pt idx="17">
                  <c:v>0.85200000000000065</c:v>
                </c:pt>
                <c:pt idx="18">
                  <c:v>0.91100000000000003</c:v>
                </c:pt>
                <c:pt idx="19">
                  <c:v>0.95100000000000062</c:v>
                </c:pt>
                <c:pt idx="20">
                  <c:v>0.87800000000000777</c:v>
                </c:pt>
                <c:pt idx="21">
                  <c:v>0.88</c:v>
                </c:pt>
                <c:pt idx="22">
                  <c:v>0.89900000000000002</c:v>
                </c:pt>
                <c:pt idx="23">
                  <c:v>0.999</c:v>
                </c:pt>
                <c:pt idx="24">
                  <c:v>1.022</c:v>
                </c:pt>
                <c:pt idx="25">
                  <c:v>0.97800000000000065</c:v>
                </c:pt>
                <c:pt idx="26">
                  <c:v>1.040999999999985</c:v>
                </c:pt>
                <c:pt idx="27">
                  <c:v>1.0509999999999853</c:v>
                </c:pt>
                <c:pt idx="28">
                  <c:v>0.98099999999999998</c:v>
                </c:pt>
                <c:pt idx="29">
                  <c:v>0.92500000000000004</c:v>
                </c:pt>
                <c:pt idx="30">
                  <c:v>1.022</c:v>
                </c:pt>
                <c:pt idx="31">
                  <c:v>1.0620000000000001</c:v>
                </c:pt>
                <c:pt idx="32">
                  <c:v>1.042</c:v>
                </c:pt>
                <c:pt idx="33">
                  <c:v>0.97600000000000064</c:v>
                </c:pt>
                <c:pt idx="34">
                  <c:v>0.90600000000000003</c:v>
                </c:pt>
                <c:pt idx="35">
                  <c:v>1.0229999999999835</c:v>
                </c:pt>
                <c:pt idx="36">
                  <c:v>1.024</c:v>
                </c:pt>
                <c:pt idx="37">
                  <c:v>0.94799999999999995</c:v>
                </c:pt>
                <c:pt idx="38">
                  <c:v>0.93899999999999995</c:v>
                </c:pt>
                <c:pt idx="39">
                  <c:v>0.96000000000000063</c:v>
                </c:pt>
                <c:pt idx="40">
                  <c:v>1.07</c:v>
                </c:pt>
                <c:pt idx="41">
                  <c:v>1.1919999999999853</c:v>
                </c:pt>
                <c:pt idx="42">
                  <c:v>1.0740000000000001</c:v>
                </c:pt>
                <c:pt idx="43">
                  <c:v>1.1419999999999835</c:v>
                </c:pt>
                <c:pt idx="44">
                  <c:v>1.1950000000000001</c:v>
                </c:pt>
                <c:pt idx="45">
                  <c:v>1.107</c:v>
                </c:pt>
                <c:pt idx="46">
                  <c:v>1.3440000000000001</c:v>
                </c:pt>
                <c:pt idx="47">
                  <c:v>1.3879999999999835</c:v>
                </c:pt>
                <c:pt idx="48">
                  <c:v>1.3069999999999853</c:v>
                </c:pt>
                <c:pt idx="49">
                  <c:v>1.2689999999999835</c:v>
                </c:pt>
                <c:pt idx="50">
                  <c:v>1.246</c:v>
                </c:pt>
                <c:pt idx="51">
                  <c:v>1.4</c:v>
                </c:pt>
                <c:pt idx="52">
                  <c:v>1.488</c:v>
                </c:pt>
                <c:pt idx="53">
                  <c:v>1.468</c:v>
                </c:pt>
                <c:pt idx="54">
                  <c:v>1.4</c:v>
                </c:pt>
                <c:pt idx="55">
                  <c:v>1.24</c:v>
                </c:pt>
                <c:pt idx="56">
                  <c:v>1.61</c:v>
                </c:pt>
                <c:pt idx="57">
                  <c:v>1.607</c:v>
                </c:pt>
                <c:pt idx="58">
                  <c:v>1.4019999999999686</c:v>
                </c:pt>
                <c:pt idx="59">
                  <c:v>1.28</c:v>
                </c:pt>
                <c:pt idx="60">
                  <c:v>1.45</c:v>
                </c:pt>
                <c:pt idx="61">
                  <c:v>1.6400000000000001</c:v>
                </c:pt>
                <c:pt idx="62">
                  <c:v>1.8420000000000001</c:v>
                </c:pt>
                <c:pt idx="63">
                  <c:v>1.8580000000000001</c:v>
                </c:pt>
                <c:pt idx="64">
                  <c:v>1.367</c:v>
                </c:pt>
                <c:pt idx="65">
                  <c:v>1.0549999999999853</c:v>
                </c:pt>
                <c:pt idx="66">
                  <c:v>0.94599999999999995</c:v>
                </c:pt>
                <c:pt idx="67">
                  <c:v>1.081</c:v>
                </c:pt>
                <c:pt idx="68">
                  <c:v>1.1830000000000001</c:v>
                </c:pt>
                <c:pt idx="69">
                  <c:v>1.0820000000000001</c:v>
                </c:pt>
                <c:pt idx="70">
                  <c:v>1.1479999999999835</c:v>
                </c:pt>
                <c:pt idx="71">
                  <c:v>1.143</c:v>
                </c:pt>
                <c:pt idx="72">
                  <c:v>1.3759999999999835</c:v>
                </c:pt>
                <c:pt idx="73">
                  <c:v>1.3160000000000001</c:v>
                </c:pt>
                <c:pt idx="74">
                  <c:v>1.3140000000000001</c:v>
                </c:pt>
                <c:pt idx="75">
                  <c:v>1.248</c:v>
                </c:pt>
                <c:pt idx="76">
                  <c:v>1.2429999999999837</c:v>
                </c:pt>
                <c:pt idx="77">
                  <c:v>1.3939999999999835</c:v>
                </c:pt>
                <c:pt idx="78">
                  <c:v>1.677</c:v>
                </c:pt>
                <c:pt idx="79">
                  <c:v>1.6870000000000001</c:v>
                </c:pt>
                <c:pt idx="80">
                  <c:v>1.8180000000000001</c:v>
                </c:pt>
                <c:pt idx="81">
                  <c:v>1.7469999999999837</c:v>
                </c:pt>
                <c:pt idx="82">
                  <c:v>1.7509999999999835</c:v>
                </c:pt>
                <c:pt idx="83">
                  <c:v>1.905</c:v>
                </c:pt>
                <c:pt idx="84">
                  <c:v>1.9500000000000146</c:v>
                </c:pt>
                <c:pt idx="85">
                  <c:v>1.9660000000000146</c:v>
                </c:pt>
                <c:pt idx="86">
                  <c:v>2.0099999999999998</c:v>
                </c:pt>
                <c:pt idx="87">
                  <c:v>1.835</c:v>
                </c:pt>
                <c:pt idx="88">
                  <c:v>1.796</c:v>
                </c:pt>
                <c:pt idx="89">
                  <c:v>2.5030000000000001</c:v>
                </c:pt>
                <c:pt idx="90">
                  <c:v>2.661</c:v>
                </c:pt>
                <c:pt idx="91">
                  <c:v>2.5859999999999999</c:v>
                </c:pt>
                <c:pt idx="92">
                  <c:v>2.6019999999999999</c:v>
                </c:pt>
                <c:pt idx="93">
                  <c:v>2.4559999999999977</c:v>
                </c:pt>
                <c:pt idx="94">
                  <c:v>2.4039999999999999</c:v>
                </c:pt>
                <c:pt idx="95">
                  <c:v>2.601</c:v>
                </c:pt>
                <c:pt idx="96">
                  <c:v>2.6559999999999997</c:v>
                </c:pt>
                <c:pt idx="97">
                  <c:v>2.4779999999999998</c:v>
                </c:pt>
                <c:pt idx="98">
                  <c:v>2.4219999999999997</c:v>
                </c:pt>
                <c:pt idx="99">
                  <c:v>2.2749999999999999</c:v>
                </c:pt>
                <c:pt idx="100">
                  <c:v>2.5249999999999999</c:v>
                </c:pt>
                <c:pt idx="101">
                  <c:v>2.7290000000000001</c:v>
                </c:pt>
                <c:pt idx="102">
                  <c:v>2.5739999999999998</c:v>
                </c:pt>
                <c:pt idx="103">
                  <c:v>2.5640000000000001</c:v>
                </c:pt>
                <c:pt idx="104">
                  <c:v>2.3719999999999977</c:v>
                </c:pt>
                <c:pt idx="105">
                  <c:v>2.4470000000000001</c:v>
                </c:pt>
                <c:pt idx="106">
                  <c:v>2.645</c:v>
                </c:pt>
                <c:pt idx="107">
                  <c:v>2.7170000000000001</c:v>
                </c:pt>
                <c:pt idx="108">
                  <c:v>2.5159999999999987</c:v>
                </c:pt>
                <c:pt idx="109">
                  <c:v>2.3889999999999998</c:v>
                </c:pt>
                <c:pt idx="110">
                  <c:v>2.3129999999999673</c:v>
                </c:pt>
                <c:pt idx="111">
                  <c:v>2.4759999999999978</c:v>
                </c:pt>
                <c:pt idx="112">
                  <c:v>2.6840000000000002</c:v>
                </c:pt>
                <c:pt idx="113">
                  <c:v>2.5009999999999999</c:v>
                </c:pt>
                <c:pt idx="114">
                  <c:v>2.5030000000000001</c:v>
                </c:pt>
                <c:pt idx="115">
                  <c:v>2.5139999999999998</c:v>
                </c:pt>
                <c:pt idx="116">
                  <c:v>2.4119999999999977</c:v>
                </c:pt>
                <c:pt idx="117">
                  <c:v>2.407</c:v>
                </c:pt>
                <c:pt idx="118">
                  <c:v>2.2829999999999999</c:v>
                </c:pt>
                <c:pt idx="119">
                  <c:v>2.23</c:v>
                </c:pt>
                <c:pt idx="120">
                  <c:v>2.09</c:v>
                </c:pt>
                <c:pt idx="121">
                  <c:v>2.028</c:v>
                </c:pt>
                <c:pt idx="122">
                  <c:v>2.2480000000000002</c:v>
                </c:pt>
                <c:pt idx="123">
                  <c:v>2.1619999999999999</c:v>
                </c:pt>
                <c:pt idx="124">
                  <c:v>2.085</c:v>
                </c:pt>
                <c:pt idx="125">
                  <c:v>2.86</c:v>
                </c:pt>
                <c:pt idx="126">
                  <c:v>1.9730000000000001</c:v>
                </c:pt>
                <c:pt idx="127">
                  <c:v>2.117</c:v>
                </c:pt>
                <c:pt idx="128">
                  <c:v>2.1419999999999999</c:v>
                </c:pt>
                <c:pt idx="129">
                  <c:v>2.1219999999999999</c:v>
                </c:pt>
                <c:pt idx="130">
                  <c:v>2.1259999999999999</c:v>
                </c:pt>
                <c:pt idx="131">
                  <c:v>2.0270000000000001</c:v>
                </c:pt>
                <c:pt idx="132">
                  <c:v>2.0329999999999977</c:v>
                </c:pt>
                <c:pt idx="133">
                  <c:v>2.1240000000000001</c:v>
                </c:pt>
                <c:pt idx="134">
                  <c:v>2.1149999999999998</c:v>
                </c:pt>
                <c:pt idx="135">
                  <c:v>1.9259999999999853</c:v>
                </c:pt>
                <c:pt idx="136">
                  <c:v>1.9980000000000164</c:v>
                </c:pt>
                <c:pt idx="137">
                  <c:v>1.9890000000000001</c:v>
                </c:pt>
                <c:pt idx="138">
                  <c:v>2.0699999999999998</c:v>
                </c:pt>
                <c:pt idx="139">
                  <c:v>2.3199999999999967</c:v>
                </c:pt>
                <c:pt idx="140">
                  <c:v>2.3019999999999987</c:v>
                </c:pt>
                <c:pt idx="141">
                  <c:v>2.2050000000000001</c:v>
                </c:pt>
                <c:pt idx="142">
                  <c:v>2.1119999999999997</c:v>
                </c:pt>
                <c:pt idx="143">
                  <c:v>2.0339999999999998</c:v>
                </c:pt>
                <c:pt idx="144">
                  <c:v>2.153</c:v>
                </c:pt>
                <c:pt idx="145">
                  <c:v>2.2159999999999997</c:v>
                </c:pt>
                <c:pt idx="146">
                  <c:v>2.1640000000000001</c:v>
                </c:pt>
                <c:pt idx="147">
                  <c:v>2.0630000000000002</c:v>
                </c:pt>
                <c:pt idx="148">
                  <c:v>1.9730000000000001</c:v>
                </c:pt>
                <c:pt idx="149">
                  <c:v>2.044</c:v>
                </c:pt>
                <c:pt idx="150">
                  <c:v>2.3119999999999967</c:v>
                </c:pt>
                <c:pt idx="151">
                  <c:v>2.1589999999999998</c:v>
                </c:pt>
                <c:pt idx="152">
                  <c:v>2.1259999999999999</c:v>
                </c:pt>
                <c:pt idx="153">
                  <c:v>2.0149999999999997</c:v>
                </c:pt>
                <c:pt idx="154">
                  <c:v>2.0459999999999998</c:v>
                </c:pt>
                <c:pt idx="155">
                  <c:v>2.1349999999999998</c:v>
                </c:pt>
                <c:pt idx="156">
                  <c:v>2.21</c:v>
                </c:pt>
                <c:pt idx="157">
                  <c:v>2.1280000000000001</c:v>
                </c:pt>
                <c:pt idx="158">
                  <c:v>2.1419999999999999</c:v>
                </c:pt>
                <c:pt idx="159">
                  <c:v>2.19</c:v>
                </c:pt>
                <c:pt idx="160">
                  <c:v>2.1509999999999998</c:v>
                </c:pt>
                <c:pt idx="161">
                  <c:v>2.2389999999999999</c:v>
                </c:pt>
                <c:pt idx="162">
                  <c:v>2.1800000000000002</c:v>
                </c:pt>
                <c:pt idx="163">
                  <c:v>2.2170000000000001</c:v>
                </c:pt>
                <c:pt idx="164">
                  <c:v>2.11</c:v>
                </c:pt>
                <c:pt idx="165">
                  <c:v>1.9690000000000001</c:v>
                </c:pt>
                <c:pt idx="166">
                  <c:v>2.1659999999999999</c:v>
                </c:pt>
                <c:pt idx="167">
                  <c:v>2.1739999999999999</c:v>
                </c:pt>
                <c:pt idx="168">
                  <c:v>2.1640000000000001</c:v>
                </c:pt>
                <c:pt idx="169">
                  <c:v>2.2869999999999999</c:v>
                </c:pt>
                <c:pt idx="170">
                  <c:v>2.2530000000000001</c:v>
                </c:pt>
                <c:pt idx="171">
                  <c:v>2.1389999999999998</c:v>
                </c:pt>
                <c:pt idx="172">
                  <c:v>2.1030000000000002</c:v>
                </c:pt>
                <c:pt idx="173">
                  <c:v>1.9690000000000001</c:v>
                </c:pt>
                <c:pt idx="174">
                  <c:v>2.3099999999999987</c:v>
                </c:pt>
                <c:pt idx="175">
                  <c:v>1.8900000000000001</c:v>
                </c:pt>
                <c:pt idx="176">
                  <c:v>2.06</c:v>
                </c:pt>
                <c:pt idx="177">
                  <c:v>2.19</c:v>
                </c:pt>
                <c:pt idx="178">
                  <c:v>2.3699999999999997</c:v>
                </c:pt>
                <c:pt idx="179">
                  <c:v>2.23</c:v>
                </c:pt>
                <c:pt idx="180">
                  <c:v>2.2400000000000002</c:v>
                </c:pt>
                <c:pt idx="181">
                  <c:v>2.46</c:v>
                </c:pt>
                <c:pt idx="182">
                  <c:v>2.4099999999999997</c:v>
                </c:pt>
                <c:pt idx="183">
                  <c:v>2.42</c:v>
                </c:pt>
                <c:pt idx="184">
                  <c:v>2.5299999999999998</c:v>
                </c:pt>
                <c:pt idx="185">
                  <c:v>2.5499999999999998</c:v>
                </c:pt>
                <c:pt idx="186">
                  <c:v>2.61</c:v>
                </c:pt>
                <c:pt idx="187">
                  <c:v>2.4099999999999997</c:v>
                </c:pt>
                <c:pt idx="188">
                  <c:v>2.67</c:v>
                </c:pt>
                <c:pt idx="189">
                  <c:v>2.4899999999999998</c:v>
                </c:pt>
                <c:pt idx="190">
                  <c:v>2.3099999999999987</c:v>
                </c:pt>
                <c:pt idx="191">
                  <c:v>2.19</c:v>
                </c:pt>
                <c:pt idx="192">
                  <c:v>2.14</c:v>
                </c:pt>
                <c:pt idx="193">
                  <c:v>2.17</c:v>
                </c:pt>
                <c:pt idx="194">
                  <c:v>2.29</c:v>
                </c:pt>
                <c:pt idx="195">
                  <c:v>2.2000000000000002</c:v>
                </c:pt>
                <c:pt idx="196" formatCode="0.000">
                  <c:v>2</c:v>
                </c:pt>
                <c:pt idx="197">
                  <c:v>1.84</c:v>
                </c:pt>
                <c:pt idx="198">
                  <c:v>1.8900000000000001</c:v>
                </c:pt>
                <c:pt idx="199">
                  <c:v>2.17</c:v>
                </c:pt>
                <c:pt idx="200">
                  <c:v>2.4299999999999997</c:v>
                </c:pt>
                <c:pt idx="201">
                  <c:v>2.4699999999999998</c:v>
                </c:pt>
                <c:pt idx="202">
                  <c:v>2.27</c:v>
                </c:pt>
                <c:pt idx="203">
                  <c:v>2.27</c:v>
                </c:pt>
                <c:pt idx="204">
                  <c:v>2.52</c:v>
                </c:pt>
                <c:pt idx="205">
                  <c:v>2.4299999999999997</c:v>
                </c:pt>
                <c:pt idx="206">
                  <c:v>2.2799999999999998</c:v>
                </c:pt>
                <c:pt idx="207">
                  <c:v>2.3699999999999997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AE25-4399-962C-E547238B3C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38441856"/>
        <c:axId val="138445184"/>
      </c:scatterChart>
      <c:valAx>
        <c:axId val="138441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s-ES"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UY" sz="2000"/>
                  <a:t>Novillo (U$S/kg)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alpha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38445184"/>
        <c:crosses val="autoZero"/>
        <c:crossBetween val="midCat"/>
      </c:valAx>
      <c:valAx>
        <c:axId val="13844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s-ES"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UY" sz="2000"/>
                  <a:t> Ternero(U$S/kg) </a:t>
                </a:r>
              </a:p>
            </c:rich>
          </c:tx>
          <c:layout>
            <c:manualLayout>
              <c:xMode val="edge"/>
              <c:yMode val="edge"/>
              <c:x val="1.3629977051489607E-2"/>
              <c:y val="0.3464600690173724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384418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UY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UY" sz="3200" b="1" i="0" u="none" strike="noStrike" baseline="0" dirty="0">
                <a:solidFill>
                  <a:srgbClr val="C00000"/>
                </a:solidFill>
                <a:effectLst/>
              </a:rPr>
              <a:t>Evolución de Largo Plazo del Ingreso Neto</a:t>
            </a:r>
            <a:r>
              <a:rPr lang="es-UY" sz="3200" b="1" i="0" u="none" strike="noStrike" baseline="0" dirty="0">
                <a:effectLst/>
              </a:rPr>
              <a:t> </a:t>
            </a:r>
          </a:p>
          <a:p>
            <a:pPr>
              <a:defRPr lang="es-ES"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sz="32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5353845113507743E-2"/>
          <c:y val="0.18726074710635274"/>
          <c:w val="0.87655421652582244"/>
          <c:h val="0.66631643494185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'Resultados '!$B$1</c:f>
              <c:strCache>
                <c:ptCount val="1"/>
                <c:pt idx="0">
                  <c:v>Ingreso Neto  (U$S/Hectárea)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'Resultados '!$A$2:$A$11</c:f>
              <c:strCache>
                <c:ptCount val="10"/>
                <c:pt idx="0">
                  <c:v>13/14</c:v>
                </c:pt>
                <c:pt idx="1">
                  <c:v>14/15</c:v>
                </c:pt>
                <c:pt idx="2">
                  <c:v>15/16</c:v>
                </c:pt>
                <c:pt idx="3">
                  <c:v>16/17</c:v>
                </c:pt>
                <c:pt idx="4">
                  <c:v>17/18</c:v>
                </c:pt>
                <c:pt idx="5">
                  <c:v>18/19</c:v>
                </c:pt>
                <c:pt idx="6">
                  <c:v>19/20</c:v>
                </c:pt>
                <c:pt idx="7">
                  <c:v>20/21</c:v>
                </c:pt>
                <c:pt idx="8">
                  <c:v>21/22</c:v>
                </c:pt>
                <c:pt idx="9">
                  <c:v>22/23</c:v>
                </c:pt>
              </c:strCache>
            </c:strRef>
          </c:cat>
          <c:val>
            <c:numRef>
              <c:f>'Resultados '!$B$2:$B$11</c:f>
              <c:numCache>
                <c:formatCode>General</c:formatCode>
                <c:ptCount val="10"/>
                <c:pt idx="0">
                  <c:v>93</c:v>
                </c:pt>
                <c:pt idx="1">
                  <c:v>106</c:v>
                </c:pt>
                <c:pt idx="2">
                  <c:v>81</c:v>
                </c:pt>
                <c:pt idx="3">
                  <c:v>86</c:v>
                </c:pt>
                <c:pt idx="4">
                  <c:v>69</c:v>
                </c:pt>
                <c:pt idx="5">
                  <c:v>134</c:v>
                </c:pt>
                <c:pt idx="6">
                  <c:v>113</c:v>
                </c:pt>
                <c:pt idx="7">
                  <c:v>109</c:v>
                </c:pt>
                <c:pt idx="8">
                  <c:v>189</c:v>
                </c:pt>
                <c:pt idx="9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43-4148-A9FB-6B799E4CC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238208"/>
        <c:axId val="178240128"/>
      </c:barChart>
      <c:catAx>
        <c:axId val="178238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s-ES"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UY" sz="2000"/>
                  <a:t>Ejercicio Agrícol</a:t>
                </a:r>
                <a:r>
                  <a:rPr lang="es-UY" sz="2000" baseline="0"/>
                  <a:t>a</a:t>
                </a:r>
                <a:endParaRPr lang="es-UY" sz="200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78240128"/>
        <c:crosses val="autoZero"/>
        <c:auto val="1"/>
        <c:lblAlgn val="ctr"/>
        <c:lblOffset val="100"/>
        <c:noMultiLvlLbl val="0"/>
      </c:catAx>
      <c:valAx>
        <c:axId val="17824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s-ES"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UY" sz="2000"/>
                  <a:t> Ingreso</a:t>
                </a:r>
                <a:r>
                  <a:rPr lang="es-UY" sz="2000" baseline="0"/>
                  <a:t> Neto (U$S/Hectárea)</a:t>
                </a:r>
                <a:endParaRPr lang="es-UY" sz="200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7823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306DC-8635-4971-B69D-E9DE1F184F96}" type="datetimeFigureOut">
              <a:rPr lang="es-UY" smtClean="0"/>
              <a:pPr/>
              <a:t>20/6/2023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26A4E-1313-4BE4-A339-AC9DB84EBBB7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UY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6CEF994-E106-4FE8-8BF4-6F9DF08BB90E}" type="slidenum">
              <a:rPr lang="es-ES" smtClean="0"/>
              <a:pPr/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U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DADC0E-E9A4-40B9-81A0-EAE7B881741D}" type="slidenum">
              <a:rPr lang="es-ES" smtClean="0"/>
              <a:pPr/>
              <a:t>35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20/6/2023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20/6/2023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20/6/2023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F7840-180F-4D30-ACCE-EE487B52E5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20/6/2023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20/6/2023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20/6/2023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20/6/2023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20/6/2023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20/6/2023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20/6/2023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20/6/2023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4CBC2-B927-44BD-A1E9-ABE3E1D7F0FC}" type="datetimeFigureOut">
              <a:rPr lang="es-UY" smtClean="0"/>
              <a:pPr/>
              <a:t>20/6/2023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ferecursos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86182" y="3000375"/>
            <a:ext cx="5357818" cy="2143125"/>
          </a:xfrm>
        </p:spPr>
        <p:txBody>
          <a:bodyPr>
            <a:normAutofit fontScale="92500"/>
          </a:bodyPr>
          <a:lstStyle/>
          <a:p>
            <a:pPr>
              <a:buFontTx/>
              <a:buNone/>
              <a:defRPr/>
            </a:pPr>
            <a:r>
              <a:rPr lang="es-UY" sz="4300" b="1" dirty="0"/>
              <a:t>   </a:t>
            </a:r>
            <a:r>
              <a:rPr lang="es-UY" sz="4300" b="1" dirty="0">
                <a:solidFill>
                  <a:srgbClr val="002060"/>
                </a:solidFill>
              </a:rPr>
              <a:t>El efecto domino y sus derivaciones en las empresas ganaderas.</a:t>
            </a:r>
            <a:r>
              <a:rPr lang="es-ES" sz="43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>
              <a:buFontTx/>
              <a:buNone/>
              <a:defRPr/>
            </a:pPr>
            <a:endParaRPr lang="es-UY" b="1" dirty="0"/>
          </a:p>
        </p:txBody>
      </p:sp>
      <p:pic>
        <p:nvPicPr>
          <p:cNvPr id="8195" name="Picture 4" descr="Evita el efecto dominó: ayuda a los miembros de tu equipo a conocer la  repercusión de su trabaj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3786182" cy="6858000"/>
          </a:xfrm>
        </p:spPr>
      </p:pic>
      <p:sp>
        <p:nvSpPr>
          <p:cNvPr id="8197" name="6 Rectángulo"/>
          <p:cNvSpPr>
            <a:spLocks noChangeArrowheads="1"/>
          </p:cNvSpPr>
          <p:nvPr/>
        </p:nvSpPr>
        <p:spPr bwMode="auto">
          <a:xfrm>
            <a:off x="3786198" y="5929330"/>
            <a:ext cx="535780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200" dirty="0"/>
              <a:t>Ing. </a:t>
            </a:r>
            <a:r>
              <a:rPr lang="es-ES" sz="3200" dirty="0" err="1"/>
              <a:t>Agr</a:t>
            </a:r>
            <a:r>
              <a:rPr lang="es-ES" sz="3200" dirty="0"/>
              <a:t>. </a:t>
            </a:r>
            <a:r>
              <a:rPr lang="es-ES" sz="3200" dirty="0" err="1"/>
              <a:t>MSc.</a:t>
            </a:r>
            <a:r>
              <a:rPr lang="es-ES" sz="3200" dirty="0"/>
              <a:t> </a:t>
            </a:r>
            <a:r>
              <a:rPr lang="es-ES" sz="3200" dirty="0" err="1"/>
              <a:t>Italo</a:t>
            </a:r>
            <a:r>
              <a:rPr lang="es-ES" sz="3200" dirty="0"/>
              <a:t> </a:t>
            </a:r>
            <a:r>
              <a:rPr lang="es-ES" sz="3200" dirty="0" err="1"/>
              <a:t>Malaquín</a:t>
            </a:r>
            <a:r>
              <a:rPr lang="es-ES" sz="3200" dirty="0"/>
              <a:t> </a:t>
            </a:r>
            <a:endParaRPr lang="es-UY" sz="3200" dirty="0"/>
          </a:p>
        </p:txBody>
      </p:sp>
      <p:pic>
        <p:nvPicPr>
          <p:cNvPr id="6" name="image8.png" descr="C:\Users\Admin\Downloads\Pl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571480"/>
            <a:ext cx="350046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>
            <a:noAutofit/>
          </a:bodyPr>
          <a:lstStyle/>
          <a:p>
            <a:r>
              <a:rPr lang="es-UY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Encarecimiento en dólares de aquellos componentes de costos en moneda nacional. </a:t>
            </a:r>
            <a:r>
              <a:rPr lang="es-ES" sz="2800" b="1" dirty="0">
                <a:latin typeface="Calibri" pitchFamily="34" charset="0"/>
                <a:ea typeface="Verdana" pitchFamily="34" charset="0"/>
                <a:cs typeface="Verdana" pitchFamily="34" charset="0"/>
              </a:rPr>
              <a:t>Asimismo, se reducirá el poder adquisitivo de bienes y servicios, aproximadamente un 17 %. </a:t>
            </a:r>
            <a:endParaRPr lang="es-UY" sz="2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9219" name="3 CuadroTexto"/>
          <p:cNvSpPr txBox="1">
            <a:spLocks noChangeArrowheads="1"/>
          </p:cNvSpPr>
          <p:nvPr/>
        </p:nvSpPr>
        <p:spPr bwMode="auto">
          <a:xfrm>
            <a:off x="2928926" y="6273225"/>
            <a:ext cx="62150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UY" sz="2400" b="1" dirty="0"/>
              <a:t>           Fuente: Instituto Nacional de Estadística</a:t>
            </a:r>
            <a:endParaRPr lang="es-UY" sz="24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28596" y="1928802"/>
          <a:ext cx="8429685" cy="3571899"/>
        </p:xfrm>
        <a:graphic>
          <a:graphicData uri="http://schemas.openxmlformats.org/drawingml/2006/table">
            <a:tbl>
              <a:tblPr/>
              <a:tblGrid>
                <a:gridCol w="2761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9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43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Ejercicio</a:t>
                      </a:r>
                    </a:p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 Agrícola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2021/</a:t>
                      </a:r>
                    </a:p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2022/ </a:t>
                      </a:r>
                    </a:p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$U/U$S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42,13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-8,12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Inflación - IPC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92,68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+ 8,52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4 Elipse"/>
          <p:cNvSpPr/>
          <p:nvPr/>
        </p:nvSpPr>
        <p:spPr>
          <a:xfrm>
            <a:off x="7143768" y="3714752"/>
            <a:ext cx="1714512" cy="2000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 fontScale="90000"/>
          </a:bodyPr>
          <a:lstStyle/>
          <a:p>
            <a:r>
              <a:rPr lang="es-UY" b="1" dirty="0"/>
              <a:t>Se incremento, el valor unitario de los suplementos entre ejercicios agrícolas.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85720" y="1285860"/>
          <a:ext cx="8643998" cy="5143537"/>
        </p:xfrm>
        <a:graphic>
          <a:graphicData uri="http://schemas.openxmlformats.org/drawingml/2006/table">
            <a:tbl>
              <a:tblPr/>
              <a:tblGrid>
                <a:gridCol w="4648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47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Ejercicio Agrícola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2021/2022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2022/2023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7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Ración Destete Precoz  18 % (U$S/Ton)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7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Ración Destete Precoz  18 % (U$S/Ton)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7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Ración Destete Precoz  15  % (U$S/Ton)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7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Ración Destete Precoz  15  % (U$S/Ton)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7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Afrechillo de Arroz  (U$S/Ton)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7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Afrechillo de Arroz  (U$S/Ton)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</p:spPr>
        <p:txBody>
          <a:bodyPr>
            <a:normAutofit/>
          </a:bodyPr>
          <a:lstStyle/>
          <a:p>
            <a:r>
              <a:rPr lang="es-UY" sz="3000" b="1" dirty="0">
                <a:latin typeface="Calibri" pitchFamily="34" charset="0"/>
              </a:rPr>
              <a:t>Se incrementaron los volúmenes consumidos de </a:t>
            </a:r>
            <a:br>
              <a:rPr lang="es-UY" sz="3000" b="1" dirty="0">
                <a:latin typeface="Calibri" pitchFamily="34" charset="0"/>
              </a:rPr>
            </a:br>
            <a:r>
              <a:rPr lang="es-UY" sz="3000" b="1" dirty="0">
                <a:latin typeface="Calibri" pitchFamily="34" charset="0"/>
              </a:rPr>
              <a:t>suplementos y de  los precios en U$S respectivamente</a:t>
            </a:r>
            <a:r>
              <a:rPr lang="es-UY" sz="2400" b="1" dirty="0"/>
              <a:t>.</a:t>
            </a:r>
            <a:endParaRPr lang="es-UY" sz="2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71500" y="1285860"/>
          <a:ext cx="8286780" cy="4792055"/>
        </p:xfrm>
        <a:graphic>
          <a:graphicData uri="http://schemas.openxmlformats.org/drawingml/2006/table">
            <a:tbl>
              <a:tblPr/>
              <a:tblGrid>
                <a:gridCol w="2053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5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Ejercicio </a:t>
                      </a:r>
                    </a:p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Agrícola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kilos/Ha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U$S/Ton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U$S/Ha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2018/2019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2019/2020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2020/2021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2021/2022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2022/2023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2857488" y="6488668"/>
            <a:ext cx="6286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b="1" dirty="0"/>
              <a:t>Fuente: Sistema Ganadero Las Marías, Piedra Sola Tacuarembó</a:t>
            </a:r>
          </a:p>
        </p:txBody>
      </p:sp>
      <p:sp>
        <p:nvSpPr>
          <p:cNvPr id="5" name="4 Elipse"/>
          <p:cNvSpPr/>
          <p:nvPr/>
        </p:nvSpPr>
        <p:spPr>
          <a:xfrm>
            <a:off x="4857752" y="2285992"/>
            <a:ext cx="1571636" cy="78581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5 Elipse"/>
          <p:cNvSpPr/>
          <p:nvPr/>
        </p:nvSpPr>
        <p:spPr>
          <a:xfrm>
            <a:off x="4786314" y="5357826"/>
            <a:ext cx="1571636" cy="78581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</p:spPr>
        <p:txBody>
          <a:bodyPr>
            <a:noAutofit/>
          </a:bodyPr>
          <a:lstStyle/>
          <a:p>
            <a:r>
              <a:rPr lang="es-UY" sz="3600" b="1" dirty="0">
                <a:latin typeface="Calibri" pitchFamily="34" charset="0"/>
              </a:rPr>
              <a:t>Variación mensual del precio del novillo </a:t>
            </a:r>
            <a:br>
              <a:rPr lang="es-UY" sz="3600" b="1" dirty="0">
                <a:latin typeface="Calibri" pitchFamily="34" charset="0"/>
              </a:rPr>
            </a:br>
            <a:r>
              <a:rPr lang="es-UY" sz="3600" b="1" dirty="0">
                <a:latin typeface="Calibri" pitchFamily="34" charset="0"/>
              </a:rPr>
              <a:t>con destino a industria según ejercicio agrícola.</a:t>
            </a:r>
          </a:p>
        </p:txBody>
      </p:sp>
      <p:sp>
        <p:nvSpPr>
          <p:cNvPr id="14339" name="4 CuadroTexto"/>
          <p:cNvSpPr txBox="1">
            <a:spLocks noChangeArrowheads="1"/>
          </p:cNvSpPr>
          <p:nvPr/>
        </p:nvSpPr>
        <p:spPr bwMode="auto">
          <a:xfrm>
            <a:off x="7215188" y="6488113"/>
            <a:ext cx="158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b="1"/>
              <a:t>Fuente: ACG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85750" y="1214438"/>
          <a:ext cx="8643998" cy="5143537"/>
        </p:xfrm>
        <a:graphic>
          <a:graphicData uri="http://schemas.openxmlformats.org/drawingml/2006/table">
            <a:tbl>
              <a:tblPr/>
              <a:tblGrid>
                <a:gridCol w="1172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42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55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84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7525"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Mes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2021/</a:t>
                      </a:r>
                    </a:p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2022/</a:t>
                      </a:r>
                    </a:p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Diferencia </a:t>
                      </a:r>
                    </a:p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U$S/kg.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Kilos/</a:t>
                      </a:r>
                    </a:p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Novillo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Diferencia (U$S/Novillo)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00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Julio 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3,96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5,19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1,24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0,52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309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00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Agosto 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4,31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5,06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0,75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0,52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00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Setiembre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4,35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4,47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0,12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0,52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Octubre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4,55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3,56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-1,00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0,52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-249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00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Noviembre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4,15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3,45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-0,69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0,52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-173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00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Diciembre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4,26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3,39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-0,87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0,52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-217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00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Enero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3,40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-1,01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0,52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-251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00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Febrero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4,78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3,56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-1,22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0,52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-304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300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Marzo 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5,06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4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1,06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0,52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- 265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300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Abril 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5,36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4,2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1,16 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0,52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- 290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300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Mayo 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5,45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4,10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1,35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0,52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- 337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300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5,40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</p:spPr>
        <p:txBody>
          <a:bodyPr>
            <a:noAutofit/>
          </a:bodyPr>
          <a:lstStyle/>
          <a:p>
            <a:r>
              <a:rPr lang="es-UY" sz="3600" b="1" dirty="0">
                <a:latin typeface="Calibri" pitchFamily="34" charset="0"/>
              </a:rPr>
              <a:t>Variación mensual del precio de la vaca </a:t>
            </a:r>
            <a:br>
              <a:rPr lang="es-UY" sz="3600" b="1" dirty="0">
                <a:latin typeface="Calibri" pitchFamily="34" charset="0"/>
              </a:rPr>
            </a:br>
            <a:r>
              <a:rPr lang="es-UY" sz="3600" b="1" dirty="0">
                <a:latin typeface="Calibri" pitchFamily="34" charset="0"/>
              </a:rPr>
              <a:t>con destino a industria según ejercicio agrícola.</a:t>
            </a:r>
          </a:p>
        </p:txBody>
      </p:sp>
      <p:sp>
        <p:nvSpPr>
          <p:cNvPr id="15363" name="4 CuadroTexto"/>
          <p:cNvSpPr txBox="1">
            <a:spLocks noChangeArrowheads="1"/>
          </p:cNvSpPr>
          <p:nvPr/>
        </p:nvSpPr>
        <p:spPr bwMode="auto">
          <a:xfrm>
            <a:off x="7215188" y="6488113"/>
            <a:ext cx="158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b="1"/>
              <a:t>Fuente: ACG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57188" y="1357313"/>
          <a:ext cx="8501123" cy="5000671"/>
        </p:xfrm>
        <a:graphic>
          <a:graphicData uri="http://schemas.openxmlformats.org/drawingml/2006/table">
            <a:tbl>
              <a:tblPr/>
              <a:tblGrid>
                <a:gridCol w="1272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93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18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2021/2022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2022/2023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Diferencia (U$S/kg)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Kilos/Vaca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Diferencia</a:t>
                      </a:r>
                    </a:p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(U$S/Vaca)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9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Julio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9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Agosto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9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Setiembre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9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Octubre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9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Noviembre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9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Diciembre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-0,91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9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Enero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19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Febrero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-1,22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-309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9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Marzo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3,70 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1,09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- 251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19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Abril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3,90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1,18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- 271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19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Mayo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3,80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1,38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- 317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191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Junio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</p:spPr>
        <p:txBody>
          <a:bodyPr>
            <a:noAutofit/>
          </a:bodyPr>
          <a:lstStyle/>
          <a:p>
            <a:r>
              <a:rPr lang="es-UY" sz="3200" dirty="0">
                <a:latin typeface="Calibri" pitchFamily="34" charset="0"/>
              </a:rPr>
              <a:t>Variación mensual del precio del ternero </a:t>
            </a:r>
            <a:br>
              <a:rPr lang="es-UY" sz="3200" dirty="0">
                <a:latin typeface="Calibri" pitchFamily="34" charset="0"/>
              </a:rPr>
            </a:br>
            <a:r>
              <a:rPr lang="es-UY" sz="3200" dirty="0">
                <a:latin typeface="Calibri" pitchFamily="34" charset="0"/>
              </a:rPr>
              <a:t>(141-180 kilos) en U$S/kg según ejercicio agrícola.</a:t>
            </a:r>
          </a:p>
        </p:txBody>
      </p:sp>
      <p:sp>
        <p:nvSpPr>
          <p:cNvPr id="16490" name="5 Rectángulo"/>
          <p:cNvSpPr>
            <a:spLocks noChangeArrowheads="1"/>
          </p:cNvSpPr>
          <p:nvPr/>
        </p:nvSpPr>
        <p:spPr bwMode="auto">
          <a:xfrm>
            <a:off x="7556500" y="6488113"/>
            <a:ext cx="158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b="1"/>
              <a:t>Fuente: ACG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00034" y="1285860"/>
          <a:ext cx="8358246" cy="5076825"/>
        </p:xfrm>
        <a:graphic>
          <a:graphicData uri="http://schemas.openxmlformats.org/drawingml/2006/table">
            <a:tbl>
              <a:tblPr/>
              <a:tblGrid>
                <a:gridCol w="2022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2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2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1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18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2021/2022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2022/2023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Diferencia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18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Julio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18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Agosto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18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18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Octubre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18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18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Diciembre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18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18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Febrero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18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Marzo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18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Abril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18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818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</p:spPr>
        <p:txBody>
          <a:bodyPr>
            <a:noAutofit/>
          </a:bodyPr>
          <a:lstStyle/>
          <a:p>
            <a:r>
              <a:rPr lang="es-UY" sz="3600" b="1" dirty="0">
                <a:latin typeface="Calibri" pitchFamily="34" charset="0"/>
              </a:rPr>
              <a:t>Variación mensual del precio de la vaca de invernada en U$S/kg según ejercicio agrícola.</a:t>
            </a:r>
          </a:p>
        </p:txBody>
      </p:sp>
      <p:sp>
        <p:nvSpPr>
          <p:cNvPr id="16490" name="5 Rectángulo"/>
          <p:cNvSpPr>
            <a:spLocks noChangeArrowheads="1"/>
          </p:cNvSpPr>
          <p:nvPr/>
        </p:nvSpPr>
        <p:spPr bwMode="auto">
          <a:xfrm>
            <a:off x="7556500" y="6488113"/>
            <a:ext cx="158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b="1"/>
              <a:t>Fuente: ACG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00034" y="1357294"/>
          <a:ext cx="8286809" cy="4878705"/>
        </p:xfrm>
        <a:graphic>
          <a:graphicData uri="http://schemas.openxmlformats.org/drawingml/2006/table">
            <a:tbl>
              <a:tblPr/>
              <a:tblGrid>
                <a:gridCol w="2002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2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8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6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2021/2022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2022/2023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Diferencia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Julio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6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Agosto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6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Setiembre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6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Octubre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6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Noviembre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6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Diciembre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6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Enero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6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Febrero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6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Marzo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36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Abril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36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Mayo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36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Junio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>
            <a:noAutofit/>
          </a:bodyPr>
          <a:lstStyle/>
          <a:p>
            <a:r>
              <a:rPr lang="es-UY" sz="3600" b="1" dirty="0">
                <a:latin typeface="Calibri" pitchFamily="34" charset="0"/>
              </a:rPr>
              <a:t>Variación mensual del precio del cordero con </a:t>
            </a:r>
            <a:br>
              <a:rPr lang="es-UY" sz="3600" b="1" dirty="0">
                <a:latin typeface="Calibri" pitchFamily="34" charset="0"/>
              </a:rPr>
            </a:br>
            <a:r>
              <a:rPr lang="es-UY" sz="3600" b="1" dirty="0">
                <a:latin typeface="Calibri" pitchFamily="34" charset="0"/>
              </a:rPr>
              <a:t>destino a industria según ejercicio agrícola.</a:t>
            </a:r>
            <a:endParaRPr lang="es-UY" sz="3600" b="1" dirty="0"/>
          </a:p>
        </p:txBody>
      </p:sp>
      <p:sp>
        <p:nvSpPr>
          <p:cNvPr id="17411" name="3 Rectángulo"/>
          <p:cNvSpPr>
            <a:spLocks noChangeArrowheads="1"/>
          </p:cNvSpPr>
          <p:nvPr/>
        </p:nvSpPr>
        <p:spPr bwMode="auto">
          <a:xfrm>
            <a:off x="7497763" y="6488113"/>
            <a:ext cx="1646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b="1"/>
              <a:t>Fuente: INAC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14313" y="1500188"/>
          <a:ext cx="8643997" cy="4643463"/>
        </p:xfrm>
        <a:graphic>
          <a:graphicData uri="http://schemas.openxmlformats.org/drawingml/2006/table">
            <a:tbl>
              <a:tblPr/>
              <a:tblGrid>
                <a:gridCol w="1164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4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4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1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97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28695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2021/</a:t>
                      </a:r>
                    </a:p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2022/</a:t>
                      </a:r>
                    </a:p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Diferencia</a:t>
                      </a:r>
                    </a:p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(U$S/kg)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Kilos/</a:t>
                      </a:r>
                    </a:p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Cordero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Diferencia</a:t>
                      </a:r>
                    </a:p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(U$S/Cordero)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4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Julio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4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Agosto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4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Setiembre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4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Octubre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564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Noviembre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564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Diciembre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64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Enero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564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Febrero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564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Marzo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3,30 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1,17 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- 20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564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Abril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3,40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1,35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- 24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564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Mayo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3,20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1,67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- 29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564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Junio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>
            <a:noAutofit/>
          </a:bodyPr>
          <a:lstStyle/>
          <a:p>
            <a:r>
              <a:rPr lang="es-UY" sz="3600" b="1" dirty="0">
                <a:latin typeface="Calibri" pitchFamily="34" charset="0"/>
              </a:rPr>
              <a:t>Variación mensual del precio de la oveja con </a:t>
            </a:r>
            <a:br>
              <a:rPr lang="es-UY" sz="3600" b="1" dirty="0">
                <a:latin typeface="Calibri" pitchFamily="34" charset="0"/>
              </a:rPr>
            </a:br>
            <a:r>
              <a:rPr lang="es-UY" sz="3600" b="1" dirty="0">
                <a:latin typeface="Calibri" pitchFamily="34" charset="0"/>
              </a:rPr>
              <a:t>destino a industria según ejercicio agrícola.</a:t>
            </a:r>
            <a:endParaRPr lang="es-UY" sz="3600" b="1" dirty="0"/>
          </a:p>
        </p:txBody>
      </p:sp>
      <p:sp>
        <p:nvSpPr>
          <p:cNvPr id="18435" name="3 Rectángulo"/>
          <p:cNvSpPr>
            <a:spLocks noChangeArrowheads="1"/>
          </p:cNvSpPr>
          <p:nvPr/>
        </p:nvSpPr>
        <p:spPr bwMode="auto">
          <a:xfrm>
            <a:off x="7497763" y="6488113"/>
            <a:ext cx="1646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 b="1"/>
              <a:t>Fuente: INAC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85750" y="1643063"/>
          <a:ext cx="8643997" cy="4572031"/>
        </p:xfrm>
        <a:graphic>
          <a:graphicData uri="http://schemas.openxmlformats.org/drawingml/2006/table">
            <a:tbl>
              <a:tblPr/>
              <a:tblGrid>
                <a:gridCol w="115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3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84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14407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2021/</a:t>
                      </a:r>
                    </a:p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2022/</a:t>
                      </a:r>
                    </a:p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Diferencia</a:t>
                      </a:r>
                    </a:p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(U$S/kg)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Kilos/</a:t>
                      </a:r>
                    </a:p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Oveja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Diferencia (U$S/Oveja)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Julio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Agosto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Setiembre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Octubre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Noviembre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Diciembre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Enero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Febrero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Marzo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0,97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- 17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Abril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1,07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- 19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Mayo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2,80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1,40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-24 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Junio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s-UY" sz="4000" b="1" dirty="0">
                <a:latin typeface="Calibri" pitchFamily="34" charset="0"/>
              </a:rPr>
              <a:t>A modo de resumen, se redujo el precio en U$S/kg, que recibieron los ganaderos.</a:t>
            </a:r>
            <a:endParaRPr lang="es-UY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42" name="3 CuadroTexto"/>
          <p:cNvSpPr txBox="1">
            <a:spLocks noChangeArrowheads="1"/>
          </p:cNvSpPr>
          <p:nvPr/>
        </p:nvSpPr>
        <p:spPr bwMode="auto">
          <a:xfrm>
            <a:off x="5500694" y="6072206"/>
            <a:ext cx="3286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UY" sz="2400" b="1" dirty="0">
                <a:latin typeface="Calibri" pitchFamily="34" charset="0"/>
              </a:rPr>
              <a:t>Fuente: INAC; ACG</a:t>
            </a:r>
            <a:r>
              <a:rPr lang="es-UY" sz="2400" dirty="0">
                <a:latin typeface="Calibri" pitchFamily="34" charset="0"/>
              </a:rPr>
              <a:t>.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57158" y="1428738"/>
          <a:ext cx="8358246" cy="4429152"/>
        </p:xfrm>
        <a:graphic>
          <a:graphicData uri="http://schemas.openxmlformats.org/drawingml/2006/table">
            <a:tbl>
              <a:tblPr/>
              <a:tblGrid>
                <a:gridCol w="35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8192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Ejercicio Agrícola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2021/2022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2022/2023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92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U$S/Tonelada Exportada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192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Novillo (U$S/kg)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192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Vaca (U$S/kg)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-14,91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192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Vaca de Invernar  (U$S/kg)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192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Ternero (U$S/kg)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s-UY" b="1" dirty="0"/>
              <a:t> </a:t>
            </a:r>
            <a:r>
              <a:rPr lang="es-UY" sz="4900" b="1" dirty="0"/>
              <a:t>El </a:t>
            </a:r>
            <a:r>
              <a:rPr lang="es-UY" sz="4900" b="1" i="1" u="sng" dirty="0"/>
              <a:t>efecto domino </a:t>
            </a:r>
            <a:r>
              <a:rPr lang="es-UY" sz="4900" b="1" dirty="0"/>
              <a:t>y sus derivaciones </a:t>
            </a:r>
            <a:br>
              <a:rPr lang="es-UY" sz="4900" b="1" dirty="0"/>
            </a:br>
            <a:r>
              <a:rPr lang="es-UY" sz="4900" b="1" dirty="0"/>
              <a:t>en las empresas ganaderas.</a:t>
            </a:r>
            <a:r>
              <a:rPr lang="es-ES" sz="4900" b="1" dirty="0">
                <a:latin typeface="Calibri" pitchFamily="34" charset="0"/>
              </a:rPr>
              <a:t> </a:t>
            </a:r>
            <a:endParaRPr lang="es-UY" sz="49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86248" y="1571612"/>
            <a:ext cx="4643470" cy="5000660"/>
          </a:xfrm>
        </p:spPr>
        <p:txBody>
          <a:bodyPr>
            <a:noAutofit/>
          </a:bodyPr>
          <a:lstStyle/>
          <a:p>
            <a:r>
              <a:rPr lang="es-UY" sz="2400" dirty="0"/>
              <a:t>Durante el ejercicio agrícola 2022/2023, no solamente el déficit hídrico provoco consecuencias negativas sobre la economía de las empresas ganaderas. </a:t>
            </a:r>
          </a:p>
          <a:p>
            <a:r>
              <a:rPr lang="es-UY" sz="2400" dirty="0"/>
              <a:t>Se adiciona, la acción de otras variables que acompañaron a ese proceso adverso.</a:t>
            </a:r>
          </a:p>
          <a:p>
            <a:r>
              <a:rPr lang="es-UY" sz="2400" dirty="0"/>
              <a:t>Tales variables acrecentaron aún más sus efectos negativos sobre las empresas ganaderas. </a:t>
            </a:r>
          </a:p>
        </p:txBody>
      </p:sp>
      <p:pic>
        <p:nvPicPr>
          <p:cNvPr id="6" name="Picture 4" descr="Evita el efecto dominó: ayuda a los miembros de tu equipo a conocer la  repercusión de su trabaj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1571612"/>
            <a:ext cx="3786182" cy="4929198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l"/>
            <a:r>
              <a:rPr lang="es-UY" sz="2800" b="1" dirty="0"/>
              <a:t>No obstante, para el periodo de análisis (Octubre/mayo) 2022/2023 versus 2021/2022, los precios que recibieron los ganaderos se redujeron…….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57158" y="1643050"/>
          <a:ext cx="8501122" cy="4357720"/>
        </p:xfrm>
        <a:graphic>
          <a:graphicData uri="http://schemas.openxmlformats.org/drawingml/2006/table">
            <a:tbl>
              <a:tblPr/>
              <a:tblGrid>
                <a:gridCol w="3269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6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8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1544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544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Novillo Gordo (U$S/Kg)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544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Vaca  Gorda (U$S/Kg)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544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Cordero (U$S/Kg)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544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Oveja (U$S/Kg)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6856771" y="6273225"/>
            <a:ext cx="22872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3200" b="1" dirty="0">
                <a:latin typeface="Calibri" pitchFamily="34" charset="0"/>
              </a:rPr>
              <a:t>Fuente: ACG</a:t>
            </a:r>
            <a:endParaRPr lang="es-UY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s-UY" sz="3200" b="1" dirty="0"/>
              <a:t>Además, para el periodo de análisis (febrero/mayo) 2022/2023 versus 2021/2022, los precios que recibieron los ganaderos criadores se redujeron…..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85720" y="1643050"/>
          <a:ext cx="8643998" cy="4500594"/>
        </p:xfrm>
        <a:graphic>
          <a:graphicData uri="http://schemas.openxmlformats.org/drawingml/2006/table">
            <a:tbl>
              <a:tblPr/>
              <a:tblGrid>
                <a:gridCol w="400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00198">
                <a:tc>
                  <a:txBody>
                    <a:bodyPr/>
                    <a:lstStyle/>
                    <a:p>
                      <a:pPr algn="ctr" fontAlgn="b"/>
                      <a:r>
                        <a:rPr lang="es-UY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2021/</a:t>
                      </a:r>
                    </a:p>
                    <a:p>
                      <a:pPr algn="ctr" fontAlgn="b"/>
                      <a:r>
                        <a:rPr lang="es-UY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2022/</a:t>
                      </a:r>
                    </a:p>
                    <a:p>
                      <a:pPr algn="ctr" fontAlgn="b"/>
                      <a:r>
                        <a:rPr lang="es-UY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198">
                <a:tc>
                  <a:txBody>
                    <a:bodyPr/>
                    <a:lstStyle/>
                    <a:p>
                      <a:pPr algn="ctr" fontAlgn="b"/>
                      <a:r>
                        <a:rPr lang="es-UY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Terneros 141-180  (U$S/Kg)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198">
                <a:tc>
                  <a:txBody>
                    <a:bodyPr/>
                    <a:lstStyle/>
                    <a:p>
                      <a:pPr algn="ctr" fontAlgn="b"/>
                      <a:r>
                        <a:rPr lang="es-UY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Vaca  Invernar  (U$S/Kg)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6715140" y="6215082"/>
            <a:ext cx="23835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800" b="1" dirty="0">
                <a:latin typeface="Calibri" pitchFamily="34" charset="0"/>
              </a:rPr>
              <a:t>Fuente: ACG</a:t>
            </a:r>
            <a:endParaRPr lang="es-UY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75"/>
          </a:xfrm>
        </p:spPr>
        <p:txBody>
          <a:bodyPr>
            <a:normAutofit fontScale="90000"/>
          </a:bodyPr>
          <a:lstStyle/>
          <a:p>
            <a:r>
              <a:rPr lang="es-UY" b="1" dirty="0">
                <a:latin typeface="Calibri" pitchFamily="34" charset="0"/>
              </a:rPr>
              <a:t>Variación del precio de la lana certificada según micronaje y ejercicio agrícola</a:t>
            </a:r>
            <a:r>
              <a:rPr lang="es-UY" dirty="0"/>
              <a:t>. </a:t>
            </a:r>
          </a:p>
        </p:txBody>
      </p:sp>
      <p:sp>
        <p:nvSpPr>
          <p:cNvPr id="19459" name="4 CuadroTexto"/>
          <p:cNvSpPr txBox="1">
            <a:spLocks noChangeArrowheads="1"/>
          </p:cNvSpPr>
          <p:nvPr/>
        </p:nvSpPr>
        <p:spPr bwMode="auto">
          <a:xfrm>
            <a:off x="1" y="6286520"/>
            <a:ext cx="91439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UY" sz="2000" b="1" dirty="0"/>
              <a:t>Fuente: Unión de Consignatarios y Rematadores Laneros del Uruguay &amp; SUL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1500168"/>
          <a:ext cx="8429684" cy="4429160"/>
        </p:xfrm>
        <a:graphic>
          <a:graphicData uri="http://schemas.openxmlformats.org/drawingml/2006/table">
            <a:tbl>
              <a:tblPr/>
              <a:tblGrid>
                <a:gridCol w="1824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9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1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916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Micronaje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2021/2022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2022/2023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Diferencia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&lt; 18 </a:t>
                      </a:r>
                      <a:r>
                        <a:rPr lang="es-UY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um</a:t>
                      </a:r>
                      <a:endParaRPr lang="es-UY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-20,59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18-18,9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-21,10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19-19,9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20-20,9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21-21,9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22-22,9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-25,04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23-23,9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-17,73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25-25,9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-33,85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28-28,9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-31,33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Autofit/>
          </a:bodyPr>
          <a:lstStyle/>
          <a:p>
            <a:pPr algn="l"/>
            <a:r>
              <a:rPr lang="es-UY" sz="3600" b="1" dirty="0"/>
              <a:t>El estudio de caso es una forma de abordar un fenómeno o situación particular de manera profunda y en su contexto.</a:t>
            </a:r>
          </a:p>
        </p:txBody>
      </p:sp>
      <p:pic>
        <p:nvPicPr>
          <p:cNvPr id="30722" name="Picture 2" descr="Caso de estudio fotografías e imágenes de alta resolución - Alam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8286808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8688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Particularidades del Estudio de Caso</a:t>
            </a:r>
            <a:endParaRPr lang="es-ES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177155" name="Group 3"/>
          <p:cNvGraphicFramePr>
            <a:graphicFrameLocks noGrp="1"/>
          </p:cNvGraphicFramePr>
          <p:nvPr>
            <p:ph type="tbl" idx="1"/>
          </p:nvPr>
        </p:nvGraphicFramePr>
        <p:xfrm>
          <a:off x="357188" y="1143000"/>
          <a:ext cx="8429654" cy="5286396"/>
        </p:xfrm>
        <a:graphic>
          <a:graphicData uri="http://schemas.openxmlformats.org/drawingml/2006/table">
            <a:tbl>
              <a:tblPr/>
              <a:tblGrid>
                <a:gridCol w="5286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7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Superficie Total de Pastoreo</a:t>
                      </a:r>
                    </a:p>
                  </a:txBody>
                  <a:tcPr marL="91433" marR="91433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2230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9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Pasturas Naturales</a:t>
                      </a:r>
                    </a:p>
                  </a:txBody>
                  <a:tcPr marL="91433" marR="91433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2142 (96 %)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9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Mejoramientos Forrajeros</a:t>
                      </a:r>
                    </a:p>
                  </a:txBody>
                  <a:tcPr marL="91433" marR="91433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88 (4 %)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6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Orientación Productiva en Bovinos </a:t>
                      </a:r>
                      <a:endParaRPr kumimoji="0" lang="es-E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Ciclo Completo </a:t>
                      </a:r>
                      <a:endParaRPr kumimoji="0" lang="es-E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Orientación Productiva en Ovinos</a:t>
                      </a:r>
                      <a:endParaRPr kumimoji="0" lang="es-E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Cría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Relación Lanar/Vacuno</a:t>
                      </a:r>
                    </a:p>
                  </a:txBody>
                  <a:tcPr marL="91433" marR="91433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0,18:1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0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UG/Hectárea al 30/06/2023</a:t>
                      </a:r>
                    </a:p>
                  </a:txBody>
                  <a:tcPr marL="91433" marR="91433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0,76</a:t>
                      </a:r>
                    </a:p>
                  </a:txBody>
                  <a:tcPr marL="91433" marR="91433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es-ES_tradnl" sz="4000" b="1">
                <a:latin typeface="Calibri" pitchFamily="34" charset="0"/>
              </a:rPr>
              <a:t>Descripción de Suelos según Padrón</a:t>
            </a:r>
            <a:endParaRPr lang="es-ES" sz="4000" b="1">
              <a:latin typeface="Calibri" pitchFamily="34" charset="0"/>
            </a:endParaRPr>
          </a:p>
        </p:txBody>
      </p:sp>
      <p:graphicFrame>
        <p:nvGraphicFramePr>
          <p:cNvPr id="176131" name="Group 3"/>
          <p:cNvGraphicFramePr>
            <a:graphicFrameLocks noGrp="1"/>
          </p:cNvGraphicFramePr>
          <p:nvPr>
            <p:ph sz="half" idx="1"/>
          </p:nvPr>
        </p:nvGraphicFramePr>
        <p:xfrm>
          <a:off x="179388" y="1600200"/>
          <a:ext cx="4106860" cy="4525964"/>
        </p:xfrm>
        <a:graphic>
          <a:graphicData uri="http://schemas.openxmlformats.org/drawingml/2006/table">
            <a:tbl>
              <a:tblPr/>
              <a:tblGrid>
                <a:gridCol w="947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7460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Índice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Hectáreas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1.10 b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48,58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1028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1.23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83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0,04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0,85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12.13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158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1,01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12.22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151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50,37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1065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 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2115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5149850" y="6491288"/>
            <a:ext cx="3548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>
                <a:latin typeface="Calibri" pitchFamily="34" charset="0"/>
              </a:rPr>
              <a:t>Fuente: Prenader – Coneat (MGAP</a:t>
            </a:r>
            <a:r>
              <a:rPr lang="es-ES_tradnl" b="1"/>
              <a:t>)</a:t>
            </a:r>
            <a:endParaRPr lang="es-ES" b="1"/>
          </a:p>
        </p:txBody>
      </p:sp>
      <p:graphicFrame>
        <p:nvGraphicFramePr>
          <p:cNvPr id="176169" name="Group 41"/>
          <p:cNvGraphicFramePr>
            <a:graphicFrameLocks noGrp="1"/>
          </p:cNvGraphicFramePr>
          <p:nvPr>
            <p:ph sz="half" idx="2"/>
          </p:nvPr>
        </p:nvGraphicFramePr>
        <p:xfrm>
          <a:off x="4572000" y="2133600"/>
          <a:ext cx="4316413" cy="3035301"/>
        </p:xfrm>
        <a:graphic>
          <a:graphicData uri="http://schemas.openxmlformats.org/drawingml/2006/table">
            <a:tbl>
              <a:tblPr/>
              <a:tblGrid>
                <a:gridCol w="99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0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10738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Índice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Hectáreas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1.10 b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70,59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12.22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151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29,41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 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 fontScale="90000"/>
          </a:bodyPr>
          <a:lstStyle/>
          <a:p>
            <a:r>
              <a:rPr lang="es-ES" sz="3100" b="1" dirty="0">
                <a:latin typeface="Calibri" pitchFamily="34" charset="0"/>
              </a:rPr>
              <a:t>Se perdió entre el 40 al 50 % de la producción de forraje </a:t>
            </a:r>
            <a:br>
              <a:rPr lang="es-ES" sz="3100" b="1" dirty="0">
                <a:latin typeface="Calibri" pitchFamily="34" charset="0"/>
              </a:rPr>
            </a:br>
            <a:r>
              <a:rPr lang="es-ES" sz="3100" b="1" dirty="0">
                <a:latin typeface="Calibri" pitchFamily="34" charset="0"/>
              </a:rPr>
              <a:t>de campo natural  “16 Seccional de Tacuarembó”</a:t>
            </a:r>
            <a:endParaRPr lang="es-UY" sz="3600" dirty="0">
              <a:latin typeface="Calibri" pitchFamily="34" charset="0"/>
            </a:endParaRPr>
          </a:p>
        </p:txBody>
      </p:sp>
      <p:sp>
        <p:nvSpPr>
          <p:cNvPr id="12291" name="AutoShape 2" descr="data:image/png;base64,iVBORw0KGgoAAAANSUhEUgAAA6YAAAJnCAYAAACEQU5OAAAAAXNSR0IArs4c6QAAIABJREFUeF7sXQecG8X1/malu7N9FNtUnzEQA6GTQKgJPbRA6JhOAPu0OpsSSCGEZpmWBJKQ4MQ+rc6mhgBOp4VAgBAC/OkQSiB0Y2OKC8XgK9r3/z15dNmTdT6VHWl39eb3u5/Pp52Z9773zWq/nZk3ClIEAUFAEBAEBAFBQBAQBAQBQUAQEAQEgToioOrYt3QtCAgCgoAgIAgIAoKAICAICAKCgCAgCECEqZBAEBAEBAFBQBAQBAQBQUAQEAQEAUGgrgiIMK0r/NK5ICAICAKCgCAgCAgCgoAgIAgIAoKACFPhgCAgCAgCgoAgIAgIAoKAICAICAKCQF0REGFaV/ilc0FAEBAEBAFBQBAQBAQBQUAQEAQEARGmwgFBQBAQBAQBQUAQEAQEAUFAEBAEBIG6IiDCtK7wS+eCgCAgCAgCgoAgIAgIAoKAICAICAIiTIUDtUHgDLRgTZwL8mSCVqAB/x/KksLry60/VPvez1NIlXN5tK+lbwDYERiQxZsK/j8UBIXXl1t/qPY9nyuJXRloRelSAn4IoMXjU7U8q7b+SuFVkPtMlPg3lC9E/fGullfV1h/KVP78RaVwaykXyjWCgCAgCPiFgAhTv5CUdlaOAAvTNbAsJDB1I4VhIbG1BmbmhOmdNejIjy7uAtSBfjQkbYQPAS1MLw+J5T9SwHkhsVXM9AEBItwC4GgfmqpFE8eIMK0FzNKHICAIeBEQYSp8qA0CIRemtm2vDuBYpdSAMUNE1Nraev1VV131eXt7+3qWZR0KYFWl1Etjxoy5I5VK9Q0GcDKZ/JLrul9ZsmTJdXPmzMmWEgjbtjdSSu2ZTqdnlXL9yq5JJBJTmpqabpsxY8bclbcVbmHa3t6+eSwW26PQR9d1F2UymdyMQHt7+1csy9obQJ9lWY91dnb+qxgmiUTiJKXUXY7jfOj9PJlM7quUerezs/N5799t256glOogoiMcx/loMJwnTpzY1tTUlIrFYt+ZMWPGp9XGtrD+2WefPXzp0qU/AHCZ4zi93s9L7TuRSOxDRG5XV9d9he3btr0TEf0MwMRMJvNKMftL7aca38MuTJPJ5NcBbFKIARE97zjOQ6lUypo/fz6/KPoSgIVKqfvS6fR/i8RjdSI6PJPJXAeAZ9f6SzKZ/FZfX9/ts2bNWsR/tG27HcARLS0th0+fPr27GP62be8FYHfHcaZVE5/B6tq2vRkR7ZbJZDJFfCmp70QikSCie7u6ut4o0kYSwMEADi/kf/5a0z5yP2EXpnz/syyrtRBfy7L+NnPmzNdL5ecpp5wysrm5+RjP9+lnAB4pxmUTfCu1zfb29m2UUltnMpnfJJPJDtd1l2QymZtLrZ9IJHis9mYymXsL65TSnm3bTUT0wyVLllxW5BlB2bY9E8Bix3F4pUjRUko/pfoj1wkCtUBAhGktUJY+gIHClB9+fpyDpdrluNXWHxibqfq/K8yYTpkyZVxvb+/P9Rfp9vxlA+BZFqbNzc0dvb29m+tZxb8BeI2I9lRK8ZLCPQYTJLZtP8xLZJVSh6fT6dtKoYlt24cBuMBxHLahqmLb9n+I6PRiX5oDGx4gTO8C8Jh+2K3m/uH3UrR87FaYMU0mkwcQET98c+EHhWcBzAfwruM4Z9i2fTYAfuD+LYClAI7UD/ynFnnAZdF4o+M4HfnPWHDF4/FXlVKXp9PpS/N/P+2009bo7e39PRGdlslkXlhZsGzbHgPgwng8fo4JYTplypR1+/r63u3p6Rl17bXXLvHaUmrfyWTyF0TU5zjO97z19cPoXa7r/qSYaM1fW2o/1ZC6QJj+CECPbq9avlVb3+tWnqsrzJjatv1dALsAGKG5+he+1yil7k2n02nbtv8A4MtE9Ael1GrMVQDnOI7T5e0gmUxuT0SPE9Fx3gfpRCJxuFKK29iNhe6kSZM2iMfjs7PZbHsxQZdvM5FI7GFZ1m5eflcTp8K6iUSCX/qd6zjOl4t8VlLftm0/Q0QXZDKZ271tTJ48ebzrupm+vr6Js2bNemswu037yP0WCFO+51TLq2rrF8LB32P5Gd0VZkxt254NgHm3gX6BkhNcruv+squr66Ey+fkYEXF7UEqNBHCAUuqH6XR6up/cqqYt/dLmWMdx9uEXHwA+yr/MLKVd27Y7lVLL0un0WUV4PWR7WsAvjsfjqxZ+L/BLTwAHtba2TuYX4yvh9ZD9lOKLXCMI1AqBah4sa2Wj9BMFBAqFadCWypZhn23b1yqllni/bLTIvM9xnAs4XBMmTIiNGjXqUQB3OI6zwp7HyZMnb5rNZp8AcDWALRzHObzgwXIT13W3icViczs7Ox/nBxgWQLFY7GSl1Mk8yee67ptdXV3vdHR0bLts2bKXrr322txSaZ65bW5uVvmZ0GQyuYXruptalvV6Op1mUZYrlQvToC2VLRTOg9tn2/abAM5yHOdPjMEZZ5yxWnd393tEdHBeoLe3t69jWdYblmUd2NnZ+YA3LrZtszBt0jF7jT9LJBIzlVJJpdRFngd3fpv9NaXUGkT0tOM4b/O1HMOWlpZhPLvA/0+lUvF58+ZtO3bs2CcXLFiwfWdn52Ms9N59993turu7X21qatoVwHuZTOZxHf9d4vH48zNnznzZaxfP+MZisS+4rvtSMRGcF6aWZa2TzWY3V0qt0tPT83fmDPeX75vbnDJlyirZbJZnqXpjsdhD/EDEs86WZfGDNM/s/7qvr+/Z2bNnf6L5tkLfeR+IiF/ebNnc3Dx3rbXWWuzth59H29vbd4rFYm0A/l04WzKUT8Vui4XCNGhLZUu1r6OjY0PXdd/wvkiwbXs/ILfnb+P8jH0ikThEKXVLa2vraO/DqRam/ALpv21tbVvyyg39AuE55q6e/XxIP/iu6zjOf/j34cOHr7Ns2bJF8Xh8d35xk8lk+OUZCq9rampamx+4lVLbK6We6uzsfNO27a2J6ItKqX94VxTwrI9SittbPRaLPTxjxowFRR7Sc8I0Fovt5bruLkT0seM4vGqBvH1zvY6OjrHZbHZnpdR7bW1tD6dSKbe9vX1ny7JuAJBRSv0znU4/ou9xRfvO+9rd3T2/ubl5c9d1n+7p6Wltbm7OYaHvDS3d3d178LvHWCzGqyje99w7h/SpKD8HLuUN3FLZAuE8qH2JROIUpRTfR/tfJFTAz0cdx4nncUokEkcrpTodxxldLD48081/b2lp4dUvvUT0gOM4PNMKfsGi+cgv+L7ALxYdx/m4o6NjD9d1W1taWu71rgbwtPOZbqd/FQnf/5VSO8RisTdd192ZV0qxMOU+YrFYj+M47+bHRDFbCr4vcsK0r6/vqlgstq3rui93dXW9lLfZ256eneXVEv/he/hJJ53UOmLEiN2I6C6l1H6u687P39tXhkNLS0tu1YPrumM6OzufLrTbtu01AfD3yketra2Peu8bg7UbhUdQ8SE8CIgwDU+swm1pGcKvLo6WYV8RYcoihB/SeIlt7oFIPxRtxw9jjuPcX+iTbdtXKKXW6u3tPT8ej79mWdYG+Qcf27ZPB3AxAJ6d3JaI3lFKHaSUOoaIvgOAl/NyP7ek0+lrbNv+wLKsw/LLT23bvgpAnGcDE4nERUopXn56BxHtoWdevq/tq3DGNDrCtKOj42uu697b1tbWyg+4noekb8bj8f8WCkAtTG9XSvWl0+kTeTYmm80+yg/nAB5iYaoFwN1Abp8yv3w4iojOzGQyf2xvb9/Nsqw/xmKxHVmc2rb9KwDrW5Y12XXddxYvXhxfY4011nVdl5dXP0FEbymlvqGUuo6XOrLQ4JkFIjqR29NxvB4AP0D9Q8+yzXYc5yIv5/LCVCnFL0veJiIWJ1x2sixrVL7vNddcc7VsNvsQgP8DYAHYK5vN7h6LxU7TMymklHo5m82e39XV9aRt20X7ZvHAbRLRY0qpZp6Rtizr8Xw/vCzNtm0WWczvx5VSeymlnHQ6nZtNHKzdoe4NpQq/odox9Xmp9g0iTM/XgnL/vH2aaxP7+vpuyb8o4M+0ML2X401Ev+MZVV6Gye9GlFI8K3YUz5gmEokTeKm54zi76d95lpkFGPPs60qpOel0+rQi1/Gy7blE9D7HDkAawNcAfMwzuq7r7sAzsHoLxD95uSERvamUOlgpdWI6nR6wZ13PmP6S29R9c5v8Um9SQd87KKV+p5Ri7m/GM8uLFi3aZ9SoUTwLzOL3v0S0oLe398jm5mZesVK0b4+vLEgW81JmHl95LCZPnjwqm80+QkQfKqU+4BlmACc7jnNHqT4V41Cpws8U/4Zqt1T7BhGm5fJzgDBNJpP8QuJBx3GaE4nE8Uop5mJ/fFzXXcuyrL+y6OQdNAC2yWazu/EsuG3bvAR8X82dUQB4BpZf6K7Ks7tE9NnYsWO/xi9o+AUKAL4/8+qmdQCM7evr+xqPn46Ojh1d1/2rvpfy9p11eXUNC1Pug7mVyWQu1Fs/itpSKEx51RS/aOH7rlLqm/xuxXGc67zt2bY9md+T5kWoUuq2bDZ7s2VZP+dxCIBnpnk5/9kr61vjsJOe1X7RcZwDC+zmFzh3KqUeIKLRLOL5/s4YlurTUBySzwWBahEQYVotglK/NATKEH6lNejzVWXYVyhMJ0yY0Dxq1Khuy7K2LtxjWMxKniWbP3/+XBaa6XT6wUQicYd+w/sz/dlC3qvKs3VnnHEGv7V/RCl1GoveYkt5bdvm/Y6H8YOmfijlJZcsTE9PJpOnxmKxu3iWIpFI8GzGs3kRJjOmOQHEs1A3OY7Db5GHLCxMLcva33Xd31mWta/ruj9goUZEWymlnmdhym+6hw0bdvLYsWMd/SBkE9FRmUyG++IZ1h8qpSYQ0dVKqamxWGy73t7eVsuy5ra1tTW988476/LvlmVtx2+89b7Wa13X3YBnyHnpMREdkslk9kokEvyg/vdYLLbBzJkzF/MeZAAv9/X1rT979mxerpwreWGqZ4Zv51ksALz8+NxsNvvPfN/z5s1jMdK5ePHijVk88sNKc3PzPOZP4VLelfVtLS8sXPbMZDIsmHMz+fl+FixYsJ3ruvxguAEvddczsvwiZhMi+nIpPhV98F+elTef/ChwyYWqEabJZPJynpF0HOeooYiaF6ZExHuff9/X17dlPB5/hsUVgN/lhWkymTzRdd2OTCazK/9ORL/OZrNf4P2nHR0dW7mu+yzPjvb19X2j4LorW1tbx/Nsi23bvN9957a2ti9pvv8ZwFO8H9W2bX4JdggLX819FsbfdxyHxXF/0cJ0lmVZX+AXdPpexTwe29TUtHe+b9u2WayMdRznW1xZj9/7eTatcCnvyvrWvv4yFottzONG3zf7sbBt+xwABzqOs6f+7FQi+qbjOEeW6lNRfkZ4xrQCfv4fv3DVOPGeaN4i8Bbzu1h8+HuSecXCUMf+eiJamslkJicSiS5+0es4zqH63vZvFpeO4yT1/vrXiehYvhfZts38fMxxnMt0O3zf4RnWK23b5qXzr+S3KyQSiT/x6hK9lJf7WMCrolZmizfuvJQXwHZtbW0784tP27ZtAN91HGdTbXOuvWQy+QgvN89kMrN5xYrrurx65oFiS3lLwGHDtra2/fIvWr392LbNL4TY99wqLi1k/+M4zs9K9Wmoe498LghUi4AI02oRlPqlIVCG8CutQZ+vKsO+QmGqvwh7ShWmevndVY7jbMxL1ZLJJM+oTXMcZ0vbttfnL+eenp7h+aW5BV90K+wxXZkw1TNXnBSEBQy3vVW+7UYRprZt8ywhv0WWEnIEeBn0YAl62LVShV+9YBjKPl55UXDcTb1MlX7LR+Alx3HyKxGK1i51RrL8rv2pUap9g8yYstDbtIwXJ7yagl9OgYg+17P703l5rhampzuOwytBcsW27TeUUpPT6TTPaPL/bT37vrsWX+85jsOztvzZn/XqoNx+Vdu2/6WUujqdTt9i2zbPyj/NM5i6ac7z8AqvgOE+iIhf1PCMKtfjpFkTCoXpymwp+L5mYdrLq5f473pW8p+O44zwCkY9g/9rAPcT0T1Kqd/wC7tiwnQoHAB8mMlkzs3bUSBMX1dKTcljWGDroPj6wy5pRRAoDQERpqXhJFdVi0AZwq/ariqqX4Z9g+wxXVS4RE2/WR/mOM4lXpv0W1g+0iS3P0afB8oJJfhLmL8s5/f19a2WX5rHs12xWGwxP5Ank8lDiegix3G+4vnCXuC67vH5xDP6LS1nl73Ydd1nlFIXE9GdvNfGsqwXRZhWxBCpFAAERJgGIAhiwmAI8NLJLVcGT6nCb7A29Ioa3hM70rIsFsIDsoNXG5pS7SsmTBOJxLeVUic4jsNnXufKpEmTRsdisbt7e3sPvOaaa3hJdK7oGf0BS3m9tg8iTF/hWdVMJsOzmtwGi73D0un0173iiz/T37H3Oo7DWyX4/7ya6FecCMy2bc4afp1lWf2Z17PZLO/ffEW/rD0n34dOjHdQEWE6qC1ePwqTHyUSCV4Nwn4PK7SZRWhTU9NelmWdxPvyHcfZzLZtfi5Y4n0eYPtXhsMQwvRlpdT38skWeVl6T0+P4oR4K2u3Wl5JfUGgHAREmJaDllxbOQJlCL/KO6miZhn2DSJMZ+vEH7yk9kPbtnl/6T16P8mcvGUdHR1r6713X2tqauo/pqW3t/cnnCSBs73qBD18rIfD2YD7+vqed113/66urkf1Hpi79VLNXPKZRCJxv1LqGd5/ohMb8N4aXh58KxHd3NPTM55nX23b5oyx5zeaMC14UBiQ/Ejv0eMv+juXLFnyvTlz5vQmEokTeTlrNpvdojCLJy/lJaJdM5kML4vsL7Zt35xfysv7ei3L+nI6nT5Cz6bz2/cR/PZfP1jynmPeI8wZKR92XZePGOJkSwOW8vKyXl4aqR9m+CErt9yYj21RSv2KH1wmTZq0cSwWY37s2NXV9ZzOQPz7lpaWMdOnT+d9TblSLCuvfnh71HXdGz1LeTlh01aO4/Dbe374u5EfdDjRFy9vJKJ9xo4dewAvE1tZ359//vlq3KZ35t+7lHfu3LkbxmKxf1uWtQMvf9cvXDh5zRrZbJaTjAzpU7HRPtSMZBV3CF+qlmpfsT2mGu8XlFKnpNPp355yyinDmpubeQ8aH+OyVcGDPWflZc7wXrsBxbZtTj6U22NaZClv4SxVju+WZfGy3v4lv/nfuWHbtjnj6K75mTJ9n1mT72WJRIKX7vLszQ48A5RIJDgbO48fTr7SX4pl5bVte4nrugfwctt8f5wZVSnFyz3/psfSq/lkZnqZ4iP5F4Er67uY8PFioet+v6WlZSceR7Ztc0b2LdLp9AGl+lSUnyUs5eXEeSNHjuScAnwUSJtS6nYiOlUpxXvLeSnzerptl4husyzr+97EYfo7gvfgclKxwrKUiI7PC6/CD6sRphXws1xhykt342PHjj1x4cKFTd3d3TzbyrOPvLS2f5mtvkfyEtyiwlQnqxvpOM5xzKF3332X8zncn06n7+Gsw5wheMyYMUfNnz+fcwSweF1YRJgOakvB98KArLyDCVPOOeG67kzel61xfCWbza45a9Ys3p7xieu63+jq6uL90rn99yvDYQhhyjkBVFtb28mMYU9PD+81/bPjOD9eWbu+3PykEUGgRAREmJYIlFxWJQJlCL8qe6qsehn2JZNJh4iWOI7D+5ByRS+54b1Wh+gjR1yl1KXpdJofHL0PYFOUUvxQyGdm9hedVfKOtra2tRYsWLC767q/4TM1+UGdiK7K76vRQorPJuQsvrc6jjNRv33OvUXWfb/IR9YsXrz4+6NGjboWwD4AOJssi6FjFy9evMqcOXN6bNv+t967+uDKQSs9621l4Fdbq3T7+K0wZ5P0Jl/Re+n4C5tnOzjZBu/N5Af03DIzb7Ftm8+O5GMzGOP+opP1cHKKK/SxKBwPTsLBCYSeUEqtm06nd7dt+1wi2n/s2LH7atHJmSh/Fo/Hv9rX1/daW1vbsHfeeYeTfLBIHcYCkLMqa5GRe9DkYy2UUrzkbRv+v23bZ3KCX36A4mRbeqkW7yP02seidkE8Hh+ZP3aAkw/x2/tsNvubfH8LFixY03VdPqePl32z7fzyg89gfU1nK+b9WfzSJaETeBTtW187N881NiT/t7xfejaCkzRxH8OIKOlJ6DSkT8VYU6rwq5ZxldYv1T69BP8tb7x0rPmICE4SxDMpMSLixFvtHJ+C+8k2lmXxg/naRTj8tmVZR3EGaJ0JlZOx7M2/W5Z1OvM0X8e2bV4JsqvruryHuv+6/O+aj1O02Dxe2ziViNbIZDJnapHFD/t8hii/KOElm0cWjp9EIsFHNP3AO9tm2zYnYWIxtnG+P32f5PsfH4/Bou2h7u7u4/nFWzKZ3J2I+H43znXdL3700Udvjxw5smjfxXz1YqEFy7VExHsg+Z7wfiwWO5KToZXqU1F+DiFMdUbss4joPADDuQ29tJP94pdFK7xo4CQ+rut+q6ur6z0dj6/q5FArxJ5X6XgTpxXaWKowtW2bY81ZeftnR8vhJ5/hTUT8EoGPRVqhFIuPPpaLk1zxvYn3yD8ej8eP5vuZbdszdGIiFpl8T+TEasx/R2Nyv2VZ09Pp9B/0MV78sngsvzAkoieHDRv2LX4BoV+eccb2ccwxInqYhapOItTfx8psKbjv8lLiz/PPCvpezoJ8Na/N+lgaznrOnOejeHirT26llX7xw0uUOVP1RkPhwMLUm/zO24++r/BLC8aQE0jd9/nnnx9/ww03LC3Vp0rvfVJPECgVARGmpSIl11WHQBnCr7qOKqztk322bY/gRDbeZUuVWMQC9P333187v4R3qDb08TRrt7W1fcCCx3v9xIkTV43H49l8av2h2lrx89KFX/lt+1HDH/t0Jk53sHNny7WUl7GNGzfu48J4lNtOKdfrBFxrFIt/KfULr+EH5M8//3x4KTyupm9O7pXNZketvfba73uzIrM9lbRbqvCrBBM/6vhkn+ro6Fhr2bJlHxfbh+6HnX63wXzi41jy4qna9llcWJbV610VMFib1fSt750txZbMVtLuyoQfr3bRCdGO8/pCRPfx8WT8ggjAO7zUc9myZc80Nzfz7DMn01mqt5HwyzDi7465c+eO55wCSilOQrYan+/KGbABvEhEh/Oy1WJ4lSpMh4ifUX4yTj09PX2F5zGXyymdXZn3f+a31PQ3wd8FM2fOZMz5nNhBi1+26A7UlClT1in1O7+avrluX19ftzeTd97JatotNwZyvSBQDAERpsKL2iBQKPyAH0OBQFD9/5ZrSb5+ufUGvz5/8H03gnbOqn8+VtBSofDLHSVSyb3D78Pgvb7kY3cXELTjbCqAXKpUhECh8APQU1FDZivluRq4rMFm3ZbWC4Qfz5D1lwULRrXOnLnv4e+9t/oXNtjgwxc/+mjEGosXt45Za62P3iJS6sMPV1t/3XUXv37mmXfOWWONpcvuumvbzW677StHEMH6+tf/ffsRR/zfs5a1opB68MHNN5wzZ5cJPT3xEV/60lsPTZx4/wPDhvXwecTFCmdLPlp/ELhzVoVBgoAgEH0EKnm4jD4q4qH/CAwUpv6372+LIkwH4DlAmPqLtP+tiTD1H9PQtFggTINutwjToEfIZ/sKhOkKrS9atAqWLBmBtdb6BLNm7YWXXloPm246D6uuugxPPLERVlllGY4//iFsuOH7+P3vd8aTT45Ha2s3bPsebLZZ/+lQ/e329sZx660748EHt8DIkUvR0XEPvvAFXi1aUhFhWhJMcpEgIAj4iYAIUz/RlLYGR0CEaYjZIcI0xMFrKNNFmDZUuEPn7FDCNO/QZ581w3H2yQnTzTd/B3vu+QJ+85vd8fHHuW2nA8r227+OE098EMOHr7g4YO7cNTBz5n5YuHBV7LLLKzjuuH+hpYW3zJZURJiWBJNcJAgIAn4iIMLUTzSlraGE6Q9DA1Eql0xGSg6BnDAN0TmgSmLXoMzVwrQlLO6r5UmrpDQIAkSlxXvhwtZhV1994IQFC0aN5+W7Z5zx19+9/PLYte+++0t7vvfeahsAKvfsNmJE95ITT3xozle+8toK06U9PXHruuv22PWJJ8bv2dTk9hxyyOO/32ef514tttx3EPhfVAqcREiKICAICAI1Q0CEac2glo4EAUFAEBAEBAFBQBBYOQL6TEvOmr0vZ+Xt7e09mpP9nH322cOXLl3K2Vq/wxl2OQP3mDFjbnz//fdHZLPZrTlbbTabfZmTTOkjhzgD65cB/BXASX6feypxFAQEAUHAbwREmPqNqLQnCAgCgoAgIAgIAoJAhQgUE6Ybbrjhx/PmzTtBn2/KR3048Xj8u3xcSiKR+IZS6hZ9BMiFbW1tP50/f/63APxq+YkzdNrYsWOvLcx8XaF5Uk0QEAQEAWMI1E2Y2rbNSwP3ArCsr6/v1tmzZ/cvRUkmk5voQ+ebLMu6M51OP2sMAWlYEBAEBAFBQBAQBASBgCCgz8X+rT7HNTdj2tzczGfX8gwonyP8SDabPW7WrFlvscmJRGJ/LUxXUUqdb1mWk81m+exTPlf7Kcuyjuzs7HwzIO6JGYKAICAIDIpAXYRpIpGYopS6DMBviGg9fYD3l7u6ut7Rh8ffRkR8A+alKicAmOQ4Dh+ILEUQEAQEAUFAEBAEBIHIIpA/izQWi43LZrNzx40b9/r8+fNjRLRlLBYbCeC/nZ2d8/IA8PnZrutuo5RqUUq90NbWtojPMm1qalrPdd3XHcd5O7JgiWOCgCAQKQTqIkxt2/4QwOS82LRt+wkAv3Uc52e2bf8DwEOO45yv3wQmlFLnOo6zUaSQF2cEAUFAEBAEBAFBQBAQBAQBQUAQEARyCNRDmKpkMrn/mDFj7k2lUn1shG3bzymlZqTT6U7btj9yXffwrq6u+/RnLEhf7enpGcWb/yVugoAgIAgIAoKAICAICAKCgCAgCAgC0UKgHsJ0AIKJROIipdTknp6ezVl42rZNSqkd0umZPbNZAAAgAElEQVQ0z6KyaF0TwAfZbHbD/H6KaIVAvBEEBAFBQBAQBAQBQUAQEAQEAUGgsRGoqzC1bfsKACcT0d6ZTOYFLUSzlmXt0tnZ+Rj/v6OjY23Xdd+Lx+Prz5gxY25jh0u8FwQEAUFAEBAEBAFBQBAQBAQBQSB6CNRNmCaTySuJ6GTLsvbu7Ox8Pg+tbdvvENEZmUyGkx/xjClnoHts8eLFI+bMmcOb/uMlhGEXzlpXwnVyiSBQiMA6AN4TWASBMhEQ3pQJmFzej4BwR8hQKQLCnUqRk3rCHeFApQisAuCVSisPVa8uwlSL0gQRHdjU1PQcG9nX19ftOE5vMpl0iOiL8Xj8mx988EHPqFGjrldKjUyn0wcM5Yzn8yMB/L6M6+VSQSCPQBuA/qOLBBZBoEQEhDclAiWXrYCAcEdIUSkCwp1KkZN6wh3hQKUIGOVOzYXp5MmTx2ez2deKoHGz4zjH8Z5SpdSNRLSnvuY5y7KOLvMMLhGmldJN6hkdcAJvZBEQ3kQ2tMYdE+4YhziyHQh3Ihta444Jd4xDHNkOjHKn5sK01DCdffbZw5csWbLKNddc80GpdTzXiTCtADSpkkPA6IATjCOLgPAmsqE17phwxzjEke1AuBPZ0Bp3TLhjHOLIdmCUO4EVplWGU4RplQA2cHWjA66BcY2668KbqEfYnH/CHXPYRr1l4U7UI2zOP+GOOWyj3rJR7ogwjTp9xL9yETA64Mo1Rq4PDQLCm9CEKnCGCncCF5LQGCTcCU2oAmeocCdwIQmNQUa5I8I0NDwQQ2uEgNEBVyMfpJvaIyC8qT3mUelRuBOVSNbeD+FO7TGPSo/CnahEsvZ+GOWOCNPaB1R6DDYCRgdcsF0X66pAQHhTBXgNXlW40+AEqMJ94U4V4DV4VeFOgxOgCveNckeEaRWRkaqRRMDogIskYuIUIyC8ER5UioBwp1LkGrTejr/abA13ldikvs9pm1ir9bHK4tYnTn3+gWJwEGEzAOuWCNUbSuGtEq+Vy8KNgNx3wh2/elpvlDsiTOsZWuk7iAgYHXBBdFhs8gUB4Y0vMDZkI8Kdhgx7ZU7vdOM262Wz7o0ErE3d7ofWMGsYuWrEyJa+mfce+9KzAL5U8NNSZk8ugDcBvKF/BvyuFN4tsz25PJgIyH0nmHEJg1VGuSPCNAwUEBtriYDRAVdLR6SvmiIgvKkp3JHqTLgTqXCadWb767a6AoS9Nh617Nn1hi3bYvSq7qiFy+LrffBZfJXrDnrdbOfLW18C4D4A9wP4p1JgMSwlfAjIfSd8MQuKxUa5I8I0KGEWO4KCgNEBFxQnxQ7fERDe+A5pwzQo3GmYUFfuKBE2BLBf4q7xF40c3rf2JiOXNXlbe2Duqvjejguw3TpLCzvhmc9Sl+duBGBcmVa+p0XqvwD8n1J4vMz6cnl9EJD7Tn1wj0KvRrkjwjQKFBEf/ETA6IDz01BpK1AICG8CFY5QGSPcCVW4amMsEXgJ7n4A9gawJ4Avc8+T/7YhWmKELdb4fIAhf3tz9W57mw+e2G/8kn8AeBHAS/yjFAZeOIT5RGDBywJ1vOdf7+/Dh2hiLoBHALAdc5TCB7VBTHopEwG575QJmFzej4BR7ogwFaYJAgMRMDrgBOzIIiC8iWxojTsm3DEOcTg6IMqJTxahe+h/RxZa/qdXRuHGF9ekbdde+tr8xfE35ncP++87nzTvQESLnjz1hQNMe0qErQB8zfPDonWwwqJ0jhaoRZMzmbZX2h8UAbnvCDkqRcAod0SYVhoWqRdVBIwOuKiCJn5JVl7hQMUIyD2nYujCX5EIqwI4Vv/w7Ohg5T8AWNzdvv01W+2lLHWA2+daKq56AVpGSiWeOvn552qNCFFudnVnADvpnx0HsYFtz4tUmUWtdaBW7E/uO/WPQVgtMModEaZhpYXYbQoBowPOlNHSbt0REN7UPQShNUC4E9rQVW64nh3NC9INirS0TAtRXhJ7V2GSoe2u22qb7nnL9m4eM2zh06c+f0Pllvhbkyi3R5UF9hEADinSusyi+gt5pa3JfadS5KSeUe6IMBWCCQIDETA64ATsyCIgvIlsaI07JtwxDnFwOiDCUQCOAXL/Fpa3Adyp92feqxQ+HMLyQHOHCFsDOFKLVP69sPAs6s0AZimFvuBEqSEsCTR3GiIC4XXSKHdEmIaXGGK5GQSMDjgzJkurAUBAeBOAIITUBOFOSANXqtlE4BnR/OxoLolRQXkQwG/5Ryl8VGq7QHi2EBDlZk95FpWF6ioFPvIS5FlaoK6QVrgMPOTS0hGQ+07pWMmVAxEwyh0RpkI3QaCGA07AjiwCRm/UkUVNHGMEhDsR5QFRbklrXpDyXlJvyQK4SYvRuyqEIHTc0Ut9WaDyz+4Ffr/iEagLK8REqpWGQOi4U5pbclUNEDDKHRGmNYigdBEqBIwOuFAhIcaWg4Dwphy05FovAsKdiPGBKJcM6DsAJhRx7TU9O3qTUrkjXaopoeYOEQ7lE3AA7F8AAi9p5hnUGSUsZ64Gv0auG2ruNHLgAuC7Ue6IMA1AhMWEQCFgdMAFylMxxk8EhDd+otlYbQl3IhJvotzsNwtS/il8vrrPI0g/88nlSHCHCEdrgcpH5XgLz6BeqRS6fMJLmvkfApHgjgS0LggY5Y4I07rEVDoNMAJGB1yA/RbTqkNAeFMdfo1cW7gTgegT4dsAzgZy+0m95RpesqsU7jXgZqS4Q4RvaYHKM87ecocWqJyhWIo/CESKO/5AIq2UiIBR7ogwLTEKclnDIGB0wDUMio3nqPCm8WLul8fCHb+QrEM7RDhcz5DuWtD9nwD8QimYFFOR5A4RElrkb16A6S+0QJ1fh1BHrctIcidqQQqoP0a5I8I0oFEXs+qGgNEBVzevpGPTCAhvTCMc3faFOyGMLRG21+Lp+ALzH9OClLPsmi6R5Q4RRgL4rhb9IzxAvqnF6QzT4Ea8/chyJ+JxC4J7RrkjwjQIIRYbgoSA0QEXJEfFFl8REN74CmdDNSbcCVG4ibC2Zx9pk8f0d1iQArhKKbg1ciny3CECH6/DAvXEAkzvAfATpfD3GmEdtW4iz52oBSxA/hjljgjTAEVaTAkEAkYHXCA8FCNMICC8MYFqY7Qp3AlJnIkwRYvSjTwmswi9Ss+SsjitZWkY7hDhMI39bgUA/xzAjyR7b9m0axjulI2MVBgKAaPcEWE6FPzyeaMhYHTANRqYDeSv8KaBgu2zq8IdnwH1uzki8F7HSwAcWdA2L9flfaS8fLcepeG4Q4SztEAd5wGcj91hcXpDPYIQ0j4bjjshjVMQzTbKHRGmQQy52FRPBIwOuHo6Jn0bRUB4YxTeSDcu3AlweInQrkXpuh4zOaERC1JOcFTP0pDcIcplPj4fyCVJ8pabtUB9rp5BCUnfDcmdkMQm6GYa5Y4I06CHX+yrNQJGB1ytnZH+aoaA8KZmUEeuI+FOAENKhPW0ID3FY97nAC5QCrx8NAiloblDhAlaoH7JE4yPtTj9cRACFGAbGpo7AY5LGEwzyh0RpmGggNhYSwSMDrhaOiJ91RQB4U1N4Y5UZ8KdgIWTCMdoUbqJx7QHWAQphYcDZG7Dc4cIq2tx+v2CuDyoBepfAxSvIJnS8NwJUjBCZotR7ogwDRkbxFzjCBgdcMatlw7qhYDwpl7Ih79f4U5AYqiPKLkYwBkFJvHsG4vSWmXbLRUR4Y5Gigj78Gw2gD0KwONMyRcphU9KBbVBrhPuNEigDbhplDsiTA1ETJoMNQJGB1yokRHjV4aA8Eb4USkCwp1KkfOxHhEOAsCidDtPsy9oQfpnH7vysynhTgGaRDhPC9Thno+e0OL0Lj/BD3lbwp2QB7CO5hvljgjTOkZWug4kAkYHXCA9FqP8QEB44weKjdmGcKeOcSdCTC/b/WGBGbP0ftIFdTRvqK6FO0UQIsL2WpweWvDx5VqgZocCtgE+F+40QJANuWiUOyJMDUVNmg0tAkYHXGhREcOHQkB4MxRC8vlgCAh36sQNImzL2XUB7O4x4QM9S5qpk1nldCvcWQla+miZqQBGei77pxanvGe4kYtwp5GjX53vRrkjwrS64Ejt6CFgdMBFDy7xSCMgvBEqVIqAcKdS5KqoR4R9AfCsqPc8zNu0KP13FU3XsqpwZwi0ifBlACxOD/NcSlqcXlrLYAWsL+FOwAISInOMckeEaYiYIKbWBAGjA64mHkgn9UBAeFMP1KPRp3CnxnEkwnEAbirolpMb8VLPMBXhTonRGmT29G4tUB8rsZkoXSbciVI0a+uLUe6IMK1tMKW34CNgdMAF332xsEIEhDcVAifVINypIQmIchl3r/Z0ORfAZKVwRw3N8Ksr4U4ZSA4ye/qZFqc/K6OpKFwq3IlCFOvjg1HuiDCtT1Cl1+AiYHTABddtsaxKBIQ3VQLYwNWFOzUKPlEu6+6Fnu7+BWCKUniuRib43Y1wpwJEB5k9/ZNexv1iBU2GsYpwJ4xRC4bNRrkjwjQYQRYrgoOA0QEXHDfFEp8REN74DGgDNSfcqUGwiXA9gJM8Xd2sReniGnRvqgvhToXIDjJ7yhmYeUn37AqbDVM14U6YohUsW41yR4RpsIIt1tQfAaMDrv7uiQWGEBDeGAK2AZoV7hgMMhFWBfAPIJeBN1+uVArnGOy2Vk0Ld6pEWs+e8kw68yRfurRAfb/K5oNcXbgT5OgE2zaj3BFhGuzgi3W1R8DogKu9O9JjjRAQ3tQI6Ah2I9wxFFQifAHAywCaPF2cqRSmG+qy1s0Kd3xAnAg7AvgRgL09zT2vxelffOgiiE0Id4IYlXDYZJQ7IkzDQQKxsnYIGB1wtXNDeqoxAsKbGgMeoe6EOwaCSYTdADxY0PRhSuHPBrqrV5PCHZ+QJwI/D7M4/UFBkz/WAtX1qaugNCPcCUokwmeHUe6IMA0fIcRiswgYHXBmTZfW64iA8KaO4Ie8a+GOzwEkwmQAMwqa/YpSeMrnrurdnHDH5wgQ4Uggd2zQFz1NP6DF6cM+d1fP5oQ79UQ/3H0b5Y4I03CTQ6z3HwGjA85/c6XFgCAgvAlIIEJohnDHx6AR4TIA53ma/ATARkrhAx+7CUpTwh0DkSDC+lqcnuBpfpkWpz830GU9mhTu1AP1aPRplDsiTKNBEvHCPwSMDjj/zJSWAoaA8CZgAQmROcIdn4JFhF8A+LanueeVwtY+NR/EZoQ7BqNClOMSL+8d7unmd1qgvmKw61o0LdypBcrR7MMod0SYRpM04lXlCBgdcJWbJTUDjoDwJuABCrB5wh0fgkOEDIB2T1MPKIW9fGg6yE0IdwxHhwhf1eJ0d09X72hxykcQhbUId8IaufrbbZQ7IkzrH2CxIFgIGB1wwXJVrPERAeGNj2A2WFPCnSoDToTfADi+wUQpuyvcqZI7pVQnymV15pnT7xZcz/uY+dzTJaW0E7BrhDsBC0iIzDHKHRGmIWKCmFoTBIwOuJp4IJ3UAwHhTT1Qj0afwp0q4kiEPwE4tAFFqQjTKnhTSVUiHKP3no731H9Si9O7K2mzjnXkvlNH8EPetVHuiDANOTvEfN8RMDrgfLdWGgwKAsKboEQifHYIdyqMGRHuAbBPg4pSEaYV8qaaavpsXM7ae2xBO1OVwsXVtF3junLfqTHgEerOKHdEmEaIKeKKLwgYHXC+WCiNBBEB4U0QoxIOm4Q7FcSJCLcDOKiBRakI0wp441cVIpwF5DJAj/C0eYeePX3Wr34MtiP3HYPgRrxpo9wRYRpx9oh7ZSNgdMCVbY1UCAsCwpuwRCp4dgp3yowJETjpzEkNLkpFmJbJG78vJ8IuWpx6k2x9qMWp43d/Prcn9x2fAW2g5oxyR4RpAzFJXC0JAaMDriQL5KIwIiC8CWPUgmGzcKeMOBDhKiA3W5UvDyuFr5XRRJQuFe7UOZpEsLQ4PbfAlNlaoC6os4mDdS/cCWhgQmCWUe6IMA0BA8TEmiJgdMDV1BPprJYICG9qiXa0+hLulBhPIlwIDNjH97RS2K7E6mG/TE2aNGmjWCw2Tin13qJFi16eM2fOOgDmD+bYhAkTYqNHj97Udd21stnsf2fPnj3otWEHp972E+EwnRhpc48tLwA4Tyn8pc72CXfqHICIdW/0O0uEacTYIu5UjYDRAVe1ddJAUBEQ3gQ1MsG3S7hTQoyIcBqAX3kufVkpbFZC1dBcwkJy5MiRBymlZvJRMEqp27u7u0+Kx+NbW5b1C2CACH9r4cKFF1uWdd2cOXOyXidTqZQ1b968fZVS0wFs4vnstlgsdtbMmTNfDw0oITKUCGO0OD2lwOzLlcL5Jl0R7phEV9ouQMDod5YIU+GbIDAQAaMDTsCOLALCm8iG1rhjwp0hICbCcQBu8lz2tlLYwHhkatjBlClTVslms2cR0XkAhnPXRHSP67o/iMVi1wLYBoALYK4+v7TJdd0FlmUd5jjO/3lNTSQSOyilfg9gXBEX7mhqajr517/+9cIautdQXRGhQy/vHe1x/D4AFyiFR/wGQ7jjN6LS3hAIGP3OEmEq/BMERJgKB6pHwOiNunrzpIUAIyDcWUlwiLA/gL96LvlAKawd4HiWbZpt22sS0dVKKRbg/YWFKRE5lmXxfsUmAB1tbW03LFiwYHfXdW8FMBLAGW1tbZlUKsWiFRMmTGgeNWrUNAA/APAZEU2Ox+O3Z7PZHwFIAviY+0mn03eWbahUKBkBImyrxek3PJU+1+L05yU3NMSFwh2/kJR2ykDA6HeWCNMyIiGXNgQCRgdcQyDYmE4Kbxoz7n54LdwZBEX9cP+U5+NPlcKqfoAepDba29vXsSyLMw3vDeB3AL7Iy3ZZmCqlfgngOgCrA+CluZzt9WAAKSLixDunZjKZW3iClX2aOHHiqvF4nGdYjwDwbDabPXTWrFlvJRKJbyqlfgughYjOGjt2bGdezAYJi6jZQoQUgKkFfnGML1QK/6nWX+FOtQhK/QoQMPqdJcK0gohIlUgjYHTARRq5xnZOeNPY8a/Ge+FOEfSIsC6Adz0fuUohVg3QQa5r2/b6ruu2xePx17PZ7I1KqX31jOlEy7IuLzgeJ+dKNpt9tKmp6ajOzs55ed9OOeWUkU1NTbfq+v8ioiO7urreSyQSe+jlvaNYFLW1tV2RSqX6goxJVGwjwn4ALgWwg8cnTkTFS3uvqdZP4U61CEr9MhEw+p0lwrTMaMjlkUfA6ICLPHqN66DwpnFjX63nwp3iwnSxXqqa/3RVpfBptWAHvX6BsOSlvFdaljXLs1+0B0Az+0FEnyilJjmOwzNwuRlTEabBjDBRbqafxemZBRZmtEB9v1rLhTvVIij1S0TA6HeWCNMSoyCXNQwCRgdcw6DYeI4Kbxov5n55LNwpQJIIzwPY0vPnPZTCg34BHuR2vOICwL1E9IxS6rsAFiulThozZsxfFyxYsL3rurwsdzyAOX19fZNmz579Cft1xhlnrNbd3X0DgEMAPA2AkyO9nUgkvqGU4iW/nFjpnMWLF19dmM03yLhExTYiHKsF6kYen5jvPHv652r8FO5Ug57ULQMBo99ZIkzLiIRc2hAIGB1wDYFgYzopvGnMuPvhtXDHgyJRLtERJzzKl7OUAu+zbIhSIC7+DuT2IfJROW8qpQ5Lp9PPtre3r2dZ1h8BbA/gL/F4/LvZbJZ51BuPx1/p6ek5Tyn1HQAfEtFxS5YseXDUqFGcDIn3On6ulDoxnU7z2Zq5WVYptUWAKJdRmmdPTyzo+SdaoFa0xFq4U9s4NnBvRr+zRJg2MLPE9aIIGB1wgnlkERDeRDa0xh0T7miIicBLVid6EJ+lFNqNRyBAHRRZjvlby7I46VErgPeI6J9KKT46hhMk9SmlLuCMvUTEmXiXuq57rFKKlFK/AcD7SXn5M+9n5Bm6GBE95rru0ZwQKUBuN6QpRJgC4BIA3mNleGXAVKXwQLmgCHfKRUyurxABo99ZIkwrjIpUiywCRgdcZFETx4Q3woFKERDu5PZL4mJOyuMB8S9K4dBKQQ1rPRYXzc3NvEz3AJ386CTLsk7Ws50jPH71dnd3Xx+Px8+Jx+MJIrqMRSgRHaOUuk8p1UFEfEQMC9p8eY2IJmUyGRY/MlsaAJIQ4ct69vSgAnOmKZXL6FtyEe6UDJVcWB0CRr+zRJhWFxypHT0EjA646MElHmkEhDdChUoRaHjuEOXO1+z0APiIUvhqpYCGuV4qlbLmzp07PhaLjctms3PHjRv3Oh/rMmXKlHWz2ewOrutuCuCVWCz2ZGdnJ4vL+fosyy2JqNuyrOccx/mMMejo6BibzWZ3VkqtD+CZvr6+J/J7UcOMURRtJ8L5WqB63eNZUxaoJc2eCneiyIxA+mT0O0uEaSBjLkbVEQGjA66OfknXZhEQ3pjFN8qtNzR3iHAggDs8AX6Vz/NUCnOjHHSffGto7viEYWCaIcIeetXA1wuMKnv2tASnhDslgCSXFEXAKHdEmArrBIGBCBgdcAJ2ZBEQ3kQ2tMYda1juEOUy794OYEON8hIAhzZKBl4fmNWw3PEBu8A2QYRztUD1Lt0ua/a0BOeEOyWAJJeIMPWLA0cC+L1fjUk7DYWA3KwbKty+OSu88Q3KhmuoIblDlNv7yDOlPEuUL0cpJd/dZYyAhuROGfiE9lIi7KDF6cEFTvg1eyrcCS076m64Ue7IjGnd4ysGBAwBowMuYL6KOf4hILzxD8tGa6khuUOEawFwUp98+bZSuLrRgl+lvw3JnSoxC1V1InxbC9Q1PIb7MXsq3AkVEwJlrFHuiDANVKzFmAAgYHTABcA/McEMAsIbM7g2QqsNxx0i8NEmF3mCe6VSOKcRgu2zjw3HHZ/xC0Vzesk7Z6w+psDgKwDw2PmwAkeEOxWAJlVyCBjljghTYZkgMBABowNOwI4sAsKbyIbWuGMNxR0inApgtgfVm5TCCcZRjmYHDcWdaIawdK+IkNCzp+M8tV4GcIVSA8ZUKY0Kd0pBSa4phoBR7ogwFdIJAiJMhQPVI2D0Rl29edJCgBFoGO4QYS+9r3S4jgefp3mwUvg4wPEJsmkNw50gB6GWthFhPIALgNwLHm/5ixao/yrRHuFOiUDJZSsgYJQ7IkyFcYKACFPhQPUIGL1RV2+etBBgBBqCO/qBmjPwbq5j8TqAbyqFlwIcm6Cb1hDcCXoQ6mEfEY4GcB6ALxX0X+ryXuFOPQIXjT6NckeEaTRIIl74h4DRAeefmdJSwBAQ3gQsICEyJ/LcIYKlZ0oP0HHp1jOl94QoTkE0NfLcCSLoQbGJCKtpcfqDAptKWd4r3AlKIMNnh1HuBEGYqmQyebTrus9nMpkXOD62bW8N4AAiihPR/V1dXY+WGTc5LqZMwOTyfgSMDjjBObIICG8iG1rjjkWeO0SYCaDDg+SpSuWy8kqpDoHIc6c6eBqjNhH21AJ13wKPeXnvzwY5F1i40xj0MOGlUe7UVZhOmjRptGVZNyilDgTwQ8dxfmzb9vEAOgHMUkp9TkS82fsKx3GuLANdEaZlgCWXDkDA6IATrCOLgPAmsqE17likuUMEns35sQfFC5XCpcZRbYwOIs2dxgihf14S4TtaoHqPluEO+BgmFqhve3oT7vgHfaO1ZJQ7dROmiURiS6UU7ze5D8AGAO5lYZpMJv/OS37S6fTPOdLJZPIoIvqJ4zgblRF5EaZlgCWXijAVDlSNgNEbddXWSQNBRiCy3NH74G7xgJ9WasDMaZDjEmjbbn7q7WMXL1q482oj1/gEVl/XCduNfyvQBotxNUGACFtocVqY6Xoei9NNpm88Y+RqI47p+6R7p/iq8Rct1XrzYyc/trAmxkknUUHA6HdW3YSpbdsbEdFXM5nMDbZts0B9SM+Y8kzpqO7u7uObm5uzAH4FYLzjOIVLFFYWYBGmUaF/7f0wOuBq7470WCMEhDc1AjqC3USSO0TYQe8rXUvH7E6lcFAE41dTl257Yv6IT63stQTaore3L9sUb7KgSJHC+SfcvP4DGI6NQNgYwMZQ4Bf6y/+l3NmDPVDoAaE39zv/5H+3Cv4O8BaqRwA8gRTm19RJ6axqBIhwGIDTAOyTb+zTHgvfuW/9xa8sGrH0k8+wWDVZcQCfZGM4+5mTnn+46k6lgUZBwOh3Vt2EqTd6BcJ0DID/AmgG4AJoUkptl06nny0j4iJMywBLLh2AgNEBJ1hHFgHhTWRDa9yxyHGHCCxG7wBy4pQLZ949SCm8YRzNiHdw01NzLyKiQ+Z9+uqTby18Yesea1lrW+v49ZWyWlMPHd5kxH3Ca1B4BAqPwcXTWAVP4/tYaqQvadRXBIhwkhaoO/340Ta8vGg4dmn7BAs+jr/0/KLWf76xpGVTAB8/cerzh/jasTQWZQSMfmcFTpgmk8kHXdd9Tyl1bjwe7+nr6zuHv9BaWlo2nz59+uoA+A3PUGUX/aZvqOvkc0GgEIF1ALwnsAgCZSIgvCkTMLm8H4HIceeTTzBzlVWQe9AlQvejj+Kkr34VpZ6vKNQYDAEb+06b8KdLPu75cK03P35xmPey7dfdD9f8+3y8suhJ8/gRepDFU+jB8/gMz2MeHsMfIUuJzSNfcQ+vvYaTUy9sdOEmaywbvs4InjDPFXprYdOz97+z+qrvPvTRiW92zfPuQa24L6kYeQRWAfCKKS8DJUxbW1t/uXTp0s9isdhGM2fO5DPOkEql4vPnz+9RSm1bxqypzJiaYkz02zX6Jij68DWsh8Kbhg191Y5HijtEuURH3uMr2pXCrKpRasQGLsMYdONAWOCtTPsBGPW9nWYj62bx9scDj39lYXr98ym8tPDRV/Wqs1ehcqvPXgXhv0jhVaRyK9Ga0YImuGgGoRnL9N/i4NnW5Z/zD2FnKPBLfv7JL8ceLAq87eq23E8zbsN5+KARwxV0n3e8bquHt1zzs6bt1lm6SXOMeKInV/7+5mruObssmP2VdT69VCl5wRD0OAbAPqPfWQ3bqHAAACAASURBVIESpnqP6StKqd+l0+nz+W1OMpnsIKIrW1paxk6fPv3jEgMiwrREoOSyFRAwOuAE78giILyJbGiNOxYZ7hAhqbPq50G7TClcYBzBKHVwJVqxNLf88ptATpCyUOwvh2xyGnYa80088/593avGR78xesSYN8aP3mbMcKt12ak7bsoi0v9yCTZHNrcseycAOwPYbtBOFBaDcBtc3A4LtyGFZf4bJC1WgsBXrtnyZ0qp3UcN6/vHl0d/uuv4NXu3fXzBiObRw7K4cq/cZOn7QO5opxlK5X6XIggUQ8Dod1ZQhOkflVL/5Ey8yWTyS0TEb1c3AdAHYLFSanI6nS7nIG4RpjKYKkXA6ICr1CipF3gEhDeBD1FgDYwEd4hyM3q8rzS/3eYmpVCYGTSwQai7YZfgC8jmBCn/cPKiYuV5Psngqq8/tMU6reuP6evro3isCVDKJXLPOeEr699dEz94Jrc3J1T5Z0c9m1usa1Y7t0HhNkxFbWyrCQDh7OQrT6AJz2/FWbI3oz6ilhY0r9vas+rlu7+zzmZrfO51ipdlz9AC9dNweitWG0TA6HdWIIRpMfAmTpy4KhENu+aaaypZEiLC1CAjI9600QEXcewa2T3hTSNHvzrfQ88dotyLZBal/C8XzvDJyY6WVAdNA9S+GDvB7Rekqw3wWOFzEB6Awv0g3I0Unst/fsuT8w5etHDBrquvtc6S3h44J++0Xv2O/EhhMz3Dy1mX91yJqOblvrcjleOHlDogMOFWxF5ftsURvYtoh/jI+Ksbjdjs2lsnzOGZ8DMBHFVgEq8XzwtUTkYqRRBgBIx+ZwVWmFYZexGmVQLYwNWNDrgGxjXqrgtvoh5hc/6FmjtEuRlSFqU8Y8rlXS1KnzYHWQRanoaDc4JUYUIRb/iYltlowm04f6XJ+ILHnRS2Ax8LRLmlyDybWqz8BUAaKdwZgUiG1YUVuEOEwwGcAWCvAqc4o9ZM2Sse1lD7brfR+44IU9/jJQ2GHAGjAy7k2Ij5gyMgvBF2VIpAqLlDhE4gt7c0X45UCn+oFIzI15uGSVh+hMceRXy9BwrXYCp+WyIOwebOxfga3JxA5ZnUrYv49AcodGIqytmqVSI0ctkQCAzKHSK06xnUwpg9pJf3lspPCUI0ETB63xFhGk3SiFeVI2B0wFVultQMOALCm4AHKMDmhZY7RPg+gCs82H5PKfwswFjXz7RULmkQJ4JikVZY/gSF2Ziay2xbTgkPd1LYJ7fcV+FoEPi8em+5VQvU+8txXq6tCoGVcocII/TsKS/x5Wu95W9aoP65KgukclgRMHrfEWEaVlqI3aYQMDrgTBkt7dYdAeFN3UMQWgNCyR0iHAyAl2Tmy6+VwumhjYIpwycghi3BpwywKOUjWbzlRgDXIIX7Kuw+fNy5FGPRhw4oJEErHENzEyx04iL8s0I8pFrpCJTEHSKM07OnLFAHZIgG8DsAv1QKPJMqpXEQKIk7lcIhwrRS5KReVBEwOuCiCpr4ZTYZgOAbaQRCd8/RyY7uArCRjsxflcI3Ih2lSpxL4QAtSL9WUP2a3LE6KTxWSbOeOqHjTr/tl2KDnEBF7mdkAQ7Xa4HKe22lmEGgLO4Q4ctaoJ5axJxfa4HK5+ZKiT4CZXGnXDhEmJaLmFwfdQSMDriog9fA/glvGjj4VboeOu4Q4XbPklQ+WuIApfCfKnGITvUfYg205GZJzy5w6lkQLsc03OqTs6Hjzgp+p3JH4/AeZRaoqxR8PlsL1Md9wkua+R8CFXGHKLckm2dPecWEt3BW6F8C+IVS+ESAjjQCFXGnVEREmJaKlFzXKAgYHXCNAmID+im8acCg++RyqLhDhCsBfM/j+xFK4Y8+YRH+Zi7CcbByonTLAmd+AuBypPCxj06Gijsr9Xv5kTMsTlmkDiu49mo041Kch0qOD/QR7kg1VRV3iHC03oO6awEqL+jZ00yk0BJnvAhUxZ2hoBRhOhRC8nmjIWB0wDUamA3kr/CmgYLts6uh4Q4RJgHo8vh/nlL4kc94hLO5c7AqRuRmjAqXOnLGWRakDxhwLDTcKdn3FLbSApVFaqy/ngKfqXkZpuI3JbclF64MAV+4Q5R7mcBHzGxR0Bnvm+b9p9596BKRaCDgC3cGg0KEaTRIIl74h4DRAeefmdJSwBAQ3gQsICEyJxTcIQLvk+R9patqbK9XCieHCGdzpqbwxdy5nMCe/Z0QFkLlBOnPzXUc4b3tF2JbxHKzp96jiBjK69CHy3ApZD9jdcTy7b5DlLsnsDjln3ULzOKjZXh5b7X7qavzVmr7iYBv3ClmlAhTP0MlbUUBAaMDLgoAiQ9FERDeCDEqRSDw3CHCaAB/BbCDdpL3/PG+0kWVOh2ZeqmcGL0BwHoen3hWj0Xpi4b9DDx3qvZ/Gg4G4SIA23vaehfApUhhRtXtN24DvnOHCOt7BGqLB1picapnUHlPupRwI+A7d7xwiDANNznEev8RMDrg/DdXWgwIAsKbgAQihGYEnjtEuA7AtzS2nNjkG0rhXyHE2l+Tp+E4EG4a0KjCmZiK6f52NGhrgeeOLzh8D61YBRcC+EFBe3yOJgvUJ3zpp7EaMcYdncGXZ08nFkDKLxTyCZK6GwvuSHlrjDuMkgjTSHFFnPEBAaMDzgf7pIlgIiC8CWZcwmBVoLlDhB/mZv/+V9qVwqwwAGvUxmn4Lgg/9fTxPhS+ham422i/AxsPNHd8x2Eq9oPKCVRvwp3PQLgM0wZw1PeuI9igce4QYW89g3pYAX7P6OW9/MJLSvgQMModEabhI4RYbBYBowPOrOnSeh0REN7UEfyQdx1Y7hDhcAB/8OD7U6Xw/ZDjXb35U3ErFCb0N6TwDxAmIoXXq2+8rBYCy52yvCjn4gmIYUtcCIWLQAMmVzi51GVI4d5ymmvga2vGHSIcqQXqHgV48/YA3n9ay5c5DRxy31w3yh0Rpr7FSRqKCAJGB1xEMBI3VkRAeCOsqBSBQHKHKHd8Bz84bqAdu0MpfLNSJyNRb3nmXd436t1PmkYql5m0HiWQ3KkJECnsDuRmT/lcTW+5QgtUP4/lqYlLNe6k5twhQkIL1K0LfOUVGFcpBT5qRkrwETDKHRGmwSeAWFhbBIwOuNq6Ir3VEAHhTQ3BjlhXgeQOUS4D7wEa69f0vtLGzYR6IXZBDA8P4J7CWZia2zNXrxJI7tQUjGm5peYXgjDc0+8zsHAWLsI/ampLuDqrC3eIMMKTIGmsBzLeu36VFqhLwgVlw1lrlDsiTBuOT+LwEAgYHXCCfmQREN5ENrTGHQscd4hyR5yc7fH8EKVwm3EkgtrBxdgF7gqi9IAa7ycthk7guFOXEKawo5499c7of4bliahkP3TxoNSVO0S5VQffKbjPsKV8Xi3PnmbqwiXptBQEjHJHhGkpIZBrGgkBowOukYBsMF+FNw0WcB/dDRR3iNAODHgoPEcpXOmjv+Fq6mJsCxdPDTCasAGm4e0AOBIo7tQdj2k4G4RLgdysXL78CCmcV3fbgmdAILhDhK9qgcr7UL2F9wqzQL0zeNA1vEVGuSPCtOH5JQAUIGB0wAnakUVAeBPZ0Bp3LDDc0Q+JvK90Ve31tUrhVOMIBLWDFLYAVtj3FkMKbkBMDgx3AoIHsHzvKS8J3a7fJsIcNOMMnI/3AmNn/Q0JFHeIcKwWqPmzkvMIXasF6nP1h0ws0AgY5Y4IU+GZIDAQAaMDTsCOLALCm8iG1rhjgeAOEVbXyY521h4/xntMlcJi4wgEsYMUxgPgvbXe0ooUPguQuYHgToDwWG7K5VgLvbgKhBM8tj2FLM7EJXL+bi3ERSWcIEJci1Ne4ruOpw0ec/n9pwsraVvq+IqA0fuOCFNfYyWNRQABowMuAviIC8UREN4IMypFIBDcIcrtxZuonfhUi9J/VepUqOudj7FowjsFPqyBFBYFzK9AcCdgmPzPnBQuAHCJxz7O1HsGUrg+sDbXzrDAcoco91KIxelpBXC8omdPO2sHk/RUBAGj3BFhKpwTBAYiYHTACdiRRUB4E9nQGnes7twhwncB/NTjaVIpOMY9D2IHl2MN9ODDAaY1oQ3n490Amlt37gQQk4EmpXCUnm3zHvFzCVK4KPC2mzUw8Nwhwp5aoB5cAMX9AH6uFG43C5G0PggCRrkjwlR4JwiIMBUOVI+A0Rt19eZJCwFGoK7cIcI3gAEJRn6p+BiURixXohVLwbPF/ysxjMeFeCOgcNSVOwHFZEWzUthKi1Pvmac3oRtn4kdo1KWhoeEOEb6lBeqXCoJ7g55BfTo0XIyGoUa5I8I0GiQRL/xDwOiA889MaSlgCAhvAhaQEJlTN+4QZ5cFONnRZhqve/QS3qAk96ldGFO5/W29BaJ0C1yYO74iqKVu3AkqIIPadStieBG/AHC65xreR30aUngidP5Ub3CouEPLz6nl5b38M9rj/jL90oFnUAeudKgeI2mhOAJGuSPCVGgnCAxEwOiAE7Aji4DwJrKhNe5Y3bhDhN8DOEJ7OE+L0ueNexzEDlKgAWZZ2A4XIegzMXXjThBDWJJNKUzRQqZZX/8eXEzGxfhjSfWjc1EouUOETbU4tQtCwftPfyrnn9aEoEa5I8K0JjGUTkKEgNEBFyIcxNTyEBDelIeXXP0/BOrCHSJcDOBCTyCOUQq3NmRg+ExSwrh+3y18FRfhkRBgURfuhACXlZuYwt4AfgnklvguLwpnYiqmh9630h0INXeIsK8WqAcUuHyXFqj3lQ6FXFkmAka5I8K0zGjI5ZFHwOiAizx6jeug8KZxY1+t5zXnjj4z8Lcew6cphVS1joSyfgoPA9jFI1D2w1TwkuYwlJpzJwyglGTj8uOAOBM1J9jJlyuRwjkl1Q//RZHgDhEmAbnkbZsXhIRfMvAM6tvhD1XgPDDKHRGmgYu3GFRnBIwOuDr7Jt2bQ0B4Yw7bqLdcU+4QYRu9r3SMBvZ3SmFC1EEu6l8KtwA42vPZd5HCz0OERU25EyJcSjN1+b7Tm4Fc5t58+S1SOL60BkJ9VWS4Q4RRWpyyQB3miQof+cTilGfHpfiHgFHuiDD1L1DSUjQQMDrgogGReFEEAeGN0KJSBGrGHSK0AOClbntpY1/U+0rnVmp8aOtNxU+hcjMt+XINUv3nuIbFrZpxJyyAVGRnCjMBdHjqPoQUdquorfBUihx3iLCdFqiFLxb+oQWqHC/jDz+NckeEqT9Bklaig4DRARcdmMSTAgSEN0KJShGoGXeIwAfTJz2GHqAU7q7U8NDWm4Zvg3IZWvPlD0jhyBD6UzPuhBCb8kxO4RIAF3gqvQlgB6Qim+k1stwhyo3l7wHYuYAEswFcqRT+Ux455OpaPu+IMBW+CQIDEYjszVoCbRQB4Y1ReCPdeE24Q5Q7ZuFnHiS/rRSujjSyxZybhsNB+IPno3uRyiVSCWOpCXfCCExFNqdys6Y8e5ovWWSxEy7BkxW1F+xKkeYOEVjfsDjlVRHreEKxiGdP9QzqwOOhgh2vIFlnlDsiTIMUarElCAgYHXBBcFBsMIKA8MYIrA3RqHHuEOEgAN5lbDOUwmkNga7XyQuwEZpwNwgb6T/zOZb7IoWPQ4qFce6EFJfKzZ6KXaFyya/+t1dR4QhMjdxxMg3BHVo+1lmcTi4gxeNanDZmJvLKRwjXNModEabVBUdqRw8BowMuenCJRxoB4Y1QoVIEjHKHCJvofaV5MXYvgG8ohb5KDQ5tvVRupvTwnP0Kr4HwTaRCvazPKHdCG+dqDU9hJIB/A1jP09TZSA1Y/l1tL/Wu31DcIcI+WqAWHi/Dya94ee9T9Q5IiPo3yh0RpiFigphaEwSMDriaeCCd1AMB4U09UI9Gn0a5Q4Q7WYhqqPjoBBalnPSosUoqdxzO1H6nozELZpQ7jUWQIt6mckt4OaFOvvwEKZwbEVwakjtESOglvl/0xHGZZ3nvRxGJr0k3jHJHhKnJ0EnbYUTA6IALIyBic0kICG9KgkkuKoKAMe4Q4SoAZ3n6PEKpyC1JHJpUK+4rnYblQjXsxRh3wg6Mb/ancB2Ab3naS2P5XtSwl4blDhHW8Ow/bfIE8gW9vPfasAfXsP1GuSPC1HD0pPnQIWB0wIUODTG4VASEN6UiJdcVImCEO0S5PVUzPJ2dqxR+0nDwr7iv9I9I4YiI4GCEOxHBxj83puFCEC72NHgrUjjGvw7q0lLDc4cIO+jlvYWx/AuAK5TCv+oSmeB3apQ7IkyDTwCxsLYIGB1wtXVFeqshAsKbGoIdsa585w4Rvq73leZnA2YrhUkRw600dwr3lfZif1yK10qrHPirfOdO4D2ul4HTcDYIP/d0/zeksH+9zPGhX+GOBpEIR2uBumMBrlfq/acf+IB3lJowyh0RplGiivjiBwJGB5wfBkobgURAeBPIsITCKF+5Q4RxQG5f6Vba+4cAHKgUPgkFGn4aGc19pV6EfOWOn9BHsq0UbADpft8Ij2MaCsVMWFwX7ngiRYS4Fqd8xMyano9e0eK0KyyBrYGdRrkjwrQGEZQuQoWA0QEXKiTE2HIQEN6Ug1aEr50wYUJs5MiRByml+DzENqXU7UR0ouM4nFRD2bbNZ2beAGAtAD+59dZbO5csWfJWISSJROIQpdRNAFqLwPWfbDZ78KxZs14t/IwIvwf6l6rym35OdhTFcxhXzqIUDgMG7KeNyr5SEab1vH9Mwwkg3Ogx4b9IwZtIp57WldO3fGcVQYsImwL4PrDCChM+bouz9z5YDsgRvdYod0SYRpQ14lbFCBgdcBVbJRWDjoDwJugRqoF9U6ZMWSWbzZ5FROcBGM5dEtE9vb29R1977bVL2tvbv2BZFp+btz2AlwFMcBxnIYD5fghTIvwIGJA19Hil8NsauB6sLlJYFwr3grClNixK+0pFmNabbdNwKAh/6jdD4QNMxdr1NqvM/uU7ayWAEeFgAOcA2LXgMl7OzftP3ysT7yhdbpQ7IkyjRBXxxQ8EjA44PwyUNgKJgPAmkGGpnVG2ba9JRFcrpY7z9poXpiNGjOjr6+v7KYAkgE+UUhPT6TTPbo4pJky9bUycOLEtHo93ArmHpcVKKXvMmDF/SKVSbv46IpwC4BpPvWlKRSLzbPlBTIGX3S3fU6vwBnqxb4T2lYowLZ8R/tdI5c7FvMfTMJ8LPByp0JwPLN9ZJbCCCLy0l2dQvS8eeI86i1OnhCaieIlR7ogwjSJlxKdqEDA64KoxTOoGGgHhTaDDY9649vb2dSzLuh7A3gB+B+SW923HwrS7u/u44cOHTyAiPr5lmLaGZ0mvf/rpp295/PHHnxnMwgJRuoSITl+yZMnNc+bMyXpE6Vd1sqPV9N9uUGrAERfmAQhKD9MwCZQTpsuLwomYit8ExTyf7ZD7js+AltXchdgFMTw8oE431saPEIZkOcKdEoNNhE20OOUzUL2F9/Lz8t4HSmwqKpcZ5Y4I06jQRPzwCwGjA84vI6WdwCEgvAlcSGpvkG3b67uuy7Obr2ez2RuVUvuyMHVd99JYLMZn432h0KpsNvuvpqamYzo7O+cVfnbKKacMa2lp+TERfVt/llVK/cN13YszmQzvdSJ9Jt9dQO7oAy58xMFBSqHxDopPYQsAfwewrsZiBlI4rfZMqFmPct+pGdSDdHQxtoaL5wZ8GsMXcSH+W2/ThuhfuFNmgIhwkBaoexRU/YUWqCtsySizi7BcbpQ7IkzDQgOxs1YIGB1wtXJC+qk5AsKbmkMe3A5POeWUkU1NTbeyMAVwLxE9qZTi5WB9SqmrAdwP4DAiOnW5uKSzxo4d2+ldmsveTZgwoXn06NHnENFFALwHwc8loiMzmczjtDwRywkajXe1KH06uOgYtCyVS3bESY+4PJubvU5hkcEe69203HfqHQHuP4XxQMERRBZ2xEV4PAjmDWKDcKfC4BDhbC1QeRtGvryhxSknvYt6McodEaZRp4/4Vy4CRgdcucbI9aFBQHgTmlCZN9QrTInofqUUz16yYHo2m80eOmvWrLeSyeQWRHQbkHuo/XVLS8t3p0+f3r0S61QikZiglJrNy4GJ6NwZM2a1xuNuylPnKKVyWXkbr0zFOVD4icfxg5ECZ9KMcpH7TlCiex7WQTMWFJizF1KBXeYp3KmCO0S5+za/bOwoaOZuvf/0viqaD3pVo9wRYRr08It9tUbA6ICrtTPSX80QEN7UDOrgd1QwY8pLS98GwLOj813XPbarq+sh27YPBHKznbwvNGVZ1mwi2ghALxG9CYCTHR1CRA80NTUdN2PGjPcSicQRSileEjx8yy3fueX00+863rIoD8gPlMIVwUfHgIUXYzcQ/g7qn1X+MVL4oYGegtak3HeCFJEr0Yql+DQk4lS44wN3iHCAzt67V0FzvDKG95++40M3QWvCKHdEmAYt3GJPvREwOuDq7Zz0bwwB4Y0xaMPXcMGM6T1aTM4AsDoAnhVl4cn7TZtd1+V9SUdalsVJky4BsDSbzZ4Qj8e3J6ILAFgA3tc/nFCpORajxaeffhdtscU7ozU6aaVWeHMfPuAqsdhGE9py+0p309V57+3XQ5QdtRKv83XkvlMNeqbqTsMyEFo8zQdx5lS442P8icB5AHgGdaynWT6fmsXpr33sKghNGeWOCNMghFhsCBICRgdckBwVW3xFQHjjK5zhboyFaXNzM58fegAnP1q2bNmJw4cPPxrAZXqGNO/gB4sXL2bxee3o0aPPJiL+/FMiOkYp9SSQW5rKx8CwOM2XD4855uEP99zzxc0sK3daDB9ZwcmOesONWoXWp3IY8XmDXPjIDhalLE4boch9J6hRTuUy864ZYHEq3PGZO0TYUIvTKQVN8z2aj5e51+cu69WcUe6IMK1XWKXfoCJgdMAF1Wmxq2oEhDdVQxidBlKplDV37tzxsVhsXDabnTtu3LjXObHRpEmTRsdiMZ4J3diyrJeJ6AnHcVp5ia8+B3VLIuq2LOs5x3E+43befffdjYiIM+6OIaJnf/rTG09dbbXPj9dovQ7gQKXwcnTQK8OTaTgUhD/11yD8ENPw4zJaCPulct8JcgSn4XXQgEzcQZo5Fe4Y4g4R9tMClc+69RZe3vsTpRD27L1GuSPC1BAxpdnQImB0wIUWFTF8KASEN0MhJJ8PhkDJ3CHCpQDO9zTEM6V8ll7jlXOwKkbkEstsl3Ne4TZMxSENBkTJ3GkwXILjbiqXHXobj0FBEafCHcMsIcLpejXHOE9XnL2XxWnacPcmmzfKHRGmJkMnbYcRAaMDLoyAiM0lISC8KQkmuagIAiVxhyi3h9R7FEFHyB9uqiNDKpfoifd0sSj9CIQ9kcIz1TUautolcSd0XkXN4BQeAvC1gIlT4U4NeEaE9bU4LTxP+Q69vDeM2w6MckeEaQ2IKV2ECgGjAy5USIix5SAgvCkHLbnWi8CQ3CHCwQD+4ql0iVLgs00bs0zD/iD8td95he9hKn7WgGAMyZ0GxCSYLk/DwyDsEiBxKtypIVOIsD+AHwAozN77Uz2D+mENzam2K6PcEWFabXikftQQMDrgogaW+NOPgPBGyFApAivlDlFuqSqfd8rXcZmtFCZV2lno66UQh8IDoP4ZqLuQAh+904hF7jthinoKzwHYOiDiVLhTB+4Q4WwtUNfxdM85Anh57zV1MKmSLo1yR4RpJSGROlFGwOiAizJwDe6b8KbBCVCF+4Nyhwj88MKilJMfceHD2w9u2Ay8jEAKFwO4UOPRA2APpPBoFfiHuarcd8IWvRReAzA+AOJUuFMn7hBhYy1O2wtM+KMWqP9XJ9NK7XZQ7ti23UREWyqlVonFYi/MnDlzcamN5q8TYVouYnJ91BGQm3XUI2zGP+GNGVwbodWVCVN+UDlMg/CCFqWcPKMxy4XYA7FcwqPlReECTM0dwdOoRe47YYz8NCzA8pdO+VKPhEjCnTpzhyiXrI2PuvLuP+Yjr/gILD5e5uNamPj/7J0HnFTV9cd/583sIiJKsQXFbqxJjC2W2DWxd8Quwu4sgqj8NZYo7B1QjNGoEQV3ZkEQC4o1dk1iSYyJscReYxIRsIvSd3fm/D/37Zvx7bLLTnl35pVzPx8/6u67957zPb97Z8+8W5RS8QULFhzNzL93VubMjsfjF2YymTQz6yXIHUpLS8uc2traYfrk+NwvdEJKREOZWdueW92jfbk9m81e1tzc/EmhvkhiWigpeS4qBGSyjkqkvfVTdOMtzyi11qV2mHEjgNyBGQudpFQfohLdoux7AA+wATCeRhL7RxeG7bnMO0EVQCMWg6CvimovFnbDeFTyTZloxwfaYYbOw3Ryqvef9neZpJd96+T0dpNmjho1ao1MJvMrZtb993L6us+yrMZsNntHp6Xn9q+7SEypoaHhGGbWS5HX7MLeuwA0pFKpbwvxRRLTQijJM1EiIJN1lKLtna+iG+9YRq2llbTDbF8Jo6+GyZUTiaA/3KNbkrgEjEl5AIT90YinowvE9lzmnSALQIE7mf8TtO9DrUQR7VSCcoF9MGNbJzk9vVMVPe/r/aevFthUwY85d2ffQEQndap0n06KAcwGsD6AEalU6k7768D20kE7Orlta2tLAzgRwP8AnFpTU/NOa2vr9fq/AXzOzMek0+m/FWKcJKaFUJJnokRAJusoRds7X0U33rGMWksdtMOMBgA3uyCcT4Rrowalg78KuwJ4FsBqzs+vgMJlkWbSxR+IwiNgBBKowSDofdLusiUUPqyAJ/KZVQHIxXbBjOOdBHVnV129ZFYnilcTIb98tti2Oz9fV1e3nmVZt+qTgolIL7ndloj0XHsfM0/VPwMwAMCf7Xf6wNuWZd09c+bMj5ctWzY3156T4M4hon2Z+cHVVlvt9MmTJy+qr68/g4j0Z1kbM5+cTqfdJ8t3a74kpuVGVuqHjYBM1mGLaGX8Ed1UhnMYe8lrhxnHAbjH5eTvSF+FEvWi8DCAwxwM+qAjfeBR5z/ouO0JQQAAIABJREFUo0hJ5p2gR13ZSx87L3HcAArzDbsm2jEMuNTmme0ltXpprf5ndVc7+q2pXt6r32R6UkaNGjW4tbV1/Vgs9r9MJnMbER2kE1Pnbel0AGt06mjFokWLJvXt2/fKVCrVqn932mmn9endu7dOQPXb0flENLKtre2dWCym35jqeXteNps9qrm5+eVCjJbEtBBK8kyUCMhkHaVoe+er6MY7llFrydYOM/YF8ACAtRwAdxLh5KjBWMnfJMaCXW+MCYeiEY9Fnks7AJl3wiAEZS+XXNDBleUYgN+g6BNNi8Ah2ikCVjUeZcZPnf2neomsu+jEVCeoni3vHTZsWL+ampq7c4kpM88kohnOKpUmAO8AOAfAdsw8j4iOTKVSrzhG6T2m+zOzfsPqPtTL/jURpZcuXTp21qxZSwrhKIlpIZTkmSgRkMk6StH2zlfRjXcsI9PSjjO3/3HrZy0H/GjrzNrNB//n5N412U0c5/XJs0cSYVFkYHTl6Dj8CDF7CW/7oSCM3yEpb5BdqGTeCcsAUfYVMvoqme/LAKyGc7DCkIuiHUNgvW6W2d67qQ9I0olqrni6vLdzYqoPP8pkMgOZ+ePm5ub/6k4TiYTeizqN2d5qemo6nb43Z4xSyvr000/3zmazE51ThnP55RvMfHw6nX6/UC6SmBZKSp6LCgGZrKMSaW/9FN14yzP0re1863bXctY6KJ7NxgYPaNkobnGf0T/9DD/fcJH+ANd3lRb8QR5aWEnMBmOo49+/sAz74qqVlj2G1v0CHJN5pwBIgXlkArZDFm92sFfZp7YWVPS1H/PmzTueiPS1H+vqN1U1NTWqtbV1elfXfgC4saWl5VczZsxYrjsYO3Zs76VLl/6emeu76bDD8wUZJQ95QoDZXtKrk9NfmVje2ykxze0F1dfZvBWLxY7LZDIfAbgYQCOAZdlsVl8N834sFhsM4MtBgwa9o5Rqcw5CukafwquXqDPziHQ6rZcGdz7oq1suBQveE7KVa0Tv08ln8pXrVnoKAQH5oA9BEKvgguimCtCD2uVOt/5oCLJojFH2iaM2+/qYtdfIbPr6F6vj2xVWZtbhHx1I5LqrM6hOlmt3EiPAaM43QzgejfK53gmrzDvl6sxv9SdgF2Txokv3i9DY5RUcHSzv5toPvRzzt8ysl37+qLOrzHxza2vr2CISU73ncIz7/kq/4Qu7PaaW93ZKTB9g5teJSJ8OHwPsJeVfAthcH4KUyWRejcViepuJvkP6WMBeUnz0N998M69///56n+kUAL0BXNPS0jI+p69CYyOJaaGk5LmoEJAP+qhE2ls/RTfe8gx1azvfsv1sEK97xBYL+6/fp3WHnLNz3hvw0dfLaia+cuYbem9PdEsjNgLZS3hzS5uboDAyukC69VzmnTCKYhz2QazDl1MfQ2Hj7lxdxbUfOjG9kZnn6DeoAIalUil9uJp+e9WldoYPH943FovpJHZ1y7Iom80eQUSjAOiDbkYOGjRollIqG0bsQfJpFct7r3b2nxZ1em/npbz6BTpgX1s2wklOc3jenj9//sVrrbXWs3369NH3luYTUwA1AB7U+1ABPN3W1nbq9OnTiz7ESxLTIClRbK0EAfmgrwTl8PUhuglfTI15tPOM7Zo279+y//4bfbtFrpP3vl7tyWc/WXMgZ2OTXjnzNb30KbpFIQUgt5xQLyHTp/B+El0gkphGLvbjcRQs+zC09kJ4DY3If4nl5uG+9gOATkJ/DGB7ADOz2eytlmXpOyjz134Q0VuffPLJU7vssstjq0oyzzrrrP6ZTGam3loA4BXLso67+eab7f2GUqpPwMvlvXqP6Ny5czfTS3Oz2ex/c/tKzzrrrE3b2tr2tCxrHWZ+sU+fPi9fd911es//grq6uk0sy9qEmT9fuHDhu/3797eYebtYLNZPn8rb3Nz8WSmUJDEthZrUCTMBSTDCHF1zvoluzLENXcvj/7rB7Pe+7D10/42/s32b+13tC4/+t987BOy6ogUHvln/Zkkf6KEAlcQQMO52/UE+HI3Q38xLWZmAzDthVoXCMKCD9p+Bwn5duZy79oOZFxDRbCLaUyemzknf+q7Kvu56zLyciC4YNGhQk94b2FWbDQ0NBzHzXc5J4QrAb3JXhIQZe9B8W8XyXj2P6ivHvl8a7o1zRucdSUy9CZK0Eh4CRgdceDCJJ50IiG5EEgURYMbRDNx//p82xrzFtbDAX36wcLUPQVgrC5r56hlvXFVQQ2F86DdYC8vxnPPGR3s4Gwr6JEgpXROQeSfsyuh8XRJwP5S9fLLLot+eEtG9ucTUsqx79FtT59oPvffvAwDnA9hS/7dzv6S+CqRD0QchLV68+Fp9JyWA/zLzMel0+l9hxx1k/7pZ3pvRySmAa4ng1ReeRucdSUyDrEKx3QQBowPOhMHSpi8IiG58EQZ/G8GMXQHoEw/tu95ue3vg+zf9ZeDfWlerzYD49pfPeOtpf3tg2DoFvT/qArsXxlfIYh9MxFuGew1y8zLvBDl6hdquMAHAONfj06HsvX8rlc6JqT78KJvN6mWY9rUfSimaP3++XiY/GcByZh6aTqdXuhe4vr5+ByK6X+/z1qf7MvN5cuhRoQGr3nOu5b3/1+ktub6KSCen+suJcovReUcS03LDI/XDRsDogAsbLPEnT0B0I2JYJQFmbADgIddddHrvpL4WZiGAog+ICB3uRvwChCdcfo2FwvWh89Nbh2Te8Zanf1tTdiJ5dt7Abu707ZSY3sHMfYjoKH1yaiwWOz6Tycx1DrXRie432Wz2eGb+xH3th+5jwYIF5zOzPnX1OyIa2tTU9JR/4YhlnQkw23uM9ZtxvRzcXf7sLO99tAxqRucdSUzLiIxUDSUBowMulMTEKU1AdCM66JYAs30XoU5KD3Me0vcGHkkE/ceeaEcf7aLsU3j3cvg8CpVnJcrqnoBoJ0rqULgNwCkul8dB4XI3gk6J6SwA+k2ZTkL1tR9fOVd/6Gs/iIj+zMwJfYqr+3TVeDzObW1t+gC2nZn50dra2tNvuukmXVdKwAgw43AnQd23k+n66h+9//TtElwyOu/4JTGlhoaGE7LZ7JvpdDq/bEdfFrxgwYLTLMt6YOrUqfoenUKL3GNaKCl5rjMBowNOcIeWgOgmtKEt3zFmNAHQfwDmyjAi+2ASXUQ7SYwD28sVdYraCsI+GI8Xyicf+hZEO6EPcScHFR4BcGj+p4Rz0Gi/TbXLyJEj12Xme5hZf8kz07KsSzOZTJKIztR3UOaey2az7xDRGZlM5t14PK6vp9L7Vl9ubW09pqamZjcA+mf6ebkiJgQaY7bftuvlvZu63PlWL+91EtQlRbhpdN6pemI6YsSIAZZlzSIiPdAuSaVSv8nBaWhomMTMv/zmm292nzNnTksR0CQxLQKWPNqBgNEBJ6xDS0B0E9rQlucYMxoB6BMtc+VSIkxy/X+0taOg/wjWb0trncRUoRHJ8qhHpna0tROZMK+UnD4PYA/XT8+Agj7gCPraj/nz5//Qsqz1s9nsR6lU6mP9s3nz5m1hWZY+qbe/vvbj8ccfn//xxx/r7QTUxbUfa1iWtX1bW9vy3r17vzl58uQVUUUdJr+Z8QMnOdVLfN353+tOcmprqIBidN6pamJaX1+/HRE9DECvedaXB/8xl5gmEgl9JPaDsVhsl6lTp75XACj3I5KYFglMHs8TMDrghHNoCYhuQhva0h1jtu/i1Hdy5spNRK59Yu0/jbZ2lL3EWS830+V5vIV9MAf6JEkpPROItnZ65hPeJxTeBLBd3kHC0WjEg0U4LNopAlaYHmW2vwzUyenxnfzSB/NdQ4S/9OCvUe1UNTFNJBKbM/Me6XR6ViKR0AnqX3ViOnr06IGtra2vAdCvmf/AzA+l0+m/FSEMSUyLgCWPdiBgdMAJ69ASEN2ENrSlOcZsL7fTSVdu+dwDRDimi9aiq50kxoBxg4vJIVB4vDTikawVXe1EMtydnFbQBxlt6PrpflB4pkA0op0CQYX1Med6GZ2g7tzJR33o3HVE+Lgb341qp6qJqdthd2JaX18/k4h+CeAGZu5NROcS0dimpqZpBQpEEtMCQcljKxEwOuCEd2gJiG5CG9riHWPGDk5Smvuj8Z/OCbxd3SMXTe1MxJbI2HeWru8QvhbK/hZfSuEEoqmdwvmE/0mF7zpcC5LBjpiIVwtwXLRTAKSwP8KMGuftqb6ma6DLX52UXgPgRiJwJw5GteO7xDQWizVlMpnPiWj3pqamlzSMRCIxRG/QTaVSOwGIFyCU3QE5OKEATvLIygT0/YJeXUIsfKNDQHQTnViv0tNx4zDw0ksxs1cv/FQ/mMng08cewxlHHGEvveuqRFM7l+A69MIJNpAM3sOTOBb/sK/OkVI4gWhqp3A+0XhSYV4HR1/G7nio27dduUdFO9FQR0Fe3nUXtjj4YIxec01nTnZqLVuGF95/H8077NBhJcsaAN4vqOESHvJjYnp3JpP5d01Nzdq546nr6up2sizr76lUSh+O0Dlz78pteWNaghikik3A6DdBwji0BEQ3oQ1tcY4xQ1+z4F6yq+8q1VtVuivR004SQ8GY7QJyChTuKI60PC2fV6IBm8C16I3vsLQDjRVYG1fa18PIvCMyKZgAM3T+dHEXy3tnzHht4EOTX91go+zy1l3jtdaLQNtjL414r9gzgHq0xXeJaSqVuiqRSLwD4KlevXpdkMlkajKZzK3MXJtKpXIHJPTkmCSmPRGS38tkLRrwkkD0kgsv6YWkLWbcCGC0y52RRPZVMasq0dLORVgLve0lvD+2oRBmoRGnh0QClXYjWtqpNN0g9afsJfELOplcA4W2btwQ7QQpvhW2lRnjAVwEYHXd9btf9caVL/wg89nS2q8XLqFPWykWg4VvybLOfvm011/x0jw/Jab3E9Ffmpqarq2rq9vGsqzbnRPHLCJ6LhaLnTJlypRPC3ReEtMCQcljKxGQyVpEUQoB0U0p1EJUhxmXAB2ugZlAZF8V01OJlnYUrgJwoQPlS7Rhb1wO/WW0lOIJREs7xfOJVo2J2AoZvOtyOgPV7fY30U601FG0t8zYFrA/w0648JnBWNISw0/WXYolLdYXb365+h9f/2L1tcFY9NKZb+qcy7Pim8S0K4/06bxLlizJzJgxo9h9J5KYeiaRyDUkk3XkQu6Jw6IbTzAGsxFmnOFcSJ9zYBoR6gr0JjraUdgXwNN5LoT/QyOuK5CTPLYygehoR6JfGAGFXQH8w/XwQij076KyaKcwopF/ihlDhty/5a0HbfrtahrG54viHzz47wHtWy8IR7007E37PAWviq8T0zKclMS0DHgRryqTdcQFUKL7opsSwQW9GjMO0teaAbA/tAH7kAi9r7S7JXSdXY6OdhSeBGxeujwJBX36vpTSCURHO6Uzil7NJA4B49G844y5SGKjTiBEO9FTRkkeb3vTtmv07kPP7bnh4mXbDVy2x5/e7XP3R8v7vMOEPgAf0GrF9nr99NeXlNR4F5UkMfWKpLQTFgIyWYclkpX1Q3RTWd6+6M1Z6qTvKt3MMeh1Jynt7v63ruyOhnYU/g/A7/IALOyL8XjWF4EMrhHR0E5w41M9y5MYAUZz3gDCW2jE9i6DRDvVi07get5pxvZTAN5tcN/WF/7zibW8Zs34IhAfyUwvvHzmm+5zFcr2TRLTshFKAyEjIJN1yAJaIXdENxUC7ZdumNHPuav0545N+gRM/ab0hSJtDL92FLYF4zlQ/p6830DZe3KllEcg/Nopj0+0aytcBmCiC8LfoaCvU9RFtBNtdRTl/RY3bLHmmmv0mkUWbcGtTFRDDOYPvl204vQPz/lQ36XrWZHE1DOU0lBICMhkHZJAVtgN0U2FgVe7O26/7mSoy44hRLinBLvCrx2F2wCc4rB5DcDeUPD0j5kSuIehSvi1E4YoVdMHhSkAznKZkFtCL9qpZlwC2vfOt2xz6PIvsz9dbW3r1ZfOfOf75eIe+iOJqYcwpalQEJDJOhRhrLgTopuKI69eh8y4FsBYlwXnEuGGEi0Kt3aSOAOMGXk2jKFI4u4SWUm1jgTCrR2JtjcEFO4HcLRubKM1t8Ehm9e99bOBh33cu88a73Imc9/JO2/8V286klYiQsDovCOJaURUJG4WTMDogCvYCnkwaAREN0GLWIn2MuMCAFe7qv+WyL7vrdQSXu1cjsFowzOuPbi3QGF4qaCk3koEwqsdCba3BBSe3mrALvueut149Iqvjpa2ZfM267fD56BsLVnxcSftMEgnr1KEQCEEjM47kpgWEgJ5JkoEjA64KIGMmK+imwgEnBknAWg/Jr+93E6EU8t0PbzaUUgD+WtzPkYb9sXl+E+ZvKT69wTCqx2JsucELnr81s9qrd7rvv1V+zb4QWts8ZfdBh3xBYHXPXmnjfbyvENpMKwEjM47kpiGVTbiV6kEjA64Uo2Ser4nILrxfYjKM5AZOwN4DMDaTkv6Pk592FG5x+SHUzsKJ+vE3UV9BBSmlxcFqd2JQDi1I2E2QuCOV+Y+8/y8B7f4dPFHG+Q62LzfDo/ssP5+g9paMsed/rNN5EsjI+RD16jReUcS09DpRRwqk4DRAVembVLdvwREN/6NTdmWMaOvk5Tu6TT2IYDDiPB+2Y2H8XRMhfUBewnvVg6f26HKfrPsAerQNSHzTuhCas6hO16Z+ywoNveJj5r3XNyycBPdkwULv9x8xEe9s2scfMpugz8w17u0HCICRucdSUxDpBRxxRMCRgecJxZKI34kILrxY1Q8sokZ04AOeyMPJ8IjHjUfPu10PAl0AYB9oTxJ4j1CHppmwqed0ITGf47c+eq8C5gzw5np7kc+vPnsFdllA3f9waH437dvYsrr522LcXjHf1aLRT4kYHTekcTUhxEXk6pKwOiAq6pn0rlJAqIbk3Sr2DYzLgRwlcuE84nsU3m9KuHSzngMgdXh1N2zoHCzV7CknQ4EwqUdCa5xAne+PHcyE+/f1pqhT5f9+4dfL/8sdsNLZ2Fpm31703pQ+Ny4EdJB0AkYnXckMQ26PMR+rwkYHXBeGyvt+YaA6MY3ofDOEGYcCeBBV4tpIiS868FuKTzamYSBaLGX8G7vMLobqsNdrx6ji3xz4dFO5ENZOQB3vPzRjz/+8N8/G7DJBl8mHtv2PlfPLQD6QkH/W4oQ6I6A0XlHElMRnhDoSMDogBPYoSUguglZaJnt/ZH6sKNNHdeeA3AIEZZ67Gp4tKPwewDnOHy+hIV9MR5vecxLmvueQHi0I1GtNIF27ShsCGCuq/P3ofJ7wyttk/QXDAJG5x1JTIMhArGycgSMDrjKuSE9VZiA6KbCwE13x2wnpQc7/XzmJKWvGug3HNpJ4igwHsjzyeIcTMBkA7ykSUlMRQPlE/h+3lHYAYB7bnsKCr8ovwtpIaQEjH5mSWIaUtWIWyUTMDrgSrZKKvqdgOjG7xEqwj5mXA/gXFeVk4gwu4gmink0+Nq5Gn2wBM8C2Mlx/H4oHFsMBHm2JALB105JbkslDwh01E4jfgHCE65201Ceb1vwwGxpwgcEjM47kpj6IMJigq8IGB1wvvJUjPGSgOjGS5pVbIsZZwGY4jIhSQRl0KTga0fhNwAuchjpU1T2gcK/DDKTptsJBF87EslqEVhZO0mcAcaMvEGEy9CIK6ploPTrWwJG5x1JTH0bdzGsSgSMDrgq+STdmicgujHP2HgPzNjP2Vfay+lsNhFOMtxxsLWjcCCAp1yMfgWFawwzk+YlMRUNlEeg63mnEReDcKWr6XooNJfXldQOGQGjn1mSmIZMLeJO2QSMDriyrZMG/EpAdOPXyBRoF7P99knvK/2xU0XvudKHHen9pSZLsLWj7CW8ezuAnoDK78s1yUzalsRUNFAege7nnY6HmOlehkDhnvK6k9ohImD0M0sS0xApRVzxhIDRAeeJhdKIHwmIbvwYlSJsYrbv3hziVNEn7+qkVJ/Ea7oEVztJjANjgg2IkAFhH4zH86aBSft5AsHVjgSx2gRWrR2FuwCckDeScCAa8adqGy39+4KA0XlHElNfxFiM8BEBowPOR36KKd4SEN14y7OirTFjIoDLXJ0miJCukBHB1M447I6YfWdprZOYKjQiWSFm0k07gWBqR6LnBwI9ayeJ58DYK2+shZ0xHi/7wXixoaoEetZOGeZJYloGPKkaSgJGB1woiYlT8gdigDXAjFMBzHK5cC0Rzq+gS8GccxQeAXCow+mveAv7Yg4yFeQmXUliKhoonUDP885vsBaW4yUAWzhfPn2FVvwMl+PfpXcrNUNAoGftlOGkJKZlwJOqoSRgdMCFkpg4JYlpQDXAjJ2dfaVrOy48QoTDK+xO8OacJMaCcW2eE+FgNHa4aqLCCCPbXfC0E9lQ+c7xwrSjsAUI/wKjj+PBKwAOgsLXvvNIDKoUgcK0U6I1kpiWCE6qhZaA0QEXWmrimOgmYBpgRl8nKd3TMf1DZ1+p/nclS7C0Mw47IY4/gbGWA+kaKPyqksCkrzyBYGlHAucnAoVrp33Z/t9cxv8BwDFQyPrJIbGlYgQK104JJkliWgI0qRJqAkYHXKjJRds50U3A4s+MaQCGu8w+nMhenlrpEiztdFzCq+8q1XeW6rtLpVSeQLC0U3k+0mP3BIrTThJHgKET0ly5FQpnCOBIEihOO0UiksS0SGDyeOgJGB1woacXXQdFNwGKPTMuBHCVy+TziVxLUyvrS3C0k8SlYFyex0M4Eo14qLK4pDcXgeBoR8LmNwLFa0fZX+TpL/Ry5QYonOs3x8Qe4wSK104RJkliWgQseTQSBIwOuEgQjKaTopuAxJ0ZRwJ40GVumgiJKpofDO0o7AvY10VYDquroHBxFblJ13L4kWigdAKlzTuNuBDU4Uu9CdDncUuJEoHStFMgIUlMCwQlj0WGgNEBFxmK0XNUdBOAmDNjK2df6aaOufqeUn1fqb63tFrF/9pJoAaD8GcAP3cg/RXzsT9SaK0WNOnXJuB/7Uig/EqgdO0oXA3gApdjY6FwvV8dFbs8J1C6dgowRRLTAiDJI5EiYHTARYpktJwV3QQg3sx4DMDBjqmfOUnpq1U23f/aUfgNgIscTvrAkwOg7DtMpVSXgP+1U10+0nv3BMrTjsItAIa5mj8TCjMEeCQIlKedHhBJYhoJDYmTRRAwOuCKsEMeDRYB0Y3P48Vsf6Pv3g91EhFm+8Bsf2un86EnhMvQiCt8wE1MkDemooHSCZQ379yNGN62t0Qc5jLhECg8XrpJUjMgBMrTjiSmAQmzmOkXAkYHnF+cFDs8JyC68Rypdw0y4ywAU1wtJomgvOuhrJb8q51LsA564SkAP3E8fBSqwx+iZTkulcsm4F/tlO2aNGCYQPnaUVjf2a+/q20r4T0wDoXCR4Ztl+arS6B87azCfnljWt3gSu/+I2B0wPnPXbHIIwKiG49Aet0MM/Zz9pX2ctqeTYSTvO6njPb8qx2FZgAjnD86v0UbDsBEvFyGr1LVWwL+1Y63fkpr3hPwRjsKPwbwKIANHBMfgrIPmJMSXgLeaKcbPpKYhlc44llpBIwOuNJMkloBICC68WGQmDHQOUk298ZP7yfVhx3p/aV+Kf7UThINYNych0Q4G424yS/QxA6bgD+1I8EJAgHvtKNwLIB7XU5fA4VfBQGC2FgSAe+000X3kpiWFBOpFGICRgdciLlF3TXRjQ8VwO2JVYNjmj55Vyel+iRePxX/aWccdkIcT4HR3wE1Awpn+gma2CKJqWigLALezjtJXAS2D0lrL1kkMAHpsiyUyn4l4K12Onkpialfwy52VYuA0QFXLaekX+MERDfGERfXAbN9YqQ+OTJXRhFhanGtVORp/2lH4UkABznevwXgQCh8WhEa0kkxBPynnWKsl2erScB77biX/sO+gksfhuS3LwKryTwsfXuvHRcZSUzDIhPxwysCRgecV0ZKO74jILrxUUiYsbWzhFfHRZcUUf7NqY8stU3xl3aUfeLur/OQCEeiEQ/5DZrY40PtSFCCRMD7eecC9MEa9n7TvW0QhFcRxyG41FdbJ4IUI7/a6r12JDH1a6zFLh8QMDrgfOCfmGCGgOjGDNeSWmW29zvpfU+6/BPAL4iwsKTGzFfyj3ZW3is2AQqN5hFIDyUS8I92SnRAqlWNgBntKOzgHIb0A8ezu6BwYtW8lI5NEDCjHcdSeWNqImTSZpAJGB1wQQYjtq+SgOjGJwJhtg/d+K1jTquTlD7jE/O6MsMf2lHY3jm9eEPHyMegcKiPuYlpfnvbLhEJEgFz847C8QDmuGDIF1xBUkbPtprTjv2iPZzluE4nhIXTS/HKBAGjA86EwdKmLwiIbnwQBmbs5SzhrXHMGUuE631g2qpMqL52FGqdpHR/x9B5gH0f4es+Zxd186qvnahHILj+m9VOEpeAMcmF5xQo3BFcXGK5i4BR7UhiKloTAh0JGB1wAju0BEQ3VQ4tM9YE8DiA3R1TZhLZByD5vVRfO8o+FGpkHhTheDR2uP7B7wyjal/1tRNV8sH327x2FKYD+dO8v3QOQ3op+Ogi74FR7UhiGnl9CYBOBIwOOKEdWgKimyqHltm+mqDOMeM1Zwnv51U2q5Duq6udJMaCcW3eUMYlSLqufSjEA3mmWgSqq51qeS39ekHAvHYuRF+sbh+G9HPH4OfRG4fgIizywgFpo2oEjGpHEtOqxVU69ikBowPOpz6LWeUTEN2Uz7DkFphxHoDrXA3o+0r129MglOppR+FwoMOJu9OhMCII0MRGm0D1tCMBCDqBymhHYUfnMKT1HGAyxwRdOYbnHUlMgy8Q8cBbApWZrL21WVqrPgHRTZViwGzft6mTUMsx4ddEuLJK5pTSbXW0o/BDEB4FY3PH6L84+0oXl+KE1KkKgepopyquSqceE6icdsZjKCzMzttPuBiNuMpjf6S5yhEwqh1JTCsXSOkpGASEbW8uAAAgAElEQVSMDrhgIBArSyAguikBWrlVmO03Rjop/ZHT1j1EGFJuuxWuXx3tKDwG4GDH10+RwaGYiFcr7Lt0Vx6B6minPJultj8IVFY7SVwKxuUu14+BwgP+QCFWFEnAqHYkMS0yGvJ46AkYHXChpxddB0U3VYg9M+4E8nfkfQTgICLofwepVF47Cr8HcE4eEmMokrg7SNDEVptA5bUj4MNCoPLaUZgB4AwH4MfOYUhvhwVohPwwqh1JTCOkJHG1IAJGB1xBFshDQSQguqlw1JhxGYCJrm6HEOGeCpvhRXeV1U4So8G4MW844TI04govHJE2Kk6gstqpuHvSoUECldfORVgLve3DkPZw/HoK2+IQnICMQT+lae8JGNWOJKbeB0xaDDYBowMu2GjE+lUQEN1UUB7MOAbAfa4uryTCrytogpddVU47SRwEtpfwxhwHZkIF4kodL3mHqa3KaSdM1MQXTaA62lHY2TkMaR0nDDdCYYyEJFAEjGpHEtNAaUGMrQABowOuAvZLF9UhILqpEHdmbADgjwC2drp8nAiHVKh7E91URjuXY2O04jEQtnGc+BuW4VBchW9NOCVtVoRAZbRTEVekkwoTqJ52xuMkWLgj7y/hHDRicoX9l+5KJ2BUO5KYlh4YqRlOAkYHXDiRiVdV+/Y5guiZMRPA6Y7r+tL2A4mg7y0NaqnMnNN+0MhRNiTCF2AcCgW57D6oqmm3uzLaCTYjsb5rAtXVThLjwJjgmJYF4xAk8aQEKxAEjGpHEtNAaECMrCABowOugn5IV5UlILqpAG9mjAZc+yOBBBHSFejaZBer1M6QIUNiAwYM2Cqbza6TyWQ+mD59+vyijVG4GsAF+XqEk9FoHxwlJdgEZN4JdvyqaX31taNwK4DTnC/L3kEMh+Ay/K+aUKTvgggY1Y4kpgXFQB6KEAGjAy5CHKPmqujGcMSZsauzhLev01WaCAnD3RbdvE4k+/XrdxgRTdVvtIjoYWY+NZVK2Utmhw0b1q+2tvZmAEMBrPjuu+8u2XrrrX+vlMq6O1NKWfPmzTuIiPQSty1dv3soFoudN3Xq1MJOH06iHoyUq34jVP5NRdH+SQVfEZB5x1fhCJQx1dfOxeiP1ezDkHZzyD0IhaMDRTGaxhrVjiSm0RSVeN09AaMDTsCHloDoxnBome19pQc43eilu3oJr17K65syatSoNTKZzHnMrA9i6q0NY+anWltbT5gxY8bCRCJRw8znEtEkADUA2hYvXpxsbW29cs6cOR1Opqyvr9+FiO4FMLgLBx+pqak546abbvpqlc4ncQSA+8H5w45ug3LeUPiGmhhSBgGZd8qAF/Gq/tCOwq5gPArCQCcev4XCRRGPjd/dN6odSUz9Hn6xr9IEjA64Sjsj/VWMgOjGIGpm6ETuElcXhxHZ37T7piQSibWZ+QYiOsltlCsx/bahoeGXzDwLwNrOM10mpkOGDKnt379/ErD/QFvKzGfF4/GHM5nMlQAaAHyn+2lqauqewQTsA8ZDYOTeMP8DsPeVfu0baGJIuQRk3imXYHTr+0c743EKLNyWD4VsNfC7Ko1qRxJTv4df7Ks0AaMDrtLOSH8VIyC6MYS6i6thkkRQhrorudm6urr1LMvSe6b2B+z7VH8IYMdcYhqLxdaKxWL6JEp9h9+HzsE1tV29MR0+fHjfeDyuL6M/FsBrmUzmqGnTpv2vvr7+cCLSe0N7MfN5G2ywwc2dlwDbDijs6FzJsJ7j0PvI4HhMxBslOygV/UhA5h0/RiUYNvlLO0k0gp15nTEXGRyEy/FeMFBGzkqj2pHENHJ6Eod7IGB0wAn90BIQ3RgIbRdXwzxKhMMMdOVJk4lEYqNsNjsoHo9/lMlkbiOig3RiGovFzsxms+Oct53vEdHVzDwRwDpdJaZ6H2pNTc3dTv3nmfm45ubmz+rr6/dxlvf2BzBu0KBBv1VKtXUwXmELwD7dclP754T/gXAcxuNlT5yURvxEQOYdP0UjWLb4TzsKj9irOtrLA1D2fdVS/EfAqHYkMfVfwMWi6hIwOuCq65r0bpCA6MYAXGbot4ZnOE0H5mqYTonlH4noPgDXtG855QYi0m9M7/c8MVVYF8CfAWznMFsK4CAo/M1AeKTJ6hOQeaf6MQiqBf7TjsKPnQPu1nGgjoPC5UEFHGK7jWpHEtMQK0dcK4mA0QFXkkVSKQgERDceR4kZwwFMczUbmKth3IkpgOcArA5g51UgeiObzR7V3Nz8H/3MmDFj1lyxYoXei3okgFcBHJ1KpT6ur68/hIjucg5WuvCbb765IX9o0lj0xlp4BrBPL24vWeyPCXja49BIc/4hIPOOf2IRNEv8qZ0kRoDRnIdJOBSNeCxocENur1HtSGIacvWIe0UTMDrgirZGKgSFgOjGw0gx28tR9Zu/3Im004hQ52EXRpvqIjHtA2CnVSWmlmWdk81miZm/qamp+bC1tTVJRP8H4EtmPmnhwoXP9e/fXx+G1AhgGRGd2tTU9Af9FtZuV9kJ6L6uP+gORiOeMOqoNF5tAjLvVDsCwe3fv9pR0Ndp6UPedHndWfXxeXBRh85yo9qRxDR0ehGHyiRgdMCVaZtU9y8B0Y2HsWG2T2g8xWnyLedqmE897MJoU52W8j4F4OxYLDYok8nEdcdEtBVgL1HTb0Zn9unT5+q2tjb9//qwo3dbWlqOrKmp2YKIbgeg95MuBjAfwOYAYsz8YjabPUEfiOQkpe69WfpHR0FBJ61Swk1A5p1wx9ekd/7VzpXojxX29WD6EDe9T/4WNNoraKT4g4BR7Uhi6o8gixX+IWB0wPnHTbHEYwKiG4+AMiMBoMnV3DFEeMCj5ivSjE5Ma2tr9em5B7vvMc117txR+qC+NmbRokWNffv2nQIgDWAIAJ2IHwXgYyIaycz6ihj9xjVX/s3MI9LptF4irM+xnAPgeNfvh0DZpwJLCT8BmXfCH2NTHvpbO434BajDio8xULjRFAxptygCRrUjiWlRsZCHI0DA6ICLAL+ouii68SDyzNjGWcK7vtPcb4mCd9m6UsqaO3fuZrFYbHAmk5k7ePDgj9zXuowZM6bXsmXLto/H46s9/fTTX7733nvv19XVbeKcpPvlhhtu+HbutN2RI0dukMlkdiOijQD8q62t7aXp06cvsvkozARweh494VQ0Qr9llRINAjLvRCPOJrz0v3aSuBTsHH7EWIIYDsJ4vGAChrRZFAGj2pHEtKhYyMMRIGB0wEWAX1RdFN14EHlm6IN9TnCa+guAA4jQ6kHTfm6iNO0kMQWMs1yONUAh5WdHxTbPCZSmHc/NkAYDSCAY2kniAbC9gkQXvUpEnzLeEkDeYTLZqHYkMQ2TVMQXLwgYHXBeGCht+JKA6KbMsDBjNJBfqqWTUZ2U6uQ07KV47TTiGhDOz4NhXIokJoUdlPi3EoHitSMQhUA7gWBoR2FbAHqfvrZXl+ugoA+Fk1I9Aka1I4lp9QIrPfuTgNEB50+XxSoPCIhuyoDIjB8B9qmyA51mLiLCb8toMkhVi9OOwgQA41wOXg+FsUFyWGz1jEBx2vGsW2koBASCo50kzkD7ndbtRbYsVFt+RrUjiWm1wyv9+42A0QHnN2fFHs8IiG7KQMmM+wAc4zTxAFH+v8toNTBVC9dOEjeD89coaAdvg8JpgfFUDPWaQOHa8bpnaS/oBIKlnfaDj/SqGl3moQ0H4XK8E/QgBNR+o9qRxDSgqhCzjREwOuCMWS0NV5uA6KbECDDby7J+51TXV8LoJbxvl9hcEKsVph2FJ+39Vd+XJ6BwcBAdFps9I1CYdjzrThoKEYFgaecq9MUy+wqZXZ0Y/AEqv/c0RGEJhCtGtSOJaSA0IEZWkIDRAVdBP6SryhIQ3ZTAmxl7APYfG72d6nVEmFZCU0Gu0rN2kngd7cud2wvhfjTad55KiTaBnrUTbT7iffcEgqcdhf2dz4tc7tKI9q0NUipLwKh2JDGtbDClN/8TMDrg/O++WFgiAdFNkeCYYQH4E4B9naq3EEXyEvXutaOwJoA3AOirYnLlJiicXSRueTycBGTeCWdcK+FVMLWTxEVg/CYPiHA4GvFIJYBJH3kCRrWzysS0vr5+OwD7EJG+X20tAHEiWs7MnxPRW7W1tU9Onjz5Ox8G6zgA9/rQLjHJ/wSMDjj/uy8WlkhAdFMkOGZcCeBip9oHAPYnwidFNhOGx7vWzgT8BFk8A6Cf64+wX6PR5iZFCGgCMu+IDkolEFztJHEPGPrvfF3edK6Q0dtApFSGgFHtdJuY1tfXNxPR4UT0GDN/BGAREWWy2WwvAGtblrUDM+9CRCc0NTXpb739VCQx9VM0gmWL0QEXLBRibREERDdFwOL2e+kecFU5mQh3FtFEmB5dWTsKRztfruq3yrlyBhRuDZPj4kvZBGTeKRthZBsIrnYUfuhcIZNbSXIrFM6IbCQr77hR7XSZmNbV1e1kWda9y5Yt227WrFlLuvO5oaFhKDNfkEqldimTCzU0NJyQzWbfTKfTb7nbGjly5J7MvGlTU9NtRfQhiWkRsOTRDgSMDjhhHVoCopsCQ8uM9Z19QnpFji5TiPKnLRbYSqge66idJEaD8/e5akfbQDgYjfayZylCwE1A5h3RQ6kEgq2dJE4B4/u8gHEukrihVBhSrygCRrXTZWKaSCQ2IqJtm5qaHl+VqUOGDKnt16/fyel0+vv7hYryDRgxYsQAy7JmEdGhAC5JpVL5teMjR47cPpvN/gNAayqV+n45U899SGLaMyN5omsCRgecQA8tAdFNgaFlRjOAEc7jev/kfkT4qsDqYXzse+0kcQkYk/JOEuaC8QsovBtGx8WnsgnIvFM2wsg2EHztKFwP4Fw7goxliOEgjMfzkY1o5Rw3qp2CDj9SSsXnzZu3q2VZ+iAGu2QymZbm5uY/l8NB72EloocB6HY21t+i5xLTMWPG9FqxYsU/AfuI/DpJTMshLXWLIGB0wBVhhzwaLAKimwLixYx6ACnXo8cQdVjSW0Ar4Xnkjlc+Punbr7/erV//gdYNL49a64X5D7nvJH0RvXEgLsKi8HgsnnhMQOYdj4FGqLnga+da9MZ39qnu+nR3Xf7q7DddHqE4VsNVo9rpMTHVSemCBQv+wsx6LfdAAN8A9lKsD1Op1JblEEkkEpsz8x7pdHpWIpHQCepfc4lpQ0OD/iZkbQDXM7NOWOWNaTmwpW6hBIwOuEKNkOcCR0B000PIuP26E70cdR3n0d8R4YLARdojg+94Ze49nMXWbW0ti79uXbBpltvWfeq/t+Lxj6brHuSOPo84h7wZmXdCHmCD7oVDOwp7O1tDahxWv4fCeQa5SdOGD13rMTFtaGjQQf9VU1PTkYlE4p+DBg3abd68eQdYlnVhU1PTAV5FyJ2Y1tfX/5KIbgawAxFtKYmpV5SlnQIIhGOyLsBRecRTAqKbnhPTPwA4wnnsRecU3m7PMPA0Oj5r7M5X59dns5kxKzJLH37+4/uPXtj6+Tbrrr4RNl5rW1z9j2Ezv7po/jCfmSzm+JOAzDv+jEsQrAqPdpI4H4xr8tAJp6MRs4IQhIDaaFQ7hSSm+vTEXzQ1NY1OJBJ3E5Fqamp6O5FIvBOLxfaYOnWqfoNadsklpoC9/+g1AGe2tLQ8V1NTsyMRPRqPxzecMmXK6vrKmgI62x3ACwU8J48Igc4E1gPwmWARAkUSEN2sAti8eThn0CBclHvkxRdxys9+Zl+FEsky7dm3frsUS7f8x6cPb7gsu0h/yNtl7w2P/2z5J0svveikAx+LJBhxulgCMu8US0yezxEIl3YuwVT0wpG2c1nMxYs4Do9jnoTbCIE1ALxvpGUAPSamw4cPHxSPx18moiOYeTcAm2ez2Vssy9LrujdIpVKtXhiXS0yJ6H/MfEdXbRLRgQVeTSOHH3kRlGi2YfSboGgijYTXoptuwsyM/Z0lvLknriDCZZFQRTdOXvn0E39f1PLNzu99/WIs98jma+3w8A7r77duNpudcurOG8+MMh/xvWACMu8UjEoe7EQgXNpR2Mz5nNnE8XM6VP6QPQm+twSMaqfHxFT7Ul9ff4g+GXf58uUvrLbaak8Q0a76JKxUKjXVK1877zHNtVtXV7ebZVmPyx5Tr0hLOz0QMDrghH5oCYhuuggtM/o4+3/0l5q6POss4c2GVgmrckxBf9N89R4bHDXyqC3H4JXP/ogYx7/ceu1dH9+i3479YfF67/9h2u5KqbZI8hGniyUg806xxOT5HIHwaSeJM8GwN+nbhXAqGnG7hNxzAka1U1Bi2tmlIUOGxObMmZPx0tVEInE/Ef2lqanpWne7iURiRwA6MV23iP7kjWkRsOTRDgSMDjhhHVoCopuuE9Pvj/MH9OqaA4jwl9CqYNVJqT458urcCZJn/ugK/HS9AxauEes/v3evPsuz4Bow1Ck7Db4vknzE6VIIyLxTCjWpowmEUzvK3lt6qhPi91GDfXEpFkjIPSVgVDvdJqb19fUn6pXamUzmr7FY7Cwi6vAsM7ek0+kJnrrqXWOSmHrHMmotGR1wUYMZIX9FN52CzQz9GXKn68cXEtmJWfSKwkgnKdVvTNsL4eLbDv/Ps18umL/POhsMzizOxGc07Dzoy+jBEY/LICDzThnwIl41nNq5DFuiBk+DsYET35uhcFbEY+21+0a1021i2tDQMDKbzWay2eyTsVjsMmbu8CwRtaRSqVFee+tRe5KYegQygs0YHXAR5BkVl0U3rkgzQ+/z0VfD6H0/utxLhOOjIoa8n87SXcBOTHPlbX3SPRQedX4g2omcMDxzWLTjGcrINRRe7SgkADTlI8oYiiTujlyEzTlsVDslLeU156tnLUti6hnKyDVkdMBFjmZ0HBbddExM9b6ek50f6ZMRDyTCu9GRAwBlX/qeX7rr+H4XgAug8ImLhWgnUsLw1FnRjqc4I9VYuLWjMBvAUCeibwHYFwqyIsUbiRvVzqqW8p5CRGeuwgf9xvRQb3z0vBVJTD1HGpkGjQ64yFCMnqOiGyfmzBgD4AaXBIYRIVqnzHa9dPcyNOKKLoaGaCd684VXHot2vCIZvXbCrR2FbQH7SrJ17NASJqMR50QvzEY8NqqdbhPTurq6H1uWpU/f1eX/mPl9ItJ3q+m7RE8H8HYqlTrFiMvlNyqJafkMo9qC0QEXVagR8Ft0A4AZ+jNDXyXW14n5zUQR2t9zJfpjBSZ1Wrr7PggXoBEPdTMORDsRmCAMuSjaMQQ2As2GXztJjAbjxnwsCceiEfdHILamXTSqnR6X8iYSiR8B+H0qldJ30dklkUjo5PTdXr16bTl58uQVpgmU0L4kpiVAkyo2AaMDThiHloDopj0xfRLAQU6U/+Wcwvt1aKPudiyJIWCMA6A/M9sL4147KVX47yoYiHYiIRAjTop2jGCNRKPR0I7CvQCOtSNKeBWMvaGwOBIRNuekUe30mJg2NDQcwczDU6nUMTkflVLW/PnzF2QymW2mTZvmxz86JDE1J8iwt2x0wIUdXoT9i7xumDERwGUuDRxGlD/gJ7zSUNgQsBNSfeDG94Wg0IhkAY5HXjsFMJJHuiYg2hFllEogGtoZh58gZi/p7eeAmgSFS0uFJvVsAka102NiWldXt55lWe8AaNZLtJh5NWfv6eBUKrWzT4MkialPAxMAs4wOuAD4LyaWRiDSumHGYQAedqGbSITxpaEMUC2FYU5Smjt9WBuv3xQnofBAgZ5EWjsFMpLHJDEVDXhLIDrzjsIFzkF0miDDwl4Yj+e9xRmp1oxqp8fEVKNOJBI/A+xvGPQSJb1092/ZbHZ8c3Oz+2RBP0VFElM/RSNYthgdcMFCIdYWQSCyumFGfwB/BrCDw+tJIvyyCHbBe1Rha+ftcOdzFq53ktKFRTgVWe0UwUgelcRUNOAtgWjNO8q+vqx9SyLhETTicG9xRqo1o9opKDENIG5JTAMYNJ+YbHTA+cRHMcN7ApHVDTMmAzjbQfqds6/0Je8R+6RFhbNBuAyM9VwWFfuW1O1MZLXjk4gG2QzRTpCjV13bo6UdhQMBPJVHTjgbjbipuiEIbO9GtVNSYtrQ0DCCma9LpVJr+hSrJKY+DUwAzDI64ALgv5hYGoFI6ob1xeWw74vLlTFErlMQS2Ppz1oTsBOy9l7SozoZWMpbUklM/RnloFkVyXknaEHyqb3R047CtQDGOvGYhxj2wjj8x6fx8bNZRrVTamK6LTPvl0ql/PptgySmfpa0v20zOuD87bpYVwaByOmGGRs4S3h/6HC7jQinlcHQv1WTuMhOSgl9XEaW85ZUElP/RjtIlkVu3glScHxua/S0cwnWQS88B9hbMXRphkK9z+PkR/OMaqekxNSPlDrZJIlpAILkUxONDjif+ixmlU8gcrphtg/EG+Gg+wDAgUT4uHyUPmpBYW/ncCO9DMxdyn1LKompj8IcYFMiN+8EOFZ+Mz2a2lE4HcDMfDDkbtNSdGlUOwUlpnV1dZtalnUSM+eX7hJRSyqV8uupi5KYliI1qaMJGB1wgji0BCKlG2b7NNpbXNE8gQhzQhPdRmwEC+eB88u+cq559ZZUEtPQiKWqjkRq3qkq6fB1Hl3tKNwJ4EQ7pIx/guy7TZeHL8TGPDKqnR4T02HDhvWrra19i5mfJaJf6CtjAOwH4PVUKpW7SN2Y9yU2LIlpieCkmiSmooGSCBidqEuyyFAlZmzhLOEd7HTxOyL7OP7gF4U4gPOcfUg6pu7i5VtSSUyDrxY/eBCZeccPsENmQ3S1o/BjAH8BkHvZNsG+dVpKoQSMaqfHxLShoeFgZj4ulUrVJxKJv+nlWvF4fGBbW9uTqVRqm0K9qPBzkphWGHiIujM64ELESVzpSCAyumHGHQBOctz/q7OEV18jFuyicDLIfku6SydHXgEwsYh7SYvlEBntFAtGnu+RgGinR0TyQDcEoq2dRlwMwpUOm1bnbtN/iFoKImBUOwUlpgBObWpqOjWRSEzPZrOp5ubmvycSibcA7JNKpb4syI3KPiSJaWV5h6k3owMuTKDElw4EIqEbZpwFYEr+w7x9X6k+TCK4RWFf5y1px9N2Gf9G+wnDN0KhzaCDkdCOQX5Rblq0E+Xol+e7aEfhWcA+R0CXB6FwdHlII1PbqHZ6TExHjRq1Rltb2zvMfI5lWTFmbgDwEIALUqnURj4NgySmPg1MAMwyOuAC4L+YWBqB0OuGGT9ylvCu7SC6kAhXl4bLB7UmYktk7D2kOtl2ly/thHQ5bsSV+KoCloZeOxVgGNUuRDtRjXz5fot2FA4G8FgeJSGBRqTLRxv6Foxqp8fEVOOtq6vbsKamps/UqVPfTyQSE4lo92w2Oy6dTuulvX4skpj6MSrBsMnogAsGArGyBAKh1w0z7gfy3yjfS4TjS+BU/SpXow+WYKyzbHegy6AW++0ocBMUPqqgoaHXTgVZRq0r0U7UIu6dv6IdzVLhBgBjHKx63t8LCvO9wxzKloxqp6DEVGMdPnz4oNra2g3b2tos/f+WZelTefXeGz8WSUz9GJVg2GR0wAUDgVhZAoFQ64YZ+gT2pMPlE2df6XslcKpulSTOdE7a1W9/3WWas2RXn7pb6RJq7VQaZsT6E+1ELOAeuivaaU9MNQd9ENJmDtvJUDjHQ85hbMqodgpJTCmRSOgP7TMBLAaQcSjrxHRdnxKXxNSngQmAWUYHXAD8FxNLIxBa3TDjSHv/zfflDCLcWhqmKtVK4ii074/9ZScL7oGFGzHe3mtUrRJa7VQLaIT6Fe1EKNgeuyrayQFNoh6MVJ4v4WA04gmPeYepOaPa6TExTSQSPwdwNxHt09TUpC9RD0KRxDQIUfKnjUYHnD9dFqs8IBBK3TBjY8D+gN7KYXQTEc72gFdlmtCXqROGge0rztzlKecN6R8qY8gqewmldnzANQomiHaiEGUzPop23FwVHgCQOwDvGaiVPjPMRCGYrRrVTo+JaUNDw6HZbPbUdDp9coD4SWIaoGD5zFSjA85nvoo53hEIpW6YcReAExxMLzpLeBd5h81ASxeiL/rYyegwADt26uFF+2CjRswy0HOpTYZSO6XCkHpFERDtFIVLHnYREO10TEx3c5b06rusdfkVFK4RxXRJwKh2ekxMzzrrrP6ZTObJ1tbWQ2+55ZYvAhIkSUwDEigfmml0wPnQXzHJGwKh0w0zLgEwyYVHXw3zJ29wGWhFYUPASUgJm3fq4WUAKSjXci0DJpTYZOi0UyIHqVY8AdFO8cykRjsB0U5nJShMBHCZ/WPCV/bdpuPwjghmJQJGtdNtYlpfX19PRKMdc34AYA3APqnQvcd0V58GTBJTnwYmAGYZHXAB8F9MLI1AqHTDjEMAPOpC8Wv6/jLy0giZqjUBP0EWZ4BwOhjuU3Z1j35OSHNEQqUdU2GWdrskINoRYZRKQLTTmZw+sX0p/gLGT51f3QqFM0oFHOJ6RrXTbWKaSCS2ZuYdVgG2NZ1O3+tT8JKY+jQwATDL6IALgP9iYmkEQqMbZugvIp8EsL2D4n4iHFsaFoO1FPYH7D8aTu+ilyAkpJKYGpRHRJoOzbwTkXj5yU3RTlfRaMQJIHsLS3thDEUSd/spcD6wxah2ukxMR48ePXDJkiVLZsyYsdwHAEoxQRLTUqhJHU3A6IATxKElEBrdMNv7L091IjXP2Vf6rm8il8QQsJ2MHr6STYQXwJjh0yW73SEMjXZ8o5HoGCLaiU6svfZUtNMdUYWZ+S88Ca9ideyFX2GJ1wEIcHtGtdNlYlpfX38CEU0GMDObzU5tbm7+T8AASmIasID5yFyjA85Hfoop3hIIhW6Y8X8AfudC44+rYRT6gXASgNPA2L2L0D0MfYVNI+Z4G9aKtBYK7VSElHTSmYBoRzRRKgHRTnfkJmIbZO0lvbmtIZdDYVypoENYz6h2ul3KO2rUqMFtbW0NAIYDeIWZb0qn04/bL7b9XyQx9X+M/LxAC5gAACAASURBVGqh0QHnV6fFrrIJBF43zNgbgL5GpdahUf2rYdr3j54MxkkgDO4iSvo+1ZlQ+HPZEaxeA4HXTvXQRb5n0U7kJVAyANHOqtApXADgaueRNgB7QeHvJdMOV0Wj2unxVN4hQ4bUDhgw4LhsNjuaiNYHMDWTydwybdq0r33MWRJTHwfH56YZHXA+913MK51AoHXDjN5OUrqng6C6V8MkcZSdjAJDVwqJPi2RcSsszMR4vFZ6yHxTM9Da8Q3FaBoi2olm3L3wWrTTE0WFpwHs6zz2IBSO7qlKRH5vVDs9JqZuyA0NDT8BMJqZ9UEY+mLyG1Op1Cs+DIQkpj4MSkBMMjrgAsJAzCyeQKB1w4zrAZzruK1XxeirYSr7FnIS1sEK+82ovjP7ZyuFgPEqgNkg3AGFT4oPkW9rBFo7vqUaDcNEO9GIswkvRTs9UU3il2DolaLtJYthmGDvP416MaqdohLTXCSGDRvWr7a2Vl9ePiyVSuljlf22vFcS06gPm9L9NzrgSjdLavqcQGB1w4xTANzm4nsxEa6qGO8J2AVZ++2o/kevyulYGHNAmA2F+ypmU2U7Cqx2KotJeuuCgGhHZFEqAdFOIeQU9Hk7ZzuPvgFgDygsLqRqiJ8xqp2CEtMhQ4bEtttuuw7PvvXWWzxnzpzcnaZ+4y+Jqd8iEhx7jA644GAQS4skEEjdMOOHAP4I5Pdv3kOEIUX6XvzjChaAE52lukd20YA+cG+2/Y/C68V3EKgagdROoAiH11jRTnhja9oz0U4hhC/FxqjBXwFs6DyehIIqpGqInzGqnR4T0/r6+l2ISO836qp8S0S3f/311+f4LEmVxDTEI8Kwa0YHnGHbpfnqEQikbpih76LO3VH6PwAHEeEDYxgnYitkMBSME0HYpot+9P2p+g45nZAuNWaHvxoOpHb8hTCy1oh2Ihv6sh0X7RSKMIlz0b7dRZfFsLAHxkO/PY1qMaqdHhPTMWPG9Fq+fPlzRHQngMez2WyfWCw2NpvNLrIsaxoz3wjgllQq1eSjCEli6qNgBMwUowMuYCzE3MIJBE43zLgYwJUuF08mgp7nvS/KvnN0KMhOSms6daAP0tNvR++CwnPed+77FgOnHd8TjY6Bop3oxNprT0U7xRB1H4REmIlG6O2MUS1GtdNjYlpfX/9LAHXpdDq/vEspFZ8/f/6HqVRqk/r6+hOJ6IBUKlXvowhJYuqjYATMFKMDLmAsxNzCCQRKN8w40DmFN+fhdUT2HabelSvwA7ThRLB9su7KhxkB/wDhLsQxG5digXcdB66lQGkncHTDbbBoJ9zxNemdaKcYugqHAnjEVeUoKPsQ2CgWo9rpMTFtaGg4KJvNNm6wwQZ7K6WyOgKJROIHAN4aNGjQ2vPmzRtDRJulUqnciY5+CJIkpn6IQjBtMDrggolErC6AQGB0w4wBTlK6o+OX3j+jT+FdUYCfPT+SxH5gHO/sIdV9fV8IrWB7qa5+O/pwz41F4onAaCcS0QiWk6KdYMXLT9aKdoqNhkIKQO4l3HNQ2KfYJkLyvFHt9JiYJhKJ1QHoK2EWAvYyK33f3bHMrPcmPUlEdzDzAel0+p8+Ai6JqY+CETBTjA64gLEQcwsnEBjdMHf4cNX7OH9BhOcLd7WLJy/FYNRAz7v6n5+v9ATjHftk3Rjuwji8V1Zf4ascGO2ED33gPRLtBD6EVXNAtFMs+onYElk8D8Y6dlXCeWjE74ttJgTPG9VOj4mpBqivh+nVq9dwZt4ewHIievbrr7++Z6211tolHo/Hbr755vL+qPE+SpKYes80Ki0aHXBRgRhBPwOhG2aMBDDVFZ+ziXBTyfFK4jDn7aiec/t20Y5e6pQ7zMhecSNlJQKB0I7EzZcERDu+DEsgjBLtlBKmJH4Fxm+dxHQuWrAnrsDcUpoKcB2j2ukxMU0kElsz8zbpdPr+HMREIrEWgCdSqdRuPgUrialPAxMAs4wOuAD4LyaWRsD3umHGrs4S3jUdF5uJ8suSCvdan6zbZr8ZPR4EfY915/JfAHNgYQ7Gw08raQr3sbJP+l47lcUhvRVBQLRTBCx5tAMB0U5pgiAo+/qYPZzqv4fCeaU1FdhaRrXTY2I6atSowW1tbfqPi0NTqdQrw4cP71tTU6OP9H+jqakp4VOskpj6NDABMMvogAuA/2JiaQR8rRtmxPXWCwD7Oe695Czh/aZgd5V9rYw+Wfc4MGJd1HvUTkgXYw6uwZKC25UHfa0dCY+vCYh2fB0eXxsn2ik1PEkcA8Z9rur7ROxEeaPa6TEx1eAbGhqOcK6F2Z+IbmHmuYMGDTotdxhSqbE1WE8SU4NwQ9600QEXcnZRds/XumHGNQDOdwKUce4rfbrHgCmsC+BkEE4GY5cunpe3oz1C7PEBX2unR+vlgWoSEO1Uk36w+xbtlBM/hZkATnea+AMUjiqnuYDVNaqdVSWmpJTKfys+f/78CwE06rtMW1pahm6yySYtkpgGTEpibiEEjA64QgyQZwJJwLe6YcYIAM0uqucT4dpVUlbY2U5GdVLKWK+LZ+XtqHcy9a12vHNRWjJEQLRjCGwEmhXtlBNkBX3mjj5fp31rTBbDMMFOVqNQjGqn28S0vr5+PBElV0G4JZVK9fJpBOSNqU8DEwCzjA64APgvJpZGwJe6YbZPyH0MwBqOW7OI8t/yruypXq7b/nZUz6EdC+EzAHeAcKfsHS1NJN3U8qV2PPVQGjNFQLRjimz42xXtlBtjhcsATHSaecPed6qwuNxmA1DfqHa6TUzHjh3be8WKFfqQoy5LW1tbWyqV+tKnACUx9WlgAmCW0QEXAP/FxNII+E43zPYyXJ2U5u4r1WcFHEKErzq4OAnroAWndLtcl/BPMO6wk1KFz0vDI7VWQcB32pFoBYaAaCcwofKdoaKdckNyA3rha/ut6U5OU0koqHKbDUB9o9rpMjFtaGjYmZmPSaVSl64KUCKRWJuZb0in03rJl5+KJKZ+ikawbDE64IKFQqxdFYEhQ4bEBgwYsBURrfvGG28sf/755/8BgP1CjduTyZMce77VB9gR4W95+ybgp8jYCekpANZfyW7CvXZCqjoc8uAX98Jkh8w5YYpmZX0R7VSWd5h6E+14Ec0khoIx226KsQQx7InxeM2Lpn3chlHtdJmYJhKJjQC8ZlnWMTfffPMzXcEZNWrUGm1tbVcC2DiVSh3pM4CSmPosIAEyx+iACxAHMRWATj779et3GBHpuz+1Nu5bsmTJmX369NHfkOr7P7dxgXooFoudN3Xq1I86w+uqnba2tmHTp09fZAI0s/2trT4TIFfOJMIM+3+SOAJsJ6NDu0hG25frtiek+uReKeYJyJxjnnFYexDthDWy5v0S7XjFWNl3dZ/gNHcbFE7zqmmftmNUO90u5W1oaDiWmfUlsv0B/JeZv7MsK8vMtQDW1gmpvssUwKhUKrXAZ/AkMfVZQAJkjtEBFyAOkTfV+fJNn2R7MYDVNBBmfgqAIiJ9yMEWnSEx852ZTKbBnXB2105ra+sJM2bMWOg1aGb70KLbXe1eSRfhSqyGU2HZCemeXSSkL9vJaAtuxyR7L6mUyhGQOadyrMPWk2gnbBGtnD+iHa9YT8DPkLVXI1l2k4Tj0Yh7vWreh+0Y1U6P18Xoe0xbWlo2sSxrTWbWp/SuIKIvli1b9t6sWbP8eledJKY+VHJATDI64ALCIPJm5rYpEFFuKazNhJn/SET6mhV9MFwLM49ua2t7RCeq8Xj8EAAfAjgilUq9q59fRTtPmUhMme29Lnpf6Tq6/5fm48ld0tBLjE8FsGkXCemDyOIOJHF35INePQAy51SPfdB7Fu0EPYLVs1+04yV7hasBXOA0+Xf7C2CFrJdd+Kgto9rpMTH1EYhiTJHEtBha8qybgNEBJ6iDQaCurm49y7JuBbA/YO8f0Ut2d9KJqX4bSUT6CpYP4vH4r5cvX74km83eWltbezSAj7LZ7OHNzc3vaE9X0Y7niSkz+jpJ6Z7P/g9oehnfzH4TqzOj8+npC0G43Vmu+/2e02CEJoxWypwTxqhWxifRTmU4h7EX0Y6XUb0CP0Cr/dZ0E7tZwsVoxFVeduGjtoxqRxJTH0VaTPEFAaMDzhceihEFEdB77bPZ7KB4PP5RJpO5jYgO0kt53W86x4wZ06ulpWU0M08C7ATwtra2tlHupbyFtFOQQT08xIxpj3+I4VP+CTz0fpcPvw3CbcjidiTxsRd9ShueEJA5xxOMkWxEtBPJsHvitGjHE4yuRpIYA8YNzk/0rSX6rWnXn8Ze913Z9oxqRxLTygZTevM/AaMDzv/ui4WdCQwbNqxfTU3N3Z0T00Qioa/TGgfgHAA1+sA4Ijq5qanp7a4odteOF8RTL2Hqn/+LkbPf7LK1P+mE2f5Hoc2L/qQNTwnInOMpzkg1JtqJVLg9dVa04ylOpzGFZwHs7fxfGgoJE91UuU2j2ik6MR02bNhqvXr1OiabzQ5Np9N66Zofiyzl9WNUgmGT0QEXDARipZtAVwml/n1tbe21AM7U/53JZF6NxWIn5/aWViwxVdhx23Vw1dtf4MAu+rzNfkPaaB9SJ8W/BGTO8W9s/G6ZaMfvEfKvfaIdE7FJ4igwHnA1fRgUHjXRVRXbNKqdghPTurq6nWKx2HBm1ic+6lfUqVQqpTf7+rFIYurHqATDJqMDLhgIxMpVJabZbLY+Fovpq1jspBTAPz744IPzn376aX3Rtl303tJYLLZVJpNpsSzr9VQqtdTTN6YTsRUyGEWE0czQh9K5y0xYuAnj8U+JZCAIyJwTiDD50kjRji/DEgijRDumwqQwyzlwUN9t+jSS9lkVYSpGtbPKxHT06NEDW1paTiWi4QA2BHCn/mMsHo9vPmXKlE99TFkSUx8Hx+emGR1wPvddzOuCgDuhBPAnZn6ViPQ1Ml3Nn9/o5bzMvCOAiQAWMbNeXfKEJ4mpsufhUQBGA1jTbe4RP8RiAs76w8n2sl0pwSEgc05wYuU3S0U7fotIcOwR7ZiK1QT81Lk+xr5mDoxzkczvPTXVayXbNaqdbhPT+vr6w4loDoDniGh6bW3tA5MnT16RSCQWxuPxrSUxraQGpK8KEjA64Croh3TlEQGdUNbW1uov5Q527jH9svM1Mq6uljLz6ZZlbcHMVwBY7E5Mc+0AeLylpeWkgu8xvRL90YJRYDsh/YHbtUO2AEbtAhz+QxxBhIc9cluaqRwBmXMqxzpsPYl2whbRyvkj2jHJWkF//v/aSUznogZ74jLMNdllBds2qp1VJaaHENE9gL0c7JZly5bdo+8tlcS0gqGXrqpBwOiAq4ZD0md5BJRS1ty5czeLxWKDM5nM3JqamrZsNrupc6+z3fjnn38+cN111/0KwNJMJvNGPB7vxczbxWKxZb17937juuuuW9a5ncGDB3+klFr1PWcKta43pFu4Pdl74/aEdOh29k/PJ4Le8yoleARkzglezPxisWjHL5EInh2iHZMxm4SBaLGvj/mh080NUDjXZJcVbNuodla5lFefOqnfDDCzXsqr7/HTb1BPjMfjm8kb0wpKQLqqJAGjA66SjkhfFSXgvW7aT/PTy3Z/4vak32r48He/xObDd8gvJU4RoaGi3kpnXhLwXjteWidt+ZmAaMfP0fG3baId0/FJogGMm/PdEPZHI5423W0F2jeqnYIPP6qvr9/OuVT+VADLADSnUim9h8qPRfaY+jEqwbDJ6IALBgKxsgQC3ukmiVPAdkK6Ryc73vvhQMx+ZzROtAhbOb97BsAhRFhegs1SxR8EvNOOP/wRKypHQLRTOdZh60m0U4mIKjwF5E/NfxQKh1WiW8N9GNVOwYlpzslEIlFDREcAGNrU1DTUsPOlNi+JaankpJ7RASd4Q0ugfN0o6Ou3dEJ6UCdKn4BxEwhTuNE+7e9I5/fzARxKhNdCSzUajpWvnWhwEi9XJiDaEVWUSkC0Uyq5YuolcQjYdV0MIYFGpItpwofPGtVOt4lpIpH4ATPv1B0QImpJpVJP+hCYNkkSU58GJgBmGR1wAfBfTCyNQOm6uQzbIG4fkqBXo3xfCN+AMQU1uAmXYgEz9PVcF7ieOIHI3l4hJdgEStdOsP0W68snINopn2FUWxDtVCryCtMA6C2RurwPYE8o+9rNoBaj2uk2MW1oaDiWmSd1Qa03gI0ALEylUv19SlUSU58GJgBmGR1wAfBfTCyNQGm6UTgPhF+DsY6r2xYAUwDcBIUP9c+ZUa/vjnY9cxmRfeqflOATKE07wfdbPCifgGinfIZRbUG0U6nIT8B2zvUxuSvefgOFSyrVvYF+jGqnqKW8iURiP8B+Bf1BPB5PTJkyxa9HH0tiakCJEWnS6ICLCMMoulmcbsZhL8Tst6QHd4J1CwB9et+/cj9nxt4AHgOwuvOzWUQ4PYqQQ+pzcdoJKQRxqyQCop2SsEklAKKdSsogiUYwlNNlCyzsgfF4uZImeNiXUe0UlJiOGTNmzRUrVuhlZMcz8/npdHqGhw6aaEoSUxNUo9Gm0QEXDYSR9LIw3VyL3vgOlzpvSd3z7+sgTEIj7nLTY8b6TlK6g/PzfziHHX0TScrhdLow7YTTd/GqPAKinfL4Rbm2aKeS0b8afbAUz4Pzp+zfCYWTK2mCh30Z1U6PiWlDQ8MRzDxV32caj8fP8vk1MTnukph6qMCINWV0wEWMZZTc7Vk37YcbXQpg505g9Jd+k6CwsDMwZszWB805P9e/1yfw/j1KYCPga8/aiQAEcbEkAqKdkrBJJXljWgUNKPscCX2A4fe5isJ9VbCk3C6NzjvdJqYjRowYYFnWjUQ0hJl/B9h/IOWLZVktTU1Nb5frnaH6kpgaAhuBZo0OuAjwi6qL3evmcgxGm52Qdr5r9M/OW9I/dQWNGRMAjHP97gwi3BpVwCH2W+acEAfXsGuiHcOAQ9y8aKcawVW4F8CxTtfPQ+Hn1TCjzD6NaqfbxLS+vv40ItJvSrsr+lTeAWU6Z6q6JKamyIa/XaMDLvz4Iuth17pRqHPekm7iIvMdGFcgid92R4sZpwC4zfX7SUR2cislfARkzglfTCvlkWinUqTD149opxoxnYDdkcXzAHL511goXF8NU8ro06h2elzKW4bh1awqiWk16Qe7b6MDLthoxPpVEOiomwn4KTL2XlI9F31fGHMQwxUY3/3do8zYB8BDAPo6Fe8hwhChH1oCMueENrTGHRPtGEcc2g5EO9UKrbK/lP6V3T1hLlqwJ66AXw+T7YqSUe30mJjW1dX9GMBabW1t/5wxY8byasWxyH4lMS0SmDyeJ2B0wAnn8BG4/eWPf7nwq6/277/2OhkievikBzbYG+1vN9dwefsRgCugMH1VBJixpZOUbuU89zqAQ4kwL3zkxCOHgMw5IoVSCYh2SiUn9UQ71dLAJKyDVvsgJP15r8v1UBhbLXNK6NeodlaZmCYSCb0W+igA+l69L+Px+J4+viLGzVYS0xKUJlVsAkYHnDAOF4HbX/lkisW8V8uKFYuW0ZK+KzJLNntu7j2r3/vetW5HpyKOK3DZqpNLZvRxklJ9LZcunwM4kgj6JF4p4SUgc054Y2vaM9GOacLhbV+0U83YKiQANOVNsPBzjLeX+AahGNVOt4lpXV3dXpZl3RmPx3f+4osvvujfv/9tzDw/nU6fb4AaNTQ0nJDNZt9Mp/+fvXMBs6oq3/i7zgxXQQFFRBSvmeYlRS1vpWVqaV5S0dJMBOaMmpi3vKHMHrybaYUhcwbQxGt4KSvNv5aapnnX1MxLal4ARQU0QGDmfP9nHfbgnsPAnLPPXnuvvfa7n6cnZdb6Lu/3W1u+WXuv3fqStp/P578KQP8F7bO2trbfTp8+fVYVftmYViEWh3ZSwOiCo9buKHDjk+/sr+pw+eL2Rfc++fbde85d+s6O/XsOxFZr74Krnx6Hdz799xP+LuldlWQtUnqnVL9b2nEdrBQqmluJfY6xVgHec6wtjfWBkR3rS2RtgGQn6dJ4pe+Td3zL/A54Za/+JB3fqv0bZWeVjWljY+MYEdmrUCgc4zeKhyilxrS0tBwYpVb+6b8zlFL7AzinUChc2tDQcKJS6iIAN4rIBkqpPYrF4vZTp059t0LfbEwrFIrDVlLA6IKj3u4ocNMz7zR/unTeAY+8e8eQRcs+2aAjs23X/Zq8Me+Fe66fNeFQnIwllWQsEnjnZPmEBqUwtZK5HJN6BXjPSX0JE0uA7CQmfeodk52kS9iMvSG4f0UYCkehCTcnHVYF/o2ys7rG9PhisbhTa2urPlUSjY2Nuqs/paWlpaO7ryD21Q9paGjYWr+TBeCvADYCcL9uTPP5/IcATigUCjP9pvgpADcXCgX92ZpKLjamlajEMV0pYHTBUXJ3FDjr3hl/6aF6f+Pljx5bcR9ds+far+0+/HuL+9X3n/79HTb8ZSXZiuAUAFcFxo5XChdXMpdjnFCA9xwnyphIEmQnEdmdcEp2bCijh6sB/NgP5WkAu8ErvT5p82WUndU2pgAOEJHLfHX0o7X6ZMgz9L/r75hOmTJFP6oW+srn85uJyG6tra0z8vm8blAfKRQKlzU2Nu43dOjQ+z3Pa/Mb038qpSa3tLRMqdAZG9MKheKwlRQwuuCotwMKXIhhaMNlW6+z29Gjtr0Q//zgb1jU9olstNbW9+00dL/3RIpfKYo65JgdN3y9u2xFcASAWwPjfqlUqVHllR0FeM/JTq2jzpTsRK1oduyRHRtq7WFjKDwCwbBSOIJz0IxLbQhtNTEYZWd1jemPRGTyagJbVigUBkYlXqAx7VSQhoaGCUqpE5YuXbrVddddN79Cf2xMKxSKw9iYkoEqFPBwEASXQmErPev7XzobXxm6/+I+qv/ba/Vd5yN9grkotB5dwW6pSOnD2g8HvN+s9KM8vLKmgNH/yGdNzIzlS3YyVvAI0yU7EYpZkymv01NTc/1d025/sV2Tz9omG2Wn28/F1BZ75bO7akzz+bz+1s+xIvJN/1CkdQHUV2B1VwCPVTCOQ6hAuQJDALxPWajASgqcgdPRD6d1+vPPcHN+2OV3Dl9rqxED112v/cUnHrv3mgkn/6c79VpbMXz0aPw5l8Naeuxnn+GxI4/Ej+66C4u6m8ufO6cA7znOlTS2hMhObFI754js2FTS83A76rFLKaTFuB6X4RybwiuLRX8K71VT8XXbmMb1HdPyxrSxsfFnInJsLpf75pQpU16sUgDumFYpGIevUMDob4KocwoV8PAlKFwKwecHvyksBHAWmvBrP6OKuRFBL6B0LPyO/lz9i5BdlcKbKVSHIdeuQMXs1O6KFhxTgOw4VtAY0yE7MYrdratmHAgJnMJfxLcwEX/pdl4yA4yyY813TIONqd+UNojI/j169NAfmEdbW9uSQqGwrMIasDGtUCgOW0kBowuOeqdMAQ8/BKDfs9dcdFy6qTwTHh4N/FnF3Ijgt/77+h3Td+G3SlPGRbThVsxOtG5pzQEFyI4DRUwoBbKTkPCrdOthOoDj/J/fDQ8H2BaiH49Rdmz5jqn+bumdSqmHc7nc79rb27t6FO6WQqHwgwqLxMa0QqE4jI0pGehCAQ89/Ya0/CAifYLeWfBWeuS2ohu16PdT9fzPL36rlABWxA5logJdKEB2iEVYBchOWOVMzdNPZy1/mmpAyYXCaDThWlPuarBrlJ3Ev2NagzCrm8rG1JCwGTBrdMFlQL/0p3g+dkVdqYH8+opkBB9BlXZJ9W80u7q65UYEJwGYFJjMb5Wmn5YoMuiWnSic0IaTCpAdJ8saS1JkJxaZq3TShHOhcJE/60X0wW44C59WacX0cKPsJPodU4PKsTE1KK7jpo0uOMe1S396zfhx6dRdQL/c33HpD2DrXdJnVpPgarkRwaEAbg/M57dK009LVBnwnhOVktmzQ3ayV/OoMiY7USkZpZ3lT2vpXdOdSmYVPDShOUoXEdgyyk6i3zGNQJxVmWBjalBcx00bXXCOa5fe9C7GYCwtNaSjy5K4Ak04EwrSTXKr5EakdNJe8JTwa5V+RIcXFViuAO85JCGsAmQnrHKcR3ZsZaAZR0Jwix+ePql/d3h4zqJwjbJjzXdMIxacjWnEgmbInNEFlyEd05NqM/aDlA44+nIg6Hf9XdKbKkykS25EMBzAfwM2HlMKu1Vok8OyoQDvOdmos4ksyY4JVbNhk+zYXGcPtwI4wg/xZnhWfePcKDvdfi7G5rqtJjY2piktnAVhG11wFuTHEIIKdH6fo+Mnf0QdzsT5eLkKsVbiRqT0zeUPAAz07cwDsKFa/qkZXlSgQwHec8hCWAXITljlOI/s2MzAROyMYunkf/33CKCI72NiqVm14TLKDhtTG0rMGGxSwOiCsynRTMfiYfPSu6QK+pdYwesCeJgQQpuuGtOnAt8q1SY35bdKQyjr/hTec9yvsakMyY4pZd23S3Zsr7HX6RT/pzEIu+NkLLEgbKPssDG1oMIMwSoFjC44qzLNajBNOAI5XArBJgEJXi+dutuEO0PK0okbfqs0pIrZnMZ7TjbrHkXWZCcKFbNpg+zYXvdzMBi9SgchfaEUqsIENOECC8I2yg4bUwsqzBCsUsDogrMq0ywG0/k3kMsVUJiJZTgLF+LNGiRZwU0X3yo9XKlOJ/LW4IZTHVSA9xwHixpTSmQnJqEddEN20lDUZjRCMMUPVX82Zg94+GfCoRtlh41pwtWle+sUMLrgrMs2KwF52BjArwHs3yllwXg04+IIZChxI4I8gJaAvfPU598ki8ANTTioAO85DhY1ppTITkxCO+iG7KSlqB7uBbCvH+4N8HBMwqEbZYeNacLVpXvrFDC64KzLNgsBedgLCldDsHUg3Rf9R3fvqUWCbW/cdmCvNjmj7bP2ndYdIGt/f6sPdzxu2w87TN6gVOL/AaklPc6NRwHec+LR2UUvZMfFqsaTE9mJR+favTRhX6hSc9pxjYSHwpfLdgAAIABJREFU22o3HNqCUXbYmIauCyc6qoDRBeeoZvam5WGU35SuEQjyRgBnwMOcmgIXqBG/2fZ3OZGhfVTbgl2GL/rWu5/2xJZrf4YJu7/7lFLYuSb7nJwVBXjPyUqlo8+T7ESvaVYskp00VdorPc7b6If8BGZhDxSwLKEUjLLDxjShqtKttQoYXXDWZu1iYM1ogsArSy3sqbsrKbTTtduMlpw6TRXltobtP2jqGHD/W2sW31iwxneeHvX8/7koK3OKXAHecyKXNDMGyU5mSh15omQnckkNGrwAX0ARf4dgcMlLdK8hhQnaKDtsTMOUhHNcVsDognNZOGtyOwNroB+uBjAqENP/AIyDh+uiinPH67a5QinZY8y2H+6QU9Kzw+7UF9Z9ob0dM5457sWfReWLdpxWgPccp8trNDmyY1Rep42TnbSVtxlnlT5zt/yajxz2wAS8lEAaRtlhY5pARenSagWMLjirM3chOA9f8g852iuQjj7BTjelf4syxZ1+s81Fw9dcevp+G8/v1WH3vjfXannzk167C9T0Z0a9cFWU/mjLWQV4z3G2tMYTIzvGJXbWAdlJW2k91EPwKD5/Teg30K8rxX8ZZYeNafwFpUe7FTC64OxOPeXReaUTd/XJu/oE3o7rd35T+m7U2f37wz5Pnv/IsJ2G9VuGrdZejCdm97vl2ffXGKpUcc3+bw3e7UHvwc+i9kl7TirAe46TZY0lKbITi8xOOiE7aSyr/g67wq0rQlc4tIbvr4dVwCg7bEzDloXzXFXA6IJzVbTE8/Jwot+UBkO5Eh5ONxGbSOk/DEf89b9r4uaX18Zb83rNnres/gMU8QFydROfPvb5R0z4pU0nFeA9x8myxpIU2YlFZiedkJ20ltVb/vePUvgKj0FK3zYtxpiOUXbYmMZYSbpKhQJGF1wqFEhbkB4uB/DTQNgChXFoKu2eRn6J4BcAfhIwPHGLn276RL9ten/27Kh//SVyhzTougK857heYXP5kR1z2rpumeyktcITsTOKeBRAvd+cno0mXBZjOkbZYWMaYyXpKhUKGF1wqVAgLUFejMFYgl9DYeSKkAX/gWAcJqKm75OuSgIRnAWsOHxADysoVTrCndykhRv74iQ79tUkLRGRnbRUyr44yY59Nak8Iq/09xD99xF9fQxgd3j4d+UGahpplB02pjXVhpMdVMDognNQr2RS0r8xbC81pcFvhd4H4CR4eNVEUCI4Fuh0qu8flMJBvi9yY0L0bNgkO9mos4ksyY4JVbNhk+ykuc7nYDB64e8AvuCnMR0exsSUklF22JjGVEW6SY0CRhdcalSwOdBmjISUHtNd/j2v5Zf++LQ+ebfNROgi2BfAvQHbT6nOTTG5MSF8NmySnWzU2USWZMeEqtmwSXbSXudmNEJKf/fpuA6Gh7tiSMsoO2xMY6ggXaRKAaMLLlVK2BhsM34KKb1T+vmlcCaaYOyboSLYFoD+5EzH9a5S2LBMHnJjIy/piInspKNONkZJdmysSjpiIjvpqNPqo/RKvzDXvzjX19/hYY8Y0jLKDhvTGCpIF6lSwOiCS5UStgXrlXZJ9em7yy+F2aVd0ibcbipUkdKu7AcB++1K+QcOdHZKbkwVwX27ZMf9GpvKkOyYUtZ9u2THhRo3Y28I7l+Rij4Ho7nsl/fR52mUHTam0ReMFtOtgNEFl25pEoreK32XVDel+julHU3p30sn707AsyajEoGU2e+rFBZ34ZPcmCyE27bJjtv1NZkd2TGprtu2yY4r9W3GlRCc6qfzIeqwB87HKwbTM8oOG1ODlaPpVCpgdMGlUpEkg/awFxSuhmDrQBgzsBjjcBkWmAxNBPMADAj42EwpvLEKn+TGZDHctk123K6vyezIjkl13bZNdlypr4d1ATwMYAs/JdMHIRllh42pK2Ayj6gUMLrgogoyE3Y8jPKb0jUC+TbDg2c6fxH8C8BWAT97KFU6AW9VF7kxXRR37ZMdd2trOjOyY1phd+2THZdq24zjIJgeSMnkQUhG2WFj6hKYzCUKBYwuuCgCzISN5c1nUyDXT/xTd683nb8I/gLgmwE/hyvV7Xus5MZ0Ydy1T3bcra3pzMiOaYXdtU92XKttM26D4DA/LZMHIRllh42pa2Ayn1oVMLrgag0uE/M9/KrUhH5+PQfBODTjEdP5i+BGAEcF/IxT+lHi7i9y071GHNG1AmSHZIRVgOyEVY7zyI5rDHjYyX+kt3cpNXMHIRllh42pa2Ayn1oVMLrgag3O6fke9M10WlljeIe/UzrLdO4iuALA6QE/FyuF8RX6JTcVCsVhKylAdghFWAXITljlOI/suMhAM5ogK153MnUQklF22Ji6CCZzqkUBowuulsCcnjsew9ADfwSw/Yo8BT9HM86II28RnAPg4oCv6UphTBW+yU0VYnFoJwXIDoEIqwDZCasc55EdFxn4FXphHh6GYGc/PRMHIRllh42pi2Ayp1oUMLrgagnM2bketgPwfFl+4+BV9AhtzbKI4CQAkwKG7lEq8GmayjyQm8p04qiVFSA7pCKsAmQnrHKcR3ZcZcDDoUCnczGiPgjJKDtsTF0Fk3mFVcDoggsblLPzmnEgBHeV5XcgvNLuqfFLBMcCuC7g6B9KYdcQjslNCNE4paQA2SEIYRUgO2GV4zyy4zIDXum1qNF+ilEfhGSUHTamLoPJ3MIoYHTBhQnI2Tkrn7xbBPBleHgxjpxFVvqt4ktKYZuQvslNSOE4jY0pGQitAO87oaXL/ESy4zICF+ALKJYe6R1SSjPag5CMssPG1GUwmVsYBYwuuDABOTnHwxQAjYHc/os1sDV+ioVx5CuCfQD8X8DXO0pheA2+yU0N4mV8KtnJOAA1pE92ahAv41PJjusAeDgFwFV+mlEehGSUHTamroPJ/KpVwOiCqzYYJ8d7+B2AgwO5PQIPX4srVxHsAuCxgL/5SmFgjf7JTY0CZng62clw8WtMnezUKGCGp5OdLBTfw30AvuWnGtVBSEbZYWOaBTCZYzUKGF1w1QTi5Nhm/AOCr67ITTATzTgirlxF8CUALwX8tSuF+gj8k5sIRMyoCbKT0cJHkDbZiUDEjJogO1kofDP2huD+QKpRHIRklB02plkAkzlWo4DRBVdNIM6N9fBfoNPjspPg4eS48hTBhgDeLvNXrxTaI4iB3EQgYkZNkJ2MFj6CtMlOBCJm1ATZyUrhm3ElBKf66UZxEJJRdtiYZgVM5lmpAkYXXKVBODXOQ08AnwKl/19+KZyLJlwSV54iGABgXpm/gUphfkQxkJuIhMygGbKTwaJHlDLZiUjIDJohO1kpuod1ATwMYAv/71/noQkX1ZC+UXbYmNZQGU51UgGjC85JxVaXVBOGQ5V2Sj+/FEajCdfGpYUI6gC0lfkbrhTeiTAGchOhmBkzRXYyVvAI0yU7EYqZMVNkJ0sFb8ZxEEz3U/4MOXwdE/BkJRLk8/nhIrJJfX39nCFDhrzmed56AGZVMjfMGDamYVTjHJcV4M06quqej6+iDv8oa0r3RxPuicpFJXZESk2pbk47rq2Vwr8qmVvFGHJThVgc2kkBskMgwipAdsIqx3lkJ2sMeLgVWHGmx13wlh9COXLkyLoBAwYcoJS6Rn9XWyn1RxH5IYChIvIrpZT+ikHH9eKcOXOa7rrrrjtLH6HxL8/z6mfNmnUegAmlZ+JWvu5oa2sbNX36dP303GovNqbdKcSfZ00B3qyjqPgEfAc53N3JVDtG4AI8G4X5Sm2IlB7f1Y/xdly7KlXWLFdqbPXjyE00OmbRCtnJYtWjyZnsRKNjFq2QnaxV3cP2AP4GoH8pdYWTTnz/xN+0t7efIiLnAuij/1hE9Em+JwFoUUrtVS6TiLyllDqoUCi8EGxMZ8+efb6InM/GtGuwDgNwe9aYY76RKMCbda0yNuNICG4pMzMUHubUarqa+SKlg470gUcd175KlY5ON3GRGxOqZsMm2clGnU1kSXZMqJoNm2QnG3XunGUTzoZafr5Hn/Y+74+cO/LJ3sXe3w0O0o2piNycy+UmAegL4EoAFwA4yv/nHnpndP3117/c87zy16RKphoaGnZWSs0A8EUALyulftDS0vJ8JZJzx7QSlTgmSwrwZl1LtZvRAEEhYGIJPPSuxWSYuSJ4EcDWgbmHKYU7wtiqcA65qVAoDltJAbJDKMIqQHbCKsd5ZCerDDTjQQj27FPsg+989J1Z6yxbRx+OdJt/ONIIEblfKaW/9T4ewPxisThy6tSpf21oaNhCKfUHf5x+X3VcoVBYVC5jWVP6iogc09raWtH7rNoWG9Osgsm8V6UAb9Zh2WjG6RBcEZg+F8tPg4v1EoG+oe4ScDpKKfzGcBDkxrDADpsnOw4X13BqZMewwA6bJzsOF3e1qTVjPwj+rMf0a++HTT7bpGn3T3ef0t7efoN+n9RvTPUv908BMFtEDtaNpT4ECcDvAOwAoMt3RseOHTskl8vpd1n39GNYKCK3F4vFC6ZNm/Z6JZKzMa1EJY7JkgK8WYeptodm/6X35bMF/0EzNg9jqpY5IvgLgG8GbIxTClfXYrPCueSmQqE4bCUFyA6hCKsA2QmrHOeRnSwz4OEqv/HUKvxrm4XbHLTr/F2vqbUxHTNmzKBcLqffTT08KK+IPNijR48fTJ48udtXutiYZhlM5t6VArxZV8tF5xucnv0MPOxYrZlax4vgXgD7Buycq/x3KWq1XcF8clOBSBzSpQJkh2CEVYDshFWO88hOlhm4GIOxtPRtU/0OKPoW+15z9OyjNw80pk8AOFt//11EDmttbX1ozJgxm9fV1elHebcEcMPixYuPnzFjxsJVyThu3LheS5Ys8QCcBWCBiIxsbW29vzvZ2Zh2pxB/njUFeLOupuJe6btYxwWmPAgP36jGRBRjRfBHAAcEbDUrBX1DjOsiN3Ep7Z4fsuNeTePKiOzEpbR7fsiOezWtLiMPPwKWv+bUs9gTR3xwxLN9i3138E/lnamU+pX/qT3dWF4tIt/xDzTqLyIXKKVu9j8pMy+Xyy0VEf0JGf0e6i+XLFly9sKFC4sDBgw4Xyml31X9RESObG1t1RsIq73YmHanEH+eNQV4s6604k24DQr6BOyOa8V3sSo1EcU4Eeib4SEJNqXaNbmJopjZtEF2sln3KLImO1GomE0bZCebde+ctYebAPxAN6bf+fg784csHTJAN6bt7e3n1tfXXwtgG6D0Lfj/ANDvmPYRkbkAjlVKjQVwKIB/F4vFH+ZyOf0N04N8B28AKALYzD/P6JlcLnfYlClT3upOdjam3SnEn2dNAd6sK6m4h/8DEPzo8g3wcEwlU6McI4KZAILvMsS9U9qRDrmJsrDZskV2slXvKLMlO1GqmS1bZCdb9e46W6/UeD7cs9hzwN7z9saGSzYsfcd04cKFR66xxho7KqWm+Q1px/wFCxYsuGjQoEFT29vbWwCMBPASgIOVUr2KxWJBKbV7mbN/KqWOb2lp+UfpBJJuLjam3SnEn2dNAd6su6u4B33s906BYZPh4cfdTYv65yLLf9MXsJtUU6pDIDdRFzg79shOdmoddaZkJ2pFs2OP7GSn1qvPtBk/VaIu79/WX5/S2zZgyYCjjljziNs9zyvm8/m1lFJfAbCt3jWtq6t7fPLkyTl9Wu/YsWM3BrAJgA832GCDf+lvmubzef2NUz12ZwD1uVzuyR49ejw/adKkJZXKzca0UqU4LisK8Ga9ukp7pcc5Ng0MuRQezokbDpHSexH6/YiOK8mmlI1p3AC45Y/3HLfqGWc2ZCdOtd3yRXbcqmdt2XidvmjwJ3j47moMGmWHjWltpeRs9xQwuuBSLVcT5kNhrRU5CM5CMy6POycR6EdLRlvUlLIxjRsCt/zxnuNWPePMhuzEqbZbvsiOW/WsLZtm7A3B5yfmKpyCJvxyFUaNssPGtLZScrZ7ChhdcKmUy0M/AJ+Wxd4AD1PjzkcEUwA0WtaUsjGNGwS3/PGe41Y948yG7MSptlu+yI5b9aw9myZcAYXTfUPzAOwFD//swrBRdtiY1l5KWnBLAaMLLnVSjcdG6IHOp6gpHIqm0km4sV4imATgJAubUjamsZLgnDPec5wraWwJkZ3YpHbOEdlxrqQ1JuRhABT+CsEOvqU74HX68kKHA6PssDGtsY6c7pwCRhdcqtSaiB1QxDOdYs5hL0zAQ3HnIYKrAJxiaVPKxjRuINzyx3uOW/WMMxuyE6fabvkiO27VM5psvNLnXn6/wpjCSWjCr8uMG2WHjWk0paQVdxQwuuBSI5OHbwG4r1O87dgOF+CFuHMQKb3H+lOLm1I2pnFD4ZY/3nPcqmec2ZCdONV2yxfZcaue0WXT+ZFe/c3S3eDh9YADo+ywMY2ulLTkhgJGF1wqJGrCEVC4tSzWYfAwK+74RXARgHMtb0rZmMYNhlv+eM9xq55xZkN24lTbLV9kx616RpeNh0FQ+DOk9MkXff0WHo5kY1qbxIcBuL02E5ydUQWyfbP2cDyAawK1LwJYAx4+i5sHETQDmJCCppSNadxwuOUv2/cct2oZdzZkJ27F3fFHdtypZfSZLP9czB8ChoMHXhplhzum0ZeTFtOtgNEFZ7U0zRgPwYWBGD+Eh8FJxCyCSwCcnZKmlI1pEpC44zO79xx3aphUJmQnKeXT75fspL+GZjPwcCmAs3wnswGMgIc5AIyyw8bUbFlpPX0KGF1w1srhrfQe56vw8MUk4hUpfTvr5BQ1pWxMkwDFHZ/ZvOe4U78kMyE7Saqfbt9kJ931Mx/9xRiMpbgLwC6+s5vg4Wg2puGk56O84XTjLMO/CbJSYK/06K5+hLfjegwedksiVhG0Ahgb8H2+Up12cZMIqxKf/I98JSpxTFcKkB1yEVYBshNWOc4jO2SgewWacTAEvwsM/AE8/A0wd+YId0y7LwtHZEuBbN2sPdwI4KhAif8MD99JouQiK8VytlK4LIlYQvjMFjchBOKUVSpAdghHWAXITljlOI/skIHKFPBKfw87U6kcdtvg4I9GDjvtusFDhj/+2vbDb/eU0ueQRHqxMY1UThpzQIHs3Ky90iMaBwZqVn7yWmzlFMGdAA4JODxdKVwZWwC1O8oON7VrRQudFSA7JCKsAmQnrHKcR3bIQGUKeFhvnb4b/n70dhd/ZXCfYeiZ6zNvnTU2mC3A29K79+hjvjRYv38a2cXGNDIpacgRBbJxs/bwIIA9AzWbBq/TI7SxlVME9wLYN+DwZKUwKbYAonGUDW6i0YpW2JiSgWgU4H0nGh2zaIXsZLHqIXO+7IH77l9SXLz38x/ovzoC267ztZu3WGfnTSHywlEjNmwIabbLaWxMo1STtlxQwP2btYenS6erfX5dBQ+nJVE8ETwMYI+A7xOUwpQkYqnRp/vc1CgQp69SAbJDOMIqQHbCKsd5ZIcMVKTAb5/6z1ptdT0ffOLdu5e9879Xdu6Z6z1/gzW/+OiIwd96Qepkv0/bl+zVuNNmCyoyVsEgNqYViMQhmVLA7Zu1h9cAbB6o6ER4aEqiwiIrNchjlcK0JGKJwKfb3EQgEE2wMSUDkSvA+07kkmbGINnJTKlrT/SmZ955bt7ijx56ce5Du2zSc9vnhg35wmyBqs/l8N2jdthg+9o9fG6BjWmUatKWCwq4e7NuxhwIhqwoksIZaMLPkyiaCF4GsGXA97FK4fokYonIp7vcRCQQzbAxJQORK8D7TuSSZsYg2clMqWtP9KZn350hRRkO4IEFH83tv9bagz9VOewlxeK7R++40Q9r98DGNEoNacstBdy8WTdhERT6BErVCA+FJEongv8C0De4jusopXBzErFE6NNNbiIUiKbYmJKByBXgfSdySTNjkOxkptS1J3rL029tJbn6yVKUddvalkp9j556Y3NuTtpP+P6OG+uNhsgu7phGJiUNOaKAWzfrn2ENLMT/ymqjv0N1SxL1EsFcAOsEfI9UCrclEUvEPt3iJmJxaG61CpAdAhJWAbITVjnOIztkoCoFrn/+9XXri/UHfTpv/s79Bw54coD0+v3+I4bqv9NFerExjVROGnNAAXdu1udiKHqu9BHkA+Dh7iTqJIKFAPoGfB+iFH6fRCwGfLrDjQFxaJKNKRkwogDvO0ZkzYRRspOJMhtJ0ig7bEyN1IxGU6yA0QUXmy4etgDwSid/OXwdE0qn4MZ6iaA3gMVlTg9QKpkG2VDybnBjSByaZWNKBowowPuOEVkzYZTsZKLMRpI0yo4NjalqbGw8olgsvtja2vqSlrCxsfELxWLxYAA9crnc3S0tLc9XKe1hAG6vcg6HUwGtgNEFF4vEHnYC8GRZU7o9JqDadVRzuCJYD0D5x5f3VQr31WzcLgPp58YuPbMUDdnJUrWjzZXsRKtnlqyRnSxVO9pcjbKTaGM6ZsyYQblcboZSan8A5xQKhUsbGhr2VEr9QUTuBLBIKXU0gDGFQmFmFbqyMa1CLA7tpIDRBWdc62bsDcH9ZX42g4c3jPsucyBSOnW3/KX4byiF5V9odutKNzdu1SJt2ZCdtFXMnnjJjj21SFskZCdtFbMnXqPsJNaYNjQ0bK2U+iOAvwLYCMD9ujHN5/MPAXikUCiM1zVoaGhoUEqdXSgUNquiJmxMqxCLQx1pTJtxNAQ3lNVzMDx8GHeNRbALgMfK/O6oFJ6JO5aY/Bm9UceUA90kowDZSUZ3F7ySHReqmEwOZCcZ3V3wapSdxBrTfD6/mYjs1traOiOfz+sGVTejujFdUCwWvzd16lTdsEKPA/D60qVLB1533XXzK6woG9MKheKwlRQwuuCM6d2M0yG4opP9j9Abk7DEmM9VGBbBtwHcU/bjzZSKf9c2xtzTyU2MAtHVKhUgO4QjrAJkJ6xynEd2yEBYBYyyk1hjGlSjrDEVpdTOLS0tT/mNqf60xNz29vaNp02bpr9/WMnFxrQSlTimKwWMLjgjkjfhCiicHrA9Bx6GGvHVjVER/ADATWXDBimFeUnEE6PP9HETozh0tVoFyA4BCasA2QmrHOeRHTIQVgGj7NjYmLbncrldp0yZ8oRW7Pjjj1+3WCy+X19fP3zy5Ml696e+AiV37eIxwgqmcQgVwBAA76dGh3MwCb1w6Ip4i3gRE7FfEvG/+SZ+tPHGuKTDtwiWrrEGNl28GJJEPDH7TBc3MYtDd6tVgOwQkLAKkJ2wynEe2SEDYRXoB+DVsJO7m2djY/quiIxrbW3Vhx/pR3lHAHhi3rx5fWfOnLm0u4T8n3PHtEKhOGwlBYz+JihSvb3SIUd7B2zeAw/6ILHYLxGcA+DigOP3lSqdyJuVKz3cZKUi6cmT7KSnVrZFSnZsq0h64iE76amVbZEaZce6xrSxsbEgIlvU19d/d+7cuUsHDhx4vVJqQEtLi35vrdKLjWmlSnFcuQJGF1xkcjfjRQi2Dti7Fh5GR2a/CkMiuAzAmYEpryhVOpE3S1c6uMlSRdKTK9lJT61si5Ts2FaR9MRDdtJTK9siNcqOLY3pnUqph1taWq7M5/PrKKVuEJG9/Er8M5fLHTFlypS3qqgMG9MqxOLQTgoYXXCRaO3hIwCDArYugYdzI7FdpRERtOgHGwLTHleqdCJv1i77uclaRdKTL9lJT61si5Ts2FaR9MRDdtJTK9siNcqOFY1pV4qfeuqpfebPn9/v2muvnRuiImxMQ4jGKSUFjC64mjT2Ss2obko/vxRORhMm1WQ35GQR3ArgiMD0e5UqncibxctebrJYjXTlTHbSVS+boiU7NlUjXbGQnXTVy6ZojbJjbWNaYwXYmNYoYIanG11woXX18CUAL5U1pUegCTND26xhogjuBbBvwMStSuH7NZhM+1Q7uUm7qtmIn+xko84msiQ7JlTNhk2yk406m8jSKDtsTE2UjDbTrIDRBRdKmGbsDSkddPT51Y6v4wI8HMpejZNE8G8AXwyYaVEKx9doNu3T7eMm7YpmJ36yk51aR50p2Yla0ezYIzvZqXXUmRplh41p1OWivbQrYHTBVS1OM46G4IayeV+Ah9ertlXjBBEMBvAGAH1UeMd1mVI4u0bTLky3ixsXFM1ODmQnO7WOOlOyE7Wi2bFHdrJT66gzNcoOG9Ooy0V7aVfA6IKrSpxmnA7BFWVz+sPD/6qyE8FgEXwdwENlpk5TCldFYN4FE/Zw44Ka2cqB7GSr3lFmS3aiVDNbtshOtuodZbZG2WFjGmWpaMsFBYwuuIoF8vArAOMC4+fAw9CK50c4UKR06q4+fTd4HaFUMu+3RphalKbs4CbKjGgrLgXITlxKu+eH7LhX07gyIjtxKe2eH6PssDF1DxhmVJsCRhdcRaF5+DOA/VaMVXgWTRhR0dyIB8nyHdvTy8zuphQei9hV2s0lz03aFcxu/GQnu7WvNXOyU6uC2Z1PdrJb+1ozN8oOG9Nay8P5rilgdMF1K5aHlwFsGRj3J3j4brfzDAwQwbUARgVM60837agU3jHgLu0mk+Um7eplO36yk+3615I92alFvWzPJTvZrn8t2Rtlh41pLaXhXBcVMLrgVinYuRiCnngewJDAmF/Dw0lJiCyC3wM4KOBbx7aDUpAk4kmBz2S4SYEwDLFbBchOtxJxwCoUIDtEI6wCZCescpxnlB02pgQsMwp4nlc/a9asrYrF4oBcLvdyoVD4sIvkOy24fD4/XEQ2qa+vnzNkyJDXPM8rRi5YE/aAwl8A9FxhW+FMNOFnkfvqxqAIhgG4BcAegaF3K4UD4o4lZf6M3qhTpgXDrU4BslOdXhz9uQJkhzSEVYDshFWO84yyw8aUgDmvQD6f76GUOlJELgGwgZ9wUSn1exH5aaFQ+E9AhNKCy+fzW4rIr5RS+wR+9rxS6uSWlhb9/dBodg49jAYwrVMRBEeiGb+NuzAi2AXAdABbBXxPVQoNcceSQn9Gb9Qp1IMhV64A2alcK47srADZIRFhFSA7YZXjPKPssDElYK5CsHEwAAAgAElEQVQroBobGw8SkesADOgi2XuWLVt27LXXXqvfn9TX+ieeeGJx2bJlNyul9upivP5+6KGFQuGFmoVrxvkQTAzYWYR2fBMX4PGabVdpQAT7+01p8FHiiUqhqUpTWR1u9EadVVEzkjfZyUihDaRJdgyImhGTZCcjhTaQplF22JgaqBhN2qPAiSee2K+tra0VwPcBvJvL5Y5RSj1fLBYvExG9E/ipiBzZ2tp6jx/1sIaGht2VUnrnsC+AKwFcAOAo/597ADhr3rx5v5g5c2Z76Ey9kt1TA/NfRQ98HePxfmibISeK4FgAWiOdW8d1vFIrfSImpIdMTDN6o86EgtlNkuxkt/a1Zk52alUwu/PJTnZrX2vmRtlhY1preTjfagXy+fw6IjJT736KyH3Lli074rrrrpvf0NBwmFJqBoCciBzf2tr6G/147sCBA4ePHDnyh34zOr9YLI6cOnXqX/WjvQD+AGBzpVRr3759f3LVVVctDpW8V3bareABNOOboWzVOEkEZwK4LGBmNoBGpUq58qpcAaM36srD4MgUKkB2Ulg0S0ImO5YUIoVhkJ0UFs2SkI2yw8bUkiozDDMKHHPMMWv06dNnCgDdbOrDjk5sb29/oq6uTh8sNBLAxx3Np47Ab0xPAHA2gNkicnBra+uTY8aM2aiurk6fVPtlADcsXrz4+BkzZiysKmoP/QDcWHba7Qx4+FFVdiIaLLLSru3TflOq/59XdQoYvVFXFwpHp0wBspOyglkULtmxqBgpC4XspKxgFoVrlB02phZVmqEYUUC/Y/pNEdENYfD9yZIzpdRvRSRfKBQWGG1ML8BmaC/tlH4tkOUl8HCukaxXY1QEawAo+I8nd4y8C4B+fFfvmPKqXgGjN+rqw+GMFClAdlJULMtCJTuWFSRF4ZCdFBXLslCNssPG1LJqM5zoFfA8Lzd79uw9RMQDsKd+fNf38iaAwwuFwjMdXv0dU/3OpR47T0QOa21tfaihoWELpZR+vHUL/5CgcYVCYVFF0S7/HMw1ALZZMV7hJDTh1xXNj3CQCDb13ycNPjo8RSnoXWJe4RUweqMOHxZnpkABspOCIlkaItmxtDApCIvspKBIloZolB02ppZWnWFFr8Cpp57aZ+HChfogo9MALFJKnTh06NAbPvjgg77t7e3b6sN/Hn300Xm77LLLdkqpqQDq9EFHAK4Wke/476T2B0on6V5UKBSWdRulh6MgmAyFtfyxc6BwPJqgHwuO9RLBbv5O6dYBx+crhQtjDcRNZ0Zv1G5Kxqx8BcgOUQirANkJqxznkR0yEFYBo+ywMQ1bFs5LlQJ61/S99947Wimldy71o6xX66ZT73o2NDTopvNWfQrvokWLLuvdu/cNuVxOf0dU73C2AdDfOR0OoA+AOfrd1EKh8Ei3AjThbCjob6d2XPrdzePh4alu50Y8QATf83dK1/ZN66ZaP7qrTx/mVbsCRm/UtYdHCxYrQHYsLo7loZEdywtkcXhkx+LiWB6aUXbYmFpefYYXjQJjx47dJJfL6V1KvTP6WHt7+w+mTZv2X229oaFhP78x7acb0759+3pKqX1ERB+atGEgggUictqwYcOu9zxPN6yrvjxMBjo9HvsH9EAjxsf/DqdIKQ4dT8el89Yn794bjbq0or9/C2AWlaACIRQgOyFE45SSAmSHIIRVgOyEVY7zjLLDxpSAZUKBfD7fQ0S2rqurGwDgtSlTprzXkXg+n+9bLBa304/yPvbYYx+99NJL/9I/y+fzaymlvuI3s/+pq6t7fPLkyXrHdNVXE4ZDlZrAAwKDWuDh+CSEFim9K9sU8P2ov1P6QhLxOOzT6I3aYd2YGpsLMhBeAd53wmuX9ZlkJ+sEhM/fKDtsTMMXhjPdVCD8glt+yJFuSvWubMfVBK/0Tmrslwj0jm9jwPFt/k7px7EH477D8Ny4rw0zXL0CZIeEhFWA7IRVjvPIDhkIq4BRdtiYhi0L57mqQLgFV37IkUI7pPQ+qT5EKdZLBIP9Q44OCTj+pVI4JdZAsuUsHDfZ0ojZdq0A2SEZYRUgO2GV4zyyQwbCKmCUHTamYcvCea4qUP2CKz/kSOEdvym9O26RREq7tfobpbsEfJ+lFC6PO5aM+auem4wJxHRXqQDZIRxhFSA7YZXjPLJDBsIqYJQdNqZhy8J5ripQ3YJb+ZCjx5FDIybg+bgFEsFB/mnDHQc2/c9/n/TGuGPJoL/quMmgQEyZjSkZiFwB3ncilzQzBslOZkodeaJG2WFjGnm9aDDlClS24Lo+5OhO9EQjzsXcuDUQKT2me1XA76t+U/pA3LFk1F9l3GRUHKa9WgXIDgEJqwDZCasc55EdMhBWAaPssDENWxbOc1WB7hech6/7O5PBQ45+DQ8nJSGKCH4J4OSA7/8DcJJSeC2JeDLqs3tuMioM0+5WAbLTrUQcsAoFyA7RCKsA2QmrHOcZZYeNKQGjAp0VWP2Cm4BjkcPVAPqtmCYYj2ZcHLeQIhjuN8gHBny3+E3p6r+zGnew7vszeqN2X75MZ0h2Ml3+mpInOzXJl+nJZCfT5a8peaPssDGtqTac7KACq15wXtk3QQWLoXAiPFwXtw4i2NNvSrcJ+OYhR3EX4nN/Rm/UyaVFzzEoQHZiENlRF2TH0cLGkBbZiUFkR10YZYeNqaPUMK3QCqy84Dz0g8LVEBy7wqrC81D4CSbgodCeQk4UwXEAJgFYwzfxgb9LOjOkSU6rXQGjN+raw6MFixUgOxYXx/LQyI7lBbI4PLJjcXEsD80oO2xMLa8+w4tdgc4LbiK2RbH06K5+r7Tjug3AT+BhVtzRiWAigPMDfh/3m9Kn4o6F/jopYPRGTa2dVoDsOF1eo8mRHaPyOm2c7DhdXqPJGWWHjanR2tF4ChX4fMF5OMjfKe34/IpO5xJ4ODfuvESwlv/o7g8Dvm/xm9KP4o6H/lZSwOiNmno7rQDZcbq8RpMjO0blddo42XG6vEaTM8oOG1OjtaPxNClw4xPvbv/3/7ut3+TzTnkEzfgJBL8IxP9p6eTbZN4n3d5vSncPxHOJUvE3yGmqZ8yxGr1Rx5wL3cWrANmJV2+XvJEdl6oZby5kJ169XfJmlB02pi6hwlxCKXDjE29un+tRPwHAFsuWLlWzFr/ed8aLEzd+6cO/L7en8LT/Pqn/B6HchJokgu/5Tam+Eehrib9LOjWUQU4ypYDRG7WpoGnXCgXIjhVlSGUQZCeVZbMiaLJjRRlSGYRRdtiYppIJBh2lAjc+8/YjSiQ3b8mH/3jy3XsOWn/A5put0WMt/Pzx0fj4s9n6cVn9Pqk+YCjWSwSnA7gi4PTfflP6l1gDobNKFDB6o64kAI5JrQJkJ7WlSzxwspN4CVIbANlJbekSD9woO2xME68vA0hSgZue/m8jlBr3+sfPPfvKx0/u+1n7wnV1PLus/1288tFT90099Mx9k4hPpHTg0o8Dvu/xm9I3koiHPrtVwOiNulvvHJBmBchOmquXbOxkJ1n90+yd7KS5esnGbpQdNqbJFpfeE1bgpqffO3PB0g9+cv9bMzoelUWdql/8jeFHzV6z19p/OHrHDU+JM0QRfBEovdv67YDfyX5TKnHGQl9VKWD0Rl1VJBycNgXITtoqZk+8ZMeeWqQtErKTtorZE69RdtiY2lNoRmJeATVmzJjN6urqNlRKvT9j6Iz5X9t05I3f2ujYvf4x648l731y/WdtO+Rrd2+45pa7K5W76gc7rN9qPqzlHkRwkN+UbhLweYZS+HlcMdBPaAWM3qhDR8WJaVCA7KShSnbGSHbsrEsaoiI7aaiSnTEaZYeNqZ1FZ1TRKqDGjh27Ry6X0zuRIzpML8otWvrIgEd6HrjbGRjafzMsbPvklQ17bPWvtdYctO6sfz/X+5UH79oSwBpdhPLv9vb2A6dNm/Z6VGGK4AwAPwvYewfAKUrhjqh80I5RBYzeqI1GTuNJK0B2kq5Aev2TnfTWLunIyU7SFUivf6PssDFNLxiMvEIF8vn8ZkCpwdsOQHFpbumCeqkfmJMcFtYtxP0D7188es+rHtpm8B7925YsUfW9ev3zyZnXPLroo4+uMd2YipQaX90wjw2kc7/flL5UYYoclrwCRm/UyafHCAwqQHYMiuu4abLjeIENpkd2DIrruGmj7LAxdZwepgc0NDR8Ryl1K4CeT/Z/8unn+j+329AlQ/Gted9Cz2JPmdNjzhU7Dd7pbM/zigBWWnCjR49ev76+fgqAAwHMU0rlhw4deoc/PrTEIqXdW92Ufi1g5Nd+U9oW2jAnJqGA0Rt1EgnRZ2wKkJ3YpHbOEdlxrqSxJUR2YpPaOUdG2WFj6hwvTKhcgYaGhj2LueJdSlT/l/q9pF7u+zI2+mwj7Pzpzm055JZJUUa3trbqxlUfLtRpwZU1pfNF5KT58+ffMnPmzPZalBbBD/ymtHQKsO/7J0phUi12OTcxBYzeqBPLio7jUIDsxKGymz7Ijpt1jSMrshOHym76MMoOG1M3oWFWAQX6ntd3/Fc//eqFX1j8ha50+VsulztqypQp7/k/XLHgRo0a1btXr16XishP/J+1K6UeKhaLE1tbW//mN5NVay2CJgBeYKL+Pql+n/Teqo1xgi0KGL1R25Ik4zCiANkxImsmjJKdTJTZSJJkx4ismTBqlB02pplgKKNJXoQhWIafDVk65Ji95+2Nfu39OoRYBqCH/y+f6Pc7C4XCbeU7piNHjuw5aNCgM0VkQmC8nvaOiBzW2tr6ZDXKikDvjupHd/Vuacf1e78pfasaWxxrnQJGb9TWZcuAolSA7ESpZrZskZ1s1TvKbMlOlGpmy5ZRdtiYZgum7GTbhH2h8LOc5LYb8b8RGPHpCLSptiVL1dKjN19v8zvnzJmzU7FYvBnApgBmtrW1jZk+ffqnXb1j6oumGhoaRiqlpgPoLSJnz58//6pKH+kVKb1H2ulUYACXK4WzslMUpzM1eqN2WjkmR3bIQFgFyE5Y5TiP7JCBsAoYZYeNadiycJ69Cniff3pFn7z71U++umzbhdvqHdK3lFKHtLS0PD927NgNcrncnQB2AnBXfX396e3t7eu/9957a62//vpPAdCHHR0kIg/26NHjB5MnT36/oaHhUKXUdfpzp0qp8R9//PEVlTSmIqUTd3VT2vHpmf8B0O+T6iaXlxsKGL1RuyERs1iFAmSHaIRVgOyEVY7zyA4ZCKuAUXbYmIYtC+fZp8BFGIpluAzAMYHgHt133r73bLx447P9xvB9EXlYKaU/HbMFgDal1Hn6UV0RaQawqL29/aj6+vqdRET/eQ7AB/7/9PieAOYCOLJQKDzQnQgipW+T6m+UdlxP+4/uPtLdXP48VQoYvVGnSgkGW60CZKdaxTi+QwGyQxbCKkB2wirHeUbZYWNKwNxQwMN3oXApBFsHEtK7nj8d9daotp49e54MlA4d6hv4uX7X9Jr29vbm+vr6BhG5SEQWAdCP7OoGUje5o/zmtGPaXBE5fdiwYTd7nrfKT7qIYBN/l/SggL+b/KZUN7a83FLA6I3aLamYTZkCZIdIhFWA7IRVjvPIDhkIq4BRdtiYhi0L59mjgFc64VY3ncsvhU8hOBNe6XHcFdeJJ564Xnt7+87FYvGLAF6tq6t7uuM03nw+v46IbP3ee+/132CDDf5aKBQWeZ6Xmz179mYisjOAoSLyvFLqyUKhsGB1yYvg235Tqv10XE1KYaI9ojGSiBUweqOOOFaas0sBsmNXPdIUDdlJU7XsipXs2FWPNEVjlB02pmlCgbF2VsDDl/xd0gMDP3gQOZyNCXg8pFw1LTgRnAbg5wHfc/xdUv2dVF7uKlATN+7KwswqUIDsVCASh3SpANkhGGEVIDthleM8o+ywMSVg6VSgGcdAcKl/iu7yHAQ/h8LZ8LDKR2wrSDbUghPBQL8hPS7gQ3/rVH+f9NkK/HJIuhUIxU26U2b0ESlAdiISMoNmyE4Gix5RymQnIiEzaMYoO2xMM0hUqlP20NvfJf1JII+3Sw1pE/TnX2q9ql5wItjDb0q/EnBeAHCqUtDvrPJyX4GquXFfEmZYoQJkp0KhOGwlBcgOoQirANkJqxznGWWHjSkBS48CE7E7iqVdUt0Idlz6ky96l/TViBKpasGJ4Hi/KQ0eqqQbUv15GF7ZUaAqbrIjCzOtQAGyU4FIHNKlAmSHYIRVgOyEVY7zjLLDxpSApUOBJpyMXOnU3T4rAlY4D024KOIEKlpwIqXPxuh3SU8K+H/Z3yW9N+KYaM5+BSrixv40GGECCpCdBER3xCXZcaSQCaRBdhIQ3RGXRtlhY+oIJc6msfzbpHqX9EeBhvR5SGmX9M8G8u52wYlghN+U7hXwfweA05TCfw3ERJP2K9AtN/anwAgTUoDsJCS8A27JjgNFTCgFspOQ8A64NcoOG1MHCHE2ha6/TTodPXE2zoWpb4GudsGJlBrkKwAMDuh+sVIY72wdmFglChi9UVcSAMekVgGyk9rSJR442Um8BKkNgOyktnSJB26UHTamideXAXSpQNffJtW7pJMNK7bKBSeCywCcGfD/of/o7g2GY6J5+xUweqO2P31GWIMCZKcG8TI+lexkHIAa0ic7NYiX8alG2WFjmnG6rEvfzLdJq0lzpQUngi39R3f3Dxh62G9Kn67GOMc6q4DRG7WzqjExrQDZIQdhFSA7YZXjPLJDBsIqYJQdNqZhy8J50SvQjGMhuNjAt0mribXTghPBYX5TulHACD8FU42i2Rhr9EadDQkzmyXZyWzpa06c7NQsYWYNkJ3Mlr7mxI2yw8a05vrQQM0KXIzBWIYLIGgM2Iry26TVhLhiwYmgCYBXNpmfgqlGzeyMNXqjzo6MmcyU7GSy7JEkTXYikTGTRshOJsseSdJG2WFjGkmNaCS0As04GCg1pdsGbET9bdJuwxvxm222U+04YNm8pT2/scOyZ3/xjTd/CGBkYCI/BdOtipkeYPRGnWll3U+e7LhfY1MZkh1Tyrpvl+y4X2NTGRplh42pqbLR7uoVaEEPzMaFZYcJFSEYj+bS52Fiu3a6buszpfQ5GjV/QI9lg9fsU9xor+Gf9jp5xzkdMfBTMLFVI7WOjN6oU6sKA69EAbJTiUoc05UCZIdchFWA7IRVjvOMssPGlIDFr8BE7IliqSndI+D8MRQxHhPxQJwB7XjttlsiJzOVyKN7bvjpJlsM+myf/y3N4R+z+uPMXWZhp/UW8lMwcRYkvb6M3qjTKwsjr0ABslOBSBzSpQJkh2CEVYDshFWO84yyw8aUgMWrQDPO8R/drQs4/gWA8fCwKN5ggB2v3WZcr3o5Zv9N5/cZ3HfZNh3+n5zTb1ldDn9q2e+N78UdE/2lUgGjN+pUKsKgK1WA7FSqFMeVK0B2yERYBchOWOU4zyg7bEwJWDwKTMSX/V3S7wYcvgngXHi4JZ4gVvby0weGt85ZWH/0HsP+16fjp58srXv7T6+v9f4nS3N/eua4fzUnFRv9pkoBozfqVCnBYKtVgOxUqxjHdyhAdshCWAXITljlOM8oO2xMCZh5BZpxAqT06O6ggLNbUIdzcT50cxr7JYIcgEten9f7zPP+tgF2GLIIA3u34e15PZ578N0BD35WxD7tok597rgX74s9ODpMowJGb9RpFIQxV6wA2alYKg4sU4DsEImwCpCdsMpxnlF22JgSMHMKeNi49NguoE+47bj047r6sV39+G4ilwi+optSAN/UAUz957q4540BbQuX5d6cO7/uY9UztwZE/vL0cS+ekkiAdJpGBYzeqNMoCGOuWAGyU7FUHMjGlAxEpADvOxEJmUEzRtlhY5pBomJJuRk/8HdJN13hT+EBKIzHBDwWSwxdOBHBiX5Tumbgx3+44NH1b/rd64O+uHTe0p691+5531PHvPhgUjHSbyoVMHqjTqUiDLpSBchOpUpxXLkCZIdMhFWA7IRVjvOMssPGlIBFq4CHAf4u6UllhvUnYPROaTFah5VZE8F6fkM6qmxGk1KYGPgzowuusmg5KoUKkJsUFs2SkMmOJYVIYRhkJ4VFsyRksmNJIVIYhlF22JimkAhrQ/awv9+UjlgRo+BlqNIBR79LKm4R6AOX9KO7K07dBfBPAOcohbvL4jK64JLSgH6NK0BujEvsrAOy42xpjSdGdoxL7KwDsuNsaY0nZpQdKxvTfD6/LYBvi0i9iDwwderUf1Qp82EAbq9yDofXooBXepf0vDIT16EHzsV4zK7FdC1zRaBP1Z1QZmOa35TO7cK20QVXSy6ca7UC5Mbq8lgdHNmxujxWB0d2rC6P1cGRHavLY3VwRtmxrjHN5/NHAZgCYJpSarGINAC4vFAo/KyKMrExrUKsmoZOxO5oxwVQ+EbAzsf+Y7u6jolcItjO3yXVu7gd13y/IV1dXEYXXCJi0GkcCpCbOFR20wfZcbOucWRFduJQ2U0fZMfNusaRlVF2rGtMGxsb/wLgTy0tLVdqdRsbGw8XkcsKhcJmVajNxrQKsUIPbcKZUKWd0p4rbCjc4x9w9GxouzVOFMFovyldN2BKf/ZFP7r7dDfmjS64GlPjdHsVIDf21sb2yMiO7RWyNz6yY29tbI+M7NheIXvjM8qOdY1pPp/XO6UDlyxZclTPnj3bAVwNYNNCobBPFTViY1qFWFUPPR9fRl3pwKCDyuY2w4NXtb2IJoiUDl7S75IeX2byEqXfc63sMrrgKguBo1KoALlJYdEsCZnsWFKIFIZBdlJYNEtCJjuWFCKFYRhlx8bGdCiA1/xdOH2Caw+l1IiWlpbnqygeG9MqxKpqqFf63IreJR0UmPf30nucHv5ala0IB4vgW35TulPA7Kv+LukdVbgyuuCqiIND06UAuUlXvWyKluzYVI10xUJ20lUvm6IlOzZVI12xGGXHusa0sbHxb8Vi8X2l1Nn19fVL29razgRwQK9evbaaNGnSWgDqK6jfrkBy38qsIL70DfkuNsJ2+Cl64nudgl+EqzEDV2A2liWV1Lvv4qRhw3BO0P+CBbhz+nRcfNppmFVlXEMAvF/lHA6nAuSGDIRVgOyEVY7zyA4ZCKsA2QmrHOf1A6A3foxcVjWmp556ap+FCxcuqqur2+yaa655Q2fseV79rFmzliqldqhi15Q7plHi4uFH0N/6FGwUMPsUgCZ4K31uJUrPq7Ulgi38XdJDAwM/83dJfxEyEKO/CQoZE6fZrwC5sb9GtkZIdmytjP1xkR37a2RrhGTH1srYH5dRdqxqTHUt8vn8q0qp21paWsYDkMbGxuNF5Ge9evUaNmnSpE8qrBcb0wqFWu0wD/rwIP3Ybr5s3FVYhCZcjk+jcBPGhgj06c36fdLhgfmPADhbKehHi8NeRhdc2KA4z3oFyI31JbI2QLJjbWmsD4zsWF8iawMkO9aWxvrAjLJjXWPa2Nj4ZRHR35n8AoA2APOUUie0tLToU1UrvdiYVqrUqsY143uQUlO69YohCi+UdkmbcGet5sPOF0FvvyE9ZaVmefmpu0vC2vbnGV1wNcbG6fYqQG7srY3tkZEd2ytkb3xkx97a2B4Z2bG9QvbGZ5Qd6xrTjjqMHj26v4j0vvbaa+eGqA0b0xCilaZ46AvBRCicXmZisv/o7odhTdc6T6T0rVR9GvAeAVtv+4/u3lSrfTamESmYTTNGb9TZlDQzWZOdzJQ68kTJTuSSZsYg2clMqSNP1Cg71jamNcrIxjSMgM3Yx98l/Wpguj4hWZ+4e0sYk1HMEUEfAOfrBrTM3u1+U6pjjOoyuuCiCpJ2rFOA3FhXktQERHZSUyrrAiU71pUkNQGRndSUyrpAjbLDxtS6eicU0PLvjzaVeZ+OekzAeXgvoaggUvpW6nkAdi6LQT+2e6mBuIwuOAPx0qQdCpAbO+qQxijIThqrZkfMZMeOOqQxCrKTxqrZEbNRdtiY2lHk5KI4H7uirvR4rP4OaMelH4/VJ+5el1RgIqWDl3RDOq4shvv1gUxK4W+GYjO64AzFTLPJK0Bukq9BWiMgO2mtXPJxk53ka5DWCMhOWiuXfNxG2WFjmnyBk4vAwxn+Z2D0o7Id141oQxMuxH+SCsw/cVc/urtlIIZFfkNqYpc0mKrRBZeUpvRrXAFyY1xiZx2QHWdLazwxsmNcYmcdkB1nS2s8MaPssDE1Xj8LHXjY3n9s95AV0Sm875+425JUxCLY1H+XdFRZDHf5Tan+dqrpy+iCMx087SemALlJTPrUOyY7qS9hYgmQncSkT71jspP6EiaWgFF22JgmVteEHHvQn1nR75IOCERwm//o7r8Sikq/S9roP7q7QSAGfQKwfmz3VzHGZXTBxZgHXcWrALmJV2+XvJEdl6oZby5kJ169XfJGdlyqZry5GGWHjWm8xUzOW1e7pMB8CJrQHGvj10kDEXzZb0gPLxNHnwKsm9K4m2WjCy45AOjZsALkxrDADpsnOw4X13BqZMewwA6bJzsOF9dwakbZYWNquHpWmO96l/R3AJrh4bmkYhQpfStVH3AU3L39r9+QTksoLqMLLqGc6Na8AuTGvMaueiA7rlbWfF5kx7zGrnogO65W1nxeRtlhY2q+gMl5WNUu6fKG9BdJBSaC3f2G9NtlMUz3m9K3kooNgNEFl2BedG1WAXJjVl+XrZMdl6trNjeyY1Zfl62THZerazY3o+ywMTVbvOSsW7hLKoI6/3AjvUuq/7njetlvSG9OTrAVno0uOAvyYwhmFCA3ZnTNglWyk4Uqm8mR7JjRNQtWyU4WqmwmR6PssDE1U7TkrNq7S6p3R3VDqndLg9ckABcqhQ+SE62TZ6MLzpIcGUb0CpCb6DXNikWyk5VKR58n2Yle06xYJDtZqXT0eRplh41p9AVLzqKdu6T6/VHdkOr3SYPX0/4u6e+TE6xLz0YXnGW5MpzoFCA30WmZNUtkJ2sVjy5fshOdllmzRHayVvHo8jXKDhvT6AqVnCV7dzFrlwUAACAASURBVEn1Sbu6KdUn7wavy/ymdGFyoq3Ss9EFZ2G+DCkaBchNNDpm0QrZyWLVo8mZ7ESjYxatkJ0sVj2anI2yw8Y0miIlZ8XOXVL9LVLdkOpvkwavh/2G9L7kBOvWs9EF1613DkirAuQmrZVLPm6yk3wN0hoB2Ulr5ZKPm+wkX4O0RmCUHTamacXC3l3S4/ymdNOAtG26IfWbUrFccqMLzvLcGV54BchNeO2yPpPsZJ2A8PmTnfDaZX0m2ck6AeHzN8oOG9PwhUlupp27pDsAOAfAyDJh/uw3pI8mJ1hVno0uuKoi4eA0KUBu0lQtu2IlO3bVI03RkJ00VcuuWMmOXfVIUzRG2WFjmiYU7N0l1Q3puQD6BeT8xG9Ir0iTxPyOacqqZU+4Rm/U9qTJSAwoQHYMiJoRk2QnI4U2kCbZMSBqRkwaZYeNaVoosnOX9Dv+LunXymTU3yO9XCk8lxZ5A3EaXXAp1IMhV6YAualMJ45aWQGyQyrCKkB2wirHeWSHDIRVwCg7bEzDliWueR5GAJgA4OCAy/kAmuHhF3GFEfQjgvX8HdJxZf6fAvAzpfDbJOKKyKfRBRdRjDRjnwLkxr6apCUispOWStkXJ9mxryZpiYjspKVS9sVplB02pvYV/POImnAmFM4ve0T2d35TmshupAjGADgbwOYB6RbohtRvSpfaLGkFsRldcBX455B0KkBu0lk3G6ImOzZUIZ0xkJ101s2GqMmODVVIZwxG2WFjaiMUTdjDb0j3DYSX9C7p/gBOAbBPmWS/8RvSl2yUMkRMRhdciHg4JR0KkJt01MnGKMmOjVVJR0xkJx11sjFKsmNjVdIRk1F22JjaBIGHXKkhldIuaV0gtDuRQzMm4Pm4wxXB9gBOBfCjMt/6lF392K7ewXXpMrrgXBKKuXRSgNwQiLAKkJ2wynEe2SEDYRUgO2GV4zyj7LAxtQWwCdgHuVJD+vlBQoKPSg1pEybFHaYIhvg7pHqXtHfA//sArlAKaTttt1IJjS64SoPguNQpQG5SVzJrAiY71pQidYGQndSVzJqAyY41pUhdIEbZYWOaNA9nYA30KzWkZ5WFcpv/LumLcYcogpP9pnSTMt9T/Kb0P3HHFKM/owsuxjzoKl4FyE28ervkjey4VM14cyE78ertkjey41I1483FKDtsTOMtZmdvHg4CSk3pToEffOA3pJPjDk0Eh/sN6e5lvu/3G9J7444pAX9GF1wC+dBlPAqQm3h0dtEL2XGxqvHkRHbi0dlFL2THxarGk5NRdtiYxlPE8oZ0Hb8h1TuTwetW1KEZ5+PlOMMSwdeB0i7pYWV+3/Qb0tib5DjzL/NldMElmBddm1WA3JjV12XrZMfl6prNjeyY1ddl62TH5eqazc0oO2xMzRZvZevNOLLUlAq2DvxwFhQmogktcYYjgi0B/ATA8V34vdJvSmfHGZMFvowuOAvyYwhmFCA3ZnTNglWyk4Uqm8mR7JjRNQtWyU4WqmwmR6PssDE1U7SVrV6IDdFWemy3oeyHN/mP7r4aVygiWNtvSPUu6Vplfu/yG9KH44rHMj9GF5xluTKc6BQgN9FpmTVLZCdrFY8uX7ITnZZZs0R2slbx6PI1yg4b0+gKtWpLzTgWggkANl0xSOEdCCbCw9Q4QujwIYKT/KZ08zK//wDwS6VwS5zxWOjL6IKzMF+GFI0C5CYaHbNohexkserR5Ex2otExi1bITharHk3ORtlJY2Oq8vn8PgBmABgM4LJ58+Y1zZw5c2lAb/2u5O1jxowZlMvlZiil9i+vhVLqjyLyw0KhsCCaOnVh5UIMQzuaIRhT9tPr0YaJuBCxnW4rUnqEWD+2u2tZLDoG3ZDG/kkaY7rXZtjogqstNM62WAFyY3FxLA+N7FheIIvDIzsWF8fy0MiO5QWyODyj7KSuMR07duwmuVzut/5Jtq8AGFkoFF4oK2BHY7pRXV3d7wF8OfbG1MP3AUwE8IWA77dQxERMxLVxASeCb/oHGx1c5vMTAL/ym9IP44onBX6MLrgU5M8QwylAbsLpxlkA2SEFYRUgO2GV4zyyQwbCKmCUnVQ1pieeeGK/tra2KwA0AvhUKTW6paXldgDSVWM6duzYrXK53B8BDBOR41tbW3/Txdiwhel6ngd94q5uSE8oG3Cd/y7pW9E67NqaLD9c6RQAY7sYoQ9Z0ruksZ7+G0feEfgwuuAiiI8m7FSA3NhZlzRERXbSUCU7YyQ7dtYlDVGRnTRUyc4YjbKTmsZ05MiRdYMGDWoQkasA9PZrNQvA9fX19b+cPHnynED9SjumDQ0Nuyml7gRKzeJfASil1BsAbh06dOhDnue1RVpzD4eWmk9gm4Bd3Yg2w4NuTI1fIhjoN6SnAuhf5vAOvUuqFB4yHkh6HRhdcOmVhZF3owC5ISJhFSA7YZXjPLJDBsIqQHbCKsd5RtlJTWN6/PHH71AsFvXu6CblTCil/qqU+tGUKVPe83/W0Zjup5S6tYuTZ5cppS7p27fvpVddddXimhnzsKbfkOodyuAV9y6p3knWDekXy+LQJ+zqhvS2mnN134DRBee+fJnNkNxktvQ1J052apYwswbITmZLX3PiZKdmCTNrwCg7qWhM8/l8DwDjS9//BNqUUvrdyAcAHCIixwEoisipw4YNm+J5XhFAqTFtbGzcR0R0Y9oXwFQReUYp9WMAIwB8UCwWD586dWptn0VpxgGQ0i7pjgFE494lPdDfJdXvkwYv/ajuJKVwTWaXT/WJG11w1YfDGSlRgNykpFAWhkl2LCxKSkIiOykplIVhkh0Li5KSkIyyk4rGdPTo0f3r6+un6YOOADzf3t5+8LRp0/7b2Nj4JRH5g/8Zll/36tXr9EmTJi3paEzz+fxwEdlERN6eOnVq6d3OxsbGg0TkBgC9ROSUQDNbHQ/j0AtrlxrSs8omxrZLKlJqhvUu7Q/LYvhAN6T+Lqk+5IhX5QoYXXCVh8GRKVOA3KSsYBaFS3YsKkbKQiE7KSuYReGSHYuKkbJQjLKTisZ01KhRvXv06HGVUup4ALOKxeL3p06d+kg+n9efgdFNpn6U1svlctNFZLPHH39899122+3atra2XwOl9z7/XSwWD91ggw1emzVr1jj9iRkA7QDGFAqFm6s+EMnDt/xHd3cLwBTbLqkI1vMf2dVNac9ADDqnjob0zZSBbku4RhecLUkyjsgVIDeRS5oZg2QnM6WOPFGyE7mkmTFIdjJT6sgTNcpOKhpTfWiRv9OpT9VdC4DeFdWNoH7fVDdm7xSLxSNyuZx+lPUCEVmilNK7q1v4Tah+FHgegPf9z7fUAfiXiHyvtbX11apK5pV2SSeUzYlzl1R/i1Q3pBuXxXC9/9juU1Xlw8HlChhdcJTbWQXIjbOlNZ4Y2TEusbMOyI6zpTWeGNkxLrGzDoyyk5bGFCNHjuw5cODAPICL/B3SjorPBfDjefPm/X7QoEGnishFxWJRN6aHKqX+AeBCAHqntT6AyDsi0tDa2vp/Fe+WTsTXSu+SCr4RsBPnLunh/i5pcJdWh/InvyG919klEG9iRhdcvKnQW4wKkJsYxXbMFdlxrKAxpkN2YhTbMVdkx7GCxpiOUXZS05h2CD5mzJhBdXV1O4nI5rlc7hUReapQKCzQP8/n8+uIyNaPP/74brvssssvC4XCIr3besIJJ2zS1ta2O4AhdXV1TxWLxSf8n1VWxyacC1XaKQ02t7HskorgawD0Lqk+0Cl46aZbH2x0U2VJcFSFChhdcBXGwGHpU4DcpK9mtkRMdmypRPriIDvpq5ktEZMdWyqRvjiMspO6xrTC+pVO5a1w7KqHTcTOKGIigG+vGCR4BwoTTH+XVKT0yRfdkJ5QFuBrfkOq3yXlFb0CRhdc9OHSoiUKkBtLCpHCMMhOCotmSchkx5JCpDAMspPColkSslF22JiuqsoeToNgIhTWCAy5FW04HxdCN4dGLhEMBHCy35Tqf+64Pg4cbKT/mZcZBYwuODMh06oFCpAbC4qQ0hDITkoLZ0HYZMeCIqQ0BLKT0sJZELZRdtiYllfYw3b+ibuHBH70CQTnoxn6+6nGLpHS7qjeJdW7pcFL747qx3aNNcTGkkqfYaMLLn1yMOIKFSA3FQrFYSspQHYIRVgFyE5Y5TiP7JCBsAoYZYeNabAsE/Dj0rukCmsH/lgfKnQePBg77Vak9P6obkj1+6TBS78/qhtS/T4pr3gUMLrg4kmBXhJQgNwkILojLsmOI4VMIA2yk4DojrgkO44UMoE0jLLDxlRX1Ct9VkYfbvT9sgI3wSu9Y2rkWs3BRroZ/pVSuNuIYxpdnQJGFxyld1YBcuNsaY0nRnaMS+ysA7LjbGmNJ0Z2jEvsrAOj7LAxbcaYUlMqGBZASO9Qng8P95vAajUHG+ldWd2QzjDhlzYrUsDogqsoAg5KowLkJo1VsyNmsmNHHdIYBdlJY9XsiJns2FGHNEZhlJ3sNqYXYBO0ownAsWVUXOk3pfpTM5Fe/sFG+pFdfbhR8GCjNwIHGxUjdUpj1SpgdMFVGwzHp0YBcpOaUlkXKNmxriSpCYjspKZU1gVKdqwrSWoCMspONhtTD2MhmACFDVdgoPByqSFtiuAzM12wtYqDjfT3V/XBRnqXdG5qkHQ7UKMLzm3pMp0ducl0+WtKnuzUJF+mJ5OdTJe/puTJTk3yZXqyUXay1Zh6+FKp+Sx/l1RhGupxPsZjdtSoieB7AE4B8PUy25P9g43+HbVP2qtJAaMLrqbIONlmBciNzdWxOzayY3d9bI6O7NhcHbtjIzt218fm6Iyyk53GtBnjIDgTwAaBar8O4AJ4uD5qAkSwq9+QHlFm+1a/If171D5pLxIFjC64SCKkERsVIDc2ViUdMZGddNTJxijJjo1VSUdMZCcddbIxSqPsuN+YehgBwdlQGFlW3QLqMRHn4b0oqy6Cjf2GVL9LGrweBnCFUrgrSn+0FbkCRhdc5NHSoC0KkBtbKpG+OMhO+mpmS8Rkx5ZKpC8OspO+mtkSsVF2nGpMpz0yt3/v3p+NfuIvd23xlX33bz36rk2+AcFpK+2SCsajGb+NssIi6B1oSNcL2J7lN6RXRemPtowpYHTBGYuahpNWgNwkXYH0+ic76a1d0pGTnaQrkF7/ZCe9tUs6cqPsONOY3vjsewcrKU4UkbZ5C+YMKfZq7/fU7HvXuv5FL1jASViCZlyCj6KsqkjpZF/9Hun2ZXb1e6R6l/TNKP3RllEFjC44o5HTeJIKkJsk1U+3b7KT7volGT3ZSVL9dPsmO+muX5LRG2XHicZURHK3PPvu40Wouc/M+b/cO/P//fUePXr2+fK638Dtr1yJx2f96XUonIYm/CHKSopgP78h/XaZ3Xv9htTId1CjzIG2VlLA6IKj3s4qQG6cLa3xxMiOcYmddUB2nC2t8cTIjnGJnXVglB0nGtObnnprrKhcI6D+9Nb8Fzd65oP7Rmkctlz7q6jL1b0y8ZHDR8BDZN8lFcF2fkN6XBl2+jAlvUPa4iyO7idmdMG5L19mMyQ3mS19zYmTnZolzKwBspPZ0tecONmpWcLMGjDKjhON6c1Pvns46nFmsSh3a0weeOnmwxb2XrD+HsMO+c+APkOePnrE8BOiwEcEgwGcCkAfbNQ3YFN0Q+o3pR9E4Ys2ElPA6IJLLCs6Nq0AuTGtsLv2yY67tTWdGdkxrbC79smOu7U1nZlRdpxoTH/70gfrtX225D5ReByCd1969u/bfmn7XV/MKXWoQE06escNC7VWSQQ/9pvSzcps3eE3pI/V6oPzrVDA6IKzIkMGYUIBcmNC1WzYJDvZqLOJLMmOCVWzYZPsZKPOJrI0yo4TjalW/eZn3jlLoEYJZP6Cjz7sN2DtdRREXjtqx+Hfq6UqIjjEb0i/Xmbneb8hvaEW+5xrnQJGF5x12TKgqBQgN1EpmT07ZCd7NY8qY7ITlZLZs0N2slfzqDI2yo4zjalW+6Zn3tlTKXXUa/98Zshm2375jqNHbHR92CqIYGf/PdKjymwsAPALAD9TCgvD2uc8axUwuuCszZqB1aoAualVwezOJzvZrX2tmZOdWhXM7nyyk93a15q5UXacakwDSh8G4PYwyotgqL9Dqt8lrS+zMRXAVUrhX2Fsc04qFDC64FKhAIMMowC5CaMa52gFyA45CKsA2QmrHOeRHTIQVgGj7LAxDZRFpHSokW5INyqr1j1+Q3pf2CpyXmoUMLrgUqMCA61WAXJTrWIc36EA2SELYRUgO2GV4zyyQwbCKmCUHTamAERwuN+Q7lZWpX/6Del1YavHealTwOiCS50aDLhSBchNpUpxXLkCZIdMhFWA7IRVjvPIDhkIq4BRdjLdmIpgF78hPaKsOh/rhtRvSvkeaVh00znP6IJLpySMugIFyE0FInFIlwqQHYIRVgGyE1Y5ziM7ZCCsAkbZyWRjKoJ1APwUwJldVGWK35C+GrZinJdqBYwuuFQrw+BXpwC5IR9hFSA7YZXjPLJDBsIqQHbCKsd5RtnJXGMqgtF+U7plGVt/8BvSB8hcphUwuuAyrazbyZMbt+trMjuyY1Jdt22THbfrazI7smNSXbdtG2UnM42pCHb3G9KDy3h5FsCVSoHfI3V7IVWandEFV2kQHJc6BchN6kpmTcBkx5pSpC4QspO6klkTMNmxphSpC8QoO843pv5ju2cAOBlAn0D5lwC4FMDlSmFR6rBgwKYUMLrgTAVNu4krQG4SL0FqAyA7qS1d4oGTncRLkNoAyE5qS5d44EbZcaox3fE3W38Doo5e/MaidXtv2vvOp48tfW5UN6Tbl5XxFr8h1bulvKhAUAGjC45SO6sAuXG2tMYTIzvGJXbWAdlxtrTGEyM7xiV21oFRdpxpTHe8bptzAPxIKczr89nS9foPUoO2HLR4rZ9/8+0gGS8BuFAp6MaUFxXoSgGjC46SO6sAuXG2tMYTIzvGJXbWAdlxtrTGEyM7xiV21oFRdqxuTD3Pq589e/YxuVzud9dcc828VZV4h2lfXD9X1/NeKDy2z/D5Wwzrt3TXnvXS869vr4kjvvgxDv2i/voLJgK4jI/tOrtQokrM6IKLKkjasU4BcmNdSVITENlJTamsC5TsWFeS1AREdlJTKusCNcqO1Y1pY2PjxSKy37x583adOXPm0lWVZsdrtx0JJWcpwR/79WzvfeDGH/+4X1/p99KHfdDr/9s7E+A4qmuB3ts9o7FsB+8CiT0JIZglxDZhCRC2hOWHNWUIi8HL9OuRjD/fgVC/CPD983+KVH4SV77L0vRr2QgIhGD2LSSBBEIwJBAI+xLW2JaFE1vmI9nWaLrvr+vqcQ2KZiSNpietmdtVlAu91++9e+6d7nffu+92jN7/wQl/PQ8RJGw3crYdyQGF+oOLpMQyqHIQELspB8XabENspzb1Xg6pxXbKQbE22xDbqU29l0PqUG0nso6pUupEALjPNM0j2tra3ixGck7HIYsAIAUED3G9LyS6z/rC57L7P/LupM5N2+IvPjf/1YvKoQlpoyYIhPqDqwmCtSmk2E1t6r0cUovtlINibbYhtlObei+H1GI75aBYm22EajuRdEwXL148rb+//0UA+AgA7ieiB1zXXVtM/7M6DnkWCTYjwDO9b/XOnHJw/ca+fuMUMuG65y995e7atB2RugQCof7gShiP3DI2CIjdjA09RXGUYjtR1MrYGJPYztjQUxRHKbYTRa2MjTGFajuRdEwty7oJEU8FgP8lonpEvAIRlzqOs6qQzmbdePCZaOB/gQ9ettefHJtobkPyf/XcglevHBt6llFGhECoP7iIyCjDKD8BsZvyM62VFsV2akXT5ZdTbKf8TGulRbGdWtF0+eUM1XYi55g2NzdP8TxvEyIe7TjOc8xTKTUXAH6stZ4NALFCjCcdOmncvpc2XLhjS7/Z+5cdr2+4s+vt8utDWhQCQkAICAEhIASEgBAQAkJACNQcgV4AeCssqaPomH7a87x34vH49JUrV25mwZPJ5GzDMJ7RWtcBAA0DxgkA8Pgw6kkVITCQQKgrQYK7agmI3VStakMXTGwndMRV24HYTtWqNnTBxHZCR1y1HYRqO5FzTAEAlVKvA8CvE4nEVZ7nxT3Pu5mI6rTWXx+mmsUxHSYoqfYPBEL9wQnvqiUgdlO1qg1dMLGd0BFXbQdiO1Wr2tAFE9sJHXHVdhCq7UTRMeUd0oMMw7gVAA4GAAMRf2ea5sWtra1dw1SzOKbDBCXVxDEVGygLgVAf1GUZoTQSVQJiO1HVTPTHJbYTfR1FdYRiO1HVTPTHFartRNIxzemEs/P29vZ6HR0dW0eoJ3FMRwhMqu8iEOoPTjhXLQGxm6pVbeiCie2EjrhqOxDbqVrVhi6Y2E7oiKu2g1BtJ9KO6ShUKo7pKODV+K2h/uBqnG01iy92U83aDVc2sZ1w+VZz62I71azdcGUT2wmXbzW3HqrtiGNazaYjspVCINQfXCkDknvGBAGxmzGhpkgOUmwnkmoZE4MS2xkTaorkIMV2IqmWMTGoUG1HHNMxYQMyyAoSCPUHV0E5pKvKEhC7qSzvaupNbKeatFlZWcR2Ksu7mnoT26kmbVZWllBtRxzTyipTeos+gVB/cNEXX0ZYIgGxmxLByW0gtiNGUCoBsZ1Sycl9YjtiA6USCNV2xDEtVS1yX7USCPUHV63QRC5xLsQGSiYgz5yS0dX8jWI7NW8CJQMQ2ykZXc3fGKrtVKtj+iUA+GPNm44AKIVAAwBsKuVGuaemCYjd1LT6RyW82M6o8NX0zWI7Na3+UQkvtjMqfDV9c6i2U62OaU1bjAgvBISAEBACQkAICAEhIASEgBAYSwTEMR1L2pKxCgEhIASEgBAQAkJACAgBISAEqpBAJB1Ty7IONwzDchxncTHmSqnPA8CRWuubitVraWmZ6HneXCLaBxGfdxzngVz9YmVVqG8RaZQEUqnUfkR0JhHtZhjGw+l0+oVck8XKRtmt3D72CaBS6mwiOswwjHXjx4+/ffny5dsDsYqVjX3JRYJPEFBKfQYRT3AcZ9Vw0CiljgSAEwFgRzabvWP16tWdufuKlQ2nbalT3QRk7lPd+s17DvwbAPw8m81iPB5fZprmt1pbW3tKlF7eVSWCk9t2ERjUhubOnVs3ZcqU+Yho5GoSEQHAXVrrv+f+FknHNJlM8uRtkdb6imKKtizrmwBwueu6xxaqt2TJkt36+vqeA4CNAPAsAFxERDe7rvvvxcrEwITAQAKWZR2BiI8BAC9sfAwA8wDgfK31Q8XKhKQQUErdDgCzieh+RPwKIvY7jnMMAFCxMiFXfQSUUucAwLVa6zlDSWdZVgsifg8AbiWivRDxWN/3D29vb19frGyodqW8+gnI3Kf6dZznmK4HAJ4PvwMA18VisatLdUzlXVU7dhOWpIVsaN68eePr6+tXAEDOMT0UAGZ6nnfoqlWr3o60Y7p06dL6np6eA13X/fPixYunZTKZaa7rvpW/Sqy1/qNlWRcM5Zjatr2EiKympqbDly1b5luW9XVEvE1rvVuxsrAUJu2Wn8DChQubTNOcYxjG1sbGxrXLli3L5npJJpO7I+KRpml2+b7/pmmae7S1tb3J5fPnz5+cSCS+AgD9RPS41npbsdEppe5CxK7cTr5S6oeIeKDjOGcWKyu/xNJiuQgEOwq8G9Vvmubv81/mtm3P8X1/31gs9kJbW9u73OeyZcuMDRs2zJ44ceIrPT09J/MCxdatW59es2ZNptCYlFL88H0eAPbRWm9USk0CgM2+7x9pGAbfN2hZe3v7n8olp7QTDoFkMrk/Is5CxA+bmpr42ePnerJt+wDf9w8zTXNdOp3mRVEKnlWXIeJlAJD0ff99djKL2A6vIjdrrddwHaUUL7L+TGv9I6VUwbJwpJVWy0GA3zv19fW779ixY0ssFjueF81d112bN7+JIyL/fZJpmmtbW1u75s6da06ePHmW67psRzsvbqeurm4PrfUbg41L5j7l0FZk28BkMsnzGraBtX19fa+xY8rPoK6urjnpdDqX/DNXj7Oovuw4zl+GmOPIuyqyKh/9wIrNafr7+19OJBIncS91dXWPrVixoi/vXfYPc6FS5jv5cxrbtmcS0ROIaDuOc3d+e5HcMU2lUl/2ff92rfXeSikO5z1Ha/3V4MXMk7qt8Xh8eiaT4b8V3THlyYHnebH29vbX+X7Lsr6BiCu11nsUKxu9CUgLlSCglPoaANxERPci4t6IOK2xsfE4dk5TqdSXfN9/BACe4Jc8AEwBgB6t9XHJZHK2YRiPIOJviGgCABzmed5xq1at+qDQuJPJ5FGxWOzddDq9M2uvUopXfmZorb9ZrKwSHKSPkRNobm6e4nne7wHgD8EK3ome5x3PNmDbtiaiI4loLSKeRUTXua67mhc6DMPoIqKnEHEdAPBxgr7u7u7jCzmnixYtmmqa5kytNfcFCxYsmBGPx7sA4GDP8zYVKis04Ry5pHJHGAQsy7IQ8QYAuA8ADgeAbgA4XWvdr5S6HAC+CwC/AIAvEtF6RPwXRLyAiL4FABzO+zSH3zmOc2OB8aFt26c2NjY+mltsU0q9hIitjuM4RcrSYcgrbZaHgGVZFwd2w+8RdhRORsQ1vOAZLFo9ybZERO8j4pmIeAlPFPv6+jqJ6LScc6qU+jEAjNdapwo4pjL3KY/KItdKbkcKEf9ARDMB4LMAcIZhGO/5vr++u7s7tmbNGk8pdUfw/HkWEU9ERO04zn8UEkjeVZFTddkGVGhOk0ql9mSbQUR+7mwkIl6c2J5IJI5h57TQfaXYUG5Oo5TaBwCeIqIbXNdtHdhWJB1TpRSH5rJjulfwgmfH9BQefLBKyBOAGUTEfyvqmOYL3NLSsnc2m+XJYZvW+vvDLSubZUhDZSdgWRbbwEfBy5rj2tcT0VxegVZK3Q8Ab2mtrwocyfuIiHffj7Us6yHeqXJdcDHkZQAACsFJREFU97qg7GYi6nVdt3k4g7Rt+2QietAwjFPS6fRT+fcUKxtO21KnMgQsyzoVEdPd3d2f5Zc4L1bU1dVt8H2/0ff9x7LZ7L6rV6/+mBcdeBGDnzmxWGxaNpvlYwEcwr2Gozt6e3tfQ8RrHMf52VAjX7JkSaKvr48XUdBxnNPy6xcrG6pdKa8sAaVUHAD+hojfcBznseD/32A7aGxsvKuzs3OzYRhnp9PpxwO9Po2Iix3HeXokobz5UlmWdT0iNmcymYM6Ojq2DressmSkt6EI2LZ9CRGt9Dxv/1WrVm1JpVKH+L7/Yjweb+jv718IAGfx4im3Y1nWQkT8ttb6IKXUcgCoZ0c0sDd+Vp0+nMgKmfsMpZWxU66UmgUAv/N9/zPt7e0fck4WRORcF8dxBAbnMGhqaop3dXXN8n3/VwCwr9b6o2QyeZBhGLxQdgAvng0lsbyrhiI0dspTqdQXC81pfN/nxfZ1RPRV13UfnT9//ri6urq3iWiJaZrvF7pvNDYUzM1PI6JfI+LDWuuV+TRrxjG1LOtzvDsGAPdqrXk1e9dVrGzsmF5tjlQpNZ43oQCAQ3L3B4BDEfEcx3EeUUq9i4iXO47zMNOxbTvl+/4l7Jgqpd7jSR7XCxxTxSvTjuNwCFXRy7KscxHxp0S0yHVdPjuYb0sFy4ZqV8orS2DhwoWfisVivwSAabzIYJrm3bzIYNv2IiLic3138ojYiSSiFs/zDkgkEj3smMZisU/lwn6VUrcAwAda62uLSTBv3rwJ48aNexARE4lE4rQVK1b8X65+sbLKUpHehkNg0aJF+/JLO5PJ1Hd0dOwInIjbEJHPybSzPeSX5bdZimOqlPoBAFxGRCe5rvvqgPYKlg1HFqlTWQKBY3qF1vqIXM9KqW2+7x9lmuZS3/c/5BwYgU3xvOWNpqamuvXr1x9gGMbTEyZMaOzp6TkDEb+jtWYnZaj3lcx9hoI0hsqVUnwUIOU4ztF59sOLpXPzHdONGzdyPpUWrfVRIxVP3lUjJRbt+sXmNIi4gx3T7du3T7zlllt6WRKlFC9g/AIRewvNhfLPhA4mfTEbCs6/TzAM40Df929FxGvzI4ci75iyM8EJi3IOQ0tLyx7BjsWwd0wDx/O3iHjvwEy/xcqibWoyuuAH9CQRvWAYRpqIOCzqr4i4IHBMXwtCMO8K6l5JROcGjulbRHSV67q8q8pO6xIOGXcch88NFrwCp/Q2AODkXPzvrqtYmWgrugSCFWc+FvBtIlrKfigA/CdnBs+N2vM84rOkM2bMmMrPH8/zpvFuRzB55PN/L7uuy6Gbg178kK6vr+dd+nGJROJrA53SQmXRpVbbI+OzorFYbEMikZiU0yWfMweAPweOaWc2m92Nd9yZFL+3TNPsDkKjODvz9Vrr2cOhaNv2/xDRZYZhnJROp1/Jv6dY2XDaljqVJxA4ppfnOwxKqR4iOtYwjBYi4uMmHO7NE8SdZ/6ampoSfH7Ztm3eKXMR8UJEvN9xnKJh2zL3qbx+w+6Rk34i4tV5ixIcKcbvojMHOKb8JYqr8p8zvKBW7LgSj13eVWFrsPLtK6UuKjSnmTRpUgM7pvkLqUqpBwHgUQDg4waDzoWK5dUoZEMcNkxE4/PPOluW1c5zLq31rvlW5B1Ty7I4g+UDvu/P5CQRSqkrAeCHA0N5OUwBEY/mc2ADXtwHcGIbRPxtf39/87hx4+jjjz8mXhngM6aFyipvOtLjSAlwQogpU6Zs931/Tnt7+0sc1ouIHBpwOjumlmW1IeJ+3d3dZ0+fPn0Cnyckou7AMeXQ3diee+55yebNm+N9fX0c8vIk73oF4cGm67q8m7brCnY6fo6IV5im+VMu2LZtW5Z3TIqVjVQuqV8ZAsGz5ZBcGIlt26zTv5um+aNsNsvJJI7RWr8chPLO5xC63MIYEV3juu4NQYjci0R0PiJyYpJLTNO8ra2tjY8b7LyCXX3etZ9qGMbphmF8xH9vaGjY1tnZOQ4ABi3LT6RTGSLSywgI8GTwfQD4vta6LTin8xIRXeC6Lof2ctn3tNY6sJFXfN8/tb29/Zng7Psvs9nsPjnHlXdBDMP4UwHH0yKiM+Lx+Es8vmw228dhVIFTOmjZCOSQqhUmUMwxBQBOpMW7pUdw+KVlWXzk6NjclweCe6/m8MxsNrtXcNRA5j4V1uE/sztOuGYYxuucodtxnOds276QiHiR/BOhvOvWrdvPNM2XDcM4gp8rtm3zghhH90zjs8nyrvpnarGyfQfvoEHnNMlkcq9CjmksFrur0FwoOA8/ovnOxo0bzyOiVs/zjuEd12BcTxDRT1zX/UmOSuQd02Bi5wLAxZzJEgA49PKyTCbTEI/HOWnAYq31SUGSpBs4226+yi3LugkRLx1oBqZpfj6bzV5TqCyXubWy5iO9jZRAkHmQD/N/GPy3t+/7dnt7+29SqVSD7/v8IObvAPLKD2c53YvP7wQ7HpwJjA9h83mxZ2Ox2PkcnmlZ1hoOt9RanzXAMeXESFw//+rSWjcqpQqWjVQmqV8ZAoF9cCg265TTl/Pu1nla63fYUQAATmzDSYpmIOJSx3HuzHNMbw4yZ04FgA7+tJVlWQcjIu9ozdZac6bdnZdt2wuI6BMLZkFRChEzhcq01k5lSEgvpRCwbft4IrqVk18F4eBOLgQzlUqdwCFK7EcGZctz59k5s3NnZyd/e/tcALhDa71QKcXnVW9wHIcT2uy8mpubP+15Hn/+YeB1u2ma3ylUprW+sBR55J7KELAs63zDMPiIya5jI7zjxY7Gli1b3pw8efJqTnoEABzqvz04x8yTSs6xwee/3gOAe3jNg/8mc5/K6C1KvSillvJOVjAn5sSeMw3DOD+bzX4QnDEdxwubQb3rg3fbOCKyXde9R95VUdJmZcZSaE4TJHTkhFkTcrugSql7+PwnJyYqdF8pNsRzGqXUfwPAvwKAxxFknLy0qanp8vyvaUTSMQ0+6cJOJoex7Lw46RH/OzDpQ2VUKr1EmQAngjBNc2L+LlXgEHAGzNeamppeDR7SHKr5Zdd1+TuCOy+lFGd35l3PTyQTibK8MrbyEuBPxmzfvr3+xhtv/Ft+y+xAdHV1TU+n0/x3Du/dGZLJobwc9lJXV2dkMhk/d8awvKOS1sYCAbaRTZs2NSQSiY+WL1++faD9cFkuhHcsyCNjjAYBfiZlMpkJnNwmGiOSUUSNAM97EolEff6xkMHGyEmMPM+b0tDQsEmicKKmxcqOZ7A5zXBGUOp9RdrGlpaW3bdt27Z1sPlT5BzTYAeMQ1lcrfWy4UCTOkJgMAJKqWt4dz1YWeTQFV6pWZL7JqBQEwIjJZDvmIpDOlJ6Ul8ICAEhIASEgBAQAoUJRNEx5W8yxR3HeVEUJwRGSyBIFMAh3xkAeCCXhXe07cr9tUmAzzVPnTr1BP5ESG0SEKmFgBAQAkJACAgBIRAOgcg5puGIKa0KASEgBISAEBACQkAICAEhIASEQFQJiGMaVc3IuISAEBACQkAICAEhIASEgBAQAjVCQBzTGlG0iCkEhIAQEAJCQAgIASEgBISAEIgqAXFMo6oZGZcQEAJCQAgIASEgBISAEBACQqBGCIhjWiOKFjGFgBAQAkJACAgBISAEhIAQEAJRJSCOaVQ1I+MSAkJACAgBISAEhIAQEAJCQAjUCIH/B24/SBfwKBevAAAAAElFTkSuQmCC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UY"/>
          </a:p>
        </p:txBody>
      </p:sp>
      <p:sp>
        <p:nvSpPr>
          <p:cNvPr id="12292" name="AutoShape 4" descr="data:image/png;base64,iVBORw0KGgoAAAANSUhEUgAAA6YAAAJnCAYAAACEQU5OAAAAAXNSR0IArs4c6QAAIABJREFUeF7sXQecG8X1/malu7N9FNtUnzEQA6GTQKgJPbRA6JhOAPu0OpsSSCGEZpmWBJKQ4MQ+rc6mhgBOp4VAgBAC/OkQSiB0Y2OKC8XgK9r3/z15dNmTdT6VHWl39eb3u5/Pp52Z9773zWq/nZk3ClIEAUFAEBAEBAFBQBAQBAQBQUAQEAQEgToioOrYt3QtCAgCgoAgIAgIAoKAICAICAKCgCAgCECEqZBAEBAEBAFBQBAQBAQBQUAQEAQEAUGgrgiIMK0r/NK5ICAICAKCgCAgCAgCgoAgIAgIAoKACFPhgCAgCAgCgoAgIAgIAoKAICAICAKCQF0REGFaV/ilc0FAEBAEBAFBQBAQBAQBQUAQEAQEARGmwgFBQBAQBAQBQUAQEAQEAUFAEBAEBIG6IiDCtK7wS+eCgCAgCAgCgoAgIAgIAoKAICAICAIiTIUDtUHgDLRgTZwL8mSCVqAB/x/KksLry60/VPvez1NIlXN5tK+lbwDYERiQxZsK/j8UBIXXl1t/qPY9nyuJXRloRelSAn4IoMXjU7U8q7b+SuFVkPtMlPg3lC9E/fGullfV1h/KVP78RaVwaykXyjWCgCAgCPiFgAhTv5CUdlaOAAvTNbAsJDB1I4VhIbG1BmbmhOmdNejIjy7uAtSBfjQkbYQPAS1MLw+J5T9SwHkhsVXM9AEBItwC4GgfmqpFE8eIMK0FzNKHICAIeBEQYSp8qA0CIRemtm2vDuBYpdSAMUNE1Nraev1VV131eXt7+3qWZR0KYFWl1Etjxoy5I5VK9Q0GcDKZ/JLrul9ZsmTJdXPmzMmWEgjbtjdSSu2ZTqdnlXL9yq5JJBJTmpqabpsxY8bclbcVbmHa3t6+eSwW26PQR9d1F2UymdyMQHt7+1csy9obQJ9lWY91dnb+qxgmiUTiJKXUXY7jfOj9PJlM7quUerezs/N5799t256glOogoiMcx/loMJwnTpzY1tTUlIrFYt+ZMWPGp9XGtrD+2WefPXzp0qU/AHCZ4zi93s9L7TuRSOxDRG5XV9d9he3btr0TEf0MwMRMJvNKMftL7aca38MuTJPJ5NcBbFKIARE97zjOQ6lUypo/fz6/KPoSgIVKqfvS6fR/i8RjdSI6PJPJXAeAZ9f6SzKZ/FZfX9/ts2bNWsR/tG27HcARLS0th0+fPr27GP62be8FYHfHcaZVE5/B6tq2vRkR7ZbJZDJFfCmp70QikSCie7u6ut4o0kYSwMEADi/kf/5a0z5yP2EXpnz/syyrtRBfy7L+NnPmzNdL5ecpp5wysrm5+RjP9+lnAB4pxmUTfCu1zfb29m2UUltnMpnfJJPJDtd1l2QymZtLrZ9IJHis9mYymXsL65TSnm3bTUT0wyVLllxW5BlB2bY9E8Bix3F4pUjRUko/pfoj1wkCtUBAhGktUJY+gIHClB9+fpyDpdrluNXWHxibqfq/K8yYTpkyZVxvb+/P9Rfp9vxlA+BZFqbNzc0dvb29m+tZxb8BeI2I9lRK8ZLCPQYTJLZtP8xLZJVSh6fT6dtKoYlt24cBuMBxHLahqmLb9n+I6PRiX5oDGx4gTO8C8Jh+2K3m/uH3UrR87FaYMU0mkwcQET98c+EHhWcBzAfwruM4Z9i2fTYAfuD+LYClAI7UD/ynFnnAZdF4o+M4HfnPWHDF4/FXlVKXp9PpS/N/P+2009bo7e39PRGdlslkXlhZsGzbHgPgwng8fo4JYTplypR1+/r63u3p6Rl17bXXLvHaUmrfyWTyF0TU5zjO97z19cPoXa7r/qSYaM1fW2o/1ZC6QJj+CECPbq9avlVb3+tWnqsrzJjatv1dALsAGKG5+he+1yil7k2n02nbtv8A4MtE9Ael1GrMVQDnOI7T5e0gmUxuT0SPE9Fx3gfpRCJxuFKK29iNhe6kSZM2iMfjs7PZbHsxQZdvM5FI7GFZ1m5eflcTp8K6iUSCX/qd6zjOl4t8VlLftm0/Q0QXZDKZ271tTJ48ebzrupm+vr6Js2bNemswu037yP0WCFO+51TLq2rrF8LB32P5Gd0VZkxt254NgHm3gX6BkhNcruv+squr66Ey+fkYEXF7UEqNBHCAUuqH6XR6up/cqqYt/dLmWMdx9uEXHwA+yr/MLKVd27Y7lVLL0un0WUV4PWR7WsAvjsfjqxZ+L/BLTwAHtba2TuYX4yvh9ZD9lOKLXCMI1AqBah4sa2Wj9BMFBAqFadCWypZhn23b1yqllni/bLTIvM9xnAs4XBMmTIiNGjXqUQB3OI6zwp7HyZMnb5rNZp8AcDWALRzHObzgwXIT13W3icViczs7Ox/nBxgWQLFY7GSl1Mk8yee67ptdXV3vdHR0bLts2bKXrr322txSaZ65bW5uVvmZ0GQyuYXruptalvV6Op1mUZYrlQvToC2VLRTOg9tn2/abAM5yHOdPjMEZZ5yxWnd393tEdHBeoLe3t69jWdYblmUd2NnZ+YA3LrZtszBt0jF7jT9LJBIzlVJJpdRFngd3fpv9NaXUGkT0tOM4b/O1HMOWlpZhPLvA/0+lUvF58+ZtO3bs2CcXLFiwfWdn52Ms9N59993turu7X21qatoVwHuZTOZxHf9d4vH48zNnznzZaxfP+MZisS+4rvtSMRGcF6aWZa2TzWY3V0qt0tPT83fmDPeX75vbnDJlyirZbJZnqXpjsdhD/EDEs86WZfGDNM/s/7qvr+/Z2bNnf6L5tkLfeR+IiF/ebNnc3Dx3rbXWWuzth59H29vbd4rFYm0A/l04WzKUT8Vui4XCNGhLZUu1r6OjY0PXdd/wvkiwbXs/ILfnb+P8jH0ikThEKXVLa2vraO/DqRam/ALpv21tbVvyyg39AuE55q6e/XxIP/iu6zjOf/j34cOHr7Ns2bJF8Xh8d35xk8lk+OUZCq9rampamx+4lVLbK6We6uzsfNO27a2J6ItKqX94VxTwrI9SittbPRaLPTxjxowFRR7Sc8I0Fovt5bruLkT0seM4vGqBvH1zvY6OjrHZbHZnpdR7bW1tD6dSKbe9vX1ny7JuAJBRSv0znU4/ou9xRfvO+9rd3T2/ubl5c9d1n+7p6Wltbm7OYaHvDS3d3d178LvHWCzGqyje99w7h/SpKD8HLuUN3FLZAuE8qH2JROIUpRTfR/tfJFTAz0cdx4nncUokEkcrpTodxxldLD48081/b2lp4dUvvUT0gOM4PNMKfsGi+cgv+L7ALxYdx/m4o6NjD9d1W1taWu71rgbwtPOZbqd/FQnf/5VSO8RisTdd192ZV0qxMOU+YrFYj+M47+bHRDFbCr4vcsK0r6/vqlgstq3rui93dXW9lLfZ256eneXVEv/he/hJJ53UOmLEiN2I6C6l1H6u687P39tXhkNLS0tu1YPrumM6OzufLrTbtu01AfD3yketra2Peu8bg7UbhUdQ8SE8CIgwDU+swm1pGcKvLo6WYV8RYcoihB/SeIlt7oFIPxRtxw9jjuPcX+iTbdtXKKXW6u3tPT8ej79mWdYG+Qcf27ZPB3AxAJ6d3JaI3lFKHaSUOoaIvgOAl/NyP7ek0+lrbNv+wLKsw/LLT23bvgpAnGcDE4nERUopXn56BxHtoWdevq/tq3DGNDrCtKOj42uu697b1tbWyg+4noekb8bj8f8WCkAtTG9XSvWl0+kTeTYmm80+yg/nAB5iYaoFwN1Abp8yv3w4iojOzGQyf2xvb9/Nsqw/xmKxHVmc2rb9KwDrW5Y12XXddxYvXhxfY4011nVdl5dXP0FEbymlvqGUuo6XOrLQ4JkFIjqR29NxvB4AP0D9Q8+yzXYc5yIv5/LCVCnFL0veJiIWJ1x2sixrVL7vNddcc7VsNvsQgP8DYAHYK5vN7h6LxU7TMymklHo5m82e39XV9aRt20X7ZvHAbRLRY0qpZp6Rtizr8Xw/vCzNtm0WWczvx5VSeymlnHQ6nZtNHKzdoe4NpQq/odox9Xmp9g0iTM/XgnL/vH2aaxP7+vpuyb8o4M+0ML2X401Ev+MZVV6Gye9GlFI8K3YUz5gmEokTeKm54zi76d95lpkFGPPs60qpOel0+rQi1/Gy7blE9D7HDkAawNcAfMwzuq7r7sAzsHoLxD95uSERvamUOlgpdWI6nR6wZ13PmP6S29R9c5v8Um9SQd87KKV+p5Ri7m/GM8uLFi3aZ9SoUTwLzOL3v0S0oLe398jm5mZesVK0b4+vLEgW81JmHl95LCZPnjwqm80+QkQfKqU+4BlmACc7jnNHqT4V41Cpws8U/4Zqt1T7BhGm5fJzgDBNJpP8QuJBx3GaE4nE8Uop5mJ/fFzXXcuyrL+y6OQdNAC2yWazu/EsuG3bvAR8X82dUQB4BpZf6K7Ks7tE9NnYsWO/xi9o+AUKAL4/8+qmdQCM7evr+xqPn46Ojh1d1/2rvpfy9p11eXUNC1Pug7mVyWQu1Fs/itpSKEx51RS/aOH7rlLqm/xuxXGc67zt2bY9md+T5kWoUuq2bDZ7s2VZP+dxCIBnpnk5/9kr61vjsJOe1X7RcZwDC+zmFzh3KqUeIKLRLOL5/s4YlurTUBySzwWBahEQYVotglK/NATKEH6lNejzVWXYVyhMJ0yY0Dxq1Khuy7K2LtxjWMxKniWbP3/+XBaa6XT6wUQicYd+w/sz/dlC3qvKs3VnnHEGv7V/RCl1GoveYkt5bdvm/Y6H8YOmfijlJZcsTE9PJpOnxmKxu3iWIpFI8GzGs3kRJjOmOQHEs1A3OY7Db5GHLCxMLcva33Xd31mWta/ruj9goUZEWymlnmdhym+6hw0bdvLYsWMd/SBkE9FRmUyG++IZ1h8qpSYQ0dVKqamxWGy73t7eVsuy5ra1tTW988476/LvlmVtx2+89b7Wa13X3YBnyHnpMREdkslk9kokEvyg/vdYLLbBzJkzF/MeZAAv9/X1rT979mxerpwreWGqZ4Zv51ksALz8+NxsNvvPfN/z5s1jMdK5ePHijVk88sNKc3PzPOZP4VLelfVtLS8sXPbMZDIsmHMz+fl+FixYsJ3ruvxguAEvddczsvwiZhMi+nIpPhV98F+elTef/ChwyYWqEabJZPJynpF0HOeooYiaF6ZExHuff9/X17dlPB5/hsUVgN/lhWkymTzRdd2OTCazK/9ORL/OZrNf4P2nHR0dW7mu+yzPjvb19X2j4LorW1tbx/Nsi23bvN9957a2ti9pvv8ZwFO8H9W2bX4JdggLX819FsbfdxyHxXF/0cJ0lmVZX+AXdPpexTwe29TUtHe+b9u2WayMdRznW1xZj9/7eTatcCnvyvrWvv4yFottzONG3zf7sbBt+xwABzqOs6f+7FQi+qbjOEeW6lNRfkZ4xrQCfv4fv3DVOPGeaN4i8Bbzu1h8+HuSecXCUMf+eiJamslkJicSiS5+0es4zqH63vZvFpeO4yT1/vrXiehYvhfZts38fMxxnMt0O3zf4RnWK23b5qXzr+S3KyQSiT/x6hK9lJf7WMCrolZmizfuvJQXwHZtbW0784tP27ZtAN91HGdTbXOuvWQy+QgvN89kMrN5xYrrurx65oFiS3lLwGHDtra2/fIvWr392LbNL4TY99wqLi1k/+M4zs9K9Wmoe498LghUi4AI02oRlPqlIVCG8CutQZ+vKsO+QmGqvwh7ShWmevndVY7jbMxL1ZLJJM+oTXMcZ0vbttfnL+eenp7h+aW5BV90K+wxXZkw1TNXnBSEBQy3vVW+7UYRprZt8ywhv0WWEnIEeBn0YAl62LVShV+9YBjKPl55UXDcTb1MlX7LR+Alx3HyKxGK1i51RrL8rv2pUap9g8yYstDbtIwXJ7yagl9OgYg+17P703l5rhampzuOwytBcsW27TeUUpPT6TTPaPL/bT37vrsWX+85jsOztvzZn/XqoNx+Vdu2/6WUujqdTt9i2zbPyj/NM5i6ac7z8AqvgOE+iIhf1PCMKtfjpFkTCoXpymwp+L5mYdrLq5f473pW8p+O44zwCkY9g/9rAPcT0T1Kqd/wC7tiwnQoHAB8mMlkzs3bUSBMX1dKTcljWGDroPj6wy5pRRAoDQERpqXhJFdVi0AZwq/ariqqX4Z9g+wxXVS4RE2/WR/mOM4lXpv0W1g+0iS3P0afB8oJJfhLmL8s5/f19a2WX5rHs12xWGwxP5Ank8lDiegix3G+4vnCXuC67vH5xDP6LS1nl73Ydd1nlFIXE9GdvNfGsqwXRZhWxBCpFAAERJgGIAhiwmAI8NLJLVcGT6nCb7A29Ioa3hM70rIsFsIDsoNXG5pS7SsmTBOJxLeVUic4jsNnXufKpEmTRsdisbt7e3sPvOaaa3hJdK7oGf0BS3m9tg8iTF/hWdVMJsOzmtwGi73D0un0173iiz/T37H3Oo7DWyX4/7ya6FecCMy2bc4afp1lWf2Z17PZLO/ffEW/rD0n34dOjHdQEWE6qC1ePwqTHyUSCV4Nwn4PK7SZRWhTU9NelmWdxPvyHcfZzLZtfi5Y4n0eYPtXhsMQwvRlpdT38skWeVl6T0+P4oR4K2u3Wl5JfUGgHAREmJaDllxbOQJlCL/KO6miZhn2DSJMZ+vEH7yk9kPbtnl/6T16P8mcvGUdHR1r6713X2tqauo/pqW3t/cnnCSBs73qBD18rIfD2YD7+vqed113/66urkf1Hpi79VLNXPKZRCJxv1LqGd5/ohMb8N4aXh58KxHd3NPTM55nX23b5oyx5zeaMC14UBiQ/Ejv0eMv+juXLFnyvTlz5vQmEokTeTlrNpvdojCLJy/lJaJdM5kML4vsL7Zt35xfysv7ei3L+nI6nT5Cz6bz2/cR/PZfP1jynmPeI8wZKR92XZePGOJkSwOW8vKyXl4aqR9m+CErt9yYj21RSv2KH1wmTZq0cSwWY37s2NXV9ZzOQPz7lpaWMdOnT+d9TblSLCuvfnh71HXdGz1LeTlh01aO4/Dbe374u5EfdDjRFy9vJKJ9xo4dewAvE1tZ359//vlq3KZ35t+7lHfu3LkbxmKxf1uWtQMvf9cvXDh5zRrZbJaTjAzpU7HRPtSMZBV3CF+qlmpfsT2mGu8XlFKnpNPp355yyinDmpubeQ8aH+OyVcGDPWflZc7wXrsBxbZtTj6U22NaZClv4SxVju+WZfGy3v4lv/nfuWHbtjnj6K75mTJ9n1mT72WJRIKX7vLszQ48A5RIJDgbO48fTr7SX4pl5bVte4nrugfwctt8f5wZVSnFyz3/psfSq/lkZnqZ4iP5F4Er67uY8PFioet+v6WlZSceR7Ztc0b2LdLp9AGl+lSUnyUs5eXEeSNHjuScAnwUSJtS6nYiOlUpxXvLeSnzerptl4husyzr+97EYfo7gvfgclKxwrKUiI7PC6/CD6sRphXws1xhykt342PHjj1x4cKFTd3d3TzbyrOPvLS2f5mtvkfyEtyiwlQnqxvpOM5xzKF3332X8zncn06n7+Gsw5wheMyYMUfNnz+fcwSweF1YRJgOakvB98KArLyDCVPOOeG67kzel61xfCWbza45a9Ys3p7xieu63+jq6uL90rn99yvDYQhhyjkBVFtb28mMYU9PD+81/bPjOD9eWbu+3PykEUGgRAREmJYIlFxWJQJlCL8qe6qsehn2JZNJh4iWOI7D+5ByRS+54b1Wh+gjR1yl1KXpdJofHL0PYFOUUvxQyGdm9hedVfKOtra2tRYsWLC767q/4TM1+UGdiK7K76vRQorPJuQsvrc6jjNRv33OvUXWfb/IR9YsXrz4+6NGjboWwD4AOJssi6FjFy9evMqcOXN6bNv+t967+uDKQSs9621l4Fdbq3T7+K0wZ5P0Jl/Re+n4C5tnOzjZBu/N5Af03DIzb7Ftm8+O5GMzGOP+opP1cHKKK/SxKBwPTsLBCYSeUEqtm06nd7dt+1wi2n/s2LH7atHJmSh/Fo/Hv9rX1/daW1vbsHfeeYeTfLBIHcYCkLMqa5GRe9DkYy2UUrzkbRv+v23bZ3KCX36A4mRbeqkW7yP02seidkE8Hh+ZP3aAkw/x2/tsNvubfH8LFixY03VdPqePl32z7fzyg89gfU1nK+b9WfzSJaETeBTtW187N881NiT/t7xfejaCkzRxH8OIKOlJ6DSkT8VYU6rwq5ZxldYv1T69BP8tb7x0rPmICE4SxDMpMSLixFvtHJ+C+8k2lmXxg/naRTj8tmVZR3EGaJ0JlZOx7M2/W5Z1OvM0X8e2bV4JsqvruryHuv+6/O+aj1O02Dxe2ziViNbIZDJnapHFD/t8hii/KOElm0cWjp9EIsFHNP3AO9tm2zYnYWIxtnG+P32f5PsfH4/Bou2h7u7u4/nFWzKZ3J2I+H43znXdL3700Udvjxw5smjfxXz1YqEFy7VExHsg+Z7wfiwWO5KToZXqU1F+DiFMdUbss4joPADDuQ29tJP94pdFK7xo4CQ+rut+q6ur6z0dj6/q5FArxJ5X6XgTpxXaWKowtW2bY81ZeftnR8vhJ5/hTUT8EoGPRVqhFIuPPpaLk1zxvYn3yD8ej8eP5vuZbdszdGIiFpl8T+TEasx/R2Nyv2VZ09Pp9B/0MV78sngsvzAkoieHDRv2LX4BoV+eccb2ccwxInqYhapOItTfx8psKbjv8lLiz/PPCvpezoJ8Na/N+lgaznrOnOejeHirT26llX7xw0uUOVP1RkPhwMLUm/zO24++r/BLC8aQE0jd9/nnnx9/ww03LC3Vp0rvfVJPECgVARGmpSIl11WHQBnCr7qOKqztk322bY/gRDbeZUuVWMQC9P333187v4R3qDb08TRrt7W1fcCCx3v9xIkTV43H49l8av2h2lrx89KFX/lt+1HDH/t0Jk53sHNny7WUl7GNGzfu48J4lNtOKdfrBFxrFIt/KfULr+EH5M8//3x4KTyupm9O7pXNZketvfba73uzIrM9lbRbqvCrBBM/6vhkn+ro6Fhr2bJlHxfbh+6HnX63wXzi41jy4qna9llcWJbV610VMFib1fSt750txZbMVtLuyoQfr3bRCdGO8/pCRPfx8WT8ggjAO7zUc9myZc80Nzfz7DMn01mqt5HwyzDi7465c+eO55wCSilOQrYan+/KGbABvEhEh/Oy1WJ4lSpMh4ifUX4yTj09PX2F5zGXyymdXZn3f+a31PQ3wd8FM2fOZMz5nNhBi1+26A7UlClT1in1O7+avrluX19ftzeTd97JatotNwZyvSBQDAERpsKL2iBQKPyAH0OBQFD9/5ZrSb5+ufUGvz5/8H03gnbOqn8+VtBSofDLHSVSyb3D78Pgvb7kY3cXELTjbCqAXKpUhECh8APQU1FDZivluRq4rMFm3ZbWC4Qfz5D1lwULRrXOnLnv4e+9t/oXNtjgwxc/+mjEGosXt45Za62P3iJS6sMPV1t/3XUXv37mmXfOWWONpcvuumvbzW677StHEMH6+tf/ffsRR/zfs5a1opB68MHNN5wzZ5cJPT3xEV/60lsPTZx4/wPDhvXwecTFCmdLPlp/ELhzVoVBgoAgEH0EKnm4jD4q4qH/CAwUpv6372+LIkwH4DlAmPqLtP+tiTD1H9PQtFggTINutwjToEfIZ/sKhOkKrS9atAqWLBmBtdb6BLNm7YWXXloPm246D6uuugxPPLERVlllGY4//iFsuOH7+P3vd8aTT45Ha2s3bPsebLZZ/+lQ/e329sZx660748EHt8DIkUvR0XEPvvAFXi1aUhFhWhJMcpEgIAj4iYAIUz/RlLYGR0CEaYjZIcI0xMFrKNNFmDZUuEPn7FDCNO/QZ581w3H2yQnTzTd/B3vu+QJ+85vd8fHHuW2nA8r227+OE098EMOHr7g4YO7cNTBz5n5YuHBV7LLLKzjuuH+hpYW3zJZURJiWBJNcJAgIAn4iIMLUTzSlraGE6Q9DA1Eql0xGSg6BnDAN0TmgSmLXoMzVwrQlLO6r5UmrpDQIAkSlxXvhwtZhV1994IQFC0aN5+W7Z5zx19+9/PLYte+++0t7vvfeahsAKvfsNmJE95ITT3xozle+8toK06U9PXHruuv22PWJJ8bv2dTk9hxyyOO/32ef514tttx3EPhfVAqcREiKICAICAI1Q0CEac2glo4EAUFAEBAEBAFBQBBYOQL6TEvOmr0vZ+Xt7e09mpP9nH322cOXLl3K2Vq/wxl2OQP3mDFjbnz//fdHZLPZrTlbbTabfZmTTOkjhzgD65cB/BXASX6feypxFAQEAUHAbwREmPqNqLQnCAgCgoAgIAgIAoJAhQgUE6Ybbrjhx/PmzTtBn2/KR3048Xj8u3xcSiKR+IZS6hZ9BMiFbW1tP50/f/63APxq+YkzdNrYsWOvLcx8XaF5Uk0QEAQEAWMI1E2Y2rbNSwP3ArCsr6/v1tmzZ/cvRUkmk5voQ+ebLMu6M51OP2sMAWlYEBAEBAFBQBAQBASBgCCgz8X+rT7HNTdj2tzczGfX8gwonyP8SDabPW7WrFlvscmJRGJ/LUxXUUqdb1mWk81m+exTPlf7Kcuyjuzs7HwzIO6JGYKAICAIDIpAXYRpIpGYopS6DMBviGg9fYD3l7u6ut7Rh8ffRkR8A+alKicAmOQ4Dh+ILEUQEAQEAUFAEBAEBIHIIpA/izQWi43LZrNzx40b9/r8+fNjRLRlLBYbCeC/nZ2d8/IA8PnZrutuo5RqUUq90NbWtojPMm1qalrPdd3XHcd5O7JgiWOCgCAQKQTqIkxt2/4QwOS82LRt+wkAv3Uc52e2bf8DwEOO45yv3wQmlFLnOo6zUaSQF2cEAUFAEBAEBAFBQBAQBAQBQUAQEARyCNRDmKpkMrn/mDFj7k2lUn1shG3bzymlZqTT6U7btj9yXffwrq6u+/RnLEhf7enpGcWb/yVugoAgIAgIAoKAICAICAKCgCAgCAgC0UKgHsJ0AIKJROIipdTknp6ezVl42rZNSqkd0umZPbNZAAAgAElEQVQ0z6KyaF0TwAfZbHbD/H6KaIVAvBEEBAFBQBAQBAQBQUAQEAQEAUGgsRGoqzC1bfsKACcT0d6ZTOYFLUSzlmXt0tnZ+Rj/v6OjY23Xdd+Lx+Prz5gxY25jh0u8FwQEAUFAEBAEBAFBQBAQBAQBQSB6CNRNmCaTySuJ6GTLsvbu7Ox8Pg+tbdvvENEZmUyGkx/xjClnoHts8eLFI+bMmcOb/uMlhGEXzlpXwnVyiSBQiMA6AN4TWASBMhEQ3pQJmFzej4BwR8hQKQLCnUqRk3rCHeFApQisAuCVSisPVa8uwlSL0gQRHdjU1PQcG9nX19ftOE5vMpl0iOiL8Xj8mx988EHPqFGjrldKjUyn0wcM5Yzn8yMB/L6M6+VSQSCPQBuA/qOLBBZBoEQEhDclAiWXrYCAcEdIUSkCwp1KkZN6wh3hQKUIGOVOzYXp5MmTx2ez2deKoHGz4zjH8Z5SpdSNRLSnvuY5y7KOLvMMLhGmldJN6hkdcAJvZBEQ3kQ2tMYdE+4YhziyHQh3Ihta444Jd4xDHNkOjHKn5sK01DCdffbZw5csWbLKNddc80GpdTzXiTCtADSpkkPA6IATjCOLgPAmsqE17phwxzjEke1AuBPZ0Bp3TLhjHOLIdmCUO4EVplWGU4RplQA2cHWjA66BcY2668KbqEfYnH/CHXPYRr1l4U7UI2zOP+GOOWyj3rJR7ogwjTp9xL9yETA64Mo1Rq4PDQLCm9CEKnCGCncCF5LQGCTcCU2oAmeocCdwIQmNQUa5I8I0NDwQQ2uEgNEBVyMfpJvaIyC8qT3mUelRuBOVSNbeD+FO7TGPSo/CnahEsvZ+GOWOCNPaB1R6DDYCRgdcsF0X66pAQHhTBXgNXlW40+AEqMJ94U4V4DV4VeFOgxOgCveNckeEaRWRkaqRRMDogIskYuIUIyC8ER5UioBwp1LkGrTejr/abA13ldikvs9pm1ir9bHK4tYnTn3+gWJwEGEzAOuWCNUbSuGtEq+Vy8KNgNx3wh2/elpvlDsiTOsZWuk7iAgYHXBBdFhs8gUB4Y0vMDZkI8Kdhgx7ZU7vdOM262Wz7o0ErE3d7ofWMGsYuWrEyJa+mfce+9KzAL5U8NNSZk8ugDcBvKF/BvyuFN4tsz25PJgIyH0nmHEJg1VGuSPCNAwUEBtriYDRAVdLR6SvmiIgvKkp3JHqTLgTqXCadWb767a6AoS9Nh617Nn1hi3bYvSq7qiFy+LrffBZfJXrDnrdbOfLW18C4D4A9wP4p1JgMSwlfAjIfSd8MQuKxUa5I8I0KGEWO4KCgNEBFxQnxQ7fERDe+A5pwzQo3GmYUFfuKBE2BLBf4q7xF40c3rf2JiOXNXlbe2Duqvjejguw3TpLCzvhmc9Sl+duBGBcmVa+p0XqvwD8n1J4vMz6cnl9EJD7Tn1wj0KvRrkjwjQKFBEf/ETA6IDz01BpK1AICG8CFY5QGSPcCVW4amMsEXgJ7n4A9gawJ4Avc8+T/7YhWmKELdb4fIAhf3tz9W57mw+e2G/8kn8AeBHAS/yjFAZeOIT5RGDBywJ1vOdf7+/Dh2hiLoBHALAdc5TCB7VBTHopEwG575QJmFzej4BR7ogwFaYJAgMRMDrgBOzIIiC8iWxojTsm3DEOcTg6IMqJTxahe+h/RxZa/qdXRuHGF9ekbdde+tr8xfE35ncP++87nzTvQESLnjz1hQNMe0qErQB8zfPDonWwwqJ0jhaoRZMzmbZX2h8UAbnvCDkqRcAod0SYVhoWqRdVBIwOuKiCJn5JVl7hQMUIyD2nYujCX5EIqwI4Vv/w7Ohg5T8AWNzdvv01W+2lLHWA2+daKq56AVpGSiWeOvn552qNCFFudnVnADvpnx0HsYFtz4tUmUWtdaBW7E/uO/WPQVgtMModEaZhpYXYbQoBowPOlNHSbt0REN7UPQShNUC4E9rQVW64nh3NC9INirS0TAtRXhJ7V2GSoe2u22qb7nnL9m4eM2zh06c+f0Pllvhbkyi3R5UF9hEADinSusyi+gt5pa3JfadS5KSeUe6IMBWCCQIDETA64ATsyCIgvIlsaI07JtwxDnFwOiDCUQCOAXL/Fpa3Adyp92feqxQ+HMLyQHOHCFsDOFKLVP69sPAs6s0AZimFvuBEqSEsCTR3GiIC4XXSKHdEmIaXGGK5GQSMDjgzJkurAUBAeBOAIITUBOFOSANXqtlE4BnR/OxoLolRQXkQwG/5Ryl8VGq7QHi2EBDlZk95FpWF6ioFPvIS5FlaoK6QVrgMPOTS0hGQ+07pWMmVAxEwyh0RpkI3QaCGA07AjiwCRm/UkUVNHGMEhDsR5QFRbklrXpDyXlJvyQK4SYvRuyqEIHTc0Ut9WaDyz+4Ffr/iEagLK8REqpWGQOi4U5pbclUNEDDKHRGmNYigdBEqBIwOuFAhIcaWg4Dwphy05FovAsKdiPGBKJcM6DsAJhRx7TU9O3qTUrkjXaopoeYOEQ7lE3AA7F8AAi9p5hnUGSUsZ64Gv0auG2ruNHLgAuC7Ue6IMA1AhMWEQCFgdMAFylMxxk8EhDd+otlYbQl3IhJvotzsNwtS/il8vrrPI0g/88nlSHCHCEdrgcpH5XgLz6BeqRS6fMJLmvkfApHgjgS0LggY5Y4I07rEVDoNMAJGB1yA/RbTqkNAeFMdfo1cW7gTgegT4dsAzgZy+0m95RpesqsU7jXgZqS4Q4RvaYHKM87ecocWqJyhWIo/CESKO/5AIq2UiIBR7ogwLTEKclnDIGB0wDUMio3nqPCm8WLul8fCHb+QrEM7RDhcz5DuWtD9nwD8QimYFFOR5A4RElrkb16A6S+0QJ1fh1BHrctIcidqQQqoP0a5I8I0oFEXs+qGgNEBVzevpGPTCAhvTCMc3faFOyGMLRG21+Lp+ALzH9OClLPsmi6R5Q4RRgL4rhb9IzxAvqnF6QzT4Ea8/chyJ+JxC4J7RrkjwjQIIRYbgoSA0QEXJEfFFl8REN74CmdDNSbcCVG4ibC2Zx9pk8f0d1iQArhKKbg1ciny3CECH6/DAvXEAkzvAfATpfD3GmEdtW4iz52oBSxA/hjljgjTAEVaTAkEAkYHXCA8FCNMICC8MYFqY7Qp3AlJnIkwRYvSjTwmswi9Ss+SsjitZWkY7hDhMI39bgUA/xzAjyR7b9m0axjulI2MVBgKAaPcEWE6FPzyeaMhYHTANRqYDeSv8KaBgu2zq8IdnwH1uzki8F7HSwAcWdA2L9flfaS8fLcepeG4Q4SztEAd5wGcj91hcXpDPYIQ0j4bjjshjVMQzTbKHRGmQQy52FRPBIwOuHo6Jn0bRUB4YxTeSDcu3AlweInQrkXpuh4zOaERC1JOcFTP0pDcIcplPj4fyCVJ8pabtUB9rp5BCUnfDcmdkMQm6GYa5Y4I06CHX+yrNQJGB1ytnZH+aoaA8KZmUEeuI+FOAENKhPW0ID3FY97nAC5QCrx8NAiloblDhAlaoH7JE4yPtTj9cRACFGAbGpo7AY5LGEwzyh0RpmGggNhYSwSMDrhaOiJ91RQB4U1N4Y5UZ8KdgIWTCMdoUbqJx7QHWAQphYcDZG7Dc4cIq2tx+v2CuDyoBepfAxSvIJnS8NwJUjBCZotR7ogwDRkbxFzjCBgdcMatlw7qhYDwpl7Ih79f4U5AYqiPKLkYwBkFJvHsG4vSWmXbLRUR4Y5Gigj78Gw2gD0KwONMyRcphU9KBbVBrhPuNEigDbhplDsiTA1ETJoMNQJGB1yokRHjV4aA8Eb4USkCwp1KkfOxHhEOAsCidDtPsy9oQfpnH7vysynhTgGaRDhPC9Thno+e0OL0Lj/BD3lbwp2QB7CO5hvljgjTOkZWug4kAkYHXCA9FqP8QEB44weKjdmGcKeOcSdCTC/b/WGBGbP0ftIFdTRvqK6FO0UQIsL2WpweWvDx5VqgZocCtgE+F+40QJANuWiUOyJMDUVNmg0tAkYHXGhREcOHQkB4MxRC8vlgCAh36sQNImzL2XUB7O4x4QM9S5qpk1nldCvcWQla+miZqQBGei77pxanvGe4kYtwp5GjX53vRrkjwrS64Ejt6CFgdMBFDy7xSCMgvBEqVIqAcKdS5KqoR4R9AfCsqPc8zNu0KP13FU3XsqpwZwi0ifBlACxOD/NcSlqcXlrLYAWsL+FOwAISInOMckeEaYiYIKbWBAGjA64mHkgn9UBAeFMP1KPRp3CnxnEkwnEAbirolpMb8VLPMBXhTonRGmT29G4tUB8rsZkoXSbciVI0a+uLUe6IMK1tMKW34CNgdMAF332xsEIEhDcVAifVINypIQmIchl3r/Z0ORfAZKVwRw3N8Ksr4U4ZSA4ye/qZFqc/K6OpKFwq3IlCFOvjg1HuiDCtT1Cl1+AiYHTABddtsaxKBIQ3VQLYwNWFOzUKPlEu6+6Fnu7+BWCKUniuRib43Y1wpwJEB5k9/ZNexv1iBU2GsYpwJ4xRC4bNRrkjwjQYQRYrgoOA0QEXHDfFEp8REN74DGgDNSfcqUGwiXA9gJM8Xd2sReniGnRvqgvhToXIDjJ7yhmYeUn37AqbDVM14U6YohUsW41yR4RpsIIt1tQfAaMDrv7uiQWGEBDeGAK2AZoV7hgMMhFWBfAPIJeBN1+uVArnGOy2Vk0Ld6pEWs+e8kw68yRfurRAfb/K5oNcXbgT5OgE2zaj3BFhGuzgi3W1R8DogKu9O9JjjRAQ3tQI6Ah2I9wxFFQifAHAywCaPF2cqRSmG+qy1s0Kd3xAnAg7AvgRgL09zT2vxelffOgiiE0Id4IYlXDYZJQ7IkzDQQKxsnYIGB1wtXNDeqoxAsKbGgMeoe6EOwaCSYTdADxY0PRhSuHPBrqrV5PCHZ+QJwI/D7M4/UFBkz/WAtX1qaugNCPcCUokwmeHUe6IMA0fIcRiswgYHXBmTZfW64iA8KaO4Ie8a+GOzwEkwmQAMwqa/YpSeMrnrurdnHDH5wgQ4Uggd2zQFz1NP6DF6cM+d1fP5oQ79UQ/3H0b5Y4I03CTQ6z3HwGjA85/c6XFgCAgvAlIIEJohnDHx6AR4TIA53ma/ATARkrhAx+7CUpTwh0DkSDC+lqcnuBpfpkWpz830GU9mhTu1AP1aPRplDsiTKNBEvHCPwSMDjj/zJSWAoaA8CZgAQmROcIdn4JFhF8A+LanueeVwtY+NR/EZoQ7BqNClOMSL+8d7unmd1qgvmKw61o0LdypBcrR7MMod0SYRpM04lXlCBgdcJWbJTUDjoDwJuABCrB5wh0fgkOEDIB2T1MPKIW9fGg6yE0IdwxHhwhf1eJ0d09X72hxykcQhbUId8IaufrbbZQ7IkzrH2CxIFgIGB1wwXJVrPERAeGNj2A2WFPCnSoDToTfADi+wUQpuyvcqZI7pVQnymV15pnT7xZcz/uY+dzTJaW0E7BrhDsBC0iIzDHKHRGmIWKCmFoTBIwOuJp4IJ3UAwHhTT1Qj0afwp0q4kiEPwE4tAFFqQjTKnhTSVUiHKP3no731H9Si9O7K2mzjnXkvlNH8EPetVHuiDANOTvEfN8RMDrgfLdWGgwKAsKboEQifHYIdyqMGRHuAbBPg4pSEaYV8qaaavpsXM7ae2xBO1OVwsXVtF3junLfqTHgEerOKHdEmEaIKeKKLwgYHXC+WCiNBBEB4U0QoxIOm4Q7FcSJCLcDOKiBRakI0wp441cVIpwF5DJAj/C0eYeePX3Wr34MtiP3HYPgRrxpo9wRYRpx9oh7ZSNgdMCVbY1UCAsCwpuwRCp4dgp3yowJETjpzEkNLkpFmJbJG78vJ8IuWpx6k2x9qMWp43d/Prcn9x2fAW2g5oxyR4RpAzFJXC0JAaMDriQL5KIwIiC8CWPUgmGzcKeMOBDhKiA3W5UvDyuFr5XRRJQuFe7UOZpEsLQ4PbfAlNlaoC6os4mDdS/cCWhgQmCWUe6IMA0BA8TEmiJgdMDV1BPprJYICG9qiXa0+hLulBhPIlwIDNjH97RS2K7E6mG/TE2aNGmjWCw2Tin13qJFi16eM2fOOgDmD+bYhAkTYqNHj97Udd21stnsf2fPnj3otWEHp972E+EwnRhpc48tLwA4Tyn8pc72CXfqHICIdW/0O0uEacTYIu5UjYDRAVe1ddJAUBEQ3gQ1MsG3S7hTQoyIcBqAX3kufVkpbFZC1dBcwkJy5MiRBymlZvJRMEqp27u7u0+Kx+NbW5b1C2CACH9r4cKFF1uWdd2cOXOyXidTqZQ1b968fZVS0wFs4vnstlgsdtbMmTNfDw0oITKUCGO0OD2lwOzLlcL5Jl0R7phEV9ouQMDod5YIU+GbIDAQAaMDTsCOLALCm8iG1rhjwp0hICbCcQBu8lz2tlLYwHhkatjBlClTVslms2cR0XkAhnPXRHSP67o/iMVi1wLYBoALYK4+v7TJdd0FlmUd5jjO/3lNTSQSOyilfg9gXBEX7mhqajr517/+9cIautdQXRGhQy/vHe1x/D4AFyiFR/wGQ7jjN6LS3hAIGP3OEmEq/BMERJgKB6pHwOiNunrzpIUAIyDcWUlwiLA/gL96LvlAKawd4HiWbZpt22sS0dVKKRbg/YWFKRE5lmXxfsUmAB1tbW03LFiwYHfXdW8FMBLAGW1tbZlUKsWiFRMmTGgeNWrUNAA/APAZEU2Ox+O3Z7PZHwFIAviY+0mn03eWbahUKBkBImyrxek3PJU+1+L05yU3NMSFwh2/kJR2ykDA6HeWCNMyIiGXNgQCRgdcQyDYmE4Kbxoz7n54LdwZBEX9cP+U5+NPlcKqfoAepDba29vXsSyLMw3vDeB3AL7Iy3ZZmCqlfgngOgCrA+CluZzt9WAAKSLixDunZjKZW3iClX2aOHHiqvF4nGdYjwDwbDabPXTWrFlvJRKJbyqlfgughYjOGjt2bGdezAYJi6jZQoQUgKkFfnGML1QK/6nWX+FOtQhK/QoQMPqdJcK0gohIlUgjYHTARRq5xnZOeNPY8a/Ge+FOEfSIsC6Adz0fuUohVg3QQa5r2/b6ruu2xePx17PZ7I1KqX31jOlEy7IuLzgeJ+dKNpt9tKmp6ajOzs55ed9OOeWUkU1NTbfq+v8ioiO7urreSyQSe+jlvaNYFLW1tV2RSqX6goxJVGwjwn4ALgWwg8cnTkTFS3uvqdZP4U61CEr9MhEw+p0lwrTMaMjlkUfA6ICLPHqN66DwpnFjX63nwp3iwnSxXqqa/3RVpfBptWAHvX6BsOSlvFdaljXLs1+0B0Az+0FEnyilJjmOwzNwuRlTEabBjDBRbqafxemZBRZmtEB9v1rLhTvVIij1S0TA6HeWCNMSoyCXNQwCRgdcw6DYeI4Kbxov5n55LNwpQJIIzwPY0vPnPZTCg34BHuR2vOICwL1E9IxS6rsAFiulThozZsxfFyxYsL3rurwsdzyAOX19fZNmz579Cft1xhlnrNbd3X0DgEMAPA2AkyO9nUgkvqGU4iW/nFjpnMWLF19dmM03yLhExTYiHKsF6kYen5jvPHv652r8FO5Ug57ULQMBo99ZIkzLiIRc2hAIGB1wDYFgYzopvGnMuPvhtXDHgyJRLtERJzzKl7OUAu+zbIhSIC7+DuT2IfJROW8qpQ5Lp9PPtre3r2dZ1h8BbA/gL/F4/LvZbJZ51BuPx1/p6ek5Tyn1HQAfEtFxS5YseXDUqFGcDIn3On6ulDoxnU7z2Zq5WVYptUWAKJdRmmdPTyzo+SdaoFa0xFq4U9s4NnBvRr+zRJg2MLPE9aIIGB1wgnlkERDeRDa0xh0T7miIicBLVid6EJ+lFNqNRyBAHRRZjvlby7I46VErgPeI6J9KKT46hhMk9SmlLuCMvUTEmXiXuq57rFKKlFK/AcD7SXn5M+9n5Bm6GBE95rru0ZwQKUBuN6QpRJgC4BIA3mNleGXAVKXwQLmgCHfKRUyurxABo99ZIkwrjIpUiywCRgdcZFETx4Q3woFKERDu5PZL4mJOyuMB8S9K4dBKQQ1rPRYXzc3NvEz3AJ386CTLsk7Ws50jPH71dnd3Xx+Px8+Jx+MJIrqMRSgRHaOUuk8p1UFEfEQMC9p8eY2IJmUyGRY/MlsaAJIQ4ct69vSgAnOmKZXL6FtyEe6UDJVcWB0CRr+zRJhWFxypHT0EjA646MElHmkEhDdChUoRaHjuEOXO1+z0APiIUvhqpYCGuV4qlbLmzp07PhaLjctms3PHjRv3Oh/rMmXKlHWz2ewOrutuCuCVWCz2ZGdnJ4vL+fosyy2JqNuyrOccx/mMMejo6BibzWZ3VkqtD+CZvr6+J/J7UcOMURRtJ8L5WqB63eNZUxaoJc2eCneiyIxA+mT0O0uEaSBjLkbVEQGjA66OfknXZhEQ3pjFN8qtNzR3iHAggDs8AX6Vz/NUCnOjHHSffGto7viEYWCaIcIeetXA1wuMKnv2tASnhDslgCSXFEXAKHdEmArrBIGBCBgdcAJ2ZBEQ3kQ2tMYda1juEOUy794OYEON8hIAhzZKBl4fmNWw3PEBu8A2QYRztUD1Lt0ua/a0BOeEOyWAJJeIMPWLA0cC+L1fjUk7DYWA3KwbKty+OSu88Q3KhmuoIblDlNv7yDOlPEuUL0cpJd/dZYyAhuROGfiE9lIi7KDF6cEFTvg1eyrcCS076m64Ue7IjGnd4ysGBAwBowMuYL6KOf4hILzxD8tGa6khuUOEawFwUp98+bZSuLrRgl+lvw3JnSoxC1V1InxbC9Q1PIb7MXsq3AkVEwJlrFHuiDANVKzFmAAgYHTABcA/McEMAsIbM7g2QqsNxx0i8NEmF3mCe6VSOKcRgu2zjw3HHZ/xC0Vzesk7Z6w+psDgKwDw2PmwAkeEOxWAJlVyCBjljghTYZkgMBABowNOwI4sAsKbyIbWuGMNxR0inApgtgfVm5TCCcZRjmYHDcWdaIawdK+IkNCzp+M8tV4GcIVSA8ZUKY0Kd0pBSa4phoBR7ogwFdIJAiJMhQPVI2D0Rl29edJCgBFoGO4QYS+9r3S4jgefp3mwUvg4wPEJsmkNw50gB6GWthFhPIALgNwLHm/5ixao/yrRHuFOiUDJZSsgYJQ7IkyFcYKACFPhQPUIGL1RV2+etBBgBBqCO/qBmjPwbq5j8TqAbyqFlwIcm6Cb1hDcCXoQ6mEfEY4GcB6ALxX0X+ryXuFOPQIXjT6NckeEaTRIIl74h4DRAeefmdJSwBAQ3gQsICEyJ/LcIYKlZ0oP0HHp1jOl94QoTkE0NfLcCSLoQbGJCKtpcfqDAptKWd4r3AlKIMNnh1HuBEGYqmQyebTrus9nMpkXOD62bW8N4AAiihPR/V1dXY+WGTc5LqZMwOTyfgSMDjjBObIICG8iG1rjjkWeO0SYCaDDg+SpSuWy8kqpDoHIc6c6eBqjNhH21AJ13wKPeXnvzwY5F1i40xj0MOGlUe7UVZhOmjRptGVZNyilDgTwQ8dxfmzb9vEAOgHMUkp9TkS82fsKx3GuLANdEaZlgCWXDkDA6IATrCOLgPAmsqE17likuUMEns35sQfFC5XCpcZRbYwOIs2dxgihf14S4TtaoHqPluEO+BgmFqhve3oT7vgHfaO1ZJQ7dROmiURiS6UU7ze5D8AGAO5lYZpMJv/OS37S6fTPOdLJZPIoIvqJ4zgblRF5EaZlgCWXijAVDlSNgNEbddXWSQNBRiCy3NH74G7xgJ9WasDMaZDjEmjbbn7q7WMXL1q482oj1/gEVl/XCduNfyvQBotxNUGACFtocVqY6Xoei9NNpm88Y+RqI47p+6R7p/iq8Rct1XrzYyc/trAmxkknUUHA6HdW3YSpbdsbEdFXM5nMDbZts0B9SM+Y8kzpqO7u7uObm5uzAH4FYLzjOIVLFFYWYBGmUaF/7f0wOuBq7470WCMEhDc1AjqC3USSO0TYQe8rXUvH7E6lcFAE41dTl257Yv6IT63stQTaore3L9sUb7KgSJHC+SfcvP4DGI6NQNgYwMZQ4Bf6y/+l3NmDPVDoAaE39zv/5H+3Cv4O8BaqRwA8gRTm19RJ6axqBIhwGIDTAOyTb+zTHgvfuW/9xa8sGrH0k8+wWDVZcQCfZGM4+5mTnn+46k6lgUZBwOh3Vt2EqTd6BcJ0DID/AmgG4AJoUkptl06nny0j4iJMywBLLh2AgNEBJ1hHFgHhTWRDa9yxyHGHCCxG7wBy4pQLZ949SCm8YRzNiHdw01NzLyKiQ+Z9+uqTby18Yesea1lrW+v49ZWyWlMPHd5kxH3Ca1B4BAqPwcXTWAVP4/tYaqQvadRXBIhwkhaoO/340Ta8vGg4dmn7BAs+jr/0/KLWf76xpGVTAB8/cerzh/jasTQWZQSMfmcFTpgmk8kHXdd9Tyl1bjwe7+nr6zuHv9BaWlo2nz59+uoA+A3PUGUX/aZvqOvkc0GgEIF1ALwnsAgCZSIgvCkTMLm8H4HIceeTTzBzlVWQe9AlQvejj+Kkr34VpZ6vKNQYDAEb+06b8KdLPu75cK03P35xmPey7dfdD9f8+3y8suhJ8/gRepDFU+jB8/gMz2MeHsMfIUuJzSNfcQ+vvYaTUy9sdOEmaywbvs4InjDPFXprYdOz97+z+qrvPvTRiW92zfPuQa24L6kYeQRWAfCKKS8DJUxbW1t/uXTp0s9isdhGM2fO5DPOkEql4vPnz+9RSm1bxqypzJiaYkz02zX6Jij68DWsh8Kbhg191Y5HijtEuURH3uMr2pXCrKpRasQGLsMYdONAWOCtTPsBGPW9nWYj62bx9scDj39lYXr98ym8tPDRV/Wqs1ehcqvPXgXhv0jhVaRyK9Ga0YImuGgGoRnL9N/i4NnW5Z/zD2FnKPBLfv7JL8ceLAq87eq23E8zbsN5+KARwxV0n3e8bquHt1zzs6bt1lm6SXOMeKInV/7+5mruObssmP2VdT69VCl5wRD0OAbAPqPfWQ3bqHAAACAASURBVIESpnqP6StKqd+l0+nz+W1OMpnsIKIrW1paxk6fPv3jEgMiwrREoOSyFRAwOuAE78giILyJbGiNOxYZ7hAhqbPq50G7TClcYBzBKHVwJVqxNLf88ptATpCyUOwvh2xyGnYa80088/593avGR78xesSYN8aP3mbMcKt12ak7bsoi0v9yCTZHNrcseycAOwPYbtBOFBaDcBtc3A4LtyGFZf4bJC1WgsBXrtnyZ0qp3UcN6/vHl0d/uuv4NXu3fXzBiObRw7K4cq/cZOn7QO5opxlK5X6XIggUQ8Dod1ZQhOkflVL/5Ey8yWTyS0TEb1c3AdAHYLFSanI6nS7nIG4RpjKYKkXA6ICr1CipF3gEhDeBD1FgDYwEd4hyM3q8rzS/3eYmpVCYGTSwQai7YZfgC8jmBCn/cPKiYuV5Psngqq8/tMU6reuP6evro3isCVDKJXLPOeEr699dEz94Jrc3J1T5Z0c9m1usa1Y7t0HhNkxFbWyrCQDh7OQrT6AJz2/FWbI3oz6ilhY0r9vas+rlu7+zzmZrfO51ipdlz9AC9dNweitWG0TA6HdWIIRpMfAmTpy4KhENu+aaaypZEiLC1CAjI9600QEXcewa2T3hTSNHvzrfQ88dotyLZBal/C8XzvDJyY6WVAdNA9S+GDvB7Rekqw3wWOFzEB6Awv0g3I0Unst/fsuT8w5etHDBrquvtc6S3h44J++0Xv2O/EhhMz3Dy1mX91yJqOblvrcjleOHlDogMOFWxF5ftsURvYtoh/jI+Ksbjdjs2lsnzOGZ8DMBHFVgEq8XzwtUTkYqRRBgBIx+ZwVWmFYZexGmVQLYwNWNDrgGxjXqrgtvoh5hc/6FmjtEuRlSFqU8Y8rlXS1KnzYHWQRanoaDc4JUYUIRb/iYltlowm04f6XJ+ILHnRS2Ax8LRLmlyDybWqz8BUAaKdwZgUiG1YUVuEOEwwGcAWCvAqc4o9ZM2Sse1lD7brfR+44IU9/jJQ2GHAGjAy7k2Ij5gyMgvBF2VIpAqLlDhE4gt7c0X45UCn+oFIzI15uGSVh+hMceRXy9BwrXYCp+WyIOwebOxfga3JxA5ZnUrYv49AcodGIqytmqVSI0ctkQCAzKHSK06xnUwpg9pJf3lspPCUI0ETB63xFhGk3SiFeVI2B0wFVultQMOALCm4AHKMDmhZY7RPg+gCs82H5PKfwswFjXz7RULmkQJ4JikVZY/gSF2Ziay2xbTgkPd1LYJ7fcV+FoEPi8em+5VQvU+8txXq6tCoGVcocII/TsKS/x5Wu95W9aoP65KgukclgRMHrfEWEaVlqI3aYQMDrgTBkt7dYdAeFN3UMQWgNCyR0iHAyAl2Tmy6+VwumhjYIpwycghi3BpwywKOUjWbzlRgDXIIX7Kuw+fNy5FGPRhw4oJEErHENzEyx04iL8s0I8pFrpCJTEHSKM07OnLFAHZIgG8DsAv1QKPJMqpXEQKIk7lcIhwrRS5KReVBEwOuCiCpr4ZTYZgOAbaQRCd8/RyY7uArCRjsxflcI3Ih2lSpxL4QAtSL9WUP2a3LE6KTxWSbOeOqHjTr/tl2KDnEBF7mdkAQ7Xa4HKe22lmEGgLO4Q4ctaoJ5axJxfa4HK5+ZKiT4CZXGnXDhEmJaLmFwfdQSMDriog9fA/glvGjj4VboeOu4Q4XbPklQ+WuIApfCfKnGITvUfYg205GZJzy5w6lkQLsc03OqTs6Hjzgp+p3JH4/AeZRaoqxR8PlsL1Md9wkua+R8CFXGHKLckm2dPecWEt3BW6F8C+IVS+ESAjjQCFXGnVEREmJaKlFzXKAgYHXCNAmID+im8acCg++RyqLhDhCsBfM/j+xFK4Y8+YRH+Zi7CcbByonTLAmd+AuBypPCxj06Gijsr9Xv5kTMsTlmkDiu49mo041Kch0qOD/QR7kg1VRV3iHC03oO6awEqL+jZ00yk0BJnvAhUxZ2hoBRhOhRC8nmjIWB0wDUamA3kr/CmgYLts6uh4Q4RJgHo8vh/nlL4kc94hLO5c7AqRuRmjAqXOnLGWRakDxhwLDTcKdn3FLbSApVFaqy/ngKfqXkZpuI3JbclF64MAV+4Q5R7mcBHzGxR0Bnvm+b9p9596BKRaCDgC3cGg0KEaTRIIl74h4DRAeefmdJSwBAQ3gQsICEyJxTcIQLvk+R9patqbK9XCieHCGdzpqbwxdy5nMCe/Z0QFkLlBOnPzXUc4b3tF2JbxHKzp96jiBjK69CHy3ApZD9jdcTy7b5DlLsnsDjln3ULzOKjZXh5b7X7qavzVmr7iYBv3ClmlAhTP0MlbUUBAaMDLgoAiQ9FERDeCDEqRSDw3CHCaAB/BbCDdpL3/PG+0kWVOh2ZeqmcGL0BwHoen3hWj0Xpi4b9DDx3qvZ/Gg4G4SIA23vaehfApUhhRtXtN24DvnOHCOt7BGqLB1picapnUHlPupRwI+A7d7xwiDANNznEev8RMDrg/DdXWgwIAsKbgAQihGYEnjtEuA7AtzS2nNjkG0rhXyHE2l+Tp+E4EG4a0KjCmZiK6f52NGhrgeeOLzh8D61YBRcC+EFBe3yOJgvUJ3zpp7EaMcYdncGXZ08nFkDKLxTyCZK6GwvuSHlrjDuMkgjTSHFFnPEBAaMDzgf7pIlgIiC8CWZcwmBVoLlDhB/mZv/+V9qVwqwwAGvUxmn4Lgg/9fTxPhS+ham422i/AxsPNHd8x2Eq9oPKCVRvwp3PQLgM0wZw1PeuI9igce4QYW89g3pYAX7P6OW9/MJLSvgQMModEabhI4RYbBYBowPOrOnSeh0REN7UEfyQdx1Y7hDhcAB/8OD7U6Xw/ZDjXb35U3ErFCb0N6TwDxAmIoXXq2+8rBYCy52yvCjn4gmIYUtcCIWLQAMmVzi51GVI4d5ymmvga2vGHSIcqQXqHgV48/YA3n9ay5c5DRxy31w3yh0Rpr7FSRqKCAJGB1xEMBI3VkRAeCOsqBSBQHKHKHd8Bz84bqAdu0MpfLNSJyNRb3nmXd436t1PmkYql5m0HiWQ3KkJECnsDuRmT/lcTW+5QgtUP4/lqYlLNe6k5twhQkIL1K0LfOUVGFcpBT5qRkrwETDKHRGmwSeAWFhbBIwOuNq6Ir3VEAHhTQ3BjlhXgeQOUS4D7wEa69f0vtLGzYR6IXZBDA8P4J7CWZia2zNXrxJI7tQUjGm5peYXgjDc0+8zsHAWLsI/ampLuDqrC3eIMMKTIGmsBzLeu36VFqhLwgVlw1lrlDsiTBuOT+LwEAgYHXCCfmQREN5ENrTGHQscd4hyR5yc7fH8EKVwm3EkgtrBxdgF7gqi9IAa7ycthk7guFOXEKawo5499c7of4bliahkP3TxoNSVO0S5VQffKbjPsKV8Xi3PnmbqwiXptBQEjHJHhGkpIZBrGgkBowOukYBsMF+FNw0WcB/dDRR3iNAODHgoPEcpXOmjv+Fq6mJsCxdPDTCasAGm4e0AOBIo7tQdj2k4G4RLgdysXL78CCmcV3fbgmdAILhDhK9qgcr7UL2F9wqzQL0zeNA1vEVGuSPCtOH5JQAUIGB0wAnakUVAeBPZ0Bp3LDDc0Q+JvK90Ve31tUrhVOMIBLWDFLYAVtj3FkMKbkBMDgx3AoIHsHzvKS8J3a7fJsIcNOMMnI/3AmNn/Q0JFHeIcKwWqPmzkvMIXasF6nP1h0ws0AgY5Y4IU+GZIDAQAaMDTsCOLALCm8iG1rhjgeAOEVbXyY521h4/xntMlcJi4wgEsYMUxgPgvbXe0ooUPguQuYHgToDwWG7K5VgLvbgKhBM8tj2FLM7EJXL+bi3ERSWcIEJci1Ne4ruOpw0ec/n9pwsraVvq+IqA0fuOCFNfYyWNRQABowMuAviIC8UREN4IMypFIBDcIcrtxZuonfhUi9J/VepUqOudj7FowjsFPqyBFBYFzK9AcCdgmPzPnBQuAHCJxz7O1HsGUrg+sDbXzrDAcoco91KIxelpBXC8omdPO2sHk/RUBAGj3BFhKpwTBAYiYHTACdiRRUB4E9nQGnes7twhwncB/NTjaVIpOMY9D2IHl2MN9ODDAaY1oQ3n490Amlt37gQQk4EmpXCUnm3zHvFzCVK4KPC2mzUw8Nwhwp5aoB5cAMX9AH6uFG43C5G0PggCRrkjwlR4JwiIMBUOVI+A0Rt19eZJCwFGoK7cIcI3gAEJRn6p+BiURixXohVLwbPF/ysxjMeFeCOgcNSVOwHFZEWzUthKi1Pvmac3oRtn4kdo1KWhoeEOEb6lBeqXCoJ7g55BfTo0XIyGoUa5I8I0GiQRL/xDwOiA889MaSlgCAhvAhaQEJlTN+4QZ5cFONnRZhqve/QS3qAk96ldGFO5/W29BaJ0C1yYO74iqKVu3AkqIIPadStieBG/AHC65xreR30aUngidP5Ub3CouEPLz6nl5b38M9rj/jL90oFnUAeudKgeI2mhOAJGuSPCVGgnCAxEwOiAE7Aji4DwJrKhNe5Y3bhDhN8DOEJ7OE+L0ueNexzEDlKgAWZZ2A4XIegzMXXjThBDWJJNKUzRQqZZX/8eXEzGxfhjSfWjc1EouUOETbU4tQtCwftPfyrnn9aEoEa5I8K0JjGUTkKEgNEBFyIcxNTyEBDelIeXXP0/BOrCHSJcDOBCTyCOUQq3NmRg+ExSwrh+3y18FRfhkRBgURfuhACXlZuYwt4AfgnklvguLwpnYiqmh9630h0INXeIsK8WqAcUuHyXFqj3lQ6FXFkmAka5I8K0zGjI5ZFHwOiAizx6jeug8KZxY1+t5zXnjj4z8Lcew6cphVS1joSyfgoPA9jFI1D2w1TwkuYwlJpzJwyglGTj8uOAOBM1J9jJlyuRwjkl1Q//RZHgDhEmAbnkbZsXhIRfMvAM6tvhD1XgPDDKHRGmgYu3GFRnBIwOuDr7Jt2bQ0B4Yw7bqLdcU+4QYRu9r3SMBvZ3SmFC1EEu6l8KtwA42vPZd5HCz0OERU25EyJcSjN1+b7Tm4Fc5t58+S1SOL60BkJ9VWS4Q4RRWpyyQB3miQof+cTilGfHpfiHgFHuiDD1L1DSUjQQMDrgogGReFEEAeGN0KJSBGrGHSK0AOClbntpY1/U+0rnVmp8aOtNxU+hcjMt+XINUv3nuIbFrZpxJyyAVGRnCjMBdHjqPoQUdquorfBUihx3iLCdFqiFLxb+oQWqHC/jDz+NckeEqT9Bklaig4DRARcdmMSTAgSEN0KJShGoGXeIwAfTJz2GHqAU7q7U8NDWm4Zvg3IZWvPlD0jhyBD6UzPuhBCb8kxO4RIAF3gqvQlgB6Qim+k1stwhyo3l7wHYuYAEswFcqRT+Ux455OpaPu+IMBW+CQIDEYjszVoCbRQB4Y1ReCPdeE24Q5Q7ZuFnHiS/rRSujjSyxZybhsNB+IPno3uRyiVSCWOpCXfCCExFNqdys6Y8e5ovWWSxEy7BkxW1F+xKkeYOEVjfsDjlVRHreEKxiGdP9QzqwOOhgh2vIFlnlDsiTIMUarElCAgYHXBBcFBsMIKA8MYIrA3RqHHuEOEgAN5lbDOUwmkNga7XyQuwEZpwNwgb6T/zOZb7IoWPQ4qFce6EFJfKzZ6KXaFyya/+t1dR4QhMjdxxMg3BHVo+1lmcTi4gxeNanDZmJvLKRwjXNModEabVBUdqRw8BowMuenCJRxoB4Y1QoVIEjHKHCJvofaV5MXYvgG8ohb5KDQ5tvVRupvTwnP0Kr4HwTaRCvazPKHdCG+dqDU9hJIB/A1jP09TZSA1Y/l1tL/Wu31DcIcI+WqAWHi/Dya94ee9T9Q5IiPo3yh0RpiFigphaEwSMDriaeCCd1AMB4U09UI9Gn0a5Q4Q7WYhqqPjoBBalnPSosUoqdxzO1H6nozELZpQ7jUWQIt6mckt4OaFOvvwEKZwbEVwakjtESOglvl/0xHGZZ3nvRxGJr0k3jHJHhKnJ0EnbYUTA6IALIyBic0kICG9KgkkuKoKAMe4Q4SoAZ3n6PEKpyC1JHJpUK+4rnYblQjXsxRh3wg6Mb/ancB2Ab3naS2P5XtSwl4blDhHW8Ow/bfIE8gW9vPfasAfXsP1GuSPC1HD0pPnQIWB0wIUODTG4VASEN6UiJdcVImCEO0S5PVUzPJ2dqxR+0nDwr7iv9I9I4YiI4GCEOxHBxj83puFCEC72NHgrUjjGvw7q0lLDc4cIO+jlvYWx/AuAK5TCv+oSmeB3apQ7IkyDTwCxsLYIGB1wtXVFeqshAsKbGoIdsa585w4Rvq73leZnA2YrhUkRw600dwr3lfZif1yK10qrHPirfOdO4D2ul4HTcDYIP/d0/zeksH+9zPGhX+GOBpEIR2uBumMBrlfq/acf+IB3lJowyh0RplGiivjiBwJGB5wfBkobgURAeBPIsITCKF+5Q4RxQG5f6Vba+4cAHKgUPgkFGn4aGc19pV6EfOWOn9BHsq0UbADpft8Ij2MaCsVMWFwX7ngiRYS4Fqd8xMyano9e0eK0KyyBrYGdRrkjwrQGEZQuQoWA0QEXKiTE2HIQEN6Ug1aEr50wYUJs5MiRByml+DzENqXU7UR0ouM4nFRD2bbNZ2beAGAtAD+59dZbO5csWfJWISSJROIQpdRNAFqLwPWfbDZ78KxZs14t/IwIvwf6l6rym35OdhTFcxhXzqIUDgMG7KeNyr5SEab1vH9Mwwkg3Ogx4b9IwZtIp57WldO3fGcVQYsImwL4PrDCChM+bouz9z5YDsgRvdYod0SYRpQ14lbFCBgdcBVbJRWDjoDwJugRqoF9U6ZMWSWbzZ5FROcBGM5dEtE9vb29R1977bVL2tvbv2BZFp+btz2AlwFMcBxnIYD5fghTIvwIGJA19Hil8NsauB6sLlJYFwr3grClNixK+0pFmNabbdNwKAh/6jdD4QNMxdr1NqvM/uU7ayWAEeFgAOcA2LXgMl7OzftP3ysT7yhdbpQ7IkyjRBXxxQ8EjA44PwyUNgKJgPAmkGGpnVG2ba9JRFcrpY7z9poXpiNGjOjr6+v7KYAkgE+UUhPT6TTPbo4pJky9bUycOLEtHo93ArmHpcVKKXvMmDF/SKVSbv46IpwC4BpPvWlKRSLzbPlBTIGX3S3fU6vwBnqxb4T2lYowLZ8R/tdI5c7FvMfTMJ8LPByp0JwPLN9ZJbCCCLy0l2dQvS8eeI86i1OnhCaieIlR7ogwjSJlxKdqEDA64KoxTOoGGgHhTaDDY9649vb2dSzLuh7A3gB+B+SW923HwrS7u/u44cOHTyAiPr5lmLaGZ0mvf/rpp295/PHHnxnMwgJRuoSITl+yZMnNc+bMyXpE6Vd1sqPV9N9uUGrAERfmAQhKD9MwCZQTpsuLwomYit8ExTyf7ZD7js+AltXchdgFMTw8oE431saPEIZkOcKdEoNNhE20OOUzUL2F9/Lz8t4HSmwqKpcZ5Y4I06jQRPzwCwGjA84vI6WdwCEgvAlcSGpvkG3b67uuy7Obr2ez2RuVUvuyMHVd99JYLMZn432h0KpsNvuvpqamYzo7O+cVfnbKKacMa2lp+TERfVt/llVK/cN13YszmQzvdSJ9Jt9dQO7oAy58xMFBSqHxDopPYQsAfwewrsZiBlI4rfZMqFmPct+pGdSDdHQxtoaL5wZ8GsMXcSH+W2/ThuhfuFNmgIhwkBaoexRU/YUWqCtsySizi7BcbpQ7IkzDQgOxs1YIGB1wtXJC+qk5AsKbmkMe3A5POeWUkU1NTbeyMAVwLxE9qZTi5WB9SqmrAdwP4DAiOnW5uKSzxo4d2+ldmsveTZgwoXn06NHnENFFALwHwc8loiMzmczjtDwRywkajXe1KH06uOgYtCyVS3bESY+4PJubvU5hkcEe69203HfqHQHuP4XxQMERRBZ2xEV4PAjmDWKDcKfC4BDhbC1QeRtGvryhxSknvYt6McodEaZRp4/4Vy4CRgdcucbI9aFBQHgTmlCZN9QrTInofqUUz16yYHo2m80eOmvWrLeSyeQWRHQbkHuo/XVLS8t3p0+f3r0S61QikZiglJrNy4GJ6NwZM2a1xuNuylPnKKVyWXkbr0zFOVD4icfxg5ECZ9KMcpH7TlCiex7WQTMWFJizF1KBXeYp3KmCO0S5+za/bOwoaOZuvf/0viqaD3pVo9wRYRr08It9tUbA6ICrtTPSX80QEN7UDOrgd1QwY8pLS98GwLOj813XPbarq+sh27YPBHKznbwvNGVZ1mwi2ghALxG9CYCTHR1CRA80NTUdN2PGjPcSicQRSileEjx8yy3fueX00+863rIoD8gPlMIVwUfHgIUXYzcQ/g7qn1X+MVL4oYGegtak3HeCFJEr0Yql+DQk4lS44wN3iHCAzt67V0FzvDKG95++40M3QWvCKHdEmAYt3GJPvREwOuDq7Zz0bwwB4Y0xaMPXcMGM6T1aTM4AsDoAnhVl4cn7TZtd1+V9SUdalsVJky4BsDSbzZ4Qj8e3J6ILAFgA3tc/nFCpORajxaeffhdtscU7ozU6aaVWeHMfPuAqsdhGE9py+0p309V57+3XQ5QdtRKv83XkvlMNeqbqTsMyEFo8zQdx5lS442P8icB5AHgGdaynWT6fmsXpr33sKghNGeWOCNMghFhsCBICRgdckBwVW3xFQHjjK5zhboyFaXNzM58fegAnP1q2bNmJw4cPPxrAZXqGNO/gB4sXL2bxee3o0aPPJiL+/FMiOkYp9SSQW5rKx8CwOM2XD4855uEP99zzxc0sK3daDB9ZwcmOesONWoXWp3IY8XmDXPjIDhalLE4boch9J6hRTuUy864ZYHEq3PGZO0TYUIvTKQVN8z2aj5e51+cu69WcUe6IMK1XWKXfoCJgdMAF1Wmxq2oEhDdVQxidBlKplDV37tzxsVhsXDabnTtu3LjXObHRpEmTRsdiMZ4J3diyrJeJ6AnHcVp5ia8+B3VLIuq2LOs5x3E+43befffdjYiIM+6OIaJnf/rTG09dbbXPj9dovQ7gQKXwcnTQK8OTaTgUhD/11yD8ENPw4zJaCPulct8JcgSn4XXQgEzcQZo5Fe4Y4g4R9tMClc+69RZe3vsTpRD27L1GuSPC1BAxpdnQImB0wIUWFTF8KASEN0MhJJ8PhkDJ3CHCpQDO9zTEM6V8ll7jlXOwKkbkEstsl3Ne4TZMxSENBkTJ3GkwXILjbiqXHXobj0FBEafCHcMsIcLpejXHOE9XnL2XxWnacPcmmzfKHRGmJkMnbYcRAaMDLoyAiM0lISC8KQkmuagIAiVxhyi3h9R7FEFHyB9uqiNDKpfoifd0sSj9CIQ9kcIz1TUautolcSd0XkXN4BQeAvC1gIlT4U4NeEaE9bU4LTxP+Q69vDeM2w6MckeEaQ2IKV2ECgGjAy5USIix5SAgvCkHLbnWi8CQ3CHCwQD+4ql0iVLgs00bs0zD/iD8td95he9hKn7WgGAMyZ0GxCSYLk/DwyDsEiBxKtypIVOIsD+AHwAozN77Uz2D+mENzam2K6PcEWFabXikftQQMDrgogaW+NOPgPBGyFApAivlDlFuqSqfd8rXcZmtFCZV2lno66UQh8IDoP4ZqLuQAh+904hF7jthinoKzwHYOiDiVLhTB+4Q4WwtUNfxdM85Anh57zV1MKmSLo1yR4RpJSGROlFGwOiAizJwDe6b8KbBCVCF+4Nyhwj88MKilJMfceHD2w9u2Ay8jEAKFwO4UOPRA2APpPBoFfiHuarcd8IWvRReAzA+AOJUuFMn7hBhYy1O2wtM+KMWqP9XJ9NK7XZQ7ti23UREWyqlVonFYi/MnDlzcamN5q8TYVouYnJ91BGQm3XUI2zGP+GNGVwbodWVCVN+UDlMg/CCFqWcPKMxy4XYA7FcwqPlReECTM0dwdOoRe47YYz8NCzA8pdO+VKPhEjCnTpzhyiXrI2PuvLuP+Yjr/gILD5e5uNamPj/7J0HnFTV9cd/583sIiJKsQXFbqxJjC2W2DWxd8Quwu4sgqj8NZYo7B1QjNGoEQV3ZkEQC4o1dk1iSYyJscReYxIRsIvSd3fm/D/37Zvx7bLLTnl35pVzPx8/6u67957zPb97Z8+8W5RS8QULFhzNzL93VubMjsfjF2YymTQz6yXIHUpLS8uc2traYfrk+NwvdEJKREOZWdueW92jfbk9m81e1tzc/EmhvkhiWigpeS4qBGSyjkqkvfVTdOMtzyi11qV2mHEjgNyBGQudpFQfohLdoux7AA+wATCeRhL7RxeG7bnMO0EVQCMWg6CvimovFnbDeFTyTZloxwfaYYbOw3Ryqvef9neZpJd96+T0dpNmjho1ao1MJvMrZtb993L6us+yrMZsNntHp6Xn9q+7SEypoaHhGGbWS5HX7MLeuwA0pFKpbwvxRRLTQijJM1EiIJN1lKLtna+iG+9YRq2llbTDbF8Jo6+GyZUTiaA/3KNbkrgEjEl5AIT90YinowvE9lzmnSALQIE7mf8TtO9DrUQR7VSCcoF9MGNbJzk9vVMVPe/r/aevFthUwY85d2ffQEQndap0n06KAcwGsD6AEalU6k7768D20kE7Orlta2tLAzgRwP8AnFpTU/NOa2vr9fq/AXzOzMek0+m/FWKcJKaFUJJnokRAJusoRds7X0U33rGMWksdtMOMBgA3uyCcT4Rrowalg78KuwJ4FsBqzs+vgMJlkWbSxR+IwiNgBBKowSDofdLusiUUPqyAJ/KZVQHIxXbBjOOdBHVnV129ZFYnilcTIb98tti2Oz9fV1e3nmVZt+qTgolIL7ndloj0XHsfM0/VPwMwAMCf7Xf6wNuWZd09c+bMj5ctWzY3156T4M4hon2Z+cHVVlvt9MmTJy+qr68/g4j0Z1kbM5+cTqfdJ8t3a74kpuVGVuqHjYBM1mGLaGX8Ed1UhnMYe8lrhxnHAbjH5eTvSF+FEvWi8DCAwxwM+qAjfeBR5z/ouO0JQQAAIABJREFUo0hJ5p2gR13ZSx87L3HcAArzDbsm2jEMuNTmme0ltXpprf5ndVc7+q2pXt6r32R6UkaNGjW4tbV1/Vgs9r9MJnMbER2kE1Pnbel0AGt06mjFokWLJvXt2/fKVCrVqn932mmn9endu7dOQPXb0flENLKtre2dWCym35jqeXteNps9qrm5+eVCjJbEtBBK8kyUCMhkHaVoe+er6MY7llFrydYOM/YF8ACAtRwAdxLh5KjBWMnfJMaCXW+MCYeiEY9Fnks7AJl3wiAEZS+XXNDBleUYgN+g6BNNi8Ah2ikCVjUeZcZPnf2neomsu+jEVCeoni3vHTZsWL+ampq7c4kpM88kohnOKpUmAO8AOAfAdsw8j4iOTKVSrzhG6T2m+zOzfsPqPtTL/jURpZcuXTp21qxZSwrhKIlpIZTkmSgRkMk6StH2zlfRjXcsI9PSjjO3/3HrZy0H/GjrzNrNB//n5N412U0c5/XJs0cSYVFkYHTl6Dj8CDF7CW/7oSCM3yEpb5BdqGTeCcsAUfYVMvoqme/LAKyGc7DCkIuiHUNgvW6W2d67qQ9I0olqrni6vLdzYqoPP8pkMgOZ+ePm5ub/6k4TiYTeizqN2d5qemo6nb43Z4xSyvr000/3zmazE51ThnP55RvMfHw6nX6/UC6SmBZKSp6LCgGZrKMSaW/9FN14yzP0re1863bXctY6KJ7NxgYPaNkobnGf0T/9DD/fcJH+ANd3lRb8QR5aWEnMBmOo49+/sAz74qqVlj2G1v0CHJN5pwBIgXlkArZDFm92sFfZp7YWVPS1H/PmzTueiPS1H+vqN1U1NTWqtbV1elfXfgC4saWl5VczZsxYrjsYO3Zs76VLl/6emeu76bDD8wUZJQ95QoDZXtKrk9NfmVje2ykxze0F1dfZvBWLxY7LZDIfAbgYQCOAZdlsVl8N834sFhsM4MtBgwa9o5Rqcw5CukafwquXqDPziHQ6rZcGdz7oq1suBQveE7KVa0Tv08ln8pXrVnoKAQH5oA9BEKvgguimCtCD2uVOt/5oCLJojFH2iaM2+/qYtdfIbPr6F6vj2xVWZtbhHx1I5LqrM6hOlmt3EiPAaM43QzgejfK53gmrzDvl6sxv9SdgF2Txokv3i9DY5RUcHSzv5toPvRzzt8ysl37+qLOrzHxza2vr2CISU73ncIz7/kq/4Qu7PaaW93ZKTB9g5teJSJ8OHwPsJeVfAthcH4KUyWRejcViepuJvkP6WMBeUnz0N998M69///56n+kUAL0BXNPS0jI+p69CYyOJaaGk5LmoEJAP+qhE2ls/RTfe8gx1azvfsv1sEK97xBYL+6/fp3WHnLNz3hvw0dfLaia+cuYbem9PdEsjNgLZS3hzS5uboDAyukC69VzmnTCKYhz2QazDl1MfQ2Hj7lxdxbUfOjG9kZnn6DeoAIalUil9uJp+e9WldoYPH943FovpJHZ1y7Iom80eQUSjAOiDbkYOGjRollIqG0bsQfJpFct7r3b2nxZ1em/npbz6BTpgX1s2wklOc3jenj9//sVrrbXWs3369NH3luYTUwA1AB7U+1ABPN3W1nbq9OnTiz7ESxLTIClRbK0EAfmgrwTl8PUhuglfTI15tPOM7Zo279+y//4bfbtFrpP3vl7tyWc/WXMgZ2OTXjnzNb30KbpFIQUgt5xQLyHTp/B+El0gkphGLvbjcRQs+zC09kJ4DY3If4nl5uG+9gOATkJ/DGB7ADOz2eytlmXpOyjz134Q0VuffPLJU7vssstjq0oyzzrrrP6ZTGam3loA4BXLso67+eab7f2GUqpPwMvlvXqP6Ny5czfTS3Oz2ex/c/tKzzrrrE3b2tr2tCxrHWZ+sU+fPi9fd911es//grq6uk0sy9qEmT9fuHDhu/3797eYebtYLNZPn8rb3Nz8WSmUJDEthZrUCTMBSTDCHF1zvoluzLENXcvj/7rB7Pe+7D10/42/s32b+13tC4/+t987BOy6ogUHvln/Zkkf6KEAlcQQMO52/UE+HI3Q38xLWZmAzDthVoXCMKCD9p+Bwn5duZy79oOZFxDRbCLaUyemzknf+q7Kvu56zLyciC4YNGhQk94b2FWbDQ0NBzHzXc5J4QrAb3JXhIQZe9B8W8XyXj2P6ivHvl8a7o1zRucdSUy9CZK0Eh4CRgdceDCJJ50IiG5EEgURYMbRDNx//p82xrzFtbDAX36wcLUPQVgrC5r56hlvXFVQQ2F86DdYC8vxnPPGR3s4Gwr6JEgpXROQeSfsyuh8XRJwP5S9fLLLot+eEtG9ucTUsqx79FtT59oPvffvAwDnA9hS/7dzv6S+CqRD0QchLV68+Fp9JyWA/zLzMel0+l9hxx1k/7pZ3pvRySmAa4ng1ReeRucdSUyDrEKx3QQBowPOhMHSpi8IiG58EQZ/G8GMXQHoEw/tu95ue3vg+zf9ZeDfWlerzYD49pfPeOtpf3tg2DoFvT/qArsXxlfIYh9MxFuGew1y8zLvBDl6hdquMAHAONfj06HsvX8rlc6JqT78KJvN6mWY9rUfSimaP3++XiY/GcByZh6aTqdXuhe4vr5+ByK6X+/z1qf7MvN5cuhRoQGr3nOu5b3/1+ktub6KSCen+suJcovReUcS03LDI/XDRsDogAsbLPEnT0B0I2JYJQFmbADgIddddHrvpL4WZiGAog+ICB3uRvwChCdcfo2FwvWh89Nbh2Te8Zanf1tTdiJ5dt7Abu707ZSY3sHMfYjoKH1yaiwWOz6Tycx1DrXRie432Wz2eGb+xH3th+5jwYIF5zOzPnX1OyIa2tTU9JR/4YhlnQkw23uM9ZtxvRzcXf7sLO99tAxqRucdSUzLiIxUDSUBowMulMTEKU1AdCM66JYAs30XoU5KD3Me0vcGHkkE/ceeaEcf7aLsU3j3cvg8CpVnJcrqnoBoJ0rqULgNwCkul8dB4XI3gk6J6SwA+k2ZTkL1tR9fOVd/6Gs/iIj+zMwJfYqr+3TVeDzObW1t+gC2nZn50dra2tNvuukmXVdKwAgw43AnQd23k+n66h+9//TtElwyOu/4JTGlhoaGE7LZ7JvpdDq/bEdfFrxgwYLTLMt6YOrUqfoenUKL3GNaKCl5rjMBowNOcIeWgOgmtKEt3zFmNAHQfwDmyjAi+2ASXUQ7SYwD28sVdYraCsI+GI8Xyicf+hZEO6EPcScHFR4BcGj+p4Rz0Gi/TbXLyJEj12Xme5hZf8kz07KsSzOZTJKIztR3UOaey2az7xDRGZlM5t14PK6vp9L7Vl9ubW09pqamZjcA+mf6ebkiJgQaY7bftuvlvZu63PlWL+91EtQlRbhpdN6pemI6YsSIAZZlzSIiPdAuSaVSv8nBaWhomMTMv/zmm292nzNnTksR0CQxLQKWPNqBgNEBJ6xDS0B0E9rQlucYMxoB6BMtc+VSIkxy/X+0taOg/wjWb0trncRUoRHJ8qhHpna0tROZMK+UnD4PYA/XT8+Agj7gCPraj/nz5//Qsqz1s9nsR6lU6mP9s3nz5m1hWZY+qbe/vvbj8ccfn//xxx/r7QTUxbUfa1iWtX1bW9vy3r17vzl58uQVUUUdJr+Z8QMnOdVLfN353+tOcmprqIBidN6pamJaX1+/HRE9DECvedaXB/8xl5gmEgl9JPaDsVhsl6lTp75XACj3I5KYFglMHs8TMDrghHNoCYhuQhva0h1jtu/i1Hdy5spNRK59Yu0/jbZ2lL3EWS830+V5vIV9MAf6JEkpPROItnZ65hPeJxTeBLBd3kHC0WjEg0U4LNopAlaYHmW2vwzUyenxnfzSB/NdQ4S/9OCvUe1UNTFNJBKbM/Me6XR6ViKR0AnqX3ViOnr06IGtra2vAdCvmf/AzA+l0+m/FSEMSUyLgCWPdiBgdMAJ69ASEN2ENrSlOcZsL7fTSVdu+dwDRDimi9aiq50kxoBxg4vJIVB4vDTikawVXe1EMtydnFbQBxlt6PrpflB4pkA0op0CQYX1Med6GZ2g7tzJR33o3HVE+Lgb341qp6qJqdthd2JaX18/k4h+CeAGZu5NROcS0dimpqZpBQpEEtMCQcljKxEwOuCEd2gJiG5CG9riHWPGDk5Smvuj8Z/OCbxd3SMXTe1MxJbI2HeWru8QvhbK/hZfSuEEoqmdwvmE/0mF7zpcC5LBjpiIVwtwXLRTAKSwP8KMGuftqb6ma6DLX52UXgPgRiJwJw5GteO7xDQWizVlMpnPiWj3pqamlzSMRCIxRG/QTaVSOwGIFyCU3QE5OKEATvLIygT0/YJeXUIsfKNDQHQTnViv0tNx4zDw0ksxs1cv/FQ/mMng08cewxlHHGEvveuqRFM7l+A69MIJNpAM3sOTOBb/sK/OkVI4gWhqp3A+0XhSYV4HR1/G7nio27dduUdFO9FQR0Fe3nUXtjj4YIxec01nTnZqLVuGF95/H8077NBhJcsaAN4vqOESHvJjYnp3JpP5d01Nzdq546nr6up2sizr76lUSh+O0Dlz78pteWNaghikik3A6DdBwji0BEQ3oQ1tcY4xQ1+z4F6yq+8q1VtVuivR004SQ8GY7QJyChTuKI60PC2fV6IBm8C16I3vsLQDjRVYG1fa18PIvCMyKZgAM3T+dHEXy3tnzHht4EOTX91go+zy1l3jtdaLQNtjL414r9gzgHq0xXeJaSqVuiqRSLwD4KlevXpdkMlkajKZzK3MXJtKpXIHJPTkmCSmPRGS38tkLRrwkkD0kgsv6YWkLWbcCGC0y52RRPZVMasq0dLORVgLve0lvD+2oRBmoRGnh0QClXYjWtqpNN0g9afsJfELOplcA4W2btwQ7QQpvhW2lRnjAVwEYHXd9btf9caVL/wg89nS2q8XLqFPWykWg4VvybLOfvm011/x0jw/Jab3E9Ffmpqarq2rq9vGsqzbnRPHLCJ6LhaLnTJlypRPC3ReEtMCQcljKxGQyVpEUQoB0U0p1EJUhxmXAB2ugZlAZF8V01OJlnYUrgJwoQPlS7Rhb1wO/WW0lOIJREs7xfOJVo2J2AoZvOtyOgPV7fY30U601FG0t8zYFrA/w0648JnBWNISw0/WXYolLdYXb365+h9f/2L1tcFY9NKZb+qcy7Pim8S0K4/06bxLlizJzJgxo9h9J5KYeiaRyDUkk3XkQu6Jw6IbTzAGsxFmnOFcSJ9zYBoR6gr0JjraUdgXwNN5LoT/QyOuK5CTPLYygehoR6JfGAGFXQH8w/XwQij076KyaKcwopF/ihlDhty/5a0HbfrtahrG54viHzz47wHtWy8IR7007E37PAWviq8T0zKclMS0DHgRryqTdcQFUKL7opsSwQW9GjMO0teaAbA/tAH7kAi9r7S7JXSdXY6OdhSeBGxeujwJBX36vpTSCURHO6Uzil7NJA4B49G844y5SGKjTiBEO9FTRkkeb3vTtmv07kPP7bnh4mXbDVy2x5/e7XP3R8v7vMOEPgAf0GrF9nr99NeXlNR4F5UkMfWKpLQTFgIyWYclkpX1Q3RTWd6+6M1Z6qTvKt3MMeh1Jynt7v63ruyOhnYU/g/A7/IALOyL8XjWF4EMrhHR0E5w41M9y5MYAUZz3gDCW2jE9i6DRDvVi07get5pxvZTAN5tcN/WF/7zibW8Zs34IhAfyUwvvHzmm+5zFcr2TRLTshFKAyEjIJN1yAJaIXdENxUC7ZdumNHPuav0545N+gRM/ab0hSJtDL92FLYF4zlQ/p6830DZe3KllEcg/Nopj0+0aytcBmCiC8LfoaCvU9RFtBNtdRTl/RY3bLHmmmv0mkUWbcGtTFRDDOYPvl204vQPz/lQ36XrWZHE1DOU0lBICMhkHZJAVtgN0U2FgVe7O26/7mSoy44hRLinBLvCrx2F2wCc4rB5DcDeUPD0j5kSuIehSvi1E4YoVdMHhSkAznKZkFtCL9qpZlwC2vfOt2xz6PIvsz9dbW3r1ZfOfOf75eIe+iOJqYcwpalQEJDJOhRhrLgTopuKI69eh8y4FsBYlwXnEuGGEi0Kt3aSOAOMGXk2jKFI4u4SWUm1jgTCrR2JtjcEFO4HcLRubKM1t8Ehm9e99bOBh33cu88a73Imc9/JO2/8V286klYiQsDovCOJaURUJG4WTMDogCvYCnkwaAREN0GLWIn2MuMCAFe7qv+WyL7vrdQSXu1cjsFowzOuPbi3QGF4qaCk3koEwqsdCba3BBSe3mrALvueut149Iqvjpa2ZfM267fD56BsLVnxcSftMEgnr1KEQCEEjM47kpgWEgJ5JkoEjA64KIGMmK+imwgEnBknAWg/Jr+93E6EU8t0PbzaUUgD+WtzPkYb9sXl+E+ZvKT69wTCqx2JsucELnr81s9qrd7rvv1V+zb4QWts8ZfdBh3xBYHXPXmnjfbyvENpMKwEjM47kpiGVTbiV6kEjA64Uo2Ser4nILrxfYjKM5AZOwN4DMDaTkv6Pk592FG5x+SHUzsKJ+vE3UV9BBSmlxcFqd2JQDi1I2E2QuCOV+Y+8/y8B7f4dPFHG+Q62LzfDo/ssP5+g9paMsed/rNN5EsjI+RD16jReUcS09DpRRwqk4DRAVembVLdvwREN/6NTdmWMaOvk5Tu6TT2IYDDiPB+2Y2H8XRMhfUBewnvVg6f26HKfrPsAerQNSHzTuhCas6hO16Z+ywoNveJj5r3XNyycBPdkwULv9x8xEe9s2scfMpugz8w17u0HCICRucdSUxDpBRxxRMCRgecJxZKI34kILrxY1Q8sokZ04AOeyMPJ8IjHjUfPu10PAl0AYB9oTxJ4j1CHppmwqed0ITGf47c+eq8C5gzw5np7kc+vPnsFdllA3f9waH437dvYsrr522LcXjHf1aLRT4kYHTekcTUhxEXk6pKwOiAq6pn0rlJAqIbk3Sr2DYzLgRwlcuE84nsU3m9KuHSzngMgdXh1N2zoHCzV7CknQ4EwqUdCa5xAne+PHcyE+/f1pqhT5f9+4dfL/8sdsNLZ2Fpm31703pQ+Ny4EdJB0AkYnXckMQ26PMR+rwkYHXBeGyvt+YaA6MY3ofDOEGYcCeBBV4tpIiS868FuKTzamYSBaLGX8G7vMLobqsNdrx6ji3xz4dFO5ENZOQB3vPzRjz/+8N8/G7DJBl8mHtv2PlfPLQD6QkH/W4oQ6I6A0XlHElMRnhDoSMDogBPYoSUguglZaJnt/ZH6sKNNHdeeA3AIEZZ67Gp4tKPwewDnOHy+hIV9MR5vecxLmvueQHi0I1GtNIF27ShsCGCuq/P3ofJ7wyttk/QXDAJG5x1JTIMhArGycgSMDrjKuSE9VZiA6KbCwE13x2wnpQc7/XzmJKWvGug3HNpJ4igwHsjzyeIcTMBkA7ykSUlMRQPlE/h+3lHYAYB7bnsKCr8ovwtpIaQEjH5mSWIaUtWIWyUTMDrgSrZKKvqdgOjG7xEqwj5mXA/gXFeVk4gwu4gmink0+Nq5Gn2wBM8C2Mlx/H4oHFsMBHm2JALB105JbkslDwh01E4jfgHCE65201Ceb1vwwGxpwgcEjM47kpj6IMJigq8IGB1wvvJUjPGSgOjGS5pVbIsZZwGY4jIhSQRl0KTga0fhNwAuchjpU1T2gcK/DDKTptsJBF87EslqEVhZO0mcAcaMvEGEy9CIK6ploPTrWwJG5x1JTH0bdzGsSgSMDrgq+STdmicgujHP2HgPzNjP2Vfay+lsNhFOMtxxsLWjcCCAp1yMfgWFawwzk+YlMRUNlEeg63mnEReDcKWr6XooNJfXldQOGQGjn1mSmIZMLeJO2QSMDriyrZMG/EpAdOPXyBRoF7P99knvK/2xU0XvudKHHen9pSZLsLWj7CW8ezuAnoDK78s1yUzalsRUNFAege7nnY6HmOlehkDhnvK6k9ohImD0M0sS0xApRVzxhIDRAeeJhdKIHwmIbvwYlSJsYrbv3hziVNEn7+qkVJ/Ea7oEVztJjANjgg2IkAFhH4zH86aBSft5AsHVjgSx2gRWrR2FuwCckDeScCAa8adqGy39+4KA0XlHElNfxFiM8BEBowPOR36KKd4SEN14y7OirTFjIoDLXJ0miJCukBHB1M447I6YfWdprZOYKjQiWSFm0k07gWBqR6LnBwI9ayeJ58DYK2+shZ0xHi/7wXixoaoEetZOGeZJYloGPKkaSgJGB1woiYlT8gdigDXAjFMBzHK5cC0Rzq+gS8GccxQeAXCow+mveAv7Yg4yFeQmXUliKhoonUDP885vsBaW4yUAWzhfPn2FVvwMl+PfpXcrNUNAoGftlOGkJKZlwJOqoSRgdMCFkpg4JYlpQDXAjJ2dfaVrOy48QoTDK+xO8OacJMaCcW2eE+FgNHa4aqLCCCPbXfC0E9lQ+c7xwrSjsAUI/wKjj+PBKwAOgsLXvvNIDKoUgcK0U6I1kpiWCE6qhZaA0QEXWmrimOgmYBpgRl8nKd3TMf1DZ1+p/nclS7C0Mw47IY4/gbGWA+kaKPyqksCkrzyBYGlHAucnAoVrp33Z/t9cxv8BwDFQyPrJIbGlYgQK104JJkliWgI0qRJqAkYHXKjJRds50U3A4s+MaQCGu8w+nMhenlrpEiztdFzCq+8q1XeW6rtLpVSeQLC0U3k+0mP3BIrTThJHgKET0ly5FQpnCOBIEihOO0UiksS0SGDyeOgJGB1woacXXQdFNwGKPTMuBHCVy+TziVxLUyvrS3C0k8SlYFyex0M4Eo14qLK4pDcXgeBoR8LmNwLFa0fZX+TpL/Ry5QYonOs3x8Qe4wSK104RJkliWgQseTQSBIwOuEgQjKaTopuAxJ0ZRwJ40GVumgiJKpofDO0o7AvY10VYDquroHBxFblJ13L4kWigdAKlzTuNuBDU4Uu9CdDncUuJEoHStFMgIUlMCwQlj0WGgNEBFxmK0XNUdBOAmDNjK2df6aaOufqeUn1fqb63tFrF/9pJoAaD8GcAP3cg/RXzsT9SaK0WNOnXJuB/7Uig/EqgdO0oXA3gApdjY6FwvV8dFbs8J1C6dgowRRLTAiDJI5EiYHTARYpktJwV3QQg3sx4DMDBjqmfOUnpq1U23f/aUfgNgIscTvrAkwOg7DtMpVSXgP+1U10+0nv3BMrTjsItAIa5mj8TCjMEeCQIlKedHhBJYhoJDYmTRRAwOuCKsEMeDRYB0Y3P48Vsf6Pv3g91EhFm+8Bsf2un86EnhMvQiCt8wE1MkDemooHSCZQ379yNGN62t0Qc5jLhECg8XrpJUjMgBMrTjiSmAQmzmOkXAkYHnF+cFDs8JyC68Rypdw0y4ywAU1wtJomgvOuhrJb8q51LsA564SkAP3E8fBSqwx+iZTkulcsm4F/tlO2aNGCYQPnaUVjf2a+/q20r4T0wDoXCR4Ztl+arS6B87azCfnljWt3gSu/+I2B0wPnPXbHIIwKiG49Aet0MM/Zz9pX2ctqeTYSTvO6njPb8qx2FZgAjnD86v0UbDsBEvFyGr1LVWwL+1Y63fkpr3hPwRjsKPwbwKIANHBMfgrIPmJMSXgLeaKcbPpKYhlc44llpBIwOuNJMkloBICC68WGQmDHQOUk298ZP7yfVhx3p/aV+Kf7UThINYNych0Q4G424yS/QxA6bgD+1I8EJAgHvtKNwLIB7XU5fA4VfBQGC2FgSAe+000X3kpiWFBOpFGICRgdciLlF3TXRjQ8VwO2JVYNjmj55Vyel+iRePxX/aWccdkIcT4HR3wE1Awpn+gma2CKJqWigLALezjtJXAS2D0lrL1kkMAHpsiyUyn4l4K12Onkpialfwy52VYuA0QFXLaekX+MERDfGERfXAbN9YqQ+OTJXRhFhanGtVORp/2lH4UkABznevwXgQCh8WhEa0kkxBPynnWKsl2erScB77biX/sO+gksfhuS3LwKryTwsfXuvHRcZSUzDIhPxwysCRgecV0ZKO74jILrxUUiYsbWzhFfHRZcUUf7NqY8stU3xl3aUfeLur/OQCEeiEQ/5DZrY40PtSFCCRMD7eecC9MEa9n7TvW0QhFcRxyG41FdbJ4IUI7/a6r12JDH1a6zFLh8QMDrgfOCfmGCGgOjGDNeSWmW29zvpfU+6/BPAL4iwsKTGzFfyj3ZW3is2AQqN5hFIDyUS8I92SnRAqlWNgBntKOzgHIb0A8ezu6BwYtW8lI5NEDCjHcdSeWNqImTSZpAJGB1wQQYjtq+SgOjGJwJhtg/d+K1jTquTlD7jE/O6MsMf2lHY3jm9eEPHyMegcKiPuYlpfnvbLhEJEgFz847C8QDmuGDIF1xBUkbPtprTjv2iPZzluE4nhIXTS/HKBAGjA86EwdKmLwiIbnwQBmbs5SzhrXHMGUuE631g2qpMqL52FGqdpHR/x9B5gH0f4es+Zxd186qvnahHILj+m9VOEpeAMcmF5xQo3BFcXGK5i4BR7UhiKloTAh0JGB1wAju0BEQ3VQ4tM9YE8DiA3R1TZhLZByD5vVRfO8o+FGpkHhTheDR2uP7B7wyjal/1tRNV8sH327x2FKYD+dO8v3QOQ3op+Ogi74FR7UhiGnl9CYBOBIwOOKEdWgKimyqHltm+mqDOMeM1Zwnv51U2q5Duq6udJMaCcW3eUMYlSLqufSjEA3mmWgSqq51qeS39ekHAvHYuRF+sbh+G9HPH4OfRG4fgIizywgFpo2oEjGpHEtOqxVU69ikBowPOpz6LWeUTEN2Uz7DkFphxHoDrXA3o+0r129MglOppR+FwoMOJu9OhMCII0MRGm0D1tCMBCDqBymhHYUfnMKT1HGAyxwRdOYbnHUlMgy8Q8cBbApWZrL21WVqrPgHRTZViwGzft6mTUMsx4ddEuLJK5pTSbXW0o/BDEB4FY3PH6L84+0oXl+KE1KkKgepopyquSqceE6icdsZjKCzMzttPuBiNuMpjf6S5yhEwqh1JTCsXSOkpGASEbW8uAAAgAElEQVSMDrhgIBArSyAguikBWrlVmO03Rjop/ZHT1j1EGFJuuxWuXx3tKDwG4GDH10+RwaGYiFcr7Lt0Vx6B6minPJultj8IVFY7SVwKxuUu14+BwgP+QCFWFEnAqHYkMS0yGvJ46AkYHXChpxddB0U3VYg9M+4E8nfkfQTgICLofwepVF47Cr8HcE4eEmMokrg7SNDEVptA5bUj4MNCoPLaUZgB4AwH4MfOYUhvhwVohPwwqh1JTCOkJHG1IAJGB1xBFshDQSQguqlw1JhxGYCJrm6HEOGeCpvhRXeV1U4So8G4MW844TI04govHJE2Kk6gstqpuHvSoUECldfORVgLve3DkPZw/HoK2+IQnICMQT+lae8JGNWOJKbeB0xaDDYBowMu2GjE+lUQEN1UUB7MOAbAfa4uryTCrytogpddVU47SRwEtpfwxhwHZkIF4kodL3mHqa3KaSdM1MQXTaA62lHY2TkMaR0nDDdCYYyEJFAEjGpHEtNAaUGMrQABowOuAvZLF9UhILqpEHdmbADgjwC2drp8nAiHVKh7E91URjuXY2O04jEQtnGc+BuW4VBchW9NOCVtVoRAZbRTEVekkwoTqJ52xuMkWLgj7y/hHDRicoX9l+5KJ2BUO5KYlh4YqRlOAkYHXDiRiVdV+/Y5guiZMRPA6Y7r+tL2A4mg7y0NaqnMnNN+0MhRNiTCF2AcCgW57D6oqmm3uzLaCTYjsb5rAtXVThLjwJjgmJYF4xAk8aQEKxAEjGpHEtNAaECMrCABowOugn5IV5UlILqpAG9mjAZc+yOBBBHSFejaZBer1M6QIUNiAwYM2Cqbza6TyWQ+mD59+vyijVG4GsAF+XqEk9FoHxwlJdgEZN4JdvyqaX31taNwK4DTnC/L3kEMh+Ay/K+aUKTvgggY1Y4kpgXFQB6KEAGjAy5CHKPmqujGcMSZsauzhLev01WaCAnD3RbdvE4k+/XrdxgRTdVvtIjoYWY+NZVK2Utmhw0b1q+2tvZmAEMBrPjuu+8u2XrrrX+vlMq6O1NKWfPmzTuIiPQSty1dv3soFoudN3Xq1MJOH06iHoyUq34jVP5NRdH+SQVfEZB5x1fhCJQx1dfOxeiP1ezDkHZzyD0IhaMDRTGaxhrVjiSm0RSVeN09AaMDTsCHloDoxnBome19pQc43eilu3oJr17K65syatSoNTKZzHnMrA9i6q0NY+anWltbT5gxY8bCRCJRw8znEtEkADUA2hYvXpxsbW29cs6cOR1Opqyvr9+FiO4FMLgLBx+pqak546abbvpqlc4ncQSA+8H5w45ug3LeUPiGmhhSBgGZd8qAF/Gq/tCOwq5gPArCQCcev4XCRRGPjd/dN6odSUz9Hn6xr9IEjA64Sjsj/VWMgOjGIGpm6ETuElcXhxHZ37T7piQSibWZ+QYiOsltlCsx/bahoeGXzDwLwNrOM10mpkOGDKnt379/ErD/QFvKzGfF4/GHM5nMlQAaAHyn+2lqauqewQTsA8ZDYOTeMP8DsPeVfu0baGJIuQRk3imXYHTr+0c743EKLNyWD4VsNfC7Ko1qRxJTv4df7Ks0AaMDrtLOSH8VIyC6MYS6i6thkkRQhrorudm6urr1LMvSe6b2B+z7VH8IYMdcYhqLxdaKxWL6JEp9h9+HzsE1tV29MR0+fHjfeDyuL6M/FsBrmUzmqGnTpv2vvr7+cCLSe0N7MfN5G2ywwc2dlwDbDijs6FzJsJ7j0PvI4HhMxBslOygV/UhA5h0/RiUYNvlLO0k0gp15nTEXGRyEy/FeMFBGzkqj2pHENHJ6Eod7IGB0wAn90BIQ3RgIbRdXwzxKhMMMdOVJk4lEYqNsNjsoHo9/lMlkbiOig3RiGovFzsxms+Oct53vEdHVzDwRwDpdJaZ6H2pNTc3dTv3nmfm45ubmz+rr6/dxlvf2BzBu0KBBv1VKtXUwXmELwD7dclP754T/gXAcxuNlT5yURvxEQOYdP0UjWLb4TzsKj9irOtrLA1D2fdVS/EfAqHYkMfVfwMWi6hIwOuCq65r0bpCA6MYAXGbot4ZnOE0H5mqYTonlH4noPgDXtG855QYi0m9M7/c8MVVYF8CfAWznMFsK4CAo/M1AeKTJ6hOQeaf6MQiqBf7TjsKPnQPu1nGgjoPC5UEFHGK7jWpHEtMQK0dcK4mA0QFXkkVSKQgERDceR4kZwwFMczUbmKth3IkpgOcArA5g51UgeiObzR7V3Nz8H/3MmDFj1lyxYoXei3okgFcBHJ1KpT6ur68/hIjucg5WuvCbb765IX9o0lj0xlp4BrBPL24vWeyPCXja49BIc/4hIPOOf2IRNEv8qZ0kRoDRnIdJOBSNeCxocENur1HtSGIacvWIe0UTMDrgirZGKgSFgOjGw0gx28tR9Zu/3Im004hQ52EXRpvqIjHtA2CnVSWmlmWdk81miZm/qamp+bC1tTVJRP8H4EtmPmnhwoXP9e/fXx+G1AhgGRGd2tTU9Af9FtZuV9kJ6L6uP+gORiOeMOqoNF5tAjLvVDsCwe3fv9pR0Ndp6UPedHndWfXxeXBRh85yo9qRxDR0ehGHyiRgdMCVaZtU9y8B0Y2HsWG2T2g8xWnyLedqmE897MJoU52W8j4F4OxYLDYok8nEdcdEtBVgL1HTb0Zn9unT5+q2tjb9//qwo3dbWlqOrKmp2YKIbgeg95MuBjAfwOYAYsz8YjabPUEfiOQkpe69WfpHR0FBJ61Swk1A5p1wx9ekd/7VzpXojxX29WD6EDe9T/4WNNoraKT4g4BR7Uhi6o8gixX+IWB0wPnHTbHEYwKiG4+AMiMBoMnV3DFEeMCj5ivSjE5Ma2tr9em5B7vvMc117txR+qC+NmbRokWNffv2nQIgDWAIAJ2IHwXgYyIaycz6ihj9xjVX/s3MI9LptF4irM+xnAPgeNfvh0DZpwJLCT8BmXfCH2NTHvpbO434BajDio8xULjRFAxptygCRrUjiWlRsZCHI0DA6ICLAL+ouii68SDyzNjGWcK7vtPcb4mCd9m6UsqaO3fuZrFYbHAmk5k7ePDgj9zXuowZM6bXsmXLto/H46s9/fTTX7733nvv19XVbeKcpPvlhhtu+HbutN2RI0dukMlkdiOijQD8q62t7aXp06cvsvkozARweh494VQ0Qr9llRINAjLvRCPOJrz0v3aSuBTsHH7EWIIYDsJ4vGAChrRZFAGj2pHEtKhYyMMRIGB0wEWAX1RdFN14EHlm6IN9TnCa+guAA4jQ6kHTfm6iNO0kMQWMs1yONUAh5WdHxTbPCZSmHc/NkAYDSCAY2kniAbC9gkQXvUpEnzLeEkDeYTLZqHYkMQ2TVMQXLwgYHXBeGCht+JKA6KbMsDBjNJBfqqWTUZ2U6uQ07KV47TTiGhDOz4NhXIokJoUdlPi3EoHitSMQhUA7gWBoR2FbAHqfvrZXl+ugoA+Fk1I9Aka1I4lp9QIrPfuTgNEB50+XxSoPCIhuyoDIjB8B9qmyA51mLiLCb8toMkhVi9OOwgQA41wOXg+FsUFyWGz1jEBx2vGsW2koBASCo50kzkD7ndbtRbYsVFt+RrUjiWm1wyv9+42A0QHnN2fFHs8IiG7KQMmM+wAc4zTxAFH+v8toNTBVC9dOEjeD89coaAdvg8JpgfFUDPWaQOHa8bpnaS/oBIKlnfaDj/SqGl3moQ0H4XK8E/QgBNR+o9qRxDSgqhCzjREwOuCMWS0NV5uA6KbECDDby7J+51TXV8LoJbxvl9hcEKsVph2FJ+39Vd+XJ6BwcBAdFps9I1CYdjzrThoKEYFgaecq9MUy+wqZXZ0Y/AEqv/c0RGEJhCtGtSOJaSA0IEZWkIDRAVdBP6SryhIQ3ZTAmxl7APYfG72d6nVEmFZCU0Gu0rN2kngd7cud2wvhfjTad55KiTaBnrUTbT7iffcEgqcdhf2dz4tc7tKI9q0NUipLwKh2JDGtbDClN/8TMDrg/O++WFgiAdFNkeCYYQH4E4B9naq3EEXyEvXutaOwJoA3AOirYnLlJiicXSRueTycBGTeCWdcK+FVMLWTxEVg/CYPiHA4GvFIJYBJH3kCRrWzysS0vr5+OwD7EJG+X20tAHEiWs7MnxPRW7W1tU9Onjz5Ox8G6zgA9/rQLjHJ/wSMDjj/uy8WlkhAdFMkOGZcCeBip9oHAPYnwidFNhOGx7vWzgT8BFk8A6Cf64+wX6PR5iZFCGgCMu+IDkolEFztJHEPGPrvfF3edK6Q0dtApFSGgFHtdJuY1tfXNxPR4UT0GDN/BGAREWWy2WwvAGtblrUDM+9CRCc0NTXpb739VCQx9VM0gmWL0QEXLBRibREERDdFwOL2e+kecFU5mQh3FtFEmB5dWTsKRztfruq3yrlyBhRuDZPj4kvZBGTeKRthZBsIrnYUfuhcIZNbSXIrFM6IbCQr77hR7XSZmNbV1e1kWda9y5Yt227WrFlLuvO5oaFhKDNfkEqldimTCzU0NJyQzWbfTKfTb7nbGjly5J7MvGlTU9NtRfQhiWkRsOTRDgSMDjhhHVoCopsCQ8uM9Z19QnpFji5TiPKnLRbYSqge66idJEaD8/e5akfbQDgYjfayZylCwE1A5h3RQ6kEgq2dJE4B4/u8gHEukrihVBhSrygCRrXTZWKaSCQ2IqJtm5qaHl+VqUOGDKnt16/fyel0+vv7hYryDRgxYsQAy7JmEdGhAC5JpVL5teMjR47cPpvN/gNAayqV+n45U899SGLaMyN5omsCRgecQA8tAdFNgaFlRjOAEc7jev/kfkT4qsDqYXzse+0kcQkYk/JOEuaC8QsovBtGx8WnsgnIvFM2wsg2EHztKFwP4Fw7goxliOEgjMfzkY1o5Rw3qp2CDj9SSsXnzZu3q2VZ+iAGu2QymZbm5uY/l8NB72EloocB6HY21t+i5xLTMWPG9FqxYsU/AfuI/DpJTMshLXWLIGB0wBVhhzwaLAKimwLixYx6ACnXo8cQdVjSW0Ar4Xnkjlc+Punbr7/erV//gdYNL49a64X5D7nvJH0RvXEgLsKi8HgsnnhMQOYdj4FGqLnga+da9MZ39qnu+nR3Xf7q7DddHqE4VsNVo9rpMTHVSemCBQv+wsx6LfdAAN8A9lKsD1Op1JblEEkkEpsz8x7pdHpWIpHQCepfc4lpQ0OD/iZkbQDXM7NOWOWNaTmwpW6hBIwOuEKNkOcCR0B000PIuP26E70cdR3n0d8R4YLARdojg+94Ze49nMXWbW0ti79uXbBpltvWfeq/t+Lxj6brHuSOPo84h7wZmXdCHmCD7oVDOwp7O1tDahxWv4fCeQa5SdOGD13rMTFtaGjQQf9VU1PTkYlE4p+DBg3abd68eQdYlnVhU1PTAV5FyJ2Y1tfX/5KIbgawAxFtKYmpV5SlnQIIhGOyLsBRecRTAqKbnhPTPwA4wnnsRecU3m7PMPA0Oj5r7M5X59dns5kxKzJLH37+4/uPXtj6+Tbrrr4RNl5rW1z9j2Ezv7po/jCfmSzm+JOAzDv+jEsQrAqPdpI4H4xr8tAJp6MRs4IQhIDaaFQ7hSSm+vTEXzQ1NY1OJBJ3E5Fqamp6O5FIvBOLxfaYOnWqfoNadsklpoC9/+g1AGe2tLQ8V1NTsyMRPRqPxzecMmXK6vrKmgI62x3ACwU8J48Igc4E1gPwmWARAkUSEN2sAti8eThn0CBclHvkxRdxys9+Zl+FEsky7dm3frsUS7f8x6cPb7gsu0h/yNtl7w2P/2z5J0svveikAx+LJBhxulgCMu8US0yezxEIl3YuwVT0wpG2c1nMxYs4Do9jnoTbCIE1ALxvpGUAPSamw4cPHxSPx18moiOYeTcAm2ez2Vssy9LrujdIpVKtXhiXS0yJ6H/MfEdXbRLRgQVeTSOHH3kRlGi2YfSboGgijYTXoptuwsyM/Z0lvLknriDCZZFQRTdOXvn0E39f1PLNzu99/WIs98jma+3w8A7r77duNpudcurOG8+MMh/xvWACMu8UjEoe7EQgXNpR2Mz5nNnE8XM6VP6QPQm+twSMaqfHxFT7Ul9ff4g+GXf58uUvrLbaak8Q0a76JKxUKjXVK1877zHNtVtXV7ebZVmPyx5Tr0hLOz0QMDrghH5oCYhuuggtM/o4+3/0l5q6POss4c2GVgmrckxBf9N89R4bHDXyqC3H4JXP/ogYx7/ceu1dH9+i3479YfF67/9h2u5KqbZI8hGniyUg806xxOT5HIHwaSeJM8GwN+nbhXAqGnG7hNxzAka1U1Bi2tmlIUOGxObMmZPx0tVEInE/Ef2lqanpWne7iURiRwA6MV23iP7kjWkRsOTRDgSMDjhhHVoCopuuE9Pvj/MH9OqaA4jwl9CqYNVJqT458urcCZJn/ugK/HS9AxauEes/v3evPsuz4Bow1Ck7Db4vknzE6VIIyLxTCjWpowmEUzvK3lt6qhPi91GDfXEpFkjIPSVgVDvdJqb19fUn6pXamUzmr7FY7Cwi6vAsM7ek0+kJnrrqXWOSmHrHMmotGR1wUYMZIX9FN52CzQz9GXKn68cXEtmJWfSKwkgnKdVvTNsL4eLbDv/Ps18umL/POhsMzizOxGc07Dzoy+jBEY/LICDzThnwIl41nNq5DFuiBk+DsYET35uhcFbEY+21+0a1021i2tDQMDKbzWay2eyTsVjsMmbu8CwRtaRSqVFee+tRe5KYegQygs0YHXAR5BkVl0U3rkgzQ+/z0VfD6H0/utxLhOOjIoa8n87SXcBOTHPlbX3SPRQedX4g2omcMDxzWLTjGcrINRRe7SgkADTlI8oYiiTujlyEzTlsVDslLeU156tnLUti6hnKyDVkdMBFjmZ0HBbddExM9b6ek50f6ZMRDyTCu9GRAwBlX/qeX7rr+H4XgAug8ImLhWgnUsLw1FnRjqc4I9VYuLWjMBvAUCeibwHYFwqyIsUbiRvVzqqW8p5CRGeuwgf9xvRQb3z0vBVJTD1HGpkGjQ64yFCMnqOiGyfmzBgD4AaXBIYRIVqnzHa9dPcyNOKKLoaGaCd684VXHot2vCIZvXbCrR2FbQH7SrJ17NASJqMR50QvzEY8NqqdbhPTurq6H1uWpU/f1eX/mPl9ItJ3q+m7RE8H8HYqlTrFiMvlNyqJafkMo9qC0QEXVagR8Ft0A4AZ+jNDXyXW14n5zUQR2t9zJfpjBSZ1Wrr7PggXoBEPdTMORDsRmCAMuSjaMQQ2As2GXztJjAbjxnwsCceiEfdHILamXTSqnR6X8iYSiR8B+H0qldJ30dklkUjo5PTdXr16bTl58uQVpgmU0L4kpiVAkyo2AaMDThiHloDopj0xfRLAQU6U/+Wcwvt1aKPudiyJIWCMA6A/M9sL4147KVX47yoYiHYiIRAjTop2jGCNRKPR0I7CvQCOtSNKeBWMvaGwOBIRNuekUe30mJg2NDQcwczDU6nUMTkflVLW/PnzF2QymW2mTZvmxz86JDE1J8iwt2x0wIUdXoT9i7xumDERwGUuDRxGlD/gJ7zSUNgQsBNSfeDG94Wg0IhkAY5HXjsFMJJHuiYg2hFllEogGtoZh58gZi/p7eeAmgSFS0uFJvVsAka102NiWldXt55lWe8AaNZLtJh5NWfv6eBUKrWzT4MkialPAxMAs4wOuAD4LyaWRiDSumHGYQAedqGbSITxpaEMUC2FYU5Smjt9WBuv3xQnofBAgZ5EWjsFMpLHJDEVDXhLIDrzjsIFzkF0miDDwl4Yj+e9xRmp1oxqp8fEVKNOJBI/A+xvGPQSJb1092/ZbHZ8c3Oz+2RBP0VFElM/RSNYthgdcMFCIdYWQSCyumFGfwB/BrCDw+tJIvyyCHbBe1Rha+ftcOdzFq53ktKFRTgVWe0UwUgelcRUNOAtgWjNO8q+vqx9SyLhETTicG9xRqo1o9opKDENIG5JTAMYNJ+YbHTA+cRHMcN7ApHVDTMmAzjbQfqds6/0Je8R+6RFhbNBuAyM9VwWFfuW1O1MZLXjk4gG2QzRTpCjV13bo6UdhQMBPJVHTjgbjbipuiEIbO9GtVNSYtrQ0DCCma9LpVJr+hSrJKY+DUwAzDI64ALgv5hYGoFI6ob1xeWw74vLlTFErlMQS2Ppz1oTsBOy9l7SozoZWMpbUklM/RnloFkVyXknaEHyqb3R047CtQDGOvGYhxj2wjj8x6fx8bNZRrVTamK6LTPvl0ql/PptgySmfpa0v20zOuD87bpYVwaByOmGGRs4S3h/6HC7jQinlcHQv1WTuMhOSgl9XEaW85ZUElP/RjtIlkVu3glScHxua/S0cwnWQS88B9hbMXRphkK9z+PkR/OMaqekxNSPlDrZJIlpAILkUxONDjif+ixmlU8gcrphtg/EG+Gg+wDAgUT4uHyUPmpBYW/ncCO9DMxdyn1LKompj8IcYFMiN+8EOFZ+Mz2a2lE4HcDMfDDkbtNSdGlUOwUlpnV1dZtalnUSM+eX7hJRSyqV8uupi5KYliI1qaMJGB1wgji0BCKlG2b7NNpbXNE8gQhzQhPdRmwEC+eB88u+cq559ZZUEtPQiKWqjkRq3qkq6fB1Hl3tKNwJ4EQ7pIx/guy7TZeHL8TGPDKqnR4T02HDhvWrra19i5mfJaJf6CtjAOwH4PVUKpW7SN2Y9yU2LIlpieCkmiSmooGSCBidqEuyyFAlZmzhLOEd7HTxOyL7OP7gF4U4gPOcfUg6pu7i5VtSSUyDrxY/eBCZeccPsENmQ3S1o/BjAH8BkHvZNsG+dVpKoQSMaqfHxLShoeFgZj4ulUrVJxKJv+nlWvF4fGBbW9uTqVRqm0K9qPBzkphWGHiIujM64ELESVzpSCAyumHGHQBOctz/q7OEV18jFuyicDLIfku6SydHXgEwsYh7SYvlEBntFAtGnu+RgGinR0TyQDcEoq2dRlwMwpUOm1bnbtN/iFoKImBUOwUlpgBObWpqOjWRSEzPZrOp5ubmvycSibcA7JNKpb4syI3KPiSJaWV5h6k3owMuTKDElw4EIqEbZpwFYEr+w7x9X6k+TCK4RWFf5y1px9N2Gf9G+wnDN0KhzaCDkdCOQX5Rblq0E+Xol+e7aEfhWcA+R0CXB6FwdHlII1PbqHZ6TExHjRq1Rltb2zvMfI5lWTFmbgDwEIALUqnURj4NgySmPg1MAMwyOuAC4L+YWBqB0OuGGT9ylvCu7SC6kAhXl4bLB7UmYktk7D2kOtl2ly/thHQ5bsSV+KoCloZeOxVgGNUuRDtRjXz5fot2FA4G8FgeJSGBRqTLRxv6Foxqp8fEVOOtq6vbsKamps/UqVPfTyQSE4lo92w2Oy6dTuulvX4skpj6MSrBsMnogAsGArGyBAKh1w0z7gfy3yjfS4TjS+BU/SpXow+WYKyzbHegy6AW++0ocBMUPqqgoaHXTgVZRq0r0U7UIu6dv6IdzVLhBgBjHKx63t8LCvO9wxzKloxqp6DEVGMdPnz4oNra2g3b2tos/f+WZelTefXeGz8WSUz9GJVg2GR0wAUDgVhZAoFQ64YZ+gT2pMPlE2df6XslcKpulSTOdE7a1W9/3WWas2RXn7pb6RJq7VQaZsT6E+1ELOAeuivaaU9MNQd9ENJmDtvJUDjHQ85hbMqodgpJTCmRSOgP7TMBLAaQcSjrxHRdnxKXxNSngQmAWUYHXAD8FxNLIxBa3TDjSHv/zfflDCLcWhqmKtVK4ii074/9ZScL7oGFGzHe3mtUrRJa7VQLaIT6Fe1EKNgeuyrayQFNoh6MVJ4v4WA04gmPeYepOaPa6TExTSQSPwdwNxHt09TUpC9RD0KRxDQIUfKnjUYHnD9dFqs8IBBK3TBjY8D+gN7KYXQTEc72gFdlmtCXqROGge0rztzlKecN6R8qY8gqewmldnzANQomiHaiEGUzPop23FwVHgCQOwDvGaiVPjPMRCGYrRrVTo+JaUNDw6HZbPbUdDp9coD4SWIaoGD5zFSjA85nvoo53hEIpW6YcReAExxMLzpLeBd5h81ASxeiL/rYyegwADt26uFF+2CjRswy0HOpTYZSO6XCkHpFERDtFIVLHnYREO10TEx3c5b06rusdfkVFK4RxXRJwKh2ekxMzzrrrP6ZTObJ1tbWQ2+55ZYvAhIkSUwDEigfmml0wPnQXzHJGwKh0w0zLgEwyYVHXw3zJ29wGWhFYUPASUgJm3fq4WUAKSjXci0DJpTYZOi0UyIHqVY8AdFO8cykRjsB0U5nJShMBHCZ/WPCV/bdpuPwjghmJQJGtdNtYlpfX19PRKMdc34AYA3APqnQvcd0V58GTBJTnwYmAGYZHXAB8F9MLI1AqHTDjEMAPOpC8Wv6/jLy0giZqjUBP0EWZ4BwOhjuU3Z1j35OSHNEQqUdU2GWdrskINoRYZRKQLTTmZw+sX0p/gLGT51f3QqFM0oFHOJ6RrXTbWKaSCS2ZuYdVgG2NZ1O3+tT8JKY+jQwATDL6IALgP9iYmkEQqMbZugvIp8EsL2D4n4iHFsaFoO1FPYH7D8aTu+ilyAkpJKYGpRHRJoOzbwTkXj5yU3RTlfRaMQJIHsLS3thDEUSd/spcD6wxah2ukxMR48ePXDJkiVLZsyYsdwHAEoxQRLTUqhJHU3A6IATxKElEBrdMNv7L091IjXP2Vf6rm8il8QQsJ2MHr6STYQXwJjh0yW73SEMjXZ8o5HoGCLaiU6svfZUtNMdUYWZ+S88Ca9ideyFX2GJ1wEIcHtGtdNlYlpfX38CEU0GMDObzU5tbm7+T8AASmIasID5yFyjA85Hfoop3hIIhW6Y8X8AfudC44+rYRT6gXASgNPA2L2L0D0MfYVNI+Z4G9aKtBYK7VSElHTSmYBoRzRRKgHRTnfkJmIbZO0lvbmtIZdDYVypoENYz6h2ul3KO2rUqMFtbW0NAIYDeIWZb0qn04/bL7b9XyQx9X+M/LxAC5gAACAASURBVGqh0QHnV6fFrrIJBF43zNgbgL5GpdahUf2rYdr3j54MxkkgDO4iSvo+1ZlQ+HPZEaxeA4HXTvXQRb5n0U7kJVAyANHOqtApXADgaueRNgB7QeHvJdMOV0Wj2unxVN4hQ4bUDhgw4LhsNjuaiNYHMDWTydwybdq0r33MWRJTHwfH56YZHXA+913MK51AoHXDjN5OUrqng6C6V8MkcZSdjAJDVwqJPi2RcSsszMR4vFZ6yHxTM9Da8Q3FaBoi2olm3L3wWrTTE0WFpwHs6zz2IBSO7qlKRH5vVDs9JqZuyA0NDT8BMJqZ9UEY+mLyG1Op1Cs+DIQkpj4MSkBMMjrgAsJAzCyeQKB1w4zrAZzruK1XxeirYSr7FnIS1sEK+82ovjP7ZyuFgPEqgNkg3AGFT4oPkW9rBFo7vqUaDcNEO9GIswkvRTs9UU3il2DolaLtJYthmGDvP416MaqdohLTXCSGDRvWr7a2Vl9ePiyVSuljlf22vFcS06gPm9L9NzrgSjdLavqcQGB1w4xTANzm4nsxEa6qGO8J2AVZ++2o/kevyulYGHNAmA2F+ypmU2U7Cqx2KotJeuuCgGhHZFEqAdFOIeQU9Hk7ZzuPvgFgDygsLqRqiJ8xqp2CEtMhQ4bEtttuuw7PvvXWWzxnzpzcnaZ+4y+Jqd8iEhx7jA644GAQS4skEEjdMOOHAP4I5Pdv3kOEIUX6XvzjChaAE52lukd20YA+cG+2/Y/C68V3EKgagdROoAiH11jRTnhja9oz0U4hhC/FxqjBXwFs6DyehIIqpGqInzGqnR4T0/r6+l2ISO836qp8S0S3f/311+f4LEmVxDTEI8Kwa0YHnGHbpfnqEQikbpih76LO3VH6PwAHEeEDYxgnYitkMBSME0HYpot+9P2p+g45nZAuNWaHvxoOpHb8hTCy1oh2Ihv6sh0X7RSKMIlz0b7dRZfFsLAHxkO/PY1qMaqdHhPTMWPG9Fq+fPlzRHQngMez2WyfWCw2NpvNLrIsaxoz3wjgllQq1eSjCEli6qNgBMwUowMuYCzE3MIJBE43zLgYwJUuF08mgp7nvS/KvnN0KMhOSms6daAP0tNvR++CwnPed+77FgOnHd8TjY6Bop3oxNprT0U7xRB1H4REmIlG6O2MUS1GtdNjYlpfX/9LAHXpdDq/vEspFZ8/f/6HqVRqk/r6+hOJ6IBUKlXvowhJYuqjYATMFKMDLmAsxNzCCQRKN8w40DmFN+fhdUT2HabelSvwA7ThRLB9su7KhxkB/wDhLsQxG5digXcdB66lQGkncHTDbbBoJ9zxNemdaKcYugqHAnjEVeUoKPsQ2CgWo9rpMTFtaGg4KJvNNm6wwQZ7K6WyOgKJROIHAN4aNGjQ2vPmzRtDRJulUqnciY5+CJIkpn6IQjBtMDrggolErC6AQGB0w4wBTlK6o+OX3j+jT+FdUYCfPT+SxH5gHO/sIdV9fV8IrWB7qa5+O/pwz41F4onAaCcS0QiWk6KdYMXLT9aKdoqNhkIKQO4l3HNQ2KfYJkLyvFHt9JiYJhKJ1QHoK2EWAvYyK33f3bHMrPcmPUlEdzDzAel0+p8+Ai6JqY+CETBTjA64gLEQcwsnEBjdMHf4cNX7OH9BhOcLd7WLJy/FYNRAz7v6n5+v9ATjHftk3Rjuwji8V1Zf4ascGO2ED33gPRLtBD6EVXNAtFMs+onYElk8D8Y6dlXCeWjE74ttJgTPG9VOj4mpBqivh+nVq9dwZt4ewHIievbrr7++Z6211tolHo/Hbr755vL+qPE+SpKYes80Ki0aHXBRgRhBPwOhG2aMBDDVFZ+ziXBTyfFK4jDn7aiec/t20Y5e6pQ7zMhecSNlJQKB0I7EzZcERDu+DEsgjBLtlBKmJH4Fxm+dxHQuWrAnrsDcUpoKcB2j2ukxMU0kElsz8zbpdPr+HMREIrEWgCdSqdRuPgUrialPAxMAs4wOuAD4LyaWRsD3umHGrs4S3jUdF5uJ8suSCvdan6zbZr8ZPR4EfY915/JfAHNgYQ7Gw08raQr3sbJP+l47lcUhvRVBQLRTBCx5tAMB0U5pgiAo+/qYPZzqv4fCeaU1FdhaRrXTY2I6atSowW1tbfqPi0NTqdQrw4cP71tTU6OP9H+jqakp4VOskpj6NDABMMvogAuA/2JiaQR8rRtmxPXWCwD7Oe695Czh/aZgd5V9rYw+Wfc4MGJd1HvUTkgXYw6uwZKC25UHfa0dCY+vCYh2fB0eXxsn2ik1PEkcA8Z9rur7ROxEeaPa6TEx1eAbGhqOcK6F2Z+IbmHmuYMGDTotdxhSqbE1WE8SU4NwQ9600QEXcnZRds/XumHGNQDOdwKUce4rfbrHgCmsC+BkEE4GY5cunpe3oz1C7PEBX2unR+vlgWoSEO1Uk36w+xbtlBM/hZkATnea+AMUjiqnuYDVNaqdVSWmpJTKfys+f/78CwE06rtMW1pahm6yySYtkpgGTEpibiEEjA64QgyQZwJJwLe6YcYIAM0uqucT4dpVUlbY2U5GdVLKWK+LZ+XtqHcy9a12vHNRWjJEQLRjCGwEmhXtlBNkBX3mjj5fp31rTBbDMMFOVqNQjGqn28S0vr5+PBElV0G4JZVK9fJpBOSNqU8DEwCzjA64APgvJpZGwJe6YbZPyH0MwBqOW7OI8t/yruypXq7b/nZUz6EdC+EzAHeAcKfsHS1NJN3U8qV2PPVQGjNFQLRjimz42xXtlBtjhcsATHSaecPed6qwuNxmA1DfqHa6TUzHjh3be8WKFfqQoy5LW1tbWyqV+tKnACUx9WlgAmCW0QEXAP/FxNII+E43zPYyXJ2U5u4r1WcFHEKErzq4OAnroAWndLtcl/BPMO6wk1KFz0vDI7VWQcB32pFoBYaAaCcwofKdoaKdckNyA3rha/ut6U5OU0koqHKbDUB9o9rpMjFtaGjYmZmPSaVSl64KUCKRWJuZb0in03rJl5+KJKZ+ikawbDE64IKFQqxdFYEhQ4bEBgwYsBURrfvGG28sf/755/8BgP1CjduTyZMce77VB9gR4W95+ybgp8jYCekpANZfyW7CvXZCqjoc8uAX98Jkh8w5YYpmZX0R7VSWd5h6E+14Ec0khoIx226KsQQx7InxeM2Lpn3chlHtdJmYJhKJjQC8ZlnWMTfffPMzXcEZNWrUGm1tbVcC2DiVSh3pM4CSmPosIAEyx+iACxAHMRWATj779et3GBHpuz+1Nu5bsmTJmX369NHfkOr7P7dxgXooFoudN3Xq1I86w+uqnba2tmHTp09fZAI0s/2trT4TIFfOJMIM+3+SOAJsJ6NDu0hG25frtiek+uReKeYJyJxjnnFYexDthDWy5v0S7XjFWNl3dZ/gNHcbFE7zqmmftmNUO90u5W1oaDiWmfUlsv0B/JeZv7MsK8vMtQDW1gmpvssUwKhUKrXAZ/AkMfVZQAJkjtEBFyAOkTfV+fJNn2R7MYDVNBBmfgqAIiJ9yMEWnSEx852ZTKbBnXB2105ra+sJM2bMWOg1aGb70KLbXe1eSRfhSqyGU2HZCemeXSSkL9vJaAtuxyR7L6mUyhGQOadyrMPWk2gnbBGtnD+iHa9YT8DPkLVXI1l2k4Tj0Yh7vWreh+0Y1U6P18Xoe0xbWlo2sSxrTWbWp/SuIKIvli1b9t6sWbP8eledJKY+VHJATDI64ALCIPJm5rYpEFFuKazNhJn/SET6mhV9MFwLM49ua2t7RCeq8Xj8EAAfAjgilUq9q59fRTtPmUhMme29Lnpf6Tq6/5fm48ld0tBLjE8FsGkXCemDyOIOJHF35INePQAy51SPfdB7Fu0EPYLVs1+04yV7hasBXOA0+Xf7C2CFrJdd+Kgto9rpMTH1EYhiTJHEtBha8qybgNEBJ6iDQaCurm49y7JuBbA/YO8f0Ut2d9KJqX4bSUT6CpYP4vH4r5cvX74km83eWltbezSAj7LZ7OHNzc3vaE9X0Y7niSkz+jpJ6Z7P/g9oehnfzH4TqzOj8+npC0G43Vmu+/2e02CEJoxWypwTxqhWxifRTmU4h7EX0Y6XUb0CP0Cr/dZ0E7tZwsVoxFVeduGjtoxqRxJTH0VaTPEFAaMDzhceihEFEdB77bPZ7KB4PP5RJpO5jYgO0kt53W86x4wZ06ulpWU0M08C7ATwtra2tlHupbyFtFOQQT08xIxpj3+I4VP+CTz0fpcPvw3CbcjidiTxsRd9ShueEJA5xxOMkWxEtBPJsHvitGjHE4yuRpIYA8YNzk/0rSX6rWnXn8Ze913Z9oxqRxLTygZTevM/AaMDzv/ui4WdCQwbNqxfTU3N3Z0T00Qioa/TGgfgHAA1+sA4Ijq5qanp7a4odteOF8RTL2Hqn/+LkbPf7LK1P+mE2f5Hoc2L/qQNTwnInOMpzkg1JtqJVLg9dVa04ylOpzGFZwHs7fxfGgoJE91UuU2j2ik6MR02bNhqvXr1OiabzQ5Np9N66Zofiyzl9WNUgmGT0QEXDARipZtAVwml/n1tbe21AM7U/53JZF6NxWIn5/aWViwxVdhx23Vw1dtf4MAu+rzNfkPaaB9SJ8W/BGTO8W9s/G6ZaMfvEfKvfaIdE7FJ4igwHnA1fRgUHjXRVRXbNKqdghPTurq6nWKx2HBm1ic+6lfUqVQqpTf7+rFIYurHqATDJqMDLhgIxMpVJabZbLY+Fovpq1jspBTAPz744IPzn376aX3Rtl303tJYLLZVJpNpsSzr9VQqtdTTN6YTsRUyGEWE0czQh9K5y0xYuAnj8U+JZCAIyJwTiDD50kjRji/DEgijRDumwqQwyzlwUN9t+jSS9lkVYSpGtbPKxHT06NEDW1paTiWi4QA2BHCn/mMsHo9vPmXKlE99TFkSUx8Hx+emGR1wPvddzOuCgDuhBPAnZn6ViPQ1Ml3Nn9/o5bzMvCOAiQAWMbNeXfKEJ4mpsufhUQBGA1jTbe4RP8RiAs76w8n2sl0pwSEgc05wYuU3S0U7fotIcOwR7ZiK1QT81Lk+xr5mDoxzkczvPTXVayXbNaqdbhPT+vr6w4loDoDniGh6bW3tA5MnT16RSCQWxuPxrSUxraQGpK8KEjA64Croh3TlEQGdUNbW1uov5Q527jH9svM1Mq6uljLz6ZZlbcHMVwBY7E5Mc+0AeLylpeWkgu8xvRL90YJRYDsh/YHbtUO2AEbtAhz+QxxBhIc9cluaqRwBmXMqxzpsPYl2whbRyvkj2jHJWkF//v/aSUznogZ74jLMNdllBds2qp1VJaaHENE9gL0c7JZly5bdo+8tlcS0gqGXrqpBwOiAq4ZD0md5BJRS1ty5czeLxWKDM5nM3JqamrZsNrupc6+z3fjnn38+cN111/0KwNJMJvNGPB7vxczbxWKxZb17937juuuuW9a5ncGDB3+klFr1PWcKta43pFu4Pdl74/aEdOh29k/PJ4Le8yoleARkzglezPxisWjHL5EInh2iHZMxm4SBaLGvj/mh080NUDjXZJcVbNuodla5lFefOqnfDDCzXsqr7/HTb1BPjMfjm8kb0wpKQLqqJAGjA66SjkhfFSXgvW7aT/PTy3Z/4vak32r48He/xObDd8gvJU4RoaGi3kpnXhLwXjteWidt+ZmAaMfP0fG3baId0/FJogGMm/PdEPZHI5423W0F2jeqnYIPP6qvr9/OuVT+VADLADSnUim9h8qPRfaY+jEqwbDJ6IALBgKxsgQC3ukmiVPAdkK6Ryc73vvhQMx+ZzROtAhbOb97BsAhRFhegs1SxR8EvNOOP/wRKypHQLRTOdZh60m0U4mIKjwF5E/NfxQKh1WiW8N9GNVOwYlpzslEIlFDREcAGNrU1DTUsPOlNi+JaankpJ7RASd4Q0ugfN0o6Ou3dEJ6UCdKn4BxEwhTuNE+7e9I5/fzARxKhNdCSzUajpWvnWhwEi9XJiDaEVWUSkC0Uyq5YuolcQjYdV0MIYFGpItpwofPGtVOt4lpIpH4ATPv1B0QImpJpVJP+hCYNkkSU58GJgBmGR1wAfBfTCyNQOm6uQzbIG4fkqBXo3xfCN+AMQU1uAmXYgEz9PVcF7ieOIHI3l4hJdgEStdOsP0W68snINopn2FUWxDtVCryCtMA6C2RurwPYE8o+9rNoBaj2uk2MW1oaDiWmSd1Qa03gI0ALEylUv19SlUSU58GJgBmGR1wAfBfTCyNQGm6UTgPhF+DsY6r2xYAUwDcBIUP9c+ZUa/vjnY9cxmRfeqflOATKE07wfdbPCifgGinfIZRbUG0U6nIT8B2zvUxuSvefgOFSyrVvYF+jGqnqKW8iURiP8B+Bf1BPB5PTJkyxa9HH0tiakCJEWnS6ICLCMMoulmcbsZhL8Tst6QHd4J1CwB9et+/cj9nxt4AHgOwuvOzWUQ4PYqQQ+pzcdoJKQRxqyQCop2SsEklAKKdSsogiUYwlNNlCyzsgfF4uZImeNiXUe0UlJiOGTNmzRUrVuhlZMcz8/npdHqGhw6aaEoSUxNUo9Gm0QEXDYSR9LIw3VyL3vgOlzpvSd3z7+sgTEIj7nLTY8b6TlK6g/PzfziHHX0TScrhdLow7YTTd/GqPAKinfL4Rbm2aKeS0b8afbAUz4Pzp+zfCYWTK2mCh30Z1U6PiWlDQ8MRzDxV32caj8fP8vk1MTnukph6qMCINWV0wEWMZZTc7Vk37YcbXQpg505g9Jd+k6CwsDMwZszWB805P9e/1yfw/j1KYCPga8/aiQAEcbEkAqKdkrBJJXljWgUNKPscCX2A4fe5isJ9VbCk3C6NzjvdJqYjRowYYFnWjUQ0hJl/B9h/IOWLZVktTU1Nb5frnaH6kpgaAhuBZo0OuAjwi6qL3evmcgxGm52Qdr5r9M/OW9I/dQWNGRMAjHP97gwi3BpVwCH2W+acEAfXsGuiHcOAQ9y8aKcawVW4F8CxTtfPQ+Hn1TCjzD6NaqfbxLS+vv40ItJvSrsr+lTeAWU6Z6q6JKamyIa/XaMDLvz4Iuth17pRqHPekm7iIvMdGFcgid92R4sZpwC4zfX7SUR2cislfARkzglfTCvlkWinUqTD149opxoxnYDdkcXzAHL511goXF8NU8ro06h2elzKW4bh1awqiWk16Qe7b6MDLthoxPpVEOiomwn4KTL2XlI9F31fGHMQwxUY3/3do8zYB8BDAPo6Fe8hwhChH1oCMueENrTGHRPtGEcc2g5EO9UKrbK/lP6V3T1hLlqwJ66AXw+T7YqSUe30mJjW1dX9GMBabW1t/5wxY8byasWxyH4lMS0SmDyeJ2B0wAnn8BG4/eWPf7nwq6/277/2OhkievikBzbYG+1vN9dwefsRgCugMH1VBJixpZOUbuU89zqAQ4kwL3zkxCOHgMw5IoVSCYh2SiUn9UQ71dLAJKyDVvsgJP15r8v1UBhbLXNK6NeodlaZmCYSCb0W+igA+l69L+Px+J4+viLGzVYS0xKUJlVsAkYHnDAOF4HbX/lkisW8V8uKFYuW0ZK+KzJLNntu7j2r3/vetW5HpyKOK3DZqpNLZvRxklJ9LZcunwM4kgj6JF4p4SUgc054Y2vaM9GOacLhbV+0U83YKiQANOVNsPBzjLeX+AahGNVOt4lpXV3dXpZl3RmPx3f+4osvvujfv/9tzDw/nU6fb4AaNTQ0nJDNZt9Mp/+fvXMBs6oq3/i7zgxXQQFFRBSvmeYlRS1vpWVqaV5S0dJMBOaMmpi3vKHMHrybaYUhcwbQxGt4KSvNv5aapnnX1MxLal4ARQU0QGDmfP9nHfbgnsPAnLPPXnuvvfa7n6cnZdb6Lu/3W1u+WXuv3fqStp/P578KQP8F7bO2trbfTp8+fVYVftmYViEWh3ZSwOiCo9buKHDjk+/sr+pw+eL2Rfc++fbde85d+s6O/XsOxFZr74Krnx6Hdz799xP+LuldlWQtUnqnVL9b2nEdrBQqmluJfY6xVgHec6wtjfWBkR3rS2RtgGQn6dJ4pe+Td3zL/A54Za/+JB3fqv0bZWeVjWljY+MYEdmrUCgc4zeKhyilxrS0tBwYpVb+6b8zlFL7AzinUChc2tDQcKJS6iIAN4rIBkqpPYrF4vZTp059t0LfbEwrFIrDVlLA6IKj3u4ocNMz7zR/unTeAY+8e8eQRcs+2aAjs23X/Zq8Me+Fe66fNeFQnIwllWQsEnjnZPmEBqUwtZK5HJN6BXjPSX0JE0uA7CQmfeodk52kS9iMvSG4f0UYCkehCTcnHVYF/o2ys7rG9PhisbhTa2urPlUSjY2Nuqs/paWlpaO7ryD21Q9paGjYWr+TBeCvADYCcL9uTPP5/IcATigUCjP9pvgpADcXCgX92ZpKLjamlajEMV0pYHTBUXJ3FDjr3hl/6aF6f+Pljx5bcR9ds+far+0+/HuL+9X3n/79HTb8ZSXZiuAUAFcFxo5XChdXMpdjnFCA9xwnyphIEmQnEdmdcEp2bCijh6sB/NgP5WkAu8ErvT5p82WUndU2pgAOEJHLfHX0o7X6ZMgz9L/r75hOmTJFP6oW+srn85uJyG6tra0z8vm8blAfKRQKlzU2Nu43dOjQ+z3Pa/Mb038qpSa3tLRMqdAZG9MKheKwlRQwuuCotwMKXIhhaMNlW6+z29Gjtr0Q//zgb1jU9olstNbW9+00dL/3RIpfKYo65JgdN3y9u2xFcASAWwPjfqlUqVHllR0FeM/JTq2jzpTsRK1oduyRHRtq7WFjKDwCwbBSOIJz0IxLbQhtNTEYZWd1jemPRGTyagJbVigUBkYlXqAx7VSQhoaGCUqpE5YuXbrVddddN79Cf2xMKxSKw9iYkoEqFPBwEASXQmErPev7XzobXxm6/+I+qv/ba/Vd5yN9grkotB5dwW6pSOnD2g8HvN+s9KM8vLKmgNH/yGdNzIzlS3YyVvAI0yU7EYpZkymv01NTc/1d025/sV2Tz9omG2Wn28/F1BZ75bO7akzz+bz+1s+xIvJN/1CkdQHUV2B1VwCPVTCOQ6hAuQJDALxPWajASgqcgdPRD6d1+vPPcHN+2OV3Dl9rqxED112v/cUnHrv3mgkn/6c79VpbMXz0aPw5l8Naeuxnn+GxI4/Ej+66C4u6m8ufO6cA7znOlTS2hMhObFI754js2FTS83A76rFLKaTFuB6X4RybwiuLRX8K71VT8XXbmMb1HdPyxrSxsfFnInJsLpf75pQpU16sUgDumFYpGIevUMDob4KocwoV8PAlKFwKwecHvyksBHAWmvBrP6OKuRFBL6B0LPyO/lz9i5BdlcKbKVSHIdeuQMXs1O6KFhxTgOw4VtAY0yE7MYrdratmHAgJnMJfxLcwEX/pdl4yA4yyY813TIONqd+UNojI/j169NAfmEdbW9uSQqGwrMIasDGtUCgOW0kBowuOeqdMAQ8/BKDfs9dcdFy6qTwTHh4N/FnF3Ijgt/77+h3Td+G3SlPGRbThVsxOtG5pzQEFyI4DRUwoBbKTkPCrdOthOoDj/J/fDQ8H2BaiH49Rdmz5jqn+bumdSqmHc7nc79rb27t6FO6WQqHwgwqLxMa0QqE4jI0pGehCAQ89/Ya0/CAifYLeWfBWeuS2ohu16PdT9fzPL36rlABWxA5logJdKEB2iEVYBchOWOVMzdNPZy1/mmpAyYXCaDThWlPuarBrlJ3Ev2NagzCrm8rG1JCwGTBrdMFlQL/0p3g+dkVdqYH8+opkBB9BlXZJ9W80u7q65UYEJwGYFJjMb5Wmn5YoMuiWnSic0IaTCpAdJ8saS1JkJxaZq3TShHOhcJE/60X0wW44C59WacX0cKPsJPodU4PKsTE1KK7jpo0uOMe1S396zfhx6dRdQL/c33HpD2DrXdJnVpPgarkRwaEAbg/M57dK009LVBnwnhOVktmzQ3ayV/OoMiY7USkZpZ3lT2vpXdOdSmYVPDShOUoXEdgyyk6i3zGNQJxVmWBjalBcx00bXXCOa5fe9C7GYCwtNaSjy5K4Ak04EwrSTXKr5EakdNJe8JTwa5V+RIcXFViuAO85JCGsAmQnrHKcR3ZsZaAZR0Jwix+ePql/d3h4zqJwjbJjzXdMIxacjWnEgmbInNEFlyEd05NqM/aDlA44+nIg6Hf9XdKbKkykS25EMBzAfwM2HlMKu1Vok8OyoQDvOdmos4ksyY4JVbNhk+zYXGcPtwI4wg/xZnhWfePcKDvdfi7G5rqtJjY2piktnAVhG11wFuTHEIIKdH6fo+Mnf0QdzsT5eLkKsVbiRqT0zeUPAAz07cwDsKFa/qkZXlSgQwHec8hCWAXITljlOI/s2MzAROyMYunkf/33CKCI72NiqVm14TLKDhtTG0rMGGxSwOiCsynRTMfiYfPSu6QK+pdYwesCeJgQQpuuGtOnAt8q1SY35bdKQyjr/hTec9yvsakMyY4pZd23S3Zsr7HX6RT/pzEIu+NkLLEgbKPssDG1oMIMwSoFjC44qzLNajBNOAI5XArBJgEJXi+dutuEO0PK0okbfqs0pIrZnMZ7TjbrHkXWZCcKFbNpg+zYXvdzMBi9SgchfaEUqsIENOECC8I2yg4bUwsqzBCsUsDogrMq0ywG0/k3kMsVUJiJZTgLF+LNGiRZwU0X3yo9XKlOJ/LW4IZTHVSA9xwHixpTSmQnJqEddEN20lDUZjRCMMUPVX82Zg94+GfCoRtlh41pwtWle+sUMLrgrMs2KwF52BjArwHs3yllwXg04+IIZChxI4I8gJaAvfPU598ki8ANTTioAO85DhY1ppTITkxCO+iG7KSlqB7uBbCvH+4N8HBMwqEbZYeNacLVpXvrFDC64KzLNgsBedgLCldDsHUg3Rf9R3fvqUWCbW/cdmCvNjmj7bP2ndYdIGt/f6sPdzxu2w87TN6gVOL/AaklPc6NRwHec+LR2UUvZMfFqsaTE9mJR+favTRhX6hSc9pxjYSHwpfLdgAAIABJREFU22o3HNqCUXbYmIauCyc6qoDRBeeoZvam5WGU35SuEQjyRgBnwMOcmgIXqBG/2fZ3OZGhfVTbgl2GL/rWu5/2xJZrf4YJu7/7lFLYuSb7nJwVBXjPyUqlo8+T7ESvaVYskp00VdorPc7b6If8BGZhDxSwLKEUjLLDxjShqtKttQoYXXDWZu1iYM1ogsArSy3sqbsrKbTTtduMlpw6TRXltobtP2jqGHD/W2sW31iwxneeHvX8/7koK3OKXAHecyKXNDMGyU5mSh15omQnckkNGrwAX0ARf4dgcMlLdK8hhQnaKDtsTMOUhHNcVsDognNZOGtyOwNroB+uBjAqENP/AIyDh+uiinPH67a5QinZY8y2H+6QU9Kzw+7UF9Z9ob0dM5457sWfReWLdpxWgPccp8trNDmyY1Rep42TnbSVtxlnlT5zt/yajxz2wAS8lEAaRtlhY5pARenSagWMLjirM3chOA9f8g852iuQjj7BTjelf4syxZ1+s81Fw9dcevp+G8/v1WH3vjfXannzk167C9T0Z0a9cFWU/mjLWQV4z3G2tMYTIzvGJXbWAdlJW2k91EPwKD5/Teg30K8rxX8ZZYeNafwFpUe7FTC64OxOPeXReaUTd/XJu/oE3o7rd35T+m7U2f37wz5Pnv/IsJ2G9VuGrdZejCdm97vl2ffXGKpUcc3+bw3e7UHvwc+i9kl7TirAe46TZY0lKbITi8xOOiE7aSyr/g67wq0rQlc4tIbvr4dVwCg7bEzDloXzXFXA6IJzVbTE8/Jwot+UBkO5Eh5ONxGbSOk/DEf89b9r4uaX18Zb83rNnres/gMU8QFydROfPvb5R0z4pU0nFeA9x8myxpIU2YlFZiedkJ20ltVb/vePUvgKj0FK3zYtxpiOUXbYmMZYSbpKhQJGF1wqFEhbkB4uB/DTQNgChXFoKu2eRn6J4BcAfhIwPHGLn276RL9ten/27Kh//SVyhzTougK857heYXP5kR1z2rpumeyktcITsTOKeBRAvd+cno0mXBZjOkbZYWMaYyXpKhUKGF1wqVAgLUFejMFYgl9DYeSKkAX/gWAcJqKm75OuSgIRnAWsOHxADysoVTrCndykhRv74iQ79tUkLRGRnbRUyr44yY59Nak8Iq/09xD99xF9fQxgd3j4d+UGahpplB02pjXVhpMdVMDognNQr2RS0r8xbC81pcFvhd4H4CR4eNVEUCI4Fuh0qu8flMJBvi9yY0L0bNgkO9mos4ksyY4JVbNhk+ykuc7nYDB64e8AvuCnMR0exsSUklF22JjGVEW6SY0CRhdcalSwOdBmjISUHtNd/j2v5Zf++LQ+ebfNROgi2BfAvQHbT6nOTTG5MSF8NmySnWzU2USWZMeEqtmwSXbSXudmNEJKf/fpuA6Gh7tiSMsoO2xMY6ggXaRKAaMLLlVK2BhsM34KKb1T+vmlcCaaYOyboSLYFoD+5EzH9a5S2LBMHnJjIy/piInspKNONkZJdmysSjpiIjvpqNPqo/RKvzDXvzjX19/hYY8Y0jLKDhvTGCpIF6lSwOiCS5UStgXrlXZJ9em7yy+F2aVd0ibcbipUkdKu7AcB++1K+QcOdHZKbkwVwX27ZMf9GpvKkOyYUtZ9u2THhRo3Y28I7l+Rij4Ho7nsl/fR52mUHTam0ReMFtOtgNEFl25pEoreK32XVDel+julHU3p30sn707AsyajEoGU2e+rFBZ34ZPcmCyE27bJjtv1NZkd2TGprtu2yY4r9W3GlRCc6qfzIeqwB87HKwbTM8oOG1ODlaPpVCpgdMGlUpEkg/awFxSuhmDrQBgzsBjjcBkWmAxNBPMADAj42EwpvLEKn+TGZDHctk123K6vyezIjkl13bZNdlypr4d1ATwMYAs/JdMHIRllh42pK2Ayj6gUMLrgogoyE3Y8jPKb0jUC+TbDg2c6fxH8C8BWAT97KFU6AW9VF7kxXRR37ZMdd2trOjOyY1phd+2THZdq24zjIJgeSMnkQUhG2WFj6hKYzCUKBYwuuCgCzISN5c1nUyDXT/xTd683nb8I/gLgmwE/hyvV7Xus5MZ0Ydy1T3bcra3pzMiOaYXdtU92XKttM26D4DA/LZMHIRllh42pa2Ayn1oVMLrgag0uE/M9/KrUhH5+PQfBODTjEdP5i+BGAEcF/IxT+lHi7i9y071GHNG1AmSHZIRVgOyEVY7zyI5rDHjYyX+kt3cpNXMHIRllh42pa2Ayn1oVMLrgag3O6fke9M10WlljeIe/UzrLdO4iuALA6QE/FyuF8RX6JTcVCsVhKylAdghFWAXITljlOI/suMhAM5ogK153MnUQklF22Ji6CCZzqkUBowuulsCcnjsew9ADfwSw/Yo8BT9HM86II28RnAPg4oCv6UphTBW+yU0VYnFoJwXIDoEIqwDZCasc55EdFxn4FXphHh6GYGc/PRMHIRllh42pi2Ayp1oUMLrgagnM2bketgPwfFl+4+BV9AhtzbKI4CQAkwKG7lEq8GmayjyQm8p04qiVFSA7pCKsAmQnrHKcR3ZcZcDDoUCnczGiPgjJKDtsTF0Fk3mFVcDoggsblLPzmnEgBHeV5XcgvNLuqfFLBMcCuC7g6B9KYdcQjslNCNE4paQA2SEIYRUgO2GV4zyy4zIDXum1qNF+ilEfhGSUHTamLoPJ3MIoYHTBhQnI2Tkrn7xbBPBleHgxjpxFVvqt4ktKYZuQvslNSOE4jY0pGQitAO87oaXL/ESy4zICF+ALKJYe6R1SSjPag5CMssPG1GUwmVsYBYwuuDABOTnHwxQAjYHc/os1sDV+ioVx5CuCfQD8X8DXO0pheA2+yU0N4mV8KtnJOAA1pE92ahAv41PJjusAeDgFwFV+mlEehGSUHTamroPJ/KpVwOiCqzYYJ8d7+B2AgwO5PQIPX4srVxHsAuCxgL/5SmFgjf7JTY0CZng62clw8WtMnezUKGCGp5OdLBTfw30AvuWnGtVBSEbZYWOaBTCZYzUKGF1w1QTi5Nhm/AOCr67ITTATzTgirlxF8CUALwX8tSuF+gj8k5sIRMyoCbKT0cJHkDbZiUDEjJogO1kofDP2huD+QKpRHIRklB02plkAkzlWo4DRBVdNIM6N9fBfoNPjspPg4eS48hTBhgDeLvNXrxTaI4iB3EQgYkZNkJ2MFj6CtMlOBCJm1ATZyUrhm3ElBKf66UZxEJJRdtiYZgVM5lmpAkYXXKVBODXOQ08AnwKl/19+KZyLJlwSV54iGABgXpm/gUphfkQxkJuIhMygGbKTwaJHlDLZiUjIDJohO1kpuod1ATwMYAv/71/noQkX1ZC+UXbYmNZQGU51UgGjC85JxVaXVBOGQ5V2Sj+/FEajCdfGpYUI6gC0lfkbrhTeiTAGchOhmBkzRXYyVvAI0yU7EYqZMVNkJ0sFb8ZxEEz3U/4MOXwdE/BkJRLk8/nhIrJJfX39nCFDhrzmed56AGZVMjfMGDamYVTjHJcV4M06quqej6+iDv8oa0r3RxPuicpFJXZESk2pbk47rq2Vwr8qmVvFGHJThVgc2kkBskMgwipAdsIqx3lkJ2sMeLgVWHGmx13wlh9COXLkyLoBAwYcoJS6Rn9XWyn1RxH5IYChIvIrpZT+ikHH9eKcOXOa7rrrrjtLH6HxL8/z6mfNmnUegAmlZ+JWvu5oa2sbNX36dP303GovNqbdKcSfZ00B3qyjqPgEfAc53N3JVDtG4AI8G4X5Sm2IlB7f1Y/xdly7KlXWLFdqbPXjyE00OmbRCtnJYtWjyZnsRKNjFq2QnaxV3cP2AP4GoH8pdYWTTnz/xN+0t7efIiLnAuij/1hE9Em+JwFoUUrtVS6TiLyllDqoUCi8EGxMZ8+efb6InM/GtGuwDgNwe9aYY76RKMCbda0yNuNICG4pMzMUHubUarqa+SKlg470gUcd175KlY5ON3GRGxOqZsMm2clGnU1kSXZMqJoNm2QnG3XunGUTzoZafr5Hn/Y+74+cO/LJ3sXe3w0O0o2piNycy+UmAegL4EoAFwA4yv/nHnpndP3117/c87zy16RKphoaGnZWSs0A8EUALyulftDS0vJ8JZJzx7QSlTgmSwrwZl1LtZvRAEEhYGIJPPSuxWSYuSJ4EcDWgbmHKYU7wtiqcA65qVAoDltJAbJDKMIqQHbCKsd5ZCerDDTjQQj27FPsg+989J1Z6yxbRx+OdJt/ONIIEblfKaW/9T4ewPxisThy6tSpf21oaNhCKfUHf5x+X3VcoVBYVC5jWVP6iogc09raWtH7rNoWG9Osgsm8V6UAb9Zh2WjG6RBcEZg+F8tPg4v1EoG+oe4ScDpKKfzGcBDkxrDADpsnOw4X13BqZMewwA6bJzsOF3e1qTVjPwj+rMf0a++HTT7bpGn3T3ef0t7efoN+n9RvTPUv908BMFtEDtaNpT4ECcDvAOwAoMt3RseOHTskl8vpd1n39GNYKCK3F4vFC6ZNm/Z6JZKzMa1EJY7JkgK8WYeptodm/6X35bMF/0EzNg9jqpY5IvgLgG8GbIxTClfXYrPCueSmQqE4bCUFyA6hCKsA2QmrHOeRnSwz4OEqv/HUKvxrm4XbHLTr/F2vqbUxHTNmzKBcLqffTT08KK+IPNijR48fTJ48udtXutiYZhlM5t6VArxZV8tF5xucnv0MPOxYrZlax4vgXgD7Buycq/x3KWq1XcF8clOBSBzSpQJkh2CEVYDshFWO88hOlhm4GIOxtPRtU/0OKPoW+15z9OyjNw80pk8AOFt//11EDmttbX1ozJgxm9fV1elHebcEcMPixYuPnzFjxsJVyThu3LheS5Ys8QCcBWCBiIxsbW29vzvZ2Zh2pxB/njUFeLOupuJe6btYxwWmPAgP36jGRBRjRfBHAAcEbDUrBX1DjOsiN3Ep7Z4fsuNeTePKiOzEpbR7fsiOezWtLiMPPwKWv+bUs9gTR3xwxLN9i3138E/lnamU+pX/qT3dWF4tIt/xDzTqLyIXKKVu9j8pMy+Xyy0VEf0JGf0e6i+XLFly9sKFC4sDBgw4Xyml31X9RESObG1t1RsIq73YmHanEH+eNQV4s6604k24DQr6BOyOa8V3sSo1EcU4Eeib4SEJNqXaNbmJopjZtEF2sln3KLImO1GomE0bZCebde+ctYebAPxAN6bf+fg784csHTJAN6bt7e3n1tfXXwtgG6D0Lfj/ANDvmPYRkbkAjlVKjQVwKIB/F4vFH+ZyOf0N04N8B28AKALYzD/P6JlcLnfYlClT3upOdjam3SnEn2dNAd6sK6m4h/8DEPzo8g3wcEwlU6McI4KZAILvMsS9U9qRDrmJsrDZskV2slXvKLMlO1GqmS1bZCdb9e46W6/UeD7cs9hzwN7z9saGSzYsfcd04cKFR66xxho7KqWm+Q1px/wFCxYsuGjQoEFT29vbWwCMBPASgIOVUr2KxWJBKbV7mbN/KqWOb2lp+UfpBJJuLjam3SnEn2dNAd6su6u4B33s906BYZPh4cfdTYv65yLLf9MXsJtUU6pDIDdRFzg79shOdmoddaZkJ2pFs2OP7GSn1qvPtBk/VaIu79/WX5/S2zZgyYCjjljziNs9zyvm8/m1lFJfAbCt3jWtq6t7fPLkyTl9Wu/YsWM3BrAJgA832GCDf+lvmubzef2NUz12ZwD1uVzuyR49ejw/adKkJZXKzca0UqU4LisK8Ga9ukp7pcc5Ng0MuRQezokbDpHSexH6/YiOK8mmlI1p3AC45Y/3HLfqGWc2ZCdOtd3yRXbcqmdt2XidvmjwJ3j47moMGmWHjWltpeRs9xQwuuBSLVcT5kNhrRU5CM5CMy6POycR6EdLRlvUlLIxjRsCt/zxnuNWPePMhuzEqbZbvsiOW/WsLZtm7A3B5yfmKpyCJvxyFUaNssPGtLZScrZ7ChhdcKmUy0M/AJ+Wxd4AD1PjzkcEUwA0WtaUsjGNGwS3/PGe41Y948yG7MSptlu+yI5b9aw9myZcAYXTfUPzAOwFD//swrBRdtiY1l5KWnBLAaMLLnVSjcdG6IHOp6gpHIqm0km4sV4imATgJAubUjamsZLgnDPec5wraWwJkZ3YpHbOEdlxrqQ1JuRhABT+CsEOvqU74HX68kKHA6PssDGtsY6c7pwCRhdcqtSaiB1QxDOdYs5hL0zAQ3HnIYKrAJxiaVPKxjRuINzyx3uOW/WMMxuyE6fabvkiO27VM5psvNLnXn6/wpjCSWjCr8uMG2WHjWk0paQVdxQwuuBSI5OHbwG4r1O87dgOF+CFuHMQKb3H+lOLm1I2pnFD4ZY/3nPcqmec2ZCdONV2yxfZcaue0WXT+ZFe/c3S3eDh9YADo+ywMY2ulLTkhgJGF1wqJGrCEVC4tSzWYfAwK+74RXARgHMtb0rZmMYNhlv+eM9xq55xZkN24lTbLV9kx616RpeNh0FQ+DOk9MkXff0WHo5kY1qbxIcBuL02E5ydUQWyfbP2cDyAawK1LwJYAx4+i5sHETQDmJCCppSNadxwuOUv2/cct2oZdzZkJ27F3fFHdtypZfSZLP9czB8ChoMHXhplhzum0ZeTFtOtgNEFZ7U0zRgPwYWBGD+Eh8FJxCyCSwCcnZKmlI1pEpC44zO79xx3aphUJmQnKeXT75fspL+GZjPwcCmAs3wnswGMgIc5AIyyw8bUbFlpPX0KGF1w1srhrfQe56vw8MUk4hUpfTvr5BQ1pWxMkwDFHZ/ZvOe4U78kMyE7Saqfbt9kJ931Mx/9xRiMpbgLwC6+s5vg4Wg2puGk56O84XTjLMO/CbJSYK/06K5+hLfjegwedksiVhG0Ahgb8H2+Up12cZMIqxKf/I98JSpxTFcKkB1yEVYBshNWOc4jO2SgewWacTAEvwsM/AE8/A0wd+YId0y7LwtHZEuBbN2sPdwI4KhAif8MD99JouQiK8VytlK4LIlYQvjMFjchBOKUVSpAdghHWAXITljlOI/skIHKFPBKfw87U6kcdtvg4I9GDjvtusFDhj/+2vbDb/eU0ueQRHqxMY1UThpzQIHs3Ky90iMaBwZqVn7yWmzlFMGdAA4JODxdKVwZWwC1O8oON7VrRQudFSA7JCKsAmQnrHKcR3bIQGUKeFhvnb4b/n70dhd/ZXCfYeiZ6zNvnTU2mC3A29K79+hjvjRYv38a2cXGNDIpacgRBbJxs/bwIIA9AzWbBq/TI7SxlVME9wLYN+DwZKUwKbYAonGUDW6i0YpW2JiSgWgU4H0nGh2zaIXsZLHqIXO+7IH77l9SXLz38x/ovzoC267ztZu3WGfnTSHywlEjNmwIabbLaWxMo1STtlxQwP2btYenS6erfX5dBQ+nJVE8ETwMYI+A7xOUwpQkYqnRp/vc1CgQp69SAbJDOMIqQHbCKsd5ZIcMVKTAb5/6z1ptdT0ffOLdu5e9879Xdu6Z6z1/gzW/+OiIwd96Qepkv0/bl+zVuNNmCyoyVsEgNqYViMQhmVLA7Zu1h9cAbB6o6ER4aEqiwiIrNchjlcK0JGKJwKfb3EQgEE2wMSUDkSvA+07kkmbGINnJTKlrT/SmZ955bt7ijx56ce5Du2zSc9vnhg35wmyBqs/l8N2jdthg+9o9fG6BjWmUatKWCwq4e7NuxhwIhqwoksIZaMLPkyiaCF4GsGXA97FK4fokYonIp7vcRCQQzbAxJQORK8D7TuSSZsYg2clMqWtP9KZn350hRRkO4IEFH83tv9bagz9VOewlxeK7R++40Q9r98DGNEoNacstBdy8WTdhERT6BErVCA+FJEongv8C0De4jusopXBzErFE6NNNbiIUiKbYmJKByBXgfSdySTNjkOxkptS1J3rL029tJbn6yVKUddvalkp9j556Y3NuTtpP+P6OG+uNhsgu7phGJiUNOaKAWzfrn2ENLMT/ymqjv0N1SxL1EsFcAOsEfI9UCrclEUvEPt3iJmJxaG61CpAdAhJWAbITVjnOIztkoCoFrn/+9XXri/UHfTpv/s79Bw54coD0+v3+I4bqv9NFerExjVROGnNAAXdu1udiKHqu9BHkA+Dh7iTqJIKFAPoGfB+iFH6fRCwGfLrDjQFxaJKNKRkwogDvO0ZkzYRRspOJMhtJ0ig7bEyN1IxGU6yA0QUXmy4etgDwSid/OXwdE0qn4MZ6iaA3gMVlTg9QKpkG2VDybnBjSByaZWNKBowowPuOEVkzYZTsZKLMRpI0yo4NjalqbGw8olgsvtja2vqSlrCxsfELxWLxYAA9crnc3S0tLc9XKe1hAG6vcg6HUwGtgNEFF4vEHnYC8GRZU7o9JqDadVRzuCJYD0D5x5f3VQr31WzcLgPp58YuPbMUDdnJUrWjzZXsRKtnlqyRnSxVO9pcjbKTaGM6ZsyYQblcboZSan8A5xQKhUsbGhr2VEr9QUTuBLBIKXU0gDGFQmFmFbqyMa1CLA7tpIDRBWdc62bsDcH9ZX42g4c3jPsucyBSOnW3/KX4byiF5V9odutKNzdu1SJt2ZCdtFXMnnjJjj21SFskZCdtFbMnXqPsJNaYNjQ0bK2U+iOAvwLYCMD9ujHN5/MPAXikUCiM1zVoaGhoUEqdXSgUNquiJmxMqxCLQx1pTJtxNAQ3lNVzMDx8GHeNRbALgMfK/O6oFJ6JO5aY/Bm9UceUA90kowDZSUZ3F7ySHReqmEwOZCcZ3V3wapSdxBrTfD6/mYjs1traOiOfz+sGVTejujFdUCwWvzd16lTdsEKPA/D60qVLB1533XXzK6woG9MKheKwlRQwuuCM6d2M0yG4opP9j9Abk7DEmM9VGBbBtwHcU/bjzZSKf9c2xtzTyU2MAtHVKhUgO4QjrAJkJ6xynEd2yEBYBYyyk1hjGlSjrDEVpdTOLS0tT/mNqf60xNz29vaNp02bpr9/WMnFxrQSlTimKwWMLjgjkjfhCiicHrA9Bx6GGvHVjVER/ADATWXDBimFeUnEE6PP9HETozh0tVoFyA4BCasA2QmrHOeRHTIQVgGj7NjYmLbncrldp0yZ8oRW7Pjjj1+3WCy+X19fP3zy5Ml696e+AiV37eIxwgqmcQgVwBAA76dGh3MwCb1w6Ip4i3gRE7FfEvG/+SZ+tPHGuKTDtwiWrrEGNl28GJJEPDH7TBc3MYtDd6tVgOwQkLAKkJ2wynEe2SEDYRXoB+DVsJO7m2djY/quiIxrbW3Vhx/pR3lHAHhi3rx5fWfOnLm0u4T8n3PHtEKhOGwlBYz+JihSvb3SIUd7B2zeAw/6ILHYLxGcA+DigOP3lSqdyJuVKz3cZKUi6cmT7KSnVrZFSnZsq0h64iE76amVbZEaZce6xrSxsbEgIlvU19d/d+7cuUsHDhx4vVJqQEtLi35vrdKLjWmlSnFcuQJGF1xkcjfjRQi2Dti7Fh5GR2a/CkMiuAzAmYEpryhVOpE3S1c6uMlSRdKTK9lJT61si5Ts2FaR9MRDdtJTK9siNcqOLY3pnUqph1taWq7M5/PrKKVuEJG9/Er8M5fLHTFlypS3qqgMG9MqxOLQTgoYXXCRaO3hIwCDArYugYdzI7FdpRERtOgHGwLTHleqdCJv1i77uclaRdKTL9lJT61si5Ts2FaR9MRDdtJTK9siNcqOFY1pV4qfeuqpfebPn9/v2muvnRuiImxMQ4jGKSUFjC64mjT2Ss2obko/vxRORhMm1WQ35GQR3ArgiMD0e5UqncibxctebrJYjXTlTHbSVS+boiU7NlUjXbGQnXTVy6ZojbJjbWNaYwXYmNYoYIanG11woXX18CUAL5U1pUegCTND26xhogjuBbBvwMStSuH7NZhM+1Q7uUm7qtmIn+xko84msiQ7JlTNhk2yk406m8jSKDtsTE2UjDbTrIDRBRdKmGbsDSkddPT51Y6v4wI8HMpejZNE8G8AXwyYaVEKx9doNu3T7eMm7YpmJ36yk51aR50p2Yla0ezYIzvZqXXUmRplh41p1OWivbQrYHTBVS1OM46G4IayeV+Ah9ertlXjBBEMBvAGAH1UeMd1mVI4u0bTLky3ixsXFM1ODmQnO7WOOlOyE7Wi2bFHdrJT66gzNcoOG9Ooy0V7aVfA6IKrSpxmnA7BFWVz+sPD/6qyE8FgEXwdwENlpk5TCldFYN4FE/Zw44Ka2cqB7GSr3lFmS3aiVDNbtshOtuodZbZG2WFjGmWpaMsFBYwuuIoF8vArAOMC4+fAw9CK50c4UKR06q4+fTd4HaFUMu+3RphalKbs4CbKjGgrLgXITlxKu+eH7LhX07gyIjtxKe2eH6PssDF1DxhmVJsCRhdcRaF5+DOA/VaMVXgWTRhR0dyIB8nyHdvTy8zuphQei9hV2s0lz03aFcxu/GQnu7WvNXOyU6uC2Z1PdrJb+1ozN8oOG9Nay8P5rilgdMF1K5aHlwFsGRj3J3j4brfzDAwQwbUARgVM60837agU3jHgLu0mk+Um7eplO36yk+3615I92alFvWzPJTvZrn8t2Rtlh41pLaXhXBcVMLrgVinYuRiCnngewJDAmF/Dw0lJiCyC3wM4KOBbx7aDUpAk4kmBz2S4SYEwDLFbBchOtxJxwCoUIDtEI6wCZCescpxnlB02pgQsMwp4nlc/a9asrYrF4oBcLvdyoVD4sIvkOy24fD4/XEQ2qa+vnzNkyJDXPM8rRi5YE/aAwl8A9FxhW+FMNOFnkfvqxqAIhgG4BcAegaF3K4UD4o4lZf6M3qhTpgXDrU4BslOdXhz9uQJkhzSEVYDshFWO84yyw8aUgDmvQD6f76GUOlJELgGwgZ9wUSn1exH5aaFQ+E9AhNKCy+fzW4rIr5RS+wR+9rxS6uSWlhb9/dBodg49jAYwrVMRBEeiGb+NuzAi2AXAdABbBXxPVQoNcceSQn9Gb9Qp1IMhV64A2alcK47srADZIRFhFSA7YZXjPKPssDElYK5CsHEwAAAgAElEQVQroBobGw8SkesADOgi2XuWLVt27LXXXqvfn9TX+ieeeGJx2bJlNyul9upivP5+6KGFQuGFmoVrxvkQTAzYWYR2fBMX4PGabVdpQAT7+01p8FHiiUqhqUpTWR1u9EadVVEzkjfZyUihDaRJdgyImhGTZCcjhTaQplF22JgaqBhN2qPAiSee2K+tra0VwPcBvJvL5Y5RSj1fLBYvExG9E/ipiBzZ2tp6jx/1sIaGht2VUnrnsC+AKwFcAOAo/597ADhr3rx5v5g5c2Z76Ey9kt1TA/NfRQ98HePxfmibISeK4FgAWiOdW8d1vFIrfSImpIdMTDN6o86EgtlNkuxkt/a1Zk52alUwu/PJTnZrX2vmRtlhY1preTjfagXy+fw6IjJT736KyH3Lli074rrrrpvf0NBwmFJqBoCciBzf2tr6G/147sCBA4ePHDnyh34zOr9YLI6cOnXqX/WjvQD+AGBzpVRr3759f3LVVVctDpW8V3bareABNOOboWzVOEkEZwK4LGBmNoBGpUq58qpcAaM36srD4MgUKkB2Ulg0S0ImO5YUIoVhkJ0UFs2SkI2yw8bUkiozDDMKHHPMMWv06dNnCgDdbOrDjk5sb29/oq6uTh8sNBLAxx3Np47Ab0xPAHA2gNkicnBra+uTY8aM2aiurk6fVPtlADcsXrz4+BkzZiysKmoP/QDcWHba7Qx4+FFVdiIaLLLSru3TflOq/59XdQoYvVFXFwpHp0wBspOyglkULtmxqBgpC4XspKxgFoVrlB02phZVmqEYUUC/Y/pNEdENYfD9yZIzpdRvRSRfKBQWGG1ML8BmaC/tlH4tkOUl8HCukaxXY1QEawAo+I8nd4y8C4B+fFfvmPKqXgGjN+rqw+GMFClAdlJULMtCJTuWFSRF4ZCdFBXLslCNssPG1LJqM5zoFfA8Lzd79uw9RMQDsKd+fNf38iaAwwuFwjMdXv0dU/3OpR47T0QOa21tfaihoWELpZR+vHUL/5CgcYVCYVFF0S7/HMw1ALZZMV7hJDTh1xXNj3CQCDb13ycNPjo8RSnoXWJe4RUweqMOHxZnpkABspOCIlkaItmxtDApCIvspKBIloZolB02ppZWnWFFr8Cpp57aZ+HChfogo9MALFJKnTh06NAbPvjgg77t7e3b6sN/Hn300Xm77LLLdkqpqQDq9EFHAK4Wke/476T2B0on6V5UKBSWdRulh6MgmAyFtfyxc6BwPJqgHwuO9RLBbv5O6dYBx+crhQtjDcRNZ0Zv1G5Kxqx8BcgOUQirANkJqxznkR0yEFYBo+ywMQ1bFs5LlQJ61/S99947Wimldy71o6xX66ZT73o2NDTopvNWfQrvokWLLuvdu/cNuVxOf0dU73C2AdDfOR0OoA+AOfrd1EKh8Ei3AjThbCjob6d2XPrdzePh4alu50Y8QATf83dK1/ZN66ZaP7qrTx/mVbsCRm/UtYdHCxYrQHYsLo7loZEdywtkcXhkx+LiWB6aUXbYmFpefYYXjQJjx47dJJfL6V1KvTP6WHt7+w+mTZv2X229oaFhP78x7acb0759+3pKqX1ERB+atGEgggUictqwYcOu9zxPN6yrvjxMBjo9HvsH9EAjxsf/DqdIKQ4dT8el89Yn794bjbq0or9/C2AWlaACIRQgOyFE45SSAmSHIIRVgOyEVY7zjLLDxpSAZUKBfD7fQ0S2rqurGwDgtSlTprzXkXg+n+9bLBa304/yPvbYYx+99NJL/9I/y+fzaymlvuI3s/+pq6t7fPLkyXrHdNVXE4ZDlZrAAwKDWuDh+CSEFim9K9sU8P2ov1P6QhLxOOzT6I3aYd2YGpsLMhBeAd53wmuX9ZlkJ+sEhM/fKDtsTMMXhjPdVCD8glt+yJFuSvWubMfVBK/0Tmrslwj0jm9jwPFt/k7px7EH477D8Ny4rw0zXL0CZIeEhFWA7IRVjvPIDhkIq4BRdtiYhi0L57mqQLgFV37IkUI7pPQ+qT5EKdZLBIP9Q44OCTj+pVI4JdZAsuUsHDfZ0ojZdq0A2SEZYRUgO2GV4zyyQwbCKmCUHTamYcvCea4qUP2CKz/kSOEdvym9O26RREq7tfobpbsEfJ+lFC6PO5aM+auem4wJxHRXqQDZIRxhFSA7YZXjPLJDBsIqYJQdNqZhy8J5ripQ3YJb+ZCjx5FDIybg+bgFEsFB/mnDHQc2/c9/n/TGuGPJoL/quMmgQEyZjSkZiFwB3ncilzQzBslOZkodeaJG2WFjGnm9aDDlClS24Lo+5OhO9EQjzsXcuDUQKT2me1XA76t+U/pA3LFk1F9l3GRUHKa9WgXIDgEJqwDZCasc55EdMhBWAaPssDENWxbOc1WB7hech6/7O5PBQ45+DQ8nJSGKCH4J4OSA7/8DcJJSeC2JeDLqs3tuMioM0+5WAbLTrUQcsAoFyA7RCKsA2QmrHOcZZYeNKQGjAp0VWP2Cm4BjkcPVAPqtmCYYj2ZcHLeQIhjuN8gHBny3+E3p6r+zGnew7vszeqN2X75MZ0h2Ml3+mpInOzXJl+nJZCfT5a8peaPssDGtqTac7KACq15wXtk3QQWLoXAiPFwXtw4i2NNvSrcJ+OYhR3EX4nN/Rm/UyaVFzzEoQHZiENlRF2TH0cLGkBbZiUFkR10YZYeNqaPUMK3QCqy84Dz0g8LVEBy7wqrC81D4CSbgodCeQk4UwXEAJgFYwzfxgb9LOjOkSU6rXQGjN+raw6MFixUgOxYXx/LQyI7lBbI4PLJjcXEsD80oO2xMLa8+w4tdgc4LbiK2RbH06K5+r7Tjug3AT+BhVtzRiWAigPMDfh/3m9Kn4o6F/jopYPRGTa2dVoDsOF1eo8mRHaPyOm2c7DhdXqPJGWWHjanR2tF4ChX4fMF5OMjfKe34/IpO5xJ4ODfuvESwlv/o7g8Dvm/xm9KP4o6H/lZSwOiNmno7rQDZcbq8RpMjO0blddo42XG6vEaTM8oOG1OjtaPxNClw4xPvbv/3/7ut3+TzTnkEzfgJBL8IxP9p6eTbZN4n3d5vSncPxHOJUvE3yGmqZ8yxGr1Rx5wL3cWrANmJV2+XvJEdl6oZby5kJ169XfJmlB02pi6hwlxCKXDjE29un+tRPwHAFsuWLlWzFr/ed8aLEzd+6cO/L7en8LT/Pqn/B6HchJokgu/5Tam+Eehrib9LOjWUQU4ypYDRG7WpoGnXCgXIjhVlSGUQZCeVZbMiaLJjRRlSGYRRdtiYppIJBh2lAjc+8/YjSiQ3b8mH/3jy3XsOWn/A5put0WMt/Pzx0fj4s9n6cVn9Pqk+YCjWSwSnA7gi4PTfflP6l1gDobNKFDB6o64kAI5JrQJkJ7WlSzxwspN4CVIbANlJbekSD9woO2xME68vA0hSgZue/m8jlBr3+sfPPfvKx0/u+1n7wnV1PLus/1288tFT90099Mx9k4hPpHTg0o8Dvu/xm9I3koiHPrtVwOiNulvvHJBmBchOmquXbOxkJ1n90+yd7KS5esnGbpQdNqbJFpfeE1bgpqffO3PB0g9+cv9bMzoelUWdql/8jeFHzV6z19p/OHrHDU+JM0QRfBEovdv67YDfyX5TKnHGQl9VKWD0Rl1VJBycNgXITtoqZk+8ZMeeWqQtErKTtorZE69RdtiY2lNoRmJeATVmzJjN6urqNlRKvT9j6Iz5X9t05I3f2ujYvf4x648l731y/WdtO+Rrd2+45pa7K5W76gc7rN9qPqzlHkRwkN+UbhLweYZS+HlcMdBPaAWM3qhDR8WJaVCA7KShSnbGSHbsrEsaoiI7aaiSnTEaZYeNqZ1FZ1TRKqDGjh27Ry6X0zuRIzpML8otWvrIgEd6HrjbGRjafzMsbPvklQ17bPWvtdYctO6sfz/X+5UH79oSwBpdhPLv9vb2A6dNm/Z6VGGK4AwAPwvYewfAKUrhjqh80I5RBYzeqI1GTuNJK0B2kq5Aev2TnfTWLunIyU7SFUivf6PssDFNLxiMvEIF8vn8ZkCpwdsOQHFpbumCeqkfmJMcFtYtxP0D7188es+rHtpm8B7925YsUfW9ev3zyZnXPLroo4+uMd2YipQaX90wjw2kc7/flL5UYYoclrwCRm/UyafHCAwqQHYMiuu4abLjeIENpkd2DIrruGmj7LAxdZwepgc0NDR8Ryl1K4CeT/Z/8unn+j+329AlQ/Gted9Cz2JPmdNjzhU7Dd7pbM/zigBWWnCjR49ev76+fgqAAwHMU0rlhw4deoc/PrTEIqXdW92Ufi1g5Nd+U9oW2jAnJqGA0Rt1EgnRZ2wKkJ3YpHbOEdlxrqSxJUR2YpPaOUdG2WFj6hwvTKhcgYaGhj2LueJdSlT/l/q9pF7u+zI2+mwj7Pzpzm055JZJUUa3trbqxlUfLtRpwZU1pfNF5KT58+ffMnPmzPZalBbBD/ymtHQKsO/7J0phUi12OTcxBYzeqBPLio7jUIDsxKGymz7Ijpt1jSMrshOHym76MMoOG1M3oWFWAQX6ntd3/Fc//eqFX1j8ha50+VsulztqypQp7/k/XLHgRo0a1btXr16XishP/J+1K6UeKhaLE1tbW//mN5NVay2CJgBeYKL+Pql+n/Teqo1xgi0KGL1R25Ik4zCiANkxImsmjJKdTJTZSJJkx4ismTBqlB02pplgKKNJXoQhWIafDVk65Ji95+2Nfu39OoRYBqCH/y+f6Pc7C4XCbeU7piNHjuw5aNCgM0VkQmC8nvaOiBzW2tr6ZDXKikDvjupHd/Vuacf1e78pfasaWxxrnQJGb9TWZcuAolSA7ESpZrZskZ1s1TvKbMlOlGpmy5ZRdtiYZgum7GTbhH2h8LOc5LYb8b8RGPHpCLSptiVL1dKjN19v8zvnzJmzU7FYvBnApgBmtrW1jZk+ffqnXb1j6oumGhoaRiqlpgPoLSJnz58//6pKH+kVKb1H2ulUYACXK4WzslMUpzM1eqN2WjkmR3bIQFgFyE5Y5TiP7JCBsAoYZYeNadiycJ69Cniff3pFn7z71U++umzbhdvqHdK3lFKHtLS0PD927NgNcrncnQB2AnBXfX396e3t7eu/9957a62//vpPAdCHHR0kIg/26NHjB5MnT36/oaHhUKXUdfpzp0qp8R9//PEVlTSmIqUTd3VT2vHpmf8B0O+T6iaXlxsKGL1RuyERs1iFAmSHaIRVgOyEVY7zyA4ZCKuAUXbYmIYtC+fZp8BFGIpluAzAMYHgHt133r73bLx447P9xvB9EXlYKaU/HbMFgDal1Hn6UV0RaQawqL29/aj6+vqdRET/eQ7AB/7/9PieAOYCOLJQKDzQnQgipW+T6m+UdlxP+4/uPtLdXP48VQoYvVGnSgkGW60CZKdaxTi+QwGyQxbCKkB2wirHeUbZYWNKwNxQwMN3oXApBFsHEtK7nj8d9daotp49e54MlA4d6hv4uX7X9Jr29vbm+vr6BhG5SEQWAdCP7OoGUje5o/zmtGPaXBE5fdiwYTd7nrfKT7qIYBN/l/SggL+b/KZUN7a83FLA6I3aLamYTZkCZIdIhFWA7IRVjvPIDhkIq4BRdtiYhi0L59mjgFc64VY3ncsvhU8hOBNe6XHcFdeJJ564Xnt7+87FYvGLAF6tq6t7uuM03nw+v46IbP3ee+/132CDDf5aKBQWeZ6Xmz179mYisjOAoSLyvFLqyUKhsGB1yYvg235Tqv10XE1KYaI9ojGSiBUweqOOOFaas0sBsmNXPdIUDdlJU7XsipXs2FWPNEVjlB02pmlCgbF2VsDDl/xd0gMDP3gQOZyNCXg8pFw1LTgRnAbg5wHfc/xdUv2dVF7uKlATN+7KwswqUIDsVCASh3SpANkhGGEVIDthleM8o+ywMSVg6VSgGcdAcKl/iu7yHAQ/h8LZ8LDKR2wrSDbUghPBQL8hPS7gQ3/rVH+f9NkK/HJIuhUIxU26U2b0ESlAdiISMoNmyE4Gix5RymQnIiEzaMYoO2xMM0hUqlP20NvfJf1JII+3Sw1pE/TnX2q9ql5wItjDb0q/EnBeAHCqUtDvrPJyX4GquXFfEmZYoQJkp0KhOGwlBcgOoQirANkJqxznGWWHjSkBS48CE7E7iqVdUt0Idlz6ky96l/TViBKpasGJ4Hi/KQ0eqqQbUv15GF7ZUaAqbrIjCzOtQAGyU4FIHNKlAmSHYIRVgOyEVY7zjLLDxpSApUOBJpyMXOnU3T4rAlY4D024KOIEKlpwIqXPxuh3SU8K+H/Z3yW9N+KYaM5+BSrixv40GGECCpCdBER3xCXZcaSQCaRBdhIQ3RGXRtlhY+oIJc6msfzbpHqX9EeBhvR5SGmX9M8G8u52wYlghN+U7hXwfweA05TCfw3ERJP2K9AtN/anwAgTUoDsJCS8A27JjgNFTCgFspOQ8A64NcoOG1MHCHE2ha6/TTodPXE2zoWpb4GudsGJlBrkKwAMDuh+sVIY72wdmFglChi9UVcSAMekVgGyk9rSJR442Um8BKkNgOyktnSJB26UHTamideXAXSpQNffJtW7pJMNK7bKBSeCywCcGfD/of/o7g2GY6J5+xUweqO2P31GWIMCZKcG8TI+lexkHIAa0ic7NYiX8alG2WFjmnG6rEvfzLdJq0lzpQUngi39R3f3Dxh62G9Kn67GOMc6q4DRG7WzqjExrQDZIQdhFSA7YZXjPLJDBsIqYJQdNqZhy8J50SvQjGMhuNjAt0mribXTghPBYX5TulHACD8FU42i2Rhr9EadDQkzmyXZyWzpa06c7NQsYWYNkJ3Mlr7mxI2yw8a05vrQQM0KXIzBWIYLIGgM2Iry26TVhLhiwYmgCYBXNpmfgqlGzeyMNXqjzo6MmcyU7GSy7JEkTXYikTGTRshOJsseSdJG2WFjGkmNaCS0As04GCg1pdsGbET9bdJuwxvxm222U+04YNm8pT2/scOyZ3/xjTd/CGBkYCI/BdOtipkeYPRGnWll3U+e7LhfY1MZkh1Tyrpvl+y4X2NTGRplh42pqbLR7uoVaEEPzMaFZYcJFSEYj+bS52Fiu3a6buszpfQ5GjV/QI9lg9fsU9xor+Gf9jp5xzkdMfBTMLFVI7WOjN6oU6sKA69EAbJTiUoc05UCZIdchFWA7IRVjvOMssPGlIDFr8BE7IliqSndI+D8MRQxHhPxQJwB7XjttlsiJzOVyKN7bvjpJlsM+myf/y3N4R+z+uPMXWZhp/UW8lMwcRYkvb6M3qjTKwsjr0ABslOBSBzSpQJkh2CEVYDshFWO84yyw8aUgMWrQDPO8R/drQs4/gWA8fCwKN5ggB2v3WZcr3o5Zv9N5/cZ3HfZNh3+n5zTb1ldDn9q2e+N78UdE/2lUgGjN+pUKsKgK1WA7FSqFMeVK0B2yERYBchOWOU4zyg7bEwJWDwKTMSX/V3S7wYcvgngXHi4JZ4gVvby0weGt85ZWH/0HsP+16fjp58srXv7T6+v9f4nS3N/eua4fzUnFRv9pkoBozfqVCnBYKtVgOxUqxjHdyhAdshCWAXITljlOM8oO2xMCZh5BZpxAqT06O6ggLNbUIdzcT50cxr7JYIcgEten9f7zPP+tgF2GLIIA3u34e15PZ578N0BD35WxD7tok597rgX74s9ODpMowJGb9RpFIQxV6wA2alYKg4sU4DsEImwCpCdsMpxnlF22JgSMHMKeNi49NguoE+47bj047r6sV39+G4ilwi+optSAN/UAUz957q4540BbQuX5d6cO7/uY9UztwZE/vL0cS+ekkiAdJpGBYzeqNMoCGOuWAGyU7FUHMjGlAxEpADvOxEJmUEzRtlhY5pBomJJuRk/8HdJN13hT+EBKIzHBDwWSwxdOBHBiX5Tumbgx3+44NH1b/rd64O+uHTe0p691+5531PHvPhgUjHSbyoVMHqjTqUiDLpSBchOpUpxXLkCZIdMhFWA7IRVjvOMssPGlIBFq4CHAf4u6UllhvUnYPROaTFah5VZE8F6fkM6qmxGk1KYGPgzowuusmg5KoUKkJsUFs2SkMmOJYVIYRhkJ4VFsyRksmNJIVIYhlF22JimkAhrQ/awv9+UjlgRo+BlqNIBR79LKm4R6AOX9KO7K07dBfBPAOcohbvL4jK64JLSgH6NK0BujEvsrAOy42xpjSdGdoxL7KwDsuNsaY0nZpQdKxvTfD6/LYBvi0i9iDwwderUf1Qp82EAbq9yDofXooBXepf0vDIT16EHzsV4zK7FdC1zRaBP1Z1QZmOa35TO7cK20QVXSy6ca7UC5Mbq8lgdHNmxujxWB0d2rC6P1cGRHavLY3VwRtmxrjHN5/NHAZgCYJpSarGINAC4vFAo/KyKMrExrUKsmoZOxO5oxwVQ+EbAzsf+Y7u6jolcItjO3yXVu7gd13y/IV1dXEYXXCJi0GkcCpCbOFR20wfZcbOucWRFduJQ2U0fZMfNusaRlVF2rGtMGxsb/wLgTy0tLVdqdRsbGw8XkcsKhcJmVajNxrQKsUIPbcKZUKWd0p4rbCjc4x9w9GxouzVOFMFovyldN2BKf/ZFP7r7dDfmjS64GlPjdHsVIDf21sb2yMiO7RWyNz6yY29tbI+M7NheIXvjM8qOdY1pPp/XO6UDlyxZclTPnj3bAVwNYNNCobBPFTViY1qFWFUPPR9fRl3pwKCDyuY2w4NXtb2IJoiUDl7S75IeX2byEqXfc63sMrrgKguBo1KoALlJYdEsCZnsWFKIFIZBdlJYNEtCJjuWFCKFYRhlx8bGdCiA1/xdOH2Caw+l1IiWlpbnqygeG9MqxKpqqFf63IreJR0UmPf30nucHv5ala0IB4vgW35TulPA7Kv+LukdVbgyuuCqiIND06UAuUlXvWyKluzYVI10xUJ20lUvm6IlOzZVI12xGGXHusa0sbHxb8Vi8X2l1Nn19fVL29razgRwQK9evbaaNGnSWgDqK6jfrkBy38qsIL70DfkuNsJ2+Cl64nudgl+EqzEDV2A2liWV1Lvv4qRhw3BO0P+CBbhz+nRcfNppmFVlXEMAvF/lHA6nAuSGDIRVgOyEVY7zyA4ZCKsA2QmrHOf1A6A3foxcVjWmp556ap+FCxcuqqur2+yaa655Q2fseV79rFmzliqldqhi15Q7plHi4uFH0N/6FGwUMPsUgCZ4K31uJUrPq7Ulgi38XdJDAwM/83dJfxEyEKO/CQoZE6fZrwC5sb9GtkZIdmytjP1xkR37a2RrhGTH1srYH5dRdqxqTHUt8vn8q0qp21paWsYDkMbGxuNF5Ge9evUaNmnSpE8qrBcb0wqFWu0wD/rwIP3Ybr5s3FVYhCZcjk+jcBPGhgj06c36fdLhgfmPADhbKehHi8NeRhdc2KA4z3oFyI31JbI2QLJjbWmsD4zsWF8iawMkO9aWxvrAjLJjXWPa2Nj4ZRHR35n8AoA2APOUUie0tLToU1UrvdiYVqrUqsY143uQUlO69YohCi+UdkmbcGet5sPOF0FvvyE9ZaVmefmpu0vC2vbnGV1wNcbG6fYqQG7srY3tkZEd2ytkb3xkx97a2B4Z2bG9QvbGZ5Qd6xrTjjqMHj26v4j0vvbaa+eGqA0b0xCilaZ46AvBRCicXmZisv/o7odhTdc6T6T0rVR9GvAeAVtv+4/u3lSrfTamESmYTTNGb9TZlDQzWZOdzJQ68kTJTuSSZsYg2clMqSNP1Cg71jamNcrIxjSMgM3Yx98l/Wpguj4hWZ+4e0sYk1HMEUEfAOfrBrTM3u1+U6pjjOoyuuCiCpJ2rFOA3FhXktQERHZSUyrrAiU71pUkNQGRndSUyrpAjbLDxtS6eicU0PLvjzaVeZ+OekzAeXgvoaggUvpW6nkAdi6LQT+2e6mBuIwuOAPx0qQdCpAbO+qQxijIThqrZkfMZMeOOqQxCrKTxqrZEbNRdtiY2lHk5KI4H7uirvR4rP4OaMelH4/VJ+5el1RgIqWDl3RDOq4shvv1gUxK4W+GYjO64AzFTLPJK0Bukq9BWiMgO2mtXPJxk53ka5DWCMhOWiuXfNxG2WFjmnyBk4vAwxn+Z2D0o7Id141oQxMuxH+SCsw/cVc/urtlIIZFfkNqYpc0mKrRBZeUpvRrXAFyY1xiZx2QHWdLazwxsmNcYmcdkB1nS2s8MaPssDE1Xj8LHXjY3n9s95AV0Sm875+425JUxCLY1H+XdFRZDHf5Tan+dqrpy+iCMx087SemALlJTPrUOyY7qS9hYgmQncSkT71jspP6EiaWgFF22JgmVteEHHvQn1nR75IOCERwm//o7r8Sikq/S9roP7q7QSAGfQKwfmz3VzHGZXTBxZgHXcWrALmJV2+XvJEdl6oZby5kJ169XfJGdlyqZry5GGWHjWm8xUzOW1e7pMB8CJrQHGvj10kDEXzZb0gPLxNHnwKsm9K4m2WjCy45AOjZsALkxrDADpsnOw4X13BqZMewwA6bJzsOF9dwakbZYWNquHpWmO96l/R3AJrh4bmkYhQpfStVH3AU3L39r9+QTksoLqMLLqGc6Na8AuTGvMaueiA7rlbWfF5kx7zGrnogO65W1nxeRtlhY2q+gMl5WNUu6fKG9BdJBSaC3f2G9NtlMUz3m9K3kooNgNEFl2BedG1WAXJjVl+XrZMdl6trNjeyY1Zfl62THZerazY3o+ywMTVbvOSsW7hLKoI6/3AjvUuq/7njetlvSG9OTrAVno0uOAvyYwhmFCA3ZnTNglWyk4Uqm8mR7JjRNQtWyU4WqmwmR6PssDE1U7TkrNq7S6p3R3VDqndLg9ckABcqhQ+SE62TZ6MLzpIcGUb0CpCb6DXNikWyk5VKR58n2Yle06xYJDtZqXT0eRplh41p9AVLzqKdu6T6/VHdkOr3SYPX0/4u6e+TE6xLz0YXnGW5MpzoFCA30WmZNUtkJ2sVjy5fshOdllmzRHayVvHo8jXKDhvT6AqVnCV7dzFrlwUAACAASURBVEn1Sbu6KdUn7wavy/ymdGFyoq3Ss9EFZ2G+DCkaBchNNDpm0QrZyWLVo8mZ7ESjYxatkJ0sVj2anI2yw8Y0miIlZ8XOXVL9LVLdkOpvkwavh/2G9L7kBOvWs9EF1613DkirAuQmrZVLPm6yk3wN0hoB2Ulr5ZKPm+wkX4O0RmCUHTamacXC3l3S4/ymdNOAtG26IfWbUrFccqMLzvLcGV54BchNeO2yPpPsZJ2A8PmTnfDaZX0m2ck6AeHzN8oOG9PwhUlupp27pDsAOAfAyDJh/uw3pI8mJ1hVno0uuKoi4eA0KUBu0lQtu2IlO3bVI03RkJ00VcuuWMmOXfVIUzRG2WFjmiYU7N0l1Q3puQD6BeT8xG9Ir0iTxPyOacqqZU+4Rm/U9qTJSAwoQHYMiJoRk2QnI4U2kCbZMSBqRkwaZYeNaVoosnOX9Dv+LunXymTU3yO9XCk8lxZ5A3EaXXAp1IMhV6YAualMJ45aWQGyQyrCKkB2wirHeWSHDIRVwCg7bEzDliWueR5GAJgA4OCAy/kAmuHhF3GFEfQjgvX8HdJxZf6fAvAzpfDbJOKKyKfRBRdRjDRjnwLkxr6apCUispOWStkXJ9mxryZpiYjspKVS9sVplB02pvYV/POImnAmFM4ve0T2d35TmshupAjGADgbwOYB6RbohtRvSpfaLGkFsRldcBX455B0KkBu0lk3G6ImOzZUIZ0xkJ101s2GqMmODVVIZwxG2WFjaiMUTdjDb0j3DYSX9C7p/gBOAbBPmWS/8RvSl2yUMkRMRhdciHg4JR0KkJt01MnGKMmOjVVJR0xkJx11sjFKsmNjVdIRk1F22JjaBIGHXKkhldIuaV0gtDuRQzMm4Pm4wxXB9gBOBfCjMt/6lF392K7ewXXpMrrgXBKKuXRSgNwQiLAKkJ2wynEe2SEDYRUgO2GV4zyj7LAxtQWwCdgHuVJD+vlBQoKPSg1pEybFHaYIhvg7pHqXtHfA//sArlAKaTttt1IJjS64SoPguNQpQG5SVzJrAiY71pQidYGQndSVzJqAyY41pUhdIEbZYWOaNA9nYA30KzWkZ5WFcpv/LumLcYcogpP9pnSTMt9T/Kb0P3HHFKM/owsuxjzoKl4FyE28ervkjey4VM14cyE78ertkjey41I1483FKDtsTOMtZmdvHg4CSk3pToEffOA3pJPjDk0Eh/sN6e5lvu/3G9J7444pAX9GF1wC+dBlPAqQm3h0dtEL2XGxqvHkRHbi0dlFL2THxarGk5NRdtiYxlPE8oZ0Hb8h1TuTwetW1KEZ5+PlOMMSwdeB0i7pYWV+3/Qb0tib5DjzL/NldMElmBddm1WA3JjV12XrZMfl6prNjeyY1ddl62TH5eqazc0oO2xMzRZvZevNOLLUlAq2DvxwFhQmogktcYYjgi0B/ATA8V34vdJvSmfHGZMFvowuOAvyYwhmFCA3ZnTNglWyk4Uqm8mR7JjRNQtWyU4WqmwmR6PssDE1U7SVrV6IDdFWemy3oeyHN/mP7r4aVygiWNtvSPUu6Vplfu/yG9KH44rHMj9GF5xluTKc6BQgN9FpmTVLZCdrFY8uX7ITnZZZs0R2slbx6PI1yg4b0+gKtWpLzTgWggkANl0xSOEdCCbCw9Q4QujwIYKT/KZ08zK//wDwS6VwS5zxWOjL6IKzMF+GFI0C5CYaHbNohexkserR5Ex2otExi1bITharHk3ORtlJY2Oq8vn8PgBmABgM4LJ58+Y1zZw5c2lAb/2u5O1jxowZlMvlZiil9i+vhVLqjyLyw0KhsCCaOnVh5UIMQzuaIRhT9tPr0YaJuBCxnW4rUnqEWD+2u2tZLDoG3ZDG/kkaY7rXZtjogqstNM62WAFyY3FxLA+N7FheIIvDIzsWF8fy0MiO5QWyODyj7KSuMR07duwmuVzut/5Jtq8AGFkoFF4oK2BHY7pRXV3d7wF8OfbG1MP3AUwE8IWA77dQxERMxLVxASeCb/oHGx1c5vMTAL/ym9IP44onBX6MLrgU5M8QwylAbsLpxlkA2SEFYRUgO2GV4zyyQwbCKmCUnVQ1pieeeGK/tra2KwA0AvhUKTW6paXldgDSVWM6duzYrXK53B8BDBOR41tbW3/Txdiwhel6ngd94q5uSE8oG3Cd/y7pW9E67NqaLD9c6RQAY7sYoQ9Z0ruksZ7+G0feEfgwuuAiiI8m7FSA3NhZlzRERXbSUCU7YyQ7dtYlDVGRnTRUyc4YjbKTmsZ05MiRdYMGDWoQkasA9PZrNQvA9fX19b+cPHnynED9SjumDQ0Nuyml7gRKzeJfASil1BsAbh06dOhDnue1RVpzD4eWmk9gm4Bd3Yg2w4NuTI1fIhjoN6SnAuhf5vAOvUuqFB4yHkh6HRhdcOmVhZF3owC5ISJhFSA7YZXjPLJDBsIqQHbCKsd5RtlJTWN6/PHH71AsFvXu6CblTCil/qqU+tGUKVPe83/W0Zjup5S6tYuTZ5cppS7p27fvpVddddXimhnzsKbfkOodyuAV9y6p3knWDekXy+LQJ+zqhvS2mnN134DRBee+fJnNkNxktvQ1J052apYwswbITmZLX3PiZKdmCTNrwCg7qWhM8/l8DwDjS9//BNqUUvrdyAcAHCIixwEoisipw4YNm+J5XhFAqTFtbGzcR0R0Y9oXwFQReUYp9WMAIwB8UCwWD586dWptn0VpxgGQ0i7pjgFE494lPdDfJdXvkwYv/ajuJKVwTWaXT/WJG11w1YfDGSlRgNykpFAWhkl2LCxKSkIiOykplIVhkh0Li5KSkIyyk4rGdPTo0f3r6+un6YOOADzf3t5+8LRp0/7b2Nj4JRH5g/8Zll/36tXr9EmTJi3paEzz+fxwEdlERN6eOnVq6d3OxsbGg0TkBgC9ROSUQDNbHQ/j0AtrlxrSs8omxrZLKlJqhvUu7Q/LYvhAN6T+Lqk+5IhX5QoYXXCVh8GRKVOA3KSsYBaFS3YsKkbKQiE7KSuYReGSHYuKkbJQjLKTisZ01KhRvXv06HGVUup4ALOKxeL3p06d+kg+n9efgdFNpn6U1svlctNFZLPHH39899122+3atra2XwOl9z7/XSwWD91ggw1emzVr1jj9iRkA7QDGFAqFm6s+EMnDt/xHd3cLwBTbLqkI1vMf2dVNac9ADDqnjob0zZSBbku4RhecLUkyjsgVIDeRS5oZg2QnM6WOPFGyE7mkmTFIdjJT6sgTNcpOKhpTfWiRv9OpT9VdC4DeFdWNoH7fVDdm7xSLxSNyuZx+lPUCEVmilNK7q1v4Tah+FHgegPf9z7fUAfiXiHyvtbX11apK5pV2SSeUzYlzl1R/i1Q3pBuXxXC9/9juU1Xlw8HlChhdcJTbWQXIjbOlNZ4Y2TEusbMOyI6zpTWeGNkxLrGzDoyyk5bGFCNHjuw5cODAPICL/B3SjorPBfDjefPm/X7QoEGnishFxWJRN6aHKqX+AeBCAHqntT6AyDsi0tDa2vp/Fe+WTsTXSu+SCr4RsBPnLunh/i5pcJdWh/InvyG919klEG9iRhdcvKnQW4wKkJsYxXbMFdlxrKAxpkN2YhTbMVdkx7GCxpiOUXZS05h2CD5mzJhBdXV1O4nI5rlc7hUReapQKCzQP8/n8+uIyNaPP/74brvssssvC4XCIr3besIJJ2zS1ta2O4AhdXV1TxWLxSf8n1VWxyacC1XaKQ02t7HskorgawD0Lqk+0Cl46aZbH2x0U2VJcFSFChhdcBXGwGHpU4DcpK9mtkRMdmypRPriIDvpq5ktEZMdWyqRvjiMspO6xrTC+pVO5a1w7KqHTcTOKGIigG+vGCR4BwoTTH+XVKT0yRfdkJ5QFuBrfkOq3yXlFb0CRhdc9OHSoiUKkBtLCpHCMMhOCotmSchkx5JCpDAMspPColkSslF22JiuqsoeToNgIhTWCAy5FW04HxdCN4dGLhEMBHCy35Tqf+64Pg4cbKT/mZcZBYwuODMh06oFCpAbC4qQ0hDITkoLZ0HYZMeCIqQ0BLKT0sJZELZRdtiYllfYw3b+ibuHBH70CQTnoxn6+6nGLpHS7qjeJdW7pcFL747qx3aNNcTGkkqfYaMLLn1yMOIKFSA3FQrFYSspQHYIRVgFyE5Y5TiP7JCBsAoYZYeNabAsE/Dj0rukCmsH/lgfKnQePBg77Vak9P6obkj1+6TBS78/qhtS/T4pr3gUMLrg4kmBXhJQgNwkILojLsmOI4VMIA2yk4DojrgkO44UMoE0jLLDxlRX1Ct9VkYfbvT9sgI3wSu9Y2rkWs3BRroZ/pVSuNuIYxpdnQJGFxyld1YBcuNsaY0nRnaMS+ysA7LjbGmNJ0Z2jEvsrAOj7LAxbcaYUlMqGBZASO9Qng8P95vAajUHG+ldWd2QzjDhlzYrUsDogqsoAg5KowLkJo1VsyNmsmNHHdIYBdlJY9XsiJns2FGHNEZhlJ3sNqYXYBO0ownAsWVUXOk3pfpTM5Fe/sFG+pFdfbhR8GCjNwIHGxUjdUpj1SpgdMFVGwzHp0YBcpOaUlkXKNmxriSpCYjspKZU1gVKdqwrSWoCMspONhtTD2MhmACFDVdgoPByqSFtiuAzM12wtYqDjfT3V/XBRnqXdG5qkHQ7UKMLzm3pMp0ducl0+WtKnuzUJF+mJ5OdTJe/puTJTk3yZXqyUXay1Zh6+FKp+Sx/l1RhGupxPsZjdtSoieB7AE4B8PUy25P9g43+HbVP2qtJAaMLrqbIONlmBciNzdWxOzayY3d9bI6O7NhcHbtjIzt218fm6Iyyk53GtBnjIDgTwAaBar8O4AJ4uD5qAkSwq9+QHlFm+1a/If171D5pLxIFjC64SCKkERsVIDc2ViUdMZGddNTJxijJjo1VSUdMZCcddbIxSqPsuN+YehgBwdlQGFlW3QLqMRHn4b0oqy6Cjf2GVL9LGrweBnCFUrgrSn+0FbkCRhdc5NHSoC0KkBtbKpG+OMhO+mpmS8Rkx5ZKpC8OspO+mtkSsVF2nGpMpz0yt3/v3p+NfuIvd23xlX33bz36rk2+AcFpK+2SCsajGb+NssIi6B1oSNcL2J7lN6RXRemPtowpYHTBGYuahpNWgNwkXYH0+ic76a1d0pGTnaQrkF7/ZCe9tUs6cqPsONOY3vjsewcrKU4UkbZ5C+YMKfZq7/fU7HvXuv5FL1jASViCZlyCj6KsqkjpZF/9Hun2ZXb1e6R6l/TNKP3RllEFjC44o5HTeJIKkJsk1U+3b7KT7volGT3ZSVL9dPsmO+muX5LRG2XHicZURHK3PPvu40Wouc/M+b/cO/P//fUePXr2+fK638Dtr1yJx2f96XUonIYm/CHKSopgP78h/XaZ3Xv9htTId1CjzIG2VlLA6IKj3s4qQG6cLa3xxMiOcYmddUB2nC2t8cTIjnGJnXVglB0nGtObnnprrKhcI6D+9Nb8Fzd65oP7Rmkctlz7q6jL1b0y8ZHDR8BDZN8lFcF2fkN6XBl2+jAlvUPa4iyO7idmdMG5L19mMyQ3mS19zYmTnZolzKwBspPZ0tecONmpWcLMGjDKjhON6c1Pvns46nFmsSh3a0weeOnmwxb2XrD+HsMO+c+APkOePnrE8BOiwEcEgwGcCkAfbNQ3YFN0Q+o3pR9E4Ys2ElPA6IJLLCs6Nq0AuTGtsLv2yY67tTWdGdkxrbC79smOu7U1nZlRdpxoTH/70gfrtX225D5ReByCd1969u/bfmn7XV/MKXWoQE06escNC7VWSQQ/9pvSzcps3eE3pI/V6oPzrVDA6IKzIkMGYUIBcmNC1WzYJDvZqLOJLMmOCVWzYZPsZKPOJrI0yo4TjalW/eZn3jlLoEYJZP6Cjz7sN2DtdRREXjtqx+Hfq6UqIjjEb0i/Xmbneb8hvaEW+5xrnQJGF5x12TKgqBQgN1EpmT07ZCd7NY8qY7ITlZLZs0N2slfzqDI2yo4zjalW+6Zn3tlTKXXUa/98Zshm2375jqNHbHR92CqIYGf/PdKjymwsAPALAD9TCgvD2uc8axUwuuCszZqB1aoAualVwezOJzvZrX2tmZOdWhXM7nyyk93a15q5UXacakwDSh8G4PYwyotgqL9Dqt8lrS+zMRXAVUrhX2Fsc04qFDC64FKhAIMMowC5CaMa52gFyA45CKsA2QmrHOeRHTIQVgGj7LAxDZRFpHSokW5INyqr1j1+Q3pf2CpyXmoUMLrgUqMCA61WAXJTrWIc36EA2SELYRUgO2GV4zyyQwbCKmCUHTamAERwuN+Q7lZWpX/6Del1YavHealTwOiCS50aDLhSBchNpUpxXLkCZIdMhFWA7IRVjvPIDhkIq4BRdjLdmIpgF78hPaKsOh/rhtRvSvkeaVh00znP6IJLpySMugIFyE0FInFIlwqQHYIRVgGyE1Y5ziM7ZCCsAkbZyWRjKoJ1APwUwJldVGWK35C+GrZinJdqBYwuuFQrw+BXpwC5IR9hFSA7YZXjPLJDBsIqQHbCKsd5RtnJXGMqgtF+U7plGVt/8BvSB8hcphUwuuAyrazbyZMbt+trMjuyY1Jdt22THbfrazI7smNSXbdtG2UnM42pCHb3G9KDy3h5FsCVSoHfI3V7IVWandEFV2kQHJc6BchN6kpmTcBkx5pSpC4QspO6klkTMNmxphSpC8QoO843pv5ju2cAOBlAn0D5lwC4FMDlSmFR6rBgwKYUMLrgTAVNu4krQG4SL0FqAyA7qS1d4oGTncRLkNoAyE5qS5d44EbZcaox3fE3W38Doo5e/MaidXtv2vvOp48tfW5UN6Tbl5XxFr8h1bulvKhAUAGjC45SO6sAuXG2tMYTIzvGJXbWAdlxtrTGEyM7xiV21oFRdpxpTHe8bptzAPxIKczr89nS9foPUoO2HLR4rZ9/8+0gGS8BuFAp6MaUFxXoSgGjC46SO6sAuXG2tMYTIzvGJXbWAdlxtrTGEyM7xiV21oFRdqxuTD3Pq589e/YxuVzud9dcc828VZV4h2lfXD9X1/NeKDy2z/D5Wwzrt3TXnvXS869vr4kjvvgxDv2i/voLJgK4jI/tOrtQokrM6IKLKkjasU4BcmNdSVITENlJTamsC5TsWFeS1AREdlJTKusCNcqO1Y1pY2PjxSKy37x583adOXPm0lWVZsdrtx0JJWcpwR/79WzvfeDGH/+4X1/p99KHfdDr/9s7E+A4qmuB3ts9o7FsB+8CiT0JIZglxDZhCRC2hOWHNWUIi8HL9OuRjD/fgVC/CPD983+KVH4SV77L0vRr2QgIhGD2LSSBBEIwJBAI+xLW2JaFE1vmI9nWaLrvr+vqcQ2KZiSNpietmdtVlAu91++9e+6d7nffu+92jN7/wQl/PQ8RJGw3crYdyQGF+oOLpMQyqHIQELspB8XabENspzb1Xg6pxXbKQbE22xDbqU29l0PqUG0nso6pUupEALjPNM0j2tra3ixGck7HIYsAIAUED3G9LyS6z/rC57L7P/LupM5N2+IvPjf/1YvKoQlpoyYIhPqDqwmCtSmk2E1t6r0cUovtlINibbYhtlObei+H1GI75aBYm22EajuRdEwXL148rb+//0UA+AgA7ieiB1zXXVtM/7M6DnkWCTYjwDO9b/XOnHJw/ca+fuMUMuG65y995e7atB2RugQCof7gShiP3DI2CIjdjA09RXGUYjtR1MrYGJPYztjQUxRHKbYTRa2MjTGFajuRdEwty7oJEU8FgP8lonpEvAIRlzqOs6qQzmbdePCZaOB/gQ9ettefHJtobkPyf/XcglevHBt6llFGhECoP7iIyCjDKD8BsZvyM62VFsV2akXT5ZdTbKf8TGulRbGdWtF0+eUM1XYi55g2NzdP8TxvEyIe7TjOc8xTKTUXAH6stZ4NALFCjCcdOmncvpc2XLhjS7/Z+5cdr2+4s+vt8utDWhQCQkAICAEhIASEgBAQAkJACNQcgV4AeCssqaPomH7a87x34vH49JUrV25mwZPJ5GzDMJ7RWtcBAA0DxgkA8Pgw6kkVITCQQKgrQYK7agmI3VStakMXTGwndMRV24HYTtWqNnTBxHZCR1y1HYRqO5FzTAEAlVKvA8CvE4nEVZ7nxT3Pu5mI6rTWXx+mmsUxHSYoqfYPBEL9wQnvqiUgdlO1qg1dMLGd0BFXbQdiO1Wr2tAFE9sJHXHVdhCq7UTRMeUd0oMMw7gVAA4GAAMRf2ea5sWtra1dw1SzOKbDBCXVxDEVGygLgVAf1GUZoTQSVQJiO1HVTPTHJbYTfR1FdYRiO1HVTPTHFartRNIxzemEs/P29vZ6HR0dW0eoJ3FMRwhMqu8iEOoPTjhXLQGxm6pVbeiCie2EjrhqOxDbqVrVhi6Y2E7oiKu2g1BtJ9KO6ShUKo7pKODV+K2h/uBqnG01iy92U83aDVc2sZ1w+VZz62I71azdcGUT2wmXbzW3HqrtiGNazaYjspVCINQfXCkDknvGBAGxmzGhpkgOUmwnkmoZE4MS2xkTaorkIMV2IqmWMTGoUG1HHNMxYQMyyAoSCPUHV0E5pKvKEhC7qSzvaupNbKeatFlZWcR2Ksu7mnoT26kmbVZWllBtRxzTyipTeos+gVB/cNEXX0ZYIgGxmxLByW0gtiNGUCoBsZ1Sycl9YjtiA6USCNV2xDEtVS1yX7USCPUHV63QRC5xLsQGSiYgz5yS0dX8jWI7NW8CJQMQ2ykZXc3fGKrtVKtj+iUA+GPNm44AKIVAAwBsKuVGuaemCYjd1LT6RyW82M6o8NX0zWI7Na3+UQkvtjMqfDV9c6i2U62OaU1bjAgvBISAEBACQkAICAEhIASEgBAYSwTEMR1L2pKxCgEhIASEgBAQAkJACAgBISAEqpBAJB1Ty7IONwzDchxncTHmSqnPA8CRWuubitVraWmZ6HneXCLaBxGfdxzngVz9YmVVqG8RaZQEUqnUfkR0JhHtZhjGw+l0+oVck8XKRtmt3D72CaBS6mwiOswwjHXjx4+/ffny5dsDsYqVjX3JRYJPEFBKfQYRT3AcZ9Vw0CiljgSAEwFgRzabvWP16tWdufuKlQ2nbalT3QRk7lPd+s17DvwbAPw8m81iPB5fZprmt1pbW3tKlF7eVSWCk9t2ERjUhubOnVs3ZcqU+Yho5GoSEQHAXVrrv+f+FknHNJlM8uRtkdb6imKKtizrmwBwueu6xxaqt2TJkt36+vqeA4CNAPAsAFxERDe7rvvvxcrEwITAQAKWZR2BiI8BAC9sfAwA8wDgfK31Q8XKhKQQUErdDgCzieh+RPwKIvY7jnMMAFCxMiFXfQSUUucAwLVa6zlDSWdZVgsifg8AbiWivRDxWN/3D29vb19frGyodqW8+gnI3Kf6dZznmK4HAJ4PvwMA18VisatLdUzlXVU7dhOWpIVsaN68eePr6+tXAEDOMT0UAGZ6nnfoqlWr3o60Y7p06dL6np6eA13X/fPixYunZTKZaa7rvpW/Sqy1/qNlWRcM5Zjatr2EiKympqbDly1b5luW9XVEvE1rvVuxsrAUJu2Wn8DChQubTNOcYxjG1sbGxrXLli3L5npJJpO7I+KRpml2+b7/pmmae7S1tb3J5fPnz5+cSCS+AgD9RPS41npbsdEppe5CxK7cTr5S6oeIeKDjOGcWKyu/xNJiuQgEOwq8G9Vvmubv81/mtm3P8X1/31gs9kJbW9u73OeyZcuMDRs2zJ44ceIrPT09J/MCxdatW59es2ZNptCYlFL88H0eAPbRWm9USk0CgM2+7x9pGAbfN2hZe3v7n8olp7QTDoFkMrk/Is5CxA+bmpr42ePnerJt+wDf9w8zTXNdOp3mRVEKnlWXIeJlAJD0ff99djKL2A6vIjdrrddwHaUUL7L+TGv9I6VUwbJwpJVWy0GA3zv19fW779ixY0ssFjueF81d112bN7+JIyL/fZJpmmtbW1u75s6da06ePHmW67psRzsvbqeurm4PrfUbg41L5j7l0FZk28BkMsnzGraBtX19fa+xY8rPoK6urjnpdDqX/DNXj7Oovuw4zl+GmOPIuyqyKh/9wIrNafr7+19OJBIncS91dXWPrVixoi/vXfYPc6FS5jv5cxrbtmcS0ROIaDuOc3d+e5HcMU2lUl/2ff92rfXeSikO5z1Ha/3V4MXMk7qt8Xh8eiaT4b8V3THlyYHnebH29vbX+X7Lsr6BiCu11nsUKxu9CUgLlSCglPoaANxERPci4t6IOK2xsfE4dk5TqdSXfN9/BACe4Jc8AEwBgB6t9XHJZHK2YRiPIOJviGgCABzmed5xq1at+qDQuJPJ5FGxWOzddDq9M2uvUopXfmZorb9ZrKwSHKSPkRNobm6e4nne7wHgD8EK3ome5x3PNmDbtiaiI4loLSKeRUTXua67mhc6DMPoIqKnEHEdAPBxgr7u7u7jCzmnixYtmmqa5kytNfcFCxYsmBGPx7sA4GDP8zYVKis04Ry5pHJHGAQsy7IQ8QYAuA8ADgeAbgA4XWvdr5S6HAC+CwC/AIAvEtF6RPwXRLyAiL4FABzO+zSH3zmOc2OB8aFt26c2NjY+mltsU0q9hIitjuM4RcrSYcgrbZaHgGVZFwd2w+8RdhRORsQ1vOAZLFo9ybZERO8j4pmIeAlPFPv6+jqJ6LScc6qU+jEAjNdapwo4pjL3KY/KItdKbkcKEf9ARDMB4LMAcIZhGO/5vr++u7s7tmbNGk8pdUfw/HkWEU9ERO04zn8UEkjeVZFTddkGVGhOk0ql9mSbQUR+7mwkIl6c2J5IJI5h57TQfaXYUG5Oo5TaBwCeIqIbXNdtHdhWJB1TpRSH5rJjulfwgmfH9BQefLBKyBOAGUTEfyvqmOYL3NLSsnc2m+XJYZvW+vvDLSubZUhDZSdgWRbbwEfBy5rj2tcT0VxegVZK3Q8Ab2mtrwocyfuIiHffj7Us6yHeqXJdcDHkZQAACsFJREFU97qg7GYi6nVdt3k4g7Rt+2QietAwjFPS6fRT+fcUKxtO21KnMgQsyzoVEdPd3d2f5Zc4L1bU1dVt8H2/0ff9x7LZ7L6rV6/+mBcdeBGDnzmxWGxaNpvlYwEcwr2Gozt6e3tfQ8RrHMf52VAjX7JkSaKvr48XUdBxnNPy6xcrG6pdKa8sAaVUHAD+hojfcBznseD/32A7aGxsvKuzs3OzYRhnp9PpxwO9Po2Iix3HeXokobz5UlmWdT0iNmcymYM6Ojq2DressmSkt6EI2LZ9CRGt9Dxv/1WrVm1JpVKH+L7/Yjweb+jv718IAGfx4im3Y1nWQkT8ttb6IKXUcgCoZ0c0sDd+Vp0+nMgKmfsMpZWxU66UmgUAv/N9/zPt7e0fck4WRORcF8dxBAbnMGhqaop3dXXN8n3/VwCwr9b6o2QyeZBhGLxQdgAvng0lsbyrhiI0dspTqdQXC81pfN/nxfZ1RPRV13UfnT9//ri6urq3iWiJaZrvF7pvNDYUzM1PI6JfI+LDWuuV+TRrxjG1LOtzvDsGAPdqrXk1e9dVrGzsmF5tjlQpNZ43oQCAQ3L3B4BDEfEcx3EeUUq9i4iXO47zMNOxbTvl+/4l7Jgqpd7jSR7XCxxTxSvTjuNwCFXRy7KscxHxp0S0yHVdPjuYb0sFy4ZqV8orS2DhwoWfisVivwSAabzIYJrm3bzIYNv2IiLic3138ojYiSSiFs/zDkgkEj3smMZisU/lwn6VUrcAwAda62uLSTBv3rwJ48aNexARE4lE4rQVK1b8X65+sbLKUpHehkNg0aJF+/JLO5PJ1Hd0dOwInIjbEJHPybSzPeSX5bdZimOqlPoBAFxGRCe5rvvqgPYKlg1HFqlTWQKBY3qF1vqIXM9KqW2+7x9lmuZS3/c/5BwYgU3xvOWNpqamuvXr1x9gGMbTEyZMaOzp6TkDEb+jtWYnZaj3lcx9hoI0hsqVUnwUIOU4ztF59sOLpXPzHdONGzdyPpUWrfVRIxVP3lUjJRbt+sXmNIi4gx3T7du3T7zlllt6WRKlFC9g/AIRewvNhfLPhA4mfTEbCs6/TzAM40Df929FxGvzI4ci75iyM8EJi3IOQ0tLyx7BjsWwd0wDx/O3iHjvwEy/xcqibWoyuuAH9CQRvWAYRpqIOCzqr4i4IHBMXwtCMO8K6l5JROcGjulbRHSV67q8q8pO6xIOGXcch88NFrwCp/Q2AODkXPzvrqtYmWgrugSCFWc+FvBtIlrKfigA/CdnBs+N2vM84rOkM2bMmMrPH8/zpvFuRzB55PN/L7uuy6Gbg178kK6vr+dd+nGJROJrA53SQmXRpVbbI+OzorFYbEMikZiU0yWfMweAPweOaWc2m92Nd9yZFL+3TNPsDkKjODvz9Vrr2cOhaNv2/xDRZYZhnJROp1/Jv6dY2XDaljqVJxA4ppfnOwxKqR4iOtYwjBYi4uMmHO7NE8SdZ/6ampoSfH7Ztm3eKXMR8UJEvN9xnKJh2zL3qbx+w+6Rk34i4tV5ixIcKcbvojMHOKb8JYqr8p8zvKBW7LgSj13eVWFrsPLtK6UuKjSnmTRpUgM7pvkLqUqpBwHgUQDg4waDzoWK5dUoZEMcNkxE4/PPOluW1c5zLq31rvlW5B1Ty7I4g+UDvu/P5CQRSqkrAeCHA0N5OUwBEY/mc2ADXtwHcGIbRPxtf39/87hx4+jjjz8mXhngM6aFyipvOtLjSAlwQogpU6Zs931/Tnt7+0sc1ouIHBpwOjumlmW1IeJ+3d3dZ0+fPn0Cnyckou7AMeXQ3diee+55yebNm+N9fX0c8vIk73oF4cGm67q8m7brCnY6fo6IV5im+VMu2LZtW5Z3TIqVjVQuqV8ZAsGz5ZBcGIlt26zTv5um+aNsNsvJJI7RWr8chPLO5xC63MIYEV3juu4NQYjci0R0PiJyYpJLTNO8ra2tjY8b7LyCXX3etZ9qGMbphmF8xH9vaGjY1tnZOQ4ABi3LT6RTGSLSywgI8GTwfQD4vta6LTin8xIRXeC6Lof2ctn3tNY6sJFXfN8/tb29/Zng7Psvs9nsPjnHlXdBDMP4UwHH0yKiM+Lx+Es8vmw228dhVIFTOmjZCOSQqhUmUMwxBQBOpMW7pUdw+KVlWXzk6NjclweCe6/m8MxsNrtXcNRA5j4V1uE/sztOuGYYxuucodtxnOds276QiHiR/BOhvOvWrdvPNM2XDcM4gp8rtm3zghhH90zjs8nyrvpnarGyfQfvoEHnNMlkcq9CjmksFrur0FwoOA8/ovnOxo0bzyOiVs/zjuEd12BcTxDRT1zX/UmOSuQd02Bi5wLAxZzJEgA49PKyTCbTEI/HOWnAYq31SUGSpBs4226+yi3LugkRLx1oBqZpfj6bzV5TqCyXubWy5iO9jZRAkHmQD/N/GPy3t+/7dnt7+29SqVSD7/v8IObvAPLKD2c53YvP7wQ7HpwJjA9h83mxZ2Ox2PkcnmlZ1hoOt9RanzXAMeXESFw//+rSWjcqpQqWjVQmqV8ZAoF9cCg265TTl/Pu1nla63fYUQAATmzDSYpmIOJSx3HuzHNMbw4yZ04FgA7+tJVlWQcjIu9ozdZac6bdnZdt2wuI6BMLZkFRChEzhcq01k5lSEgvpRCwbft4IrqVk18F4eBOLgQzlUqdwCFK7EcGZctz59k5s3NnZyd/e/tcALhDa71QKcXnVW9wHIcT2uy8mpubP+15Hn/+YeB1u2ma3ylUprW+sBR55J7KELAs63zDMPiIya5jI7zjxY7Gli1b3pw8efJqTnoEABzqvz04x8yTSs6xwee/3gOAe3jNg/8mc5/K6C1KvSillvJOVjAn5sSeMw3DOD+bzX4QnDEdxwubQb3rg3fbOCKyXde9R95VUdJmZcZSaE4TJHTkhFkTcrugSql7+PwnJyYqdF8pNsRzGqXUfwPAvwKAxxFknLy0qanp8vyvaUTSMQ0+6cJOJoex7Lw46RH/OzDpQ2VUKr1EmQAngjBNc2L+LlXgEHAGzNeamppeDR7SHKr5Zdd1+TuCOy+lFGd35l3PTyQTibK8MrbyEuBPxmzfvr3+xhtv/Ft+y+xAdHV1TU+n0/x3Du/dGZLJobwc9lJXV2dkMhk/d8awvKOS1sYCAbaRTZs2NSQSiY+WL1++faD9cFkuhHcsyCNjjAYBfiZlMpkJnNwmGiOSUUSNAM97EolEff6xkMHGyEmMPM+b0tDQsEmicKKmxcqOZ7A5zXBGUOp9RdrGlpaW3bdt27Z1sPlT5BzTYAeMQ1lcrfWy4UCTOkJgMAJKqWt4dz1YWeTQFV6pWZL7JqBQEwIjJZDvmIpDOlJ6Ul8ICAEhIASEgBAQAoUJRNEx5W8yxR3HeVEUJwRGSyBIFMAh3xkAeCCXhXe07cr9tUmAzzVPnTr1BP5ESG0SEKmFgBAQAkJACAgBIRAOgcg5puGIKa0KASEgBISAEBACQkAICAEhIASEQFQJiGMaVc3IuISAEBACQkAICAEhIASEgBAQAjVCQBzTGlG0iCkEhIAQEAJCQAgIASEgBISAEIgqAXFMo6oZGZcQEAJCQAgIASEgBISAEBACQqBGCIhjWiOKFjGFgBAQAkJACAgBISAEhIAQEAJRJSCOaVQ1I+MSAkJACAgBISAEhIAQEAJCQAjUCIH/B24/SBfwKBevAAAAAElFTkSuQmCC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UY"/>
          </a:p>
        </p:txBody>
      </p:sp>
      <p:sp>
        <p:nvSpPr>
          <p:cNvPr id="12293" name="AutoShape 6" descr="data:image/png;base64,iVBORw0KGgoAAAANSUhEUgAAA6YAAAJnCAYAAACEQU5OAAAAAXNSR0IArs4c6QAAIABJREFUeF7sXQecG8X1/malu7N9FNtUnzEQA6GTQKgJPbRA6JhOAPu0OpsSSCGEZpmWBJKQ4MQ+rc6mhgBOp4VAgBAC/OkQSiB0Y2OKC8XgK9r3/z15dNmTdT6VHWl39eb3u5/Pp52Z9773zWq/nZk3ClIEAUFAEBAEBAFBQBAQBAQBQUAQEAQEgToioOrYt3QtCAgCgoAgIAgIAoKAICAICAKCgCAgCECEqZBAEBAEBAFBQBAQBAQBQUAQEAQEAUGgrgiIMK0r/NK5ICAICAKCgCAgCAgCgoAgIAgIAoKACFPhgCAgCAgCgoAgIAgIAoKAICAICAKCQF0REGFaV/ilc0FAEBAEBAFBQBAQBAQBQUAQEAQEARGmwgFBQBAQBAQBQUAQEAQEAUFAEBAEBIG6IiDCtK7wS+eCgCAgCAgCgoAgIAgIAoKAICAICAIiTIUDtUHgDLRgTZwL8mSCVqAB/x/KksLry60/VPvez1NIlXN5tK+lbwDYERiQxZsK/j8UBIXXl1t/qPY9nyuJXRloRelSAn4IoMXjU7U8q7b+SuFVkPtMlPg3lC9E/fGullfV1h/KVP78RaVwaykXyjWCgCAgCPiFgAhTv5CUdlaOAAvTNbAsJDB1I4VhIbG1BmbmhOmdNejIjy7uAtSBfjQkbYQPAS1MLw+J5T9SwHkhsVXM9AEBItwC4GgfmqpFE8eIMK0FzNKHICAIeBEQYSp8qA0CIRemtm2vDuBYpdSAMUNE1Nraev1VV131eXt7+3qWZR0KYFWl1Etjxoy5I5VK9Q0GcDKZ/JLrul9ZsmTJdXPmzMmWEgjbtjdSSu2ZTqdnlXL9yq5JJBJTmpqabpsxY8bclbcVbmHa3t6+eSwW26PQR9d1F2UymdyMQHt7+1csy9obQJ9lWY91dnb+qxgmiUTiJKXUXY7jfOj9PJlM7quUerezs/N5799t256glOogoiMcx/loMJwnTpzY1tTUlIrFYt+ZMWPGp9XGtrD+2WefPXzp0qU/AHCZ4zi93s9L7TuRSOxDRG5XV9d9he3btr0TEf0MwMRMJvNKMftL7aca38MuTJPJ5NcBbFKIARE97zjOQ6lUypo/fz6/KPoSgIVKqfvS6fR/i8RjdSI6PJPJXAeAZ9f6SzKZ/FZfX9/ts2bNWsR/tG27HcARLS0th0+fPr27GP62be8FYHfHcaZVE5/B6tq2vRkR7ZbJZDJFfCmp70QikSCie7u6ut4o0kYSwMEADi/kf/5a0z5yP2EXpnz/syyrtRBfy7L+NnPmzNdL5ecpp5wysrm5+RjP9+lnAB4pxmUTfCu1zfb29m2UUltnMpnfJJPJDtd1l2QymZtLrZ9IJHis9mYymXsL65TSnm3bTUT0wyVLllxW5BlB2bY9E8Bix3F4pUjRUko/pfoj1wkCtUBAhGktUJY+gIHClB9+fpyDpdrluNXWHxibqfq/K8yYTpkyZVxvb+/P9Rfp9vxlA+BZFqbNzc0dvb29m+tZxb8BeI2I9lRK8ZLCPQYTJLZtP8xLZJVSh6fT6dtKoYlt24cBuMBxHLahqmLb9n+I6PRiX5oDGx4gTO8C8Jh+2K3m/uH3UrR87FaYMU0mkwcQET98c+EHhWcBzAfwruM4Z9i2fTYAfuD+LYClAI7UD/ynFnnAZdF4o+M4HfnPWHDF4/FXlVKXp9PpS/N/P+2009bo7e39PRGdlslkXlhZsGzbHgPgwng8fo4JYTplypR1+/r63u3p6Rl17bXXLvHaUmrfyWTyF0TU5zjO97z19cPoXa7r/qSYaM1fW2o/1ZC6QJj+CECPbq9avlVb3+tWnqsrzJjatv1dALsAGKG5+he+1yil7k2n02nbtv8A4MtE9Ael1GrMVQDnOI7T5e0gmUxuT0SPE9Fx3gfpRCJxuFKK29iNhe6kSZM2iMfjs7PZbHsxQZdvM5FI7GFZ1m5eflcTp8K6iUSCX/qd6zjOl4t8VlLftm0/Q0QXZDKZ271tTJ48ebzrupm+vr6Js2bNemswu037yP0WCFO+51TLq2rrF8LB32P5Gd0VZkxt254NgHm3gX6BkhNcruv+squr66Ey+fkYEXF7UEqNBHCAUuqH6XR6up/cqqYt/dLmWMdx9uEXHwA+yr/MLKVd27Y7lVLL0un0WUV4PWR7WsAvjsfjqxZ+L/BLTwAHtba2TuYX4yvh9ZD9lOKLXCMI1AqBah4sa2Wj9BMFBAqFadCWypZhn23b1yqllni/bLTIvM9xnAs4XBMmTIiNGjXqUQB3OI6zwp7HyZMnb5rNZp8AcDWALRzHObzgwXIT13W3icViczs7Ox/nBxgWQLFY7GSl1Mk8yee67ptdXV3vdHR0bLts2bKXrr322txSaZ65bW5uVvmZ0GQyuYXruptalvV6Op1mUZYrlQvToC2VLRTOg9tn2/abAM5yHOdPjMEZZ5yxWnd393tEdHBeoLe3t69jWdYblmUd2NnZ+YA3LrZtszBt0jF7jT9LJBIzlVJJpdRFngd3fpv9NaXUGkT0tOM4b/O1HMOWlpZhPLvA/0+lUvF58+ZtO3bs2CcXLFiwfWdn52Ms9N59993turu7X21qatoVwHuZTOZxHf9d4vH48zNnznzZaxfP+MZisS+4rvtSMRGcF6aWZa2TzWY3V0qt0tPT83fmDPeX75vbnDJlyirZbJZnqXpjsdhD/EDEs86WZfGDNM/s/7qvr+/Z2bNnf6L5tkLfeR+IiF/ebNnc3Dx3rbXWWuzth59H29vbd4rFYm0A/l04WzKUT8Vui4XCNGhLZUu1r6OjY0PXdd/wvkiwbXs/ILfnb+P8jH0ikThEKXVLa2vraO/DqRam/ALpv21tbVvyyg39AuE55q6e/XxIP/iu6zjOf/j34cOHr7Ns2bJF8Xh8d35xk8lk+OUZCq9rampamx+4lVLbK6We6uzsfNO27a2J6ItKqX94VxTwrI9SittbPRaLPTxjxowFRR7Sc8I0Fovt5bruLkT0seM4vGqBvH1zvY6OjrHZbHZnpdR7bW1tD6dSKbe9vX1ny7JuAJBRSv0znU4/ou9xRfvO+9rd3T2/ubl5c9d1n+7p6Wltbm7OYaHvDS3d3d178LvHWCzGqyje99w7h/SpKD8HLuUN3FLZAuE8qH2JROIUpRTfR/tfJFTAz0cdx4nncUokEkcrpTodxxldLD48081/b2lp4dUvvUT0gOM4PNMKfsGi+cgv+L7ALxYdx/m4o6NjD9d1W1taWu71rgbwtPOZbqd/FQnf/5VSO8RisTdd192ZV0qxMOU+YrFYj+M47+bHRDFbCr4vcsK0r6/vqlgstq3rui93dXW9lLfZ256eneXVEv/he/hJJ53UOmLEiN2I6C6l1H6u687P39tXhkNLS0tu1YPrumM6OzufLrTbtu01AfD3yketra2Peu8bg7UbhUdQ8SE8CIgwDU+swm1pGcKvLo6WYV8RYcoihB/SeIlt7oFIPxRtxw9jjuPcX+iTbdtXKKXW6u3tPT8ej79mWdYG+Qcf27ZPB3AxAJ6d3JaI3lFKHaSUOoaIvgOAl/NyP7ek0+lrbNv+wLKsw/LLT23bvgpAnGcDE4nERUopXn56BxHtoWdevq/tq3DGNDrCtKOj42uu697b1tbWyg+4noekb8bj8f8WCkAtTG9XSvWl0+kTeTYmm80+yg/nAB5iYaoFwN1Abp8yv3w4iojOzGQyf2xvb9/Nsqw/xmKxHVmc2rb9KwDrW5Y12XXddxYvXhxfY4011nVdl5dXP0FEbymlvqGUuo6XOrLQ4JkFIjqR29NxvB4AP0D9Q8+yzXYc5yIv5/LCVCnFL0veJiIWJ1x2sixrVL7vNddcc7VsNvsQgP8DYAHYK5vN7h6LxU7TMymklHo5m82e39XV9aRt20X7ZvHAbRLRY0qpZp6Rtizr8Xw/vCzNtm0WWczvx5VSeymlnHQ6nZtNHKzdoe4NpQq/odox9Xmp9g0iTM/XgnL/vH2aaxP7+vpuyb8o4M+0ML2X401Ev+MZVV6Gye9GlFI8K3YUz5gmEokTeKm54zi76d95lpkFGPPs60qpOel0+rQi1/Gy7blE9D7HDkAawNcAfMwzuq7r7sAzsHoLxD95uSERvamUOlgpdWI6nR6wZ13PmP6S29R9c5v8Um9SQd87KKV+p5Ri7m/GM8uLFi3aZ9SoUTwLzOL3v0S0oLe398jm5mZesVK0b4+vLEgW81JmHl95LCZPnjwqm80+QkQfKqU+4BlmACc7jnNHqT4V41Cpws8U/4Zqt1T7BhGm5fJzgDBNJpP8QuJBx3GaE4nE8Uop5mJ/fFzXXcuyrL+y6OQdNAC2yWazu/EsuG3bvAR8X82dUQB4BpZf6K7Ks7tE9NnYsWO/xi9o+AUKAL4/8+qmdQCM7evr+xqPn46Ojh1d1/2rvpfy9p11eXUNC1Pug7mVyWQu1Fs/itpSKEx51RS/aOH7rlLqm/xuxXGc67zt2bY9md+T5kWoUuq2bDZ7s2VZP+dxCIBnpnk5/9kr61vjsJOe1X7RcZwDC+zmFzh3KqUeIKLRLOL5/s4YlurTUBySzwWBahEQYVotglK/NATKEH6lNejzVWXYVyhMJ0yY0Dxq1Khuy7K2LtxjWMxKniWbP3/+XBaa6XT6wUQicYd+w/sz/dlC3qvKs3VnnHEGv7V/RCl1GoveYkt5bdvm/Y6H8YOmfijlJZcsTE9PJpOnxmKxu3iWIpFI8GzGs3kRJjOmOQHEs1A3OY7Db5GHLCxMLcva33Xd31mWta/ruj9goUZEWymlnmdhym+6hw0bdvLYsWMd/SBkE9FRmUyG++IZ1h8qpSYQ0dVKqamxWGy73t7eVsuy5ra1tTW988476/LvlmVtx2+89b7Wa13X3YBnyHnpMREdkslk9kokEvyg/vdYLLbBzJkzF/MeZAAv9/X1rT979mxerpwreWGqZ4Zv51ksALz8+NxsNvvPfN/z5s1jMdK5ePHijVk88sNKc3PzPOZP4VLelfVtLS8sXPbMZDIsmHMz+fl+FixYsJ3ruvxguAEvddczsvwiZhMi+nIpPhV98F+elTef/ChwyYWqEabJZPJynpF0HOeooYiaF6ZExHuff9/X17dlPB5/hsUVgN/lhWkymTzRdd2OTCazK/9ORL/OZrNf4P2nHR0dW7mu+yzPjvb19X2j4LorW1tbx/Nsi23bvN9957a2ti9pvv8ZwFO8H9W2bX4JdggLX819FsbfdxyHxXF/0cJ0lmVZX+AXdPpexTwe29TUtHe+b9u2WayMdRznW1xZj9/7eTatcCnvyvrWvv4yFottzONG3zf7sbBt+xwABzqOs6f+7FQi+qbjOEeW6lNRfkZ4xrQCfv4fv3DVOPGeaN4i8Bbzu1h8+HuSecXCUMf+eiJamslkJicSiS5+0es4zqH63vZvFpeO4yT1/vrXiehYvhfZts38fMxxnMt0O3zf4RnWK23b5qXzr+S3KyQSiT/x6hK9lJf7WMCrolZmizfuvJQXwHZtbW0784tP27ZtAN91HGdTbXOuvWQy+QgvN89kMrN5xYrrurx65oFiS3lLwGHDtra2/fIvWr392LbNL4TY99wqLi1k/+M4zs9K9Wmoe498LghUi4AI02oRlPqlIVCG8CutQZ+vKsO+QmGqvwh7ShWmevndVY7jbMxL1ZLJJM+oTXMcZ0vbttfnL+eenp7h+aW5BV90K+wxXZkw1TNXnBSEBQy3vVW+7UYRprZt8ywhv0WWEnIEeBn0YAl62LVShV+9YBjKPl55UXDcTb1MlX7LR+Alx3HyKxGK1i51RrL8rv2pUap9g8yYstDbtIwXJ7yagl9OgYg+17P703l5rhampzuOwytBcsW27TeUUpPT6TTPaPL/bT37vrsWX+85jsOztvzZn/XqoNx+Vdu2/6WUujqdTt9i2zbPyj/NM5i6ac7z8AqvgOE+iIhf1PCMKtfjpFkTCoXpymwp+L5mYdrLq5f473pW8p+O44zwCkY9g/9rAPcT0T1Kqd/wC7tiwnQoHAB8mMlkzs3bUSBMX1dKTcljWGDroPj6wy5pRRAoDQERpqXhJFdVi0AZwq/ariqqX4Z9g+wxXVS4RE2/WR/mOM4lXpv0W1g+0iS3P0afB8oJJfhLmL8s5/f19a2WX5rHs12xWGwxP5Ank8lDiegix3G+4vnCXuC67vH5xDP6LS1nl73Ydd1nlFIXE9GdvNfGsqwXRZhWxBCpFAAERJgGIAhiwmAI8NLJLVcGT6nCb7A29Ioa3hM70rIsFsIDsoNXG5pS7SsmTBOJxLeVUic4jsNnXufKpEmTRsdisbt7e3sPvOaaa3hJdK7oGf0BS3m9tg8iTF/hWdVMJsOzmtwGi73D0un0173iiz/T37H3Oo7DWyX4/7ya6FecCMy2bc4afp1lWf2Z17PZLO/ffEW/rD0n34dOjHdQEWE6qC1ePwqTHyUSCV4Nwn4PK7SZRWhTU9NelmWdxPvyHcfZzLZtfi5Y4n0eYPtXhsMQwvRlpdT38skWeVl6T0+P4oR4K2u3Wl5JfUGgHAREmJaDllxbOQJlCL/KO6miZhn2DSJMZ+vEH7yk9kPbtnl/6T16P8mcvGUdHR1r6713X2tqauo/pqW3t/cnnCSBs73qBD18rIfD2YD7+vqed113/66urkf1Hpi79VLNXPKZRCJxv1LqGd5/ohMb8N4aXh58KxHd3NPTM55nX23b5oyx5zeaMC14UBiQ/Ejv0eMv+juXLFnyvTlz5vQmEokTeTlrNpvdojCLJy/lJaJdM5kML4vsL7Zt35xfysv7ei3L+nI6nT5Cz6bz2/cR/PZfP1jynmPeI8wZKR92XZePGOJkSwOW8vKyXl4aqR9m+CErt9yYj21RSv2KH1wmTZq0cSwWY37s2NXV9ZzOQPz7lpaWMdOnT+d9TblSLCuvfnh71HXdGz1LeTlh01aO4/Dbe374u5EfdDjRFy9vJKJ9xo4dewAvE1tZ359//vlq3KZ35t+7lHfu3LkbxmKxf1uWtQMvf9cvXDh5zRrZbJaTjAzpU7HRPtSMZBV3CF+qlmpfsT2mGu8XlFKnpNPp355yyinDmpubeQ8aH+OyVcGDPWflZc7wXrsBxbZtTj6U22NaZClv4SxVju+WZfGy3v4lv/nfuWHbtjnj6K75mTJ9n1mT72WJRIKX7vLszQ48A5RIJDgbO48fTr7SX4pl5bVte4nrugfwctt8f5wZVSnFyz3/psfSq/lkZnqZ4iP5F4Er67uY8PFioet+v6WlZSceR7Ztc0b2LdLp9AGl+lSUnyUs5eXEeSNHjuScAnwUSJtS6nYiOlUpxXvLeSnzerptl4husyzr+97EYfo7gvfgclKxwrKUiI7PC6/CD6sRphXws1xhykt342PHjj1x4cKFTd3d3TzbyrOPvLS2f5mtvkfyEtyiwlQnqxvpOM5xzKF3332X8zncn06n7+Gsw5wheMyYMUfNnz+fcwSweF1YRJgOakvB98KArLyDCVPOOeG67kzel61xfCWbza45a9Ys3p7xieu63+jq6uL90rn99yvDYQhhyjkBVFtb28mMYU9PD+81/bPjOD9eWbu+3PykEUGgRAREmJYIlFxWJQJlCL8qe6qsehn2JZNJh4iWOI7D+5ByRS+54b1Wh+gjR1yl1KXpdJofHL0PYFOUUvxQyGdm9hedVfKOtra2tRYsWLC767q/4TM1+UGdiK7K76vRQorPJuQsvrc6jjNRv33OvUXWfb/IR9YsXrz4+6NGjboWwD4AOJssi6FjFy9evMqcOXN6bNv+t967+uDKQSs9621l4Fdbq3T7+K0wZ5P0Jl/Re+n4C5tnOzjZBu/N5Af03DIzb7Ftm8+O5GMzGOP+opP1cHKKK/SxKBwPTsLBCYSeUEqtm06nd7dt+1wi2n/s2LH7atHJmSh/Fo/Hv9rX1/daW1vbsHfeeYeTfLBIHcYCkLMqa5GRe9DkYy2UUrzkbRv+v23bZ3KCX36A4mRbeqkW7yP02seidkE8Hh+ZP3aAkw/x2/tsNvubfH8LFixY03VdPqePl32z7fzyg89gfU1nK+b9WfzSJaETeBTtW187N881NiT/t7xfejaCkzRxH8OIKOlJ6DSkT8VYU6rwq5ZxldYv1T69BP8tb7x0rPmICE4SxDMpMSLixFvtHJ+C+8k2lmXxg/naRTj8tmVZR3EGaJ0JlZOx7M2/W5Z1OvM0X8e2bV4JsqvruryHuv+6/O+aj1O02Dxe2ziViNbIZDJnapHFD/t8hii/KOElm0cWjp9EIsFHNP3AO9tm2zYnYWIxtnG+P32f5PsfH4/Bou2h7u7u4/nFWzKZ3J2I+H43znXdL3700Udvjxw5smjfxXz1YqEFy7VExHsg+Z7wfiwWO5KToZXqU1F+DiFMdUbss4joPADDuQ29tJP94pdFK7xo4CQ+rut+q6ur6z0dj6/q5FArxJ5X6XgTpxXaWKowtW2bY81ZeftnR8vhJ5/hTUT8EoGPRVqhFIuPPpaLk1zxvYn3yD8ej8eP5vuZbdszdGIiFpl8T+TEasx/R2Nyv2VZ09Pp9B/0MV78sngsvzAkoieHDRv2LX4BoV+eccb2ccwxInqYhapOItTfx8psKbjv8lLiz/PPCvpezoJ8Na/N+lgaznrOnOejeHirT26llX7xw0uUOVP1RkPhwMLUm/zO24++r/BLC8aQE0jd9/nnnx9/ww03LC3Vp0rvfVJPECgVARGmpSIl11WHQBnCr7qOKqztk322bY/gRDbeZUuVWMQC9P333187v4R3qDb08TRrt7W1fcCCx3v9xIkTV43H49l8av2h2lrx89KFX/lt+1HDH/t0Jk53sHNny7WUl7GNGzfu48J4lNtOKdfrBFxrFIt/KfULr+EH5M8//3x4KTyupm9O7pXNZketvfba73uzIrM9lbRbqvCrBBM/6vhkn+ro6Fhr2bJlHxfbh+6HnX63wXzi41jy4qna9llcWJbV610VMFib1fSt750txZbMVtLuyoQfr3bRCdGO8/pCRPfx8WT8ggjAO7zUc9myZc80Nzfz7DMn01mqt5HwyzDi7465c+eO55wCSilOQrYan+/KGbABvEhEh/Oy1WJ4lSpMh4ifUX4yTj09PX2F5zGXyymdXZn3f+a31PQ3wd8FM2fOZMz5nNhBi1+26A7UlClT1in1O7+avrluX19ftzeTd97JatotNwZyvSBQDAERpsKL2iBQKPyAH0OBQFD9/5ZrSb5+ufUGvz5/8H03gnbOqn8+VtBSofDLHSVSyb3D78Pgvb7kY3cXELTjbCqAXKpUhECh8APQU1FDZivluRq4rMFm3ZbWC4Qfz5D1lwULRrXOnLnv4e+9t/oXNtjgwxc/+mjEGosXt45Za62P3iJS6sMPV1t/3XUXv37mmXfOWWONpcvuumvbzW677StHEMH6+tf/ffsRR/zfs5a1opB68MHNN5wzZ5cJPT3xEV/60lsPTZx4/wPDhvXwecTFCmdLPlp/ELhzVoVBgoAgEH0EKnm4jD4q4qH/CAwUpv6372+LIkwH4DlAmPqLtP+tiTD1H9PQtFggTINutwjToEfIZ/sKhOkKrS9atAqWLBmBtdb6BLNm7YWXXloPm246D6uuugxPPLERVlllGY4//iFsuOH7+P3vd8aTT45Ha2s3bPsebLZZ/+lQ/e329sZx660748EHt8DIkUvR0XEPvvAFXi1aUhFhWhJMcpEgIAj4iYAIUz/RlLYGR0CEaYjZIcI0xMFrKNNFmDZUuEPn7FDCNO/QZ581w3H2yQnTzTd/B3vu+QJ+85vd8fHHuW2nA8r227+OE098EMOHr7g4YO7cNTBz5n5YuHBV7LLLKzjuuH+hpYW3zJZURJiWBJNcJAgIAn4iIMLUTzSlraGE6Q9DA1Eql0xGSg6BnDAN0TmgSmLXoMzVwrQlLO6r5UmrpDQIAkSlxXvhwtZhV1994IQFC0aN5+W7Z5zx19+9/PLYte+++0t7vvfeahsAKvfsNmJE95ITT3xozle+8toK06U9PXHruuv22PWJJ8bv2dTk9hxyyOO/32ef514tttx3EPhfVAqcREiKICAICAI1Q0CEac2glo4EAUFAEBAEBAFBQBBYOQL6TEvOmr0vZ+Xt7e09mpP9nH322cOXLl3K2Vq/wxl2OQP3mDFjbnz//fdHZLPZrTlbbTabfZmTTOkjhzgD65cB/BXASX6feypxFAQEAUHAbwREmPqNqLQnCAgCgoAgIAgIAoJAhQgUE6Ybbrjhx/PmzTtBn2/KR3048Xj8u3xcSiKR+IZS6hZ9BMiFbW1tP50/f/63APxq+YkzdNrYsWOvLcx8XaF5Uk0QEAQEAWMI1E2Y2rbNSwP3ArCsr6/v1tmzZ/cvRUkmk5voQ+ebLMu6M51OP2sMAWlYEBAEBAFBQBAQBASBgCCgz8X+rT7HNTdj2tzczGfX8gwonyP8SDabPW7WrFlvscmJRGJ/LUxXUUqdb1mWk81m+exTPlf7Kcuyjuzs7HwzIO6JGYKAICAIDIpAXYRpIpGYopS6DMBviGg9fYD3l7u6ut7Rh8ffRkR8A+alKicAmOQ4Dh+ILEUQEAQEAUFAEBAEBIHIIpA/izQWi43LZrNzx40b9/r8+fNjRLRlLBYbCeC/nZ2d8/IA8PnZrutuo5RqUUq90NbWtojPMm1qalrPdd3XHcd5O7JgiWOCgCAQKQTqIkxt2/4QwOS82LRt+wkAv3Uc52e2bf8DwEOO45yv3wQmlFLnOo6zUaSQF2cEAUFAEBAEBAFBQBAQBAQBQUAQEARyCNRDmKpkMrn/mDFj7k2lUn1shG3bzymlZqTT6U7btj9yXffwrq6u+/RnLEhf7enpGcWb/yVugoAgIAgIAoKAICAICAKCgCAgCAgC0UKgHsJ0AIKJROIipdTknp6ezVl42rZNSqkd0umZPbNZAAAgAElEQVQ0z6KyaF0TwAfZbHbD/H6KaIVAvBEEBAFBQBAQBAQBQUAQEAQEAUGgsRGoqzC1bfsKACcT0d6ZTOYFLUSzlmXt0tnZ+Rj/v6OjY23Xdd+Lx+Prz5gxY25jh0u8FwQEAUFAEBAEBAFBQBAQBAQBQSB6CNRNmCaTySuJ6GTLsvbu7Ox8Pg+tbdvvENEZmUyGkx/xjClnoHts8eLFI+bMmcOb/uMlhGEXzlpXwnVyiSBQiMA6AN4TWASBMhEQ3pQJmFzej4BwR8hQKQLCnUqRk3rCHeFApQisAuCVSisPVa8uwlSL0gQRHdjU1PQcG9nX19ftOE5vMpl0iOiL8Xj8mx988EHPqFGjrldKjUyn0wcM5Yzn8yMB/L6M6+VSQSCPQBuA/qOLBBZBoEQEhDclAiWXrYCAcEdIUSkCwp1KkZN6wh3hQKUIGOVOzYXp5MmTx2ez2deKoHGz4zjH8Z5SpdSNRLSnvuY5y7KOLvMMLhGmldJN6hkdcAJvZBEQ3kQ2tMYdE+4YhziyHQh3Ihta444Jd4xDHNkOjHKn5sK01DCdffbZw5csWbLKNddc80GpdTzXiTCtADSpkkPA6IATjCOLgPAmsqE17phwxzjEke1AuBPZ0Bp3TLhjHOLIdmCUO4EVplWGU4RplQA2cHWjA66BcY2668KbqEfYnH/CHXPYRr1l4U7UI2zOP+GOOWyj3rJR7ogwjTp9xL9yETA64Mo1Rq4PDQLCm9CEKnCGCncCF5LQGCTcCU2oAmeocCdwIQmNQUa5I8I0NDwQQ2uEgNEBVyMfpJvaIyC8qT3mUelRuBOVSNbeD+FO7TGPSo/CnahEsvZ+GOWOCNPaB1R6DDYCRgdcsF0X66pAQHhTBXgNXlW40+AEqMJ94U4V4DV4VeFOgxOgCveNckeEaRWRkaqRRMDogIskYuIUIyC8ER5UioBwp1LkGrTejr/abA13ldikvs9pm1ir9bHK4tYnTn3+gWJwEGEzAOuWCNUbSuGtEq+Vy8KNgNx3wh2/elpvlDsiTOsZWuk7iAgYHXBBdFhs8gUB4Y0vMDZkI8Kdhgx7ZU7vdOM262Wz7o0ErE3d7ofWMGsYuWrEyJa+mfce+9KzAL5U8NNSZk8ugDcBvKF/BvyuFN4tsz25PJgIyH0nmHEJg1VGuSPCNAwUEBtriYDRAVdLR6SvmiIgvKkp3JHqTLgTqXCadWb767a6AoS9Nh617Nn1hi3bYvSq7qiFy+LrffBZfJXrDnrdbOfLW18C4D4A9wP4p1JgMSwlfAjIfSd8MQuKxUa5I8I0KGEWO4KCgNEBFxQnxQ7fERDe+A5pwzQo3GmYUFfuKBE2BLBf4q7xF40c3rf2JiOXNXlbe2Duqvjejguw3TpLCzvhmc9Sl+duBGBcmVa+p0XqvwD8n1J4vMz6cnl9EJD7Tn1wj0KvRrkjwjQKFBEf/ETA6IDz01BpK1AICG8CFY5QGSPcCVW4amMsEXgJ7n4A9gawJ4Avc8+T/7YhWmKELdb4fIAhf3tz9W57mw+e2G/8kn8AeBHAS/yjFAZeOIT5RGDBywJ1vOdf7+/Dh2hiLoBHALAdc5TCB7VBTHopEwG575QJmFzej4BR7ogwFaYJAgMRMDrgBOzIIiC8iWxojTsm3DEOcTg6IMqJTxahe+h/RxZa/qdXRuHGF9ekbdde+tr8xfE35ncP++87nzTvQESLnjz1hQNMe0qErQB8zfPDonWwwqJ0jhaoRZMzmbZX2h8UAbnvCDkqRcAod0SYVhoWqRdVBIwOuKiCJn5JVl7hQMUIyD2nYujCX5EIqwI4Vv/w7Ohg5T8AWNzdvv01W+2lLHWA2+daKq56AVpGSiWeOvn552qNCFFudnVnADvpnx0HsYFtz4tUmUWtdaBW7E/uO/WPQVgtMModEaZhpYXYbQoBowPOlNHSbt0REN7UPQShNUC4E9rQVW64nh3NC9INirS0TAtRXhJ7V2GSoe2u22qb7nnL9m4eM2zh06c+f0Pllvhbkyi3R5UF9hEADinSusyi+gt5pa3JfadS5KSeUe6IMBWCCQIDETA64ATsyCIgvIlsaI07JtwxDnFwOiDCUQCOAXL/Fpa3Adyp92feqxQ+HMLyQHOHCFsDOFKLVP69sPAs6s0AZimFvuBEqSEsCTR3GiIC4XXSKHdEmIaXGGK5GQSMDjgzJkurAUBAeBOAIITUBOFOSANXqtlE4BnR/OxoLolRQXkQwG/5Ryl8VGq7QHi2EBDlZk95FpWF6ioFPvIS5FlaoK6QVrgMPOTS0hGQ+07pWMmVAxEwyh0RpkI3QaCGA07AjiwCRm/UkUVNHGMEhDsR5QFRbklrXpDyXlJvyQK4SYvRuyqEIHTc0Ut9WaDyz+4Ffr/iEagLK8REqpWGQOi4U5pbclUNEDDKHRGmNYigdBEqBIwOuFAhIcaWg4Dwphy05FovAsKdiPGBKJcM6DsAJhRx7TU9O3qTUrkjXaopoeYOEQ7lE3AA7F8AAi9p5hnUGSUsZ64Gv0auG2ruNHLgAuC7Ue6IMA1AhMWEQCFgdMAFylMxxk8EhDd+otlYbQl3IhJvotzsNwtS/il8vrrPI0g/88nlSHCHCEdrgcpH5XgLz6BeqRS6fMJLmvkfApHgjgS0LggY5Y4I07rEVDoNMAJGB1yA/RbTqkNAeFMdfo1cW7gTgegT4dsAzgZy+0m95RpesqsU7jXgZqS4Q4RvaYHKM87ecocWqJyhWIo/CESKO/5AIq2UiIBR7ogwLTEKclnDIGB0wDUMio3nqPCm8WLul8fCHb+QrEM7RDhcz5DuWtD9nwD8QimYFFOR5A4RElrkb16A6S+0QJ1fh1BHrctIcidqQQqoP0a5I8I0oFEXs+qGgNEBVzevpGPTCAhvTCMc3faFOyGMLRG21+Lp+ALzH9OClLPsmi6R5Q4RRgL4rhb9IzxAvqnF6QzT4Ea8/chyJ+JxC4J7RrkjwjQIIRYbgoSA0QEXJEfFFl8REN74CmdDNSbcCVG4ibC2Zx9pk8f0d1iQArhKKbg1ciny3CECH6/DAvXEAkzvAfATpfD3GmEdtW4iz52oBSxA/hjljgjTAEVaTAkEAkYHXCA8FCNMICC8MYFqY7Qp3AlJnIkwRYvSjTwmswi9Ss+SsjitZWkY7hDhMI39bgUA/xzAjyR7b9m0axjulI2MVBgKAaPcEWE6FPzyeaMhYHTANRqYDeSv8KaBgu2zq8IdnwH1uzki8F7HSwAcWdA2L9flfaS8fLcepeG4Q4SztEAd5wGcj91hcXpDPYIQ0j4bjjshjVMQzTbKHRGmQQy52FRPBIwOuHo6Jn0bRUB4YxTeSDcu3AlweInQrkXpuh4zOaERC1JOcFTP0pDcIcplPj4fyCVJ8pabtUB9rp5BCUnfDcmdkMQm6GYa5Y4I06CHX+yrNQJGB1ytnZH+aoaA8KZmUEeuI+FOAENKhPW0ID3FY97nAC5QCrx8NAiloblDhAlaoH7JE4yPtTj9cRACFGAbGpo7AY5LGEwzyh0RpmGggNhYSwSMDrhaOiJ91RQB4U1N4Y5UZ8KdgIWTCMdoUbqJx7QHWAQphYcDZG7Dc4cIq2tx+v2CuDyoBepfAxSvIJnS8NwJUjBCZotR7ogwDRkbxFzjCBgdcMatlw7qhYDwpl7Ih79f4U5AYqiPKLkYwBkFJvHsG4vSWmXbLRUR4Y5Gigj78Gw2gD0KwONMyRcphU9KBbVBrhPuNEigDbhplDsiTA1ETJoMNQJGB1yokRHjV4aA8Eb4USkCwp1KkfOxHhEOAsCidDtPsy9oQfpnH7vysynhTgGaRDhPC9Thno+e0OL0Lj/BD3lbwp2QB7CO5hvljgjTOkZWug4kAkYHXCA9FqP8QEB44weKjdmGcKeOcSdCTC/b/WGBGbP0ftIFdTRvqK6FO0UQIsL2WpweWvDx5VqgZocCtgE+F+40QJANuWiUOyJMDUVNmg0tAkYHXGhREcOHQkB4MxRC8vlgCAh36sQNImzL2XUB7O4x4QM9S5qpk1nldCvcWQla+miZqQBGei77pxanvGe4kYtwp5GjX53vRrkjwrS64Ejt6CFgdMBFDy7xSCMgvBEqVIqAcKdS5KqoR4R9AfCsqPc8zNu0KP13FU3XsqpwZwi0ifBlACxOD/NcSlqcXlrLYAWsL+FOwAISInOMckeEaYiYIKbWBAGjA64mHkgn9UBAeFMP1KPRp3CnxnEkwnEAbirolpMb8VLPMBXhTonRGmT29G4tUB8rsZkoXSbciVI0a+uLUe6IMK1tMKW34CNgdMAF332xsEIEhDcVAifVINypIQmIchl3r/Z0ORfAZKVwRw3N8Ksr4U4ZSA4ye/qZFqc/K6OpKFwq3IlCFOvjg1HuiDCtT1Cl1+AiYHTABddtsaxKBIQ3VQLYwNWFOzUKPlEu6+6Fnu7+BWCKUniuRib43Y1wpwJEB5k9/ZNexv1iBU2GsYpwJ4xRC4bNRrkjwjQYQRYrgoOA0QEXHDfFEp8REN74DGgDNSfcqUGwiXA9gJM8Xd2sReniGnRvqgvhToXIDjJ7yhmYeUn37AqbDVM14U6YohUsW41yR4RpsIIt1tQfAaMDrv7uiQWGEBDeGAK2AZoV7hgMMhFWBfAPIJeBN1+uVArnGOy2Vk0Ld6pEWs+e8kw68yRfurRAfb/K5oNcXbgT5OgE2zaj3BFhGuzgi3W1R8DogKu9O9JjjRAQ3tQI6Ah2I9wxFFQifAHAywCaPF2cqRSmG+qy1s0Kd3xAnAg7AvgRgL09zT2vxelffOgiiE0Id4IYlXDYZJQ7IkzDQQKxsnYIGB1wtXNDeqoxAsKbGgMeoe6EOwaCSYTdADxY0PRhSuHPBrqrV5PCHZ+QJwI/D7M4/UFBkz/WAtX1qaugNCPcCUokwmeHUe6IMA0fIcRiswgYHXBmTZfW64iA8KaO4Ie8a+GOzwEkwmQAMwqa/YpSeMrnrurdnHDH5wgQ4Uggd2zQFz1NP6DF6cM+d1fP5oQ79UQ/3H0b5Y4I03CTQ6z3HwGjA85/c6XFgCAgvAlIIEJohnDHx6AR4TIA53ma/ATARkrhAx+7CUpTwh0DkSDC+lqcnuBpfpkWpz830GU9mhTu1AP1aPRplDsiTKNBEvHCPwSMDjj/zJSWAoaA8CZgAQmROcIdn4JFhF8A+LanueeVwtY+NR/EZoQ7BqNClOMSL+8d7unmd1qgvmKw61o0LdypBcrR7MMod0SYRpM04lXlCBgdcJWbJTUDjoDwJuABCrB5wh0fgkOEDIB2T1MPKIW9fGg6yE0IdwxHhwhf1eJ0d09X72hxykcQhbUId8IaufrbbZQ7IkzrH2CxIFgIGB1wwXJVrPERAeGNj2A2WFPCnSoDToTfADi+wUQpuyvcqZI7pVQnymV15pnT7xZcz/uY+dzTJaW0E7BrhDsBC0iIzDHKHRGmIWKCmFoTBIwOuJp4IJ3UAwHhTT1Qj0afwp0q4kiEPwE4tAFFqQjTKnhTSVUiHKP3no731H9Si9O7K2mzjnXkvlNH8EPetVHuiDANOTvEfN8RMDrgfLdWGgwKAsKboEQifHYIdyqMGRHuAbBPg4pSEaYV8qaaavpsXM7ae2xBO1OVwsXVtF3junLfqTHgEerOKHdEmEaIKeKKLwgYHXC+WCiNBBEB4U0QoxIOm4Q7FcSJCLcDOKiBRakI0wp441cVIpwF5DJAj/C0eYeePX3Wr34MtiP3HYPgRrxpo9wRYRpx9oh7ZSNgdMCVbY1UCAsCwpuwRCp4dgp3yowJETjpzEkNLkpFmJbJG78vJ8IuWpx6k2x9qMWp43d/Prcn9x2fAW2g5oxyR4RpAzFJXC0JAaMDriQL5KIwIiC8CWPUgmGzcKeMOBDhKiA3W5UvDyuFr5XRRJQuFe7UOZpEsLQ4PbfAlNlaoC6os4mDdS/cCWhgQmCWUe6IMA0BA8TEmiJgdMDV1BPprJYICG9qiXa0+hLulBhPIlwIDNjH97RS2K7E6mG/TE2aNGmjWCw2Tin13qJFi16eM2fOOgDmD+bYhAkTYqNHj97Udd21stnsf2fPnj3otWEHp972E+EwnRhpc48tLwA4Tyn8pc72CXfqHICIdW/0O0uEacTYIu5UjYDRAVe1ddJAUBEQ3gQ1MsG3S7hTQoyIcBqAX3kufVkpbFZC1dBcwkJy5MiRBymlZvJRMEqp27u7u0+Kx+NbW5b1C2CACH9r4cKFF1uWdd2cOXOyXidTqZQ1b968fZVS0wFs4vnstlgsdtbMmTNfDw0oITKUCGO0OD2lwOzLlcL5Jl0R7phEV9ouQMDod5YIU+GbIDAQAaMDTsCOLALCm8iG1rhjwp0hICbCcQBu8lz2tlLYwHhkatjBlClTVslms2cR0XkAhnPXRHSP67o/iMVi1wLYBoALYK4+v7TJdd0FlmUd5jjO/3lNTSQSOyilfg9gXBEX7mhqajr517/+9cIautdQXRGhQy/vHe1x/D4AFyiFR/wGQ7jjN6LS3hAIGP3OEmEq/BMERJgKB6pHwOiNunrzpIUAIyDcWUlwiLA/gL96LvlAKawd4HiWbZpt22sS0dVKKRbg/YWFKRE5lmXxfsUmAB1tbW03LFiwYHfXdW8FMBLAGW1tbZlUKsWiFRMmTGgeNWrUNAA/APAZEU2Ox+O3Z7PZHwFIAviY+0mn03eWbahUKBkBImyrxek3PJU+1+L05yU3NMSFwh2/kJR2ykDA6HeWCNMyIiGXNgQCRgdcQyDYmE4Kbxoz7n54LdwZBEX9cP+U5+NPlcKqfoAepDba29vXsSyLMw3vDeB3AL7Iy3ZZmCqlfgngOgCrA+CluZzt9WAAKSLixDunZjKZW3iClX2aOHHiqvF4nGdYjwDwbDabPXTWrFlvJRKJbyqlfgughYjOGjt2bGdezAYJi6jZQoQUgKkFfnGML1QK/6nWX+FOtQhK/QoQMPqdJcK0gohIlUgjYHTARRq5xnZOeNPY8a/Ge+FOEfSIsC6Adz0fuUohVg3QQa5r2/b6ruu2xePx17PZ7I1KqX31jOlEy7IuLzgeJ+dKNpt9tKmp6ajOzs55ed9OOeWUkU1NTbfq+v8ioiO7urreSyQSe+jlvaNYFLW1tV2RSqX6goxJVGwjwn4ALgWwg8cnTkTFS3uvqdZP4U61CEr9MhEw+p0lwrTMaMjlkUfA6ICLPHqN66DwpnFjX63nwp3iwnSxXqqa/3RVpfBptWAHvX6BsOSlvFdaljXLs1+0B0Az+0FEnyilJjmOwzNwuRlTEabBjDBRbqafxemZBRZmtEB9v1rLhTvVIij1S0TA6HeWCNMSoyCXNQwCRgdcw6DYeI4Kbxov5n55LNwpQJIIzwPY0vPnPZTCg34BHuR2vOICwL1E9IxS6rsAFiulThozZsxfFyxYsL3rurwsdzyAOX19fZNmz579Cft1xhlnrNbd3X0DgEMAPA2AkyO9nUgkvqGU4iW/nFjpnMWLF19dmM03yLhExTYiHKsF6kYen5jvPHv652r8FO5Ug57ULQMBo99ZIkzLiIRc2hAIGB1wDYFgYzopvGnMuPvhtXDHgyJRLtERJzzKl7OUAu+zbIhSIC7+DuT2IfJROW8qpQ5Lp9PPtre3r2dZ1h8BbA/gL/F4/LvZbJZ51BuPx1/p6ek5Tyn1HQAfEtFxS5YseXDUqFGcDIn3On6ulDoxnU7z2Zq5WVYptUWAKJdRmmdPTyzo+SdaoFa0xFq4U9s4NnBvRr+zRJg2MLPE9aIIGB1wgnlkERDeRDa0xh0T7miIicBLVid6EJ+lFNqNRyBAHRRZjvlby7I46VErgPeI6J9KKT46hhMk9SmlLuCMvUTEmXiXuq57rFKKlFK/AcD7SXn5M+9n5Bm6GBE95rru0ZwQKUBuN6QpRJgC4BIA3mNleGXAVKXwQLmgCHfKRUyurxABo99ZIkwrjIpUiywCRgdcZFETx4Q3woFKERDu5PZL4mJOyuMB8S9K4dBKQQ1rPRYXzc3NvEz3AJ386CTLsk7Ws50jPH71dnd3Xx+Px8+Jx+MJIrqMRSgRHaOUuk8p1UFEfEQMC9p8eY2IJmUyGRY/MlsaAJIQ4ct69vSgAnOmKZXL6FtyEe6UDJVcWB0CRr+zRJhWFxypHT0EjA646MElHmkEhDdChUoRaHjuEOXO1+z0APiIUvhqpYCGuV4qlbLmzp07PhaLjctms3PHjRv3Oh/rMmXKlHWz2ewOrutuCuCVWCz2ZGdnJ4vL+fosyy2JqNuyrOccx/mMMejo6BibzWZ3VkqtD+CZvr6+J/J7UcOMURRtJ8L5WqB63eNZUxaoJc2eCneiyIxA+mT0O0uEaSBjLkbVEQGjA66OfknXZhEQ3pjFN8qtNzR3iHAggDs8AX6Vz/NUCnOjHHSffGto7viEYWCaIcIeetXA1wuMKnv2tASnhDslgCSXFEXAKHdEmArrBIGBCBgdcAJ2ZBEQ3kQ2tMYda1juEOUy794OYEON8hIAhzZKBl4fmNWw3PEBu8A2QYRztUD1Lt0ua/a0BOeEOyWAJJeIMPWLA0cC+L1fjUk7DYWA3KwbKty+OSu88Q3KhmuoIblDlNv7yDOlPEuUL0cpJd/dZYyAhuROGfiE9lIi7KDF6cEFTvg1eyrcCS076m64Ue7IjGnd4ysGBAwBowMuYL6KOf4hILzxD8tGa6khuUOEawFwUp98+bZSuLrRgl+lvw3JnSoxC1V1InxbC9Q1PIb7MXsq3AkVEwJlrFHuiDANVKzFmAAgYHTABcA/McEMAsIbM7g2QqsNxx0i8NEmF3mCe6VSOKcRgu2zjw3HHZ/xC0Vzesk7Z6w+psDgKwDw2PmwAkeEOxWAJlVyCBjljghTYZkgMBABowNOwI4sAsKbyIbWuGMNxR0inApgtgfVm5TCCcZRjmYHDcWdaIawdK+IkNCzp+M8tV4GcIVSA8ZUKY0Kd0pBSa4phoBR7ogwFdIJAiJMhQPVI2D0Rl29edJCgBFoGO4QYS+9r3S4jgefp3mwUvg4wPEJsmkNw50gB6GWthFhPIALgNwLHm/5ixao/yrRHuFOiUDJZSsgYJQ7IkyFcYKACFPhQPUIGL1RV2+etBBgBBqCO/qBmjPwbq5j8TqAbyqFlwIcm6Cb1hDcCXoQ6mEfEY4GcB6ALxX0X+ryXuFOPQIXjT6NckeEaTRIIl74h4DRAeefmdJSwBAQ3gQsICEyJ/LcIYKlZ0oP0HHp1jOl94QoTkE0NfLcCSLoQbGJCKtpcfqDAptKWd4r3AlKIMNnh1HuBEGYqmQyebTrus9nMpkXOD62bW8N4AAiihPR/V1dXY+WGTc5LqZMwOTyfgSMDjjBObIICG8iG1rjjkWeO0SYCaDDg+SpSuWy8kqpDoHIc6c6eBqjNhH21AJ13wKPeXnvzwY5F1i40xj0MOGlUe7UVZhOmjRptGVZNyilDgTwQ8dxfmzb9vEAOgHMUkp9TkS82fsKx3GuLANdEaZlgCWXDkDA6IATrCOLgPAmsqE17likuUMEns35sQfFC5XCpcZRbYwOIs2dxgihf14S4TtaoHqPluEO+BgmFqhve3oT7vgHfaO1ZJQ7dROmiURiS6UU7ze5D8AGAO5lYZpMJv/OS37S6fTPOdLJZPIoIvqJ4zgblRF5EaZlgCWXijAVDlSNgNEbddXWSQNBRiCy3NH74G7xgJ9WasDMaZDjEmjbbn7q7WMXL1q482oj1/gEVl/XCduNfyvQBotxNUGACFtocVqY6Xoei9NNpm88Y+RqI47p+6R7p/iq8Rct1XrzYyc/trAmxkknUUHA6HdW3YSpbdsbEdFXM5nMDbZts0B9SM+Y8kzpqO7u7uObm5uzAH4FYLzjOIVLFFYWYBGmUaF/7f0wOuBq7470WCMEhDc1AjqC3USSO0TYQe8rXUvH7E6lcFAE41dTl257Yv6IT63stQTaore3L9sUb7KgSJHC+SfcvP4DGI6NQNgYwMZQ4Bf6y/+l3NmDPVDoAaE39zv/5H+3Cv4O8BaqRwA8gRTm19RJ6axqBIhwGIDTAOyTb+zTHgvfuW/9xa8sGrH0k8+wWDVZcQCfZGM4+5mTnn+46k6lgUZBwOh3Vt2EqTd6BcJ0DID/AmgG4AJoUkptl06nny0j4iJMywBLLh2AgNEBJ1hHFgHhTWRDa9yxyHGHCCxG7wBy4pQLZ949SCm8YRzNiHdw01NzLyKiQ+Z9+uqTby18Yesea1lrW+v49ZWyWlMPHd5kxH3Ca1B4BAqPwcXTWAVP4/tYaqQvadRXBIhwkhaoO/340Ta8vGg4dmn7BAs+jr/0/KLWf76xpGVTAB8/cerzh/jasTQWZQSMfmcFTpgmk8kHXdd9Tyl1bjwe7+nr6zuHv9BaWlo2nz59+uoA+A3PUGUX/aZvqOvkc0GgEIF1ALwnsAgCZSIgvCkTMLm8H4HIceeTTzBzlVWQe9AlQvejj+Kkr34VpZ6vKNQYDAEb+06b8KdLPu75cK03P35xmPey7dfdD9f8+3y8suhJ8/gRepDFU+jB8/gMz2MeHsMfIUuJzSNfcQ+vvYaTUy9sdOEmaywbvs4InjDPFXprYdOz97+z+qrvPvTRiW92zfPuQa24L6kYeQRWAfCKKS8DJUxbW1t/uXTp0s9isdhGM2fO5DPOkEql4vPnz+9RSm1bxqypzJiaYkz02zX6Jij68DWsh8Kbhg191Y5HijtEuURH3uMr2pXCrKpRasQGLsMYdONAWOCtTPsBGPW9nWYj62bx9scDj39lYXr98ym8tPDRV/Wqs1ehcqvPXgXhv0jhVaRyK9Ga0YImuGgGoRnL9N/i4NnW5Z/zD2FnKPBLfv7JL8ceLAq87eq23E8zbsN5+KARwxV0n3e8bquHt1zzs6bt1lm6SXOMeKInV/7+5mruObssmP2VdT69VCl5wRD0OAbAPqPfWQ3bqHAAACAASURBVIESpnqP6StKqd+l0+nz+W1OMpnsIKIrW1paxk6fPv3jEgMiwrREoOSyFRAwOuAE78giILyJbGiNOxYZ7hAhqbPq50G7TClcYBzBKHVwJVqxNLf88ptATpCyUOwvh2xyGnYa80088/593avGR78xesSYN8aP3mbMcKt12ak7bsoi0v9yCTZHNrcseycAOwPYbtBOFBaDcBtc3A4LtyGFZf4bJC1WgsBXrtnyZ0qp3UcN6/vHl0d/uuv4NXu3fXzBiObRw7K4cq/cZOn7QO5opxlK5X6XIggUQ8Dod1ZQhOkflVL/5Ey8yWTyS0TEb1c3AdAHYLFSanI6nS7nIG4RpjKYKkXA6ICr1CipF3gEhDeBD1FgDYwEd4hyM3q8rzS/3eYmpVCYGTSwQai7YZfgC8jmBCn/cPKiYuV5Psngqq8/tMU6reuP6evro3isCVDKJXLPOeEr699dEz94Jrc3J1T5Z0c9m1usa1Y7t0HhNkxFbWyrCQDh7OQrT6AJz2/FWbI3oz6ilhY0r9vas+rlu7+zzmZrfO51ipdlz9AC9dNweitWG0TA6HdWIIRpMfAmTpy4KhENu+aaaypZEiLC1CAjI9600QEXcewa2T3hTSNHvzrfQ88dotyLZBal/C8XzvDJyY6WVAdNA9S+GDvB7Rekqw3wWOFzEB6Awv0g3I0Unst/fsuT8w5etHDBrquvtc6S3h44J++0Xv2O/EhhMz3Dy1mX91yJqOblvrcjleOHlDogMOFWxF5ftsURvYtoh/jI+Ksbjdjs2lsnzOGZ8DMBHFVgEq8XzwtUTkYqRRBgBIx+ZwVWmFYZexGmVQLYwNWNDrgGxjXqrgtvoh5hc/6FmjtEuRlSFqU8Y8rlXS1KnzYHWQRanoaDc4JUYUIRb/iYltlowm04f6XJ+ILHnRS2Ax8LRLmlyDybWqz8BUAaKdwZgUiG1YUVuEOEwwGcAWCvAqc4o9ZM2Sse1lD7brfR+44IU9/jJQ2GHAGjAy7k2Ij5gyMgvBF2VIpAqLlDhE4gt7c0X45UCn+oFIzI15uGSVh+hMceRXy9BwrXYCp+WyIOwebOxfga3JxA5ZnUrYv49AcodGIqytmqVSI0ctkQCAzKHSK06xnUwpg9pJf3lspPCUI0ETB63xFhGk3SiFeVI2B0wFVultQMOALCm4AHKMDmhZY7RPg+gCs82H5PKfwswFjXz7RULmkQJ4JikVZY/gSF2Ziay2xbTgkPd1LYJ7fcV+FoEPi8em+5VQvU+8txXq6tCoGVcocII/TsKS/x5Wu95W9aoP65KgukclgRMHrfEWEaVlqI3aYQMDrgTBkt7dYdAeFN3UMQWgNCyR0iHAyAl2Tmy6+VwumhjYIpwycghi3BpwywKOUjWbzlRgDXIIX7Kuw+fNy5FGPRhw4oJEErHENzEyx04iL8s0I8pFrpCJTEHSKM07OnLFAHZIgG8DsAv1QKPJMqpXEQKIk7lcIhwrRS5KReVBEwOuCiCpr4ZTYZgOAbaQRCd8/RyY7uArCRjsxflcI3Ih2lSpxL4QAtSL9WUP2a3LE6KTxWSbOeOqHjTr/tl2KDnEBF7mdkAQ7Xa4HKe22lmEGgLO4Q4ctaoJ5axJxfa4HK5+ZKiT4CZXGnXDhEmJaLmFwfdQSMDriog9fA/glvGjj4VboeOu4Q4XbPklQ+WuIApfCfKnGITvUfYg205GZJzy5w6lkQLsc03OqTs6Hjzgp+p3JH4/AeZRaoqxR8PlsL1Md9wkua+R8CFXGHKLckm2dPecWEt3BW6F8C+IVS+ESAjjQCFXGnVEREmJaKlFzXKAgYHXCNAmID+im8acCg++RyqLhDhCsBfM/j+xFK4Y8+YRH+Zi7CcbByonTLAmd+AuBypPCxj06Gijsr9Xv5kTMsTlmkDiu49mo041Kch0qOD/QR7kg1VRV3iHC03oO6awEqL+jZ00yk0BJnvAhUxZ2hoBRhOhRC8nmjIWB0wDUamA3kr/CmgYLts6uh4Q4RJgHo8vh/nlL4kc94hLO5c7AqRuRmjAqXOnLGWRakDxhwLDTcKdn3FLbSApVFaqy/ngKfqXkZpuI3JbclF64MAV+4Q5R7mcBHzGxR0Bnvm+b9p9596BKRaCDgC3cGg0KEaTRIIl74h4DRAeefmdJSwBAQ3gQsICEyJxTcIQLvk+R9patqbK9XCieHCGdzpqbwxdy5nMCe/Z0QFkLlBOnPzXUc4b3tF2JbxHKzp96jiBjK69CHy3ApZD9jdcTy7b5DlLsnsDjln3ULzOKjZXh5b7X7qavzVmr7iYBv3ClmlAhTP0MlbUUBAaMDLgoAiQ9FERDeCDEqRSDw3CHCaAB/BbCDdpL3/PG+0kWVOh2ZeqmcGL0BwHoen3hWj0Xpi4b9DDx3qvZ/Gg4G4SIA23vaehfApUhhRtXtN24DvnOHCOt7BGqLB1picapnUHlPupRwI+A7d7xwiDANNznEev8RMDrg/DdXWgwIAsKbgAQihGYEnjtEuA7AtzS2nNjkG0rhXyHE2l+Tp+E4EG4a0KjCmZiK6f52NGhrgeeOLzh8D61YBRcC+EFBe3yOJgvUJ3zpp7EaMcYdncGXZ08nFkDKLxTyCZK6GwvuSHlrjDuMkgjTSHFFnPEBAaMDzgf7pIlgIiC8CWZcwmBVoLlDhB/mZv/+V9qVwqwwAGvUxmn4Lgg/9fTxPhS+ham422i/AxsPNHd8x2Eq9oPKCVRvwp3PQLgM0wZw1PeuI9igce4QYW89g3pYAX7P6OW9/MJLSvgQMModEabhI4RYbBYBowPOrOnSeh0REN7UEfyQdx1Y7hDhcAB/8OD7U6Xw/ZDjXb35U3ErFCb0N6TwDxAmIoXXq2+8rBYCy52yvCjn4gmIYUtcCIWLQAMmVzi51GVI4d5ymmvga2vGHSIcqQXqHgV48/YA3n9ay5c5DRxy31w3yh0Rpr7FSRqKCAJGB1xEMBI3VkRAeCOsqBSBQHKHKHd8Bz84bqAdu0MpfLNSJyNRb3nmXd436t1PmkYql5m0HiWQ3KkJECnsDuRmT/lcTW+5QgtUP4/lqYlLNe6k5twhQkIL1K0LfOUVGFcpBT5qRkrwETDKHRGmwSeAWFhbBIwOuNq6Ir3VEAHhTQ3BjlhXgeQOUS4D7wEa69f0vtLGzYR6IXZBDA8P4J7CWZia2zNXrxJI7tQUjGm5peYXgjDc0+8zsHAWLsI/ampLuDqrC3eIMMKTIGmsBzLeu36VFqhLwgVlw1lrlDsiTBuOT+LwEAgYHXCCfmQREN5ENrTGHQscd4hyR5yc7fH8EKVwm3EkgtrBxdgF7gqi9IAa7ycthk7guFOXEKawo5499c7of4bliahkP3TxoNSVO0S5VQffKbjPsKV8Xi3PnmbqwiXptBQEjHJHhGkpIZBrGgkBowOukYBsMF+FNw0WcB/dDRR3iNAODHgoPEcpXOmjv+Fq6mJsCxdPDTCasAGm4e0AOBIo7tQdj2k4G4RLgdysXL78CCmcV3fbgmdAILhDhK9qgcr7UL2F9wqzQL0zeNA1vEVGuSPCtOH5JQAUIGB0wAnakUVAeBPZ0Bp3LDDc0Q+JvK90Ve31tUrhVOMIBLWDFLYAVtj3FkMKbkBMDgx3AoIHsHzvKS8J3a7fJsIcNOMMnI/3AmNn/Q0JFHeIcKwWqPmzkvMIXasF6nP1h0ws0AgY5Y4IU+GZIDAQAaMDTsCOLALCm8iG1rhjgeAOEVbXyY521h4/xntMlcJi4wgEsYMUxgPgvbXe0ooUPguQuYHgToDwWG7K5VgLvbgKhBM8tj2FLM7EJXL+bi3ERSWcIEJci1Ne4ruOpw0ec/n9pwsraVvq+IqA0fuOCFNfYyWNRQABowMuAviIC8UREN4IMypFIBDcIcrtxZuonfhUi9J/VepUqOudj7FowjsFPqyBFBYFzK9AcCdgmPzPnBQuAHCJxz7O1HsGUrg+sDbXzrDAcoco91KIxelpBXC8omdPO2sHk/RUBAGj3BFhKpwTBAYiYHTACdiRRUB4E9nQGnes7twhwncB/NTjaVIpOMY9D2IHl2MN9ODDAaY1oQ3n490Amlt37gQQk4EmpXCUnm3zHvFzCVK4KPC2mzUw8Nwhwp5aoB5cAMX9AH6uFG43C5G0PggCRrkjwlR4JwiIMBUOVI+A0Rt19eZJCwFGoK7cIcI3gAEJRn6p+BiURixXohVLwbPF/ysxjMeFeCOgcNSVOwHFZEWzUthKi1Pvmac3oRtn4kdo1KWhoeEOEb6lBeqXCoJ7g55BfTo0XIyGoUa5I8I0GiQRL/xDwOiA889MaSlgCAhvAhaQEJlTN+4QZ5cFONnRZhqve/QS3qAk96ldGFO5/W29BaJ0C1yYO74iqKVu3AkqIIPadStieBG/AHC65xreR30aUngidP5Ub3CouEPLz6nl5b38M9rj/jL90oFnUAeudKgeI2mhOAJGuSPCVGgnCAxEwOiAE7Aji4DwJrKhNe5Y3bhDhN8DOEJ7OE+L0ueNexzEDlKgAWZZ2A4XIegzMXXjThBDWJJNKUzRQqZZX/8eXEzGxfhjSfWjc1EouUOETbU4tQtCwftPfyrnn9aEoEa5I8K0JjGUTkKEgNEBFyIcxNTyEBDelIeXXP0/BOrCHSJcDOBCTyCOUQq3NmRg+ExSwrh+3y18FRfhkRBgURfuhACXlZuYwt4AfgnklvguLwpnYiqmh9630h0INXeIsK8WqAcUuHyXFqj3lQ6FXFkmAka5I8K0zGjI5ZFHwOiAizx6jeug8KZxY1+t5zXnjj4z8Lcew6cphVS1joSyfgoPA9jFI1D2w1TwkuYwlJpzJwyglGTj8uOAOBM1J9jJlyuRwjkl1Q//RZHgDhEmAbnkbZsXhIRfMvAM6tvhD1XgPDDKHRGmgYu3GFRnBIwOuDr7Jt2bQ0B4Yw7bqLdcU+4QYRu9r3SMBvZ3SmFC1EEu6l8KtwA42vPZd5HCz0OERU25EyJcSjN1+b7Tm4Fc5t58+S1SOL60BkJ9VWS4Q4RRWpyyQB3miQof+cTilGfHpfiHgFHuiDD1L1DSUjQQMDrgogGReFEEAeGN0KJSBGrGHSK0AOClbntpY1/U+0rnVmp8aOtNxU+hcjMt+XINUv3nuIbFrZpxJyyAVGRnCjMBdHjqPoQUdquorfBUihx3iLCdFqiFLxb+oQWqHC/jDz+NckeEqT9Bklaig4DRARcdmMSTAgSEN0KJShGoGXeIwAfTJz2GHqAU7q7U8NDWm4Zvg3IZWvPlD0jhyBD6UzPuhBCb8kxO4RIAF3gqvQlgB6Qim+k1stwhyo3l7wHYuYAEswFcqRT+Ux455OpaPu+IMBW+CQIDEYjszVoCbRQB4Y1ReCPdeE24Q5Q7ZuFnHiS/rRSujjSyxZybhsNB+IPno3uRyiVSCWOpCXfCCExFNqdys6Y8e5ovWWSxEy7BkxW1F+xKkeYOEVjfsDjlVRHreEKxiGdP9QzqwOOhgh2vIFlnlDsiTIMUarElCAgYHXBBcFBsMIKA8MYIrA3RqHHuEOEgAN5lbDOUwmkNga7XyQuwEZpwNwgb6T/zOZb7IoWPQ4qFce6EFJfKzZ6KXaFyya/+t1dR4QhMjdxxMg3BHVo+1lmcTi4gxeNanDZmJvLKRwjXNModEabVBUdqRw8BowMuenCJRxoB4Y1QoVIEjHKHCJvofaV5MXYvgG8ohb5KDQ5tvVRupvTwnP0Kr4HwTaRCvazPKHdCG+dqDU9hJIB/A1jP09TZSA1Y/l1tL/Wu31DcIcI+WqAWHi/Dya94ee9T9Q5IiPo3yh0RpiFigphaEwSMDriaeCCd1AMB4U09UI9Gn0a5Q4Q7WYhqqPjoBBalnPSosUoqdxzO1H6nozELZpQ7jUWQIt6mckt4OaFOvvwEKZwbEVwakjtESOglvl/0xHGZZ3nvRxGJr0k3jHJHhKnJ0EnbYUTA6IALIyBic0kICG9KgkkuKoKAMe4Q4SoAZ3n6PEKpyC1JHJpUK+4rnYblQjXsxRh3wg6Mb/ancB2Ab3naS2P5XtSwl4blDhHW8Ow/bfIE8gW9vPfasAfXsP1GuSPC1HD0pPnQIWB0wIUODTG4VASEN6UiJdcVImCEO0S5PVUzPJ2dqxR+0nDwr7iv9I9I4YiI4GCEOxHBxj83puFCEC72NHgrUjjGvw7q0lLDc4cIO+jlvYWx/AuAK5TCv+oSmeB3apQ7IkyDTwCxsLYIGB1wtXVFeqshAsKbGoIdsa585w4Rvq73leZnA2YrhUkRw600dwr3lfZif1yK10qrHPirfOdO4D2ul4HTcDYIP/d0/zeksH+9zPGhX+GOBpEIR2uBumMBrlfq/acf+IB3lJowyh0RplGiivjiBwJGB5wfBkobgURAeBPIsITCKF+5Q4RxQG5f6Vba+4cAHKgUPgkFGn4aGc19pV6EfOWOn9BHsq0UbADpft8Ij2MaCsVMWFwX7ngiRYS4Fqd8xMyano9e0eK0KyyBrYGdRrkjwrQGEZQuQoWA0QEXKiTE2HIQEN6Ug1aEr50wYUJs5MiRByml+DzENqXU7UR0ouM4nFRD2bbNZ2beAGAtAD+59dZbO5csWfJWISSJROIQpdRNAFqLwPWfbDZ78KxZs14t/IwIvwf6l6rym35OdhTFcxhXzqIUDgMG7KeNyr5SEab1vH9Mwwkg3Ogx4b9IwZtIp57WldO3fGcVQYsImwL4PrDCChM+bouz9z5YDsgRvdYod0SYRpQ14lbFCBgdcBVbJRWDjoDwJugRqoF9U6ZMWSWbzZ5FROcBGM5dEtE9vb29R1977bVL2tvbv2BZFp+btz2AlwFMcBxnIYD5fghTIvwIGJA19Hil8NsauB6sLlJYFwr3grClNixK+0pFmNabbdNwKAh/6jdD4QNMxdr1NqvM/uU7ayWAEeFgAOcA2LXgMl7OzftP3ysT7yhdbpQ7IkyjRBXxxQ8EjA44PwyUNgKJgPAmkGGpnVG2ba9JRFcrpY7z9poXpiNGjOjr6+v7KYAkgE+UUhPT6TTPbo4pJky9bUycOLEtHo93ArmHpcVKKXvMmDF/SKVSbv46IpwC4BpPvWlKRSLzbPlBTIGX3S3fU6vwBnqxb4T2lYowLZ8R/tdI5c7FvMfTMJ8LPByp0JwPLN9ZJbCCCLy0l2dQvS8eeI86i1OnhCaieIlR7ogwjSJlxKdqEDA64KoxTOoGGgHhTaDDY9649vb2dSzLuh7A3gB+B+SW923HwrS7u/u44cOHTyAiPr5lmLaGZ0mvf/rpp295/PHHnxnMwgJRuoSITl+yZMnNc+bMyXpE6Vd1sqPV9N9uUGrAERfmAQhKD9MwCZQTpsuLwomYit8ExTyf7ZD7js+AltXchdgFMTw8oE431saPEIZkOcKdEoNNhE20OOUzUL2F9/Lz8t4HSmwqKpcZ5Y4I06jQRPzwCwGjA84vI6WdwCEgvAlcSGpvkG3b67uuy7Obr2ez2RuVUvuyMHVd99JYLMZn432h0KpsNvuvpqamYzo7O+cVfnbKKacMa2lp+TERfVt/llVK/cN13YszmQzvdSJ9Jt9dQO7oAy58xMFBSqHxDopPYQsAfwewrsZiBlI4rfZMqFmPct+pGdSDdHQxtoaL5wZ8GsMXcSH+W2/ThuhfuFNmgIhwkBaoexRU/YUWqCtsySizi7BcbpQ7IkzDQgOxs1YIGB1wtXJC+qk5AsKbmkMe3A5POeWUkU1NTbeyMAVwLxE9qZTi5WB9SqmrAdwP4DAiOnW5uKSzxo4d2+ldmsveTZgwoXn06NHnENFFALwHwc8loiMzmczjtDwRywkajXe1KH06uOgYtCyVS3bESY+4PJubvU5hkcEe69203HfqHQHuP4XxQMERRBZ2xEV4PAjmDWKDcKfC4BDhbC1QeRtGvryhxSknvYt6McodEaZRp4/4Vy4CRgdcucbI9aFBQHgTmlCZN9QrTInofqUUz16yYHo2m80eOmvWrLeSyeQWRHQbkHuo/XVLS8t3p0+f3r0S61QikZiglJrNy4GJ6NwZM2a1xuNuylPnKKVyWXkbr0zFOVD4icfxg5ECZ9KMcpH7TlCiex7WQTMWFJizF1KBXeYp3KmCO0S5+za/bOwoaOZuvf/0viqaD3pVo9wRYRr08It9tUbA6ICrtTPSX80QEN7UDOrgd1QwY8pLS98GwLOj813XPbarq+sh27YPBHKznbwvNGVZ1mwi2ghALxG9CYCTHR1CRA80NTUdN2PGjPcSicQRSileEjx8yy3fueX00+863rIoD8gPlMIVwUfHgIUXYzcQ/g7qn1X+MVL4oYGegtak3HeCFJEr0Yql+DQk4lS44wN3iHCAzt67V0FzvDKG95++40M3QWvCKHdEmAYt3GJPvREwOuDq7Zz0bwwB4Y0xaMPXcMGM6T1aTM4AsDoAnhVl4cn7TZtd1+V9SUdalsVJky4BsDSbzZ4Qj8e3J6ILAFgA3tc/nFCpORajxaeffhdtscU7ozU6aaVWeHMfPuAqsdhGE9py+0p309V57+3XQ5QdtRKv83XkvlMNeqbqTsMyEFo8zQdx5lS442P8icB5AHgGdaynWT6fmsXpr33sKghNGeWOCNMghFhsCBICRgdckBwVW3xFQHjjK5zhboyFaXNzM58fegAnP1q2bNmJw4cPPxrAZXqGNO/gB4sXL2bxee3o0aPPJiL+/FMiOkYp9SSQW5rKx8CwOM2XD4855uEP99zzxc0sK3daDB9ZwcmOesONWoXWp3IY8XmDXPjIDhalLE4boch9J6hRTuUy864ZYHEq3PGZO0TYUIvTKQVN8z2aj5e51+cu69WcUe6IMK1XWKXfoCJgdMAF1Wmxq2oEhDdVQxidBlKplDV37tzxsVhsXDabnTtu3LjXObHRpEmTRsdiMZ4J3diyrJeJ6AnHcVp5ia8+B3VLIuq2LOs5x3E+43befffdjYiIM+6OIaJnf/rTG09dbbXPj9dovQ7gQKXwcnTQK8OTaTgUhD/11yD8ENPw4zJaCPulct8JcgSn4XXQgEzcQZo5Fe4Y4g4R9tMClc+69RZe3vsTpRD27L1GuSPC1BAxpdnQImB0wIUWFTF8KASEN0MhJJ8PhkDJ3CHCpQDO9zTEM6V8ll7jlXOwKkbkEstsl3Ne4TZMxSENBkTJ3GkwXILjbiqXHXobj0FBEafCHcMsIcLpejXHOE9XnL2XxWnacPcmmzfKHRGmJkMnbYcRAaMDLoyAiM0lISC8KQkmuagIAiVxhyi3h9R7FEFHyB9uqiNDKpfoifd0sSj9CIQ9kcIz1TUautolcSd0XkXN4BQeAvC1gIlT4U4NeEaE9bU4LTxP+Q69vDeM2w6MckeEaQ2IKV2ECgGjAy5USIix5SAgvCkHLbnWi8CQ3CHCwQD+4ql0iVLgs00bs0zD/iD8td95he9hKn7WgGAMyZ0GxCSYLk/DwyDsEiBxKtypIVOIsD+AHwAozN77Uz2D+mENzam2K6PcEWFabXikftQQMDrgogaW+NOPgPBGyFApAivlDlFuqSqfd8rXcZmtFCZV2lno66UQh8IDoP4ZqLuQAh+904hF7jthinoKzwHYOiDiVLhTB+4Q4WwtUNfxdM85Anh57zV1MKmSLo1yR4RpJSGROlFGwOiAizJwDe6b8KbBCVCF+4Nyhwj88MKilJMfceHD2w9u2Ay8jEAKFwO4UOPRA2APpPBoFfiHuarcd8IWvRReAzA+AOJUuFMn7hBhYy1O2wtM+KMWqP9XJ9NK7XZQ7ti23UREWyqlVonFYi/MnDlzcamN5q8TYVouYnJ91BGQm3XUI2zGP+GNGVwbodWVCVN+UDlMg/CCFqWcPKMxy4XYA7FcwqPlReECTM0dwdOoRe47YYz8NCzA8pdO+VKPhEjCnTpzhyiXrI2PuvLuP+Yjr/gILD5e5uNamPj/7J0HnFTV9cd/583sIiJKsQXFbqxJjC2W2DWxd8Quwu4sgqj8NZYo7B1QjNGoEQV3ZkEQC4o1dk1iSYyJscReYxIRsIvSd3fm/D/37Zvx7bLLTnl35pVzPx8/6u67957zPb97Z8+8W5RS8QULFhzNzL93VubMjsfjF2YymTQz6yXIHUpLS8uc2traYfrk+NwvdEJKREOZWdueW92jfbk9m81e1tzc/EmhvkhiWigpeS4qBGSyjkqkvfVTdOMtzyi11qV2mHEjgNyBGQudpFQfohLdoux7AA+wATCeRhL7RxeG7bnMO0EVQCMWg6CvimovFnbDeFTyTZloxwfaYYbOw3Ryqvef9neZpJd96+T0dpNmjho1ao1MJvMrZtb993L6us+yrMZsNntHp6Xn9q+7SEypoaHhGGbWS5HX7MLeuwA0pFKpbwvxRRLTQijJM1EiIJN1lKLtna+iG+9YRq2llbTDbF8Jo6+GyZUTiaA/3KNbkrgEjEl5AIT90YinowvE9lzmnSALQIE7mf8TtO9DrUQR7VSCcoF9MGNbJzk9vVMVPe/r/aevFthUwY85d2ffQEQndap0n06KAcwGsD6AEalU6k7768D20kE7Orlta2tLAzgRwP8AnFpTU/NOa2vr9fq/AXzOzMek0+m/FWKcJKaFUJJnokRAJusoRds7X0U33rGMWksdtMOMBgA3uyCcT4Rrowalg78KuwJ4FsBqzs+vgMJlkWbSxR+IwiNgBBKowSDofdLusiUUPqyAJ/KZVQHIxXbBjOOdBHVnV129ZFYnilcTIb98tti2Oz9fV1e3nmVZt+qTgolIL7ndloj0XHsfM0/VPwMwAMCf7Xf6wNuWZd09c+bMj5ctWzY3156T4M4hon2Z+cHVVlvt9MmTJy+qr68/g4j0Z1kbM5+cTqfdJ8t3a74kpuVGVuqHjYBM1mGLaGX8Ed1UhnMYe8lrhxnHAbjH5eTvSF+FEvWi8DCAwxwM+qAjfeBR5z/ouO0JQQAAIABJREFUo0hJ5p2gR13ZSx87L3HcAArzDbsm2jEMuNTmme0ltXpprf5ndVc7+q2pXt6r32R6UkaNGjW4tbV1/Vgs9r9MJnMbER2kE1Pnbel0AGt06mjFokWLJvXt2/fKVCrVqn932mmn9endu7dOQPXb0flENLKtre2dWCym35jqeXteNps9qrm5+eVCjJbEtBBK8kyUCMhkHaVoe+er6MY7llFrydYOM/YF8ACAtRwAdxLh5KjBWMnfJMaCXW+MCYeiEY9Fnks7AJl3wiAEZS+XXNDBleUYgN+g6BNNi8Ah2ikCVjUeZcZPnf2neomsu+jEVCeoni3vHTZsWL+ampq7c4kpM88kohnOKpUmAO8AOAfAdsw8j4iOTKVSrzhG6T2m+zOzfsPqPtTL/jURpZcuXTp21qxZSwrhKIlpIZTkmSgRkMk6StH2zlfRjXcsI9PSjjO3/3HrZy0H/GjrzNrNB//n5N412U0c5/XJs0cSYVFkYHTl6Dj8CDF7CW/7oSCM3yEpb5BdqGTeCcsAUfYVMvoqme/LAKyGc7DCkIuiHUNgvW6W2d67qQ9I0olqrni6vLdzYqoPP8pkMgOZ+ePm5ub/6k4TiYTeizqN2d5qemo6nb43Z4xSyvr000/3zmazE51ThnP55RvMfHw6nX6/UC6SmBZKSp6LCgGZrKMSaW/9FN14yzP0re1863bXctY6KJ7NxgYPaNkobnGf0T/9DD/fcJH+ANd3lRb8QR5aWEnMBmOo49+/sAz74qqVlj2G1v0CHJN5pwBIgXlkArZDFm92sFfZp7YWVPS1H/PmzTueiPS1H+vqN1U1NTWqtbV1elfXfgC4saWl5VczZsxYrjsYO3Zs76VLl/6emeu76bDD8wUZJQ95QoDZXtKrk9NfmVje2ykxze0F1dfZvBWLxY7LZDIfAbgYQCOAZdlsVl8N834sFhsM4MtBgwa9o5Rqcw5CukafwquXqDPziHQ6rZcGdz7oq1suBQveE7KVa0Tv08ln8pXrVnoKAQH5oA9BEKvgguimCtCD2uVOt/5oCLJojFH2iaM2+/qYtdfIbPr6F6vj2xVWZtbhHx1I5LqrM6hOlmt3EiPAaM43QzgejfK53gmrzDvl6sxv9SdgF2Txokv3i9DY5RUcHSzv5toPvRzzt8ysl37+qLOrzHxza2vr2CISU73ncIz7/kq/4Qu7PaaW93ZKTB9g5teJSJ8OHwPsJeVfAthcH4KUyWRejcViepuJvkP6WMBeUnz0N998M69///56n+kUAL0BXNPS0jI+p69CYyOJaaGk5LmoEJAP+qhE2ls/RTfe8gx1azvfsv1sEK97xBYL+6/fp3WHnLNz3hvw0dfLaia+cuYbem9PdEsjNgLZS3hzS5uboDAyukC69VzmnTCKYhz2QazDl1MfQ2Hj7lxdxbUfOjG9kZnn6DeoAIalUil9uJp+e9WldoYPH943FovpJHZ1y7Iom80eQUSjAOiDbkYOGjRollIqG0bsQfJpFct7r3b2nxZ1em/npbz6BTpgX1s2wklOc3jenj9//sVrrbXWs3369NH3luYTUwA1AB7U+1ABPN3W1nbq9OnTiz7ESxLTIClRbK0EAfmgrwTl8PUhuglfTI15tPOM7Zo279+y//4bfbtFrpP3vl7tyWc/WXMgZ2OTXjnzNb30KbpFIQUgt5xQLyHTp/B+El0gkphGLvbjcRQs+zC09kJ4DY3If4nl5uG+9gOATkJ/DGB7ADOz2eytlmXpOyjz134Q0VuffPLJU7vssstjq0oyzzrrrP6ZTGam3loA4BXLso67+eab7f2GUqpPwMvlvXqP6Ny5czfTS3Oz2ex/c/tKzzrrrE3b2tr2tCxrHWZ+sU+fPi9fd911es//grq6uk0sy9qEmT9fuHDhu/3797eYebtYLNZPn8rb3Nz8WSmUJDEthZrUCTMBSTDCHF1zvoluzLENXcvj/7rB7Pe+7D10/42/s32b+13tC4/+t987BOy6ogUHvln/Zkkf6KEAlcQQMO52/UE+HI3Q38xLWZmAzDthVoXCMKCD9p+Bwn5duZy79oOZFxDRbCLaUyemzknf+q7Kvu56zLyciC4YNGhQk94b2FWbDQ0NBzHzXc5J4QrAb3JXhIQZe9B8W8XyXj2P6ivHvl8a7o1zRucdSUy9CZK0Eh4CRgdceDCJJ50IiG5EEgURYMbRDNx//p82xrzFtbDAX36wcLUPQVgrC5r56hlvXFVQQ2F86DdYC8vxnPPGR3s4Gwr6JEgpXROQeSfsyuh8XRJwP5S9fLLLot+eEtG9ucTUsqx79FtT59oPvffvAwDnA9hS/7dzv6S+CqRD0QchLV68+Fp9JyWA/zLzMel0+l9hxx1k/7pZ3pvRySmAa4ng1ReeRucdSUyDrEKx3QQBowPOhMHSpi8IiG58EQZ/G8GMXQHoEw/tu95ue3vg+zf9ZeDfWlerzYD49pfPeOtpf3tg2DoFvT/qArsXxlfIYh9MxFuGew1y8zLvBDl6hdquMAHAONfj06HsvX8rlc6JqT78KJvN6mWY9rUfSimaP3++XiY/GcByZh6aTqdXuhe4vr5+ByK6X+/z1qf7MvN5cuhRoQGr3nOu5b3/1+ktub6KSCen+suJcovReUcS03LDI/XDRsDogAsbLPEnT0B0I2JYJQFmbADgIddddHrvpL4WZiGAog+ICB3uRvwChCdcfo2FwvWh89Nbh2Te8Zanf1tTdiJ5dt7Abu707ZSY3sHMfYjoKH1yaiwWOz6Tycx1DrXRie432Wz2eGb+xH3th+5jwYIF5zOzPnX1OyIa2tTU9JR/4YhlnQkw23uM9ZtxvRzcXf7sLO99tAxqRucdSUzLiIxUDSUBowMulMTEKU1AdCM66JYAs30XoU5KD3Me0vcGHkkE/ceeaEcf7aLsU3j3cvg8CpVnJcrqnoBoJ0rqULgNwCkul8dB4XI3gk6J6SwA+k2ZTkL1tR9fOVd/6Gs/iIj+zMwJfYqr+3TVeDzObW1t+gC2nZn50dra2tNvuukmXVdKwAgw43AnQd23k+n66h+9//TtElwyOu/4JTGlhoaGE7LZ7JvpdDq/bEdfFrxgwYLTLMt6YOrUqfoenUKL3GNaKCl5rjMBowNOcIeWgOgmtKEt3zFmNAHQfwDmyjAi+2ASXUQ7SYwD28sVdYraCsI+GI8Xyicf+hZEO6EPcScHFR4BcGj+p4Rz0Gi/TbXLyJEj12Xme5hZf8kz07KsSzOZTJKIztR3UOaey2az7xDRGZlM5t14PK6vp9L7Vl9ubW09pqamZjcA+mf6ebkiJgQaY7bftuvlvZu63PlWL+91EtQlRbhpdN6pemI6YsSIAZZlzSIiPdAuSaVSv8nBaWhomMTMv/zmm292nzNnTksR0CQxLQKWPNqBgNEBJ6xDS0B0E9rQlucYMxoB6BMtc+VSIkxy/X+0taOg/wjWb0trncRUoRHJ8qhHpna0tROZMK+UnD4PYA/XT8+Agj7gCPraj/nz5//Qsqz1s9nsR6lU6mP9s3nz5m1hWZY+qbe/vvbj8ccfn//xxx/r7QTUxbUfa1iWtX1bW9vy3r17vzl58uQVUUUdJr+Z8QMnOdVLfN353+tOcmprqIBidN6pamJaX1+/HRE9DECvedaXB/8xl5gmEgl9JPaDsVhsl6lTp75XACj3I5KYFglMHs8TMDrghHNoCYhuQhva0h1jtu/i1Hdy5spNRK59Yu0/jbZ2lL3EWS830+V5vIV9MAf6JEkpPROItnZ65hPeJxTeBLBd3kHC0WjEg0U4LNopAlaYHmW2vwzUyenxnfzSB/NdQ4S/9OCvUe1UNTFNJBKbM/Me6XR6ViKR0AnqX3ViOnr06IGtra2vAdCvmf/AzA+l0+m/FSEMSUyLgCWPdiBgdMAJ69ASEN2ENrSlOcZsL7fTSVdu+dwDRDimi9aiq50kxoBxg4vJIVB4vDTikawVXe1EMtydnFbQBxlt6PrpflB4pkA0op0CQYX1Med6GZ2g7tzJR33o3HVE+Lgb341qp6qJqdthd2JaX18/k4h+CeAGZu5NROcS0dimpqZpBQpEEtMCQcljKxEwOuCEd2gJiG5CG9riHWPGDk5Smvuj8Z/OCbxd3SMXTe1MxJbI2HeWru8QvhbK/hZfSuEEoqmdwvmE/0mF7zpcC5LBjpiIVwtwXLRTAKSwP8KMGuftqb6ma6DLX52UXgPgRiJwJw5GteO7xDQWizVlMpnPiWj3pqamlzSMRCIxRG/QTaVSOwGIFyCU3QE5OKEATvLIygT0/YJeXUIsfKNDQHQTnViv0tNx4zDw0ksxs1cv/FQ/mMng08cewxlHHGEvveuqRFM7l+A69MIJNpAM3sOTOBb/sK/OkVI4gWhqp3A+0XhSYV4HR1/G7nio27dduUdFO9FQR0Fe3nUXtjj4YIxec01nTnZqLVuGF95/H8077NBhJcsaAN4vqOESHvJjYnp3JpP5d01Nzdq546nr6up2sizr76lUSh+O0Dlz78pteWNaghikik3A6DdBwji0BEQ3oQ1tcY4xQ1+z4F6yq+8q1VtVuivR004SQ8GY7QJyChTuKI60PC2fV6IBm8C16I3vsLQDjRVYG1fa18PIvCMyKZgAM3T+dHEXy3tnzHht4EOTX91go+zy1l3jtdaLQNtjL414r9gzgHq0xXeJaSqVuiqRSLwD4KlevXpdkMlkajKZzK3MXJtKpXIHJPTkmCSmPRGS38tkLRrwkkD0kgsv6YWkLWbcCGC0y52RRPZVMasq0dLORVgLve0lvD+2oRBmoRGnh0QClXYjWtqpNN0g9afsJfELOplcA4W2btwQ7QQpvhW2lRnjAVwEYHXd9btf9caVL/wg89nS2q8XLqFPWykWg4VvybLOfvm011/x0jw/Jab3E9Ffmpqarq2rq9vGsqzbnRPHLCJ6LhaLnTJlypRPC3ReEtMCQcljKxGQyVpEUQoB0U0p1EJUhxmXAB2ugZlAZF8V01OJlnYUrgJwoQPlS7Rhb1wO/WW0lOIJREs7xfOJVo2J2AoZvOtyOgPV7fY30U601FG0t8zYFrA/w0648JnBWNISw0/WXYolLdYXb365+h9f/2L1tcFY9NKZb+qcy7Pim8S0K4/06bxLlizJzJgxo9h9J5KYeiaRyDUkk3XkQu6Jw6IbTzAGsxFmnOFcSJ9zYBoR6gr0JjraUdgXwNN5LoT/QyOuK5CTPLYygehoR6JfGAGFXQH8w/XwQij076KyaKcwopF/ihlDhty/5a0HbfrtahrG54viHzz47wHtWy8IR7007E37PAWviq8T0zKclMS0DHgRryqTdcQFUKL7opsSwQW9GjMO0teaAbA/tAH7kAi9r7S7JXSdXY6OdhSeBGxeujwJBX36vpTSCURHO6Uzil7NJA4B49G844y5SGKjTiBEO9FTRkkeb3vTtmv07kPP7bnh4mXbDVy2x5/e7XP3R8v7vMOEPgAf0GrF9nr99NeXlNR4F5UkMfWKpLQTFgIyWYclkpX1Q3RTWd6+6M1Z6qTvKt3MMeh1Jynt7v63ruyOhnYU/g/A7/IALOyL8XjWF4EMrhHR0E5w41M9y5MYAUZz3gDCW2jE9i6DRDvVi07get5pxvZTAN5tcN/WF/7zibW8Zs34IhAfyUwvvHzmm+5zFcr2TRLTshFKAyEjIJN1yAJaIXdENxUC7ZdumNHPuav0545N+gRM/ab0hSJtDL92FLYF4zlQ/p6830DZe3KllEcg/Nopj0+0aytcBmCiC8LfoaCvU9RFtBNtdRTl/RY3bLHmmmv0mkUWbcGtTFRDDOYPvl204vQPz/lQ36XrWZHE1DOU0lBICMhkHZJAVtgN0U2FgVe7O26/7mSoy44hRLinBLvCrx2F2wCc4rB5DcDeUPD0j5kSuIehSvi1E4YoVdMHhSkAznKZkFtCL9qpZlwC2vfOt2xz6PIvsz9dbW3r1ZfOfOf75eIe+iOJqYcwpalQEJDJOhRhrLgTopuKI69eh8y4FsBYlwXnEuGGEi0Kt3aSOAOMGXk2jKFI4u4SWUm1jgTCrR2JtjcEFO4HcLRubKM1t8Ehm9e99bOBh33cu88a73Imc9/JO2/8V286klYiQsDovCOJaURUJG4WTMDogCvYCnkwaAREN0GLWIn2MuMCAFe7qv+WyL7vrdQSXu1cjsFowzOuPbi3QGF4qaCk3koEwqsdCba3BBSe3mrALvueut149Iqvjpa2ZfM267fD56BsLVnxcSftMEgnr1KEQCEEjM47kpgWEgJ5JkoEjA64KIGMmK+imwgEnBknAWg/Jr+93E6EU8t0PbzaUUgD+WtzPkYb9sXl+E+ZvKT69wTCqx2JsucELnr81s9qrd7rvv1V+zb4QWts8ZfdBh3xBYHXPXmnjfbyvENpMKwEjM47kpiGVTbiV6kEjA64Uo2Ser4nILrxfYjKM5AZOwN4DMDaTkv6Pk592FG5x+SHUzsKJ+vE3UV9BBSmlxcFqd2JQDi1I2E2QuCOV+Y+8/y8B7f4dPFHG+Q62LzfDo/ssP5+g9paMsed/rNN5EsjI+RD16jReUcS09DpRRwqk4DRAVembVLdvwREN/6NTdmWMaOvk5Tu6TT2IYDDiPB+2Y2H8XRMhfUBewnvVg6f26HKfrPsAerQNSHzTuhCas6hO16Z+ywoNveJj5r3XNyycBPdkwULv9x8xEe9s2scfMpugz8w17u0HCICRucdSUxDpBRxxRMCRgecJxZKI34kILrxY1Q8sokZ04AOeyMPJ8IjHjUfPu10PAl0AYB9oTxJ4j1CHppmwqed0ITGf47c+eq8C5gzw5np7kc+vPnsFdllA3f9waH437dvYsrr522LcXjHf1aLRT4kYHTekcTUhxEXk6pKwOiAq6pn0rlJAqIbk3Sr2DYzLgRwlcuE84nsU3m9KuHSzngMgdXh1N2zoHCzV7CknQ4EwqUdCa5xAne+PHcyE+/f1pqhT5f9+4dfL/8sdsNLZ2Fpm31703pQ+Ny4EdJB0AkYnXckMQ26PMR+rwkYHXBeGyvt+YaA6MY3ofDOEGYcCeBBV4tpIiS868FuKTzamYSBaLGX8G7vMLobqsNdrx6ji3xz4dFO5ENZOQB3vPzRjz/+8N8/G7DJBl8mHtv2PlfPLQD6QkH/W4oQ6I6A0XlHElMRnhDoSMDogBPYoSUguglZaJnt/ZH6sKNNHdeeA3AIEZZ67Gp4tKPwewDnOHy+hIV9MR5vecxLmvueQHi0I1GtNIF27ShsCGCuq/P3ofJ7wyttk/QXDAJG5x1JTIMhArGycgSMDrjKuSE9VZiA6KbCwE13x2wnpQc7/XzmJKWvGug3HNpJ4igwHsjzyeIcTMBkA7ykSUlMRQPlE/h+3lHYAYB7bnsKCr8ovwtpIaQEjH5mSWIaUtWIWyUTMDrgSrZKKvqdgOjG7xEqwj5mXA/gXFeVk4gwu4gmink0+Nq5Gn2wBM8C2Mlx/H4oHFsMBHm2JALB105JbkslDwh01E4jfgHCE65201Ceb1vwwGxpwgcEjM47kpj6IMJigq8IGB1wvvJUjPGSgOjGS5pVbIsZZwGY4jIhSQRl0KTga0fhNwAuchjpU1T2gcK/DDKTptsJBF87EslqEVhZO0mcAcaMvEGEy9CIK6ploPTrWwJG5x1JTH0bdzGsSgSMDrgq+STdmicgujHP2HgPzNjP2Vfay+lsNhFOMtxxsLWjcCCAp1yMfgWFawwzk+YlMRUNlEeg63mnEReDcKWr6XooNJfXldQOGQGjn1mSmIZMLeJO2QSMDriyrZMG/EpAdOPXyBRoF7P99knvK/2xU0XvudKHHen9pSZLsLWj7CW8ezuAnoDK78s1yUzalsRUNFAege7nnY6HmOlehkDhnvK6k9ohImD0M0sS0xApRVzxhIDRAeeJhdKIHwmIbvwYlSJsYrbv3hziVNEn7+qkVJ/Ea7oEVztJjANjgg2IkAFhH4zH86aBSft5AsHVjgSx2gRWrR2FuwCckDeScCAa8adqGy39+4KA0XlHElNfxFiM8BEBowPOR36KKd4SEN14y7OirTFjIoDLXJ0miJCukBHB1M447I6YfWdprZOYKjQiWSFm0k07gWBqR6LnBwI9ayeJ58DYK2+shZ0xHi/7wXixoaoEetZOGeZJYloGPKkaSgJGB1woiYlT8gdigDXAjFMBzHK5cC0Rzq+gS8GccxQeAXCow+mveAv7Yg4yFeQmXUliKhoonUDP885vsBaW4yUAWzhfPn2FVvwMl+PfpXcrNUNAoGftlOGkJKZlwJOqoSRgdMCFkpg4JYlpQDXAjJ2dfaVrOy48QoTDK+xO8OacJMaCcW2eE+FgNHa4aqLCCCPbXfC0E9lQ+c7xwrSjsAUI/wKjj+PBKwAOgsLXvvNIDKoUgcK0U6I1kpiWCE6qhZaA0QEXWmrimOgmYBpgRl8nKd3TMf1DZ1+p/nclS7C0Mw47IY4/gbGWA+kaKPyqksCkrzyBYGlHAucnAoVrp33Z/t9cxv8BwDFQyPrJIbGlYgQK104JJkliWgI0qRJqAkYHXKjJRds50U3A4s+MaQCGu8w+nMhenlrpEiztdFzCq+8q1XeW6rtLpVSeQLC0U3k+0mP3BIrTThJHgKET0ly5FQpnCOBIEihOO0UiksS0SGDyeOgJGB1woacXXQdFNwGKPTMuBHCVy+TziVxLUyvrS3C0k8SlYFyex0M4Eo14qLK4pDcXgeBoR8LmNwLFa0fZX+TpL/Ry5QYonOs3x8Qe4wSK104RJkliWgQseTQSBIwOuEgQjKaTopuAxJ0ZRwJ40GVumgiJKpofDO0o7AvY10VYDquroHBxFblJ13L4kWigdAKlzTuNuBDU4Uu9CdDncUuJEoHStFMgIUlMCwQlj0WGgNEBFxmK0XNUdBOAmDNjK2df6aaOufqeUn1fqb63tFrF/9pJoAaD8GcAP3cg/RXzsT9SaK0WNOnXJuB/7Uig/EqgdO0oXA3gApdjY6FwvV8dFbs8J1C6dgowRRLTAiDJI5EiYHTARYpktJwV3QQg3sx4DMDBjqmfOUnpq1U23f/aUfgNgIscTvrAkwOg7DtMpVSXgP+1U10+0nv3BMrTjsItAIa5mj8TCjMEeCQIlKedHhBJYhoJDYmTRRAwOuCKsEMeDRYB0Y3P48Vsf6Pv3g91EhFm+8Bsf2un86EnhMvQiCt8wE1MkDemooHSCZQ379yNGN62t0Qc5jLhECg8XrpJUjMgBMrTjiSmAQmzmOkXAkYHnF+cFDs8JyC68Rypdw0y4ywAU1wtJomgvOuhrJb8q51LsA564SkAP3E8fBSqwx+iZTkulcsm4F/tlO2aNGCYQPnaUVjf2a+/q20r4T0wDoXCR4Ztl+arS6B87azCfnljWt3gSu/+I2B0wPnPXbHIIwKiG49Aet0MM/Zz9pX2ctqeTYSTvO6njPb8qx2FZgAjnD86v0UbDsBEvFyGr1LVWwL+1Y63fkpr3hPwRjsKPwbwKIANHBMfgrIPmJMSXgLeaKcbPpKYhlc44llpBIwOuNJMkloBICC68WGQmDHQOUk298ZP7yfVhx3p/aV+Kf7UThINYNych0Q4G424yS/QxA6bgD+1I8EJAgHvtKNwLIB7XU5fA4VfBQGC2FgSAe+000X3kpiWFBOpFGICRgdciLlF3TXRjQ8VwO2JVYNjmj55Vyel+iRePxX/aWccdkIcT4HR3wE1Awpn+gma2CKJqWigLALezjtJXAS2D0lrL1kkMAHpsiyUyn4l4K12Onkpialfwy52VYuA0QFXLaekX+MERDfGERfXAbN9YqQ+OTJXRhFhanGtVORp/2lH4UkABznevwXgQCh8WhEa0kkxBPynnWKsl2erScB77biX/sO+gksfhuS3LwKryTwsfXuvHRcZSUzDIhPxwysCRgecV0ZKO74jILrxUUiYsbWzhFfHRZcUUf7NqY8stU3xl3aUfeLur/OQCEeiEQ/5DZrY40PtSFCCRMD7eecC9MEa9n7TvW0QhFcRxyG41FdbJ4IUI7/a6r12JDH1a6zFLh8QMDrgfOCfmGCGgOjGDNeSWmW29zvpfU+6/BPAL4iwsKTGzFfyj3ZW3is2AQqN5hFIDyUS8I92SnRAqlWNgBntKOzgHIb0A8ezu6BwYtW8lI5NEDCjHcdSeWNqImTSZpAJGB1wQQYjtq+SgOjGJwJhtg/d+K1jTquTlD7jE/O6MsMf2lHY3jm9eEPHyMegcKiPuYlpfnvbLhEJEgFz847C8QDmuGDIF1xBUkbPtprTjv2iPZzluE4nhIXTS/HKBAGjA86EwdKmLwiIbnwQBmbs5SzhrXHMGUuE631g2qpMqL52FGqdpHR/x9B5gH0f4es+Zxd186qvnahHILj+m9VOEpeAMcmF5xQo3BFcXGK5i4BR7UhiKloTAh0JGB1wAju0BEQ3VQ4tM9YE8DiA3R1TZhLZByD5vVRfO8o+FGpkHhTheDR2uP7B7wyjal/1tRNV8sH327x2FKYD+dO8v3QOQ3op+Ogi74FR7UhiGnl9CYBOBIwOOKEdWgKimyqHltm+mqDOMeM1Zwnv51U2q5Duq6udJMaCcW3eUMYlSLqufSjEA3mmWgSqq51qeS39ekHAvHYuRF+sbh+G9HPH4OfRG4fgIizywgFpo2oEjGpHEtOqxVU69ikBowPOpz6LWeUTEN2Uz7DkFphxHoDrXA3o+0r129MglOppR+FwoMOJu9OhMCII0MRGm0D1tCMBCDqBymhHYUfnMKT1HGAyxwRdOYbnHUlMgy8Q8cBbApWZrL21WVqrPgHRTZViwGzft6mTUMsx4ddEuLJK5pTSbXW0o/BDEB4FY3PH6L84+0oXl+KE1KkKgepopyquSqceE6icdsZjKCzMzttPuBiNuMpjf6S5yhEwqh1JTCsXSOkpGASEbW8uAAAgAElEQVSMDrhgIBArSyAguikBWrlVmO03Rjop/ZHT1j1EGFJuuxWuXx3tKDwG4GDH10+RwaGYiFcr7Lt0Vx6B6minPJultj8IVFY7SVwKxuUu14+BwgP+QCFWFEnAqHYkMS0yGvJ46AkYHXChpxddB0U3VYg9M+4E8nfkfQTgICLofwepVF47Cr8HcE4eEmMokrg7SNDEVptA5bUj4MNCoPLaUZgB4AwH4MfOYUhvhwVohPwwqh1JTCOkJHG1IAJGB1xBFshDQSQguqlw1JhxGYCJrm6HEOGeCpvhRXeV1U4So8G4MW844TI04govHJE2Kk6gstqpuHvSoUECldfORVgLve3DkPZw/HoK2+IQnICMQT+lae8JGNWOJKbeB0xaDDYBowMu2GjE+lUQEN1UUB7MOAbAfa4uryTCrytogpddVU47SRwEtpfwxhwHZkIF4kodL3mHqa3KaSdM1MQXTaA62lHY2TkMaR0nDDdCYYyEJFAEjGpHEtNAaUGMrQABowOuAvZLF9UhILqpEHdmbADgjwC2drp8nAiHVKh7E91URjuXY2O04jEQtnGc+BuW4VBchW9NOCVtVoRAZbRTEVekkwoTqJ52xuMkWLgj7y/hHDRicoX9l+5KJ2BUO5KYlh4YqRlOAkYHXDiRiVdV+/Y5guiZMRPA6Y7r+tL2A4mg7y0NaqnMnNN+0MhRNiTCF2AcCgW57D6oqmm3uzLaCTYjsb5rAtXVThLjwJjgmJYF4xAk8aQEKxAEjGpHEtNAaECMrCABowOugn5IV5UlILqpAG9mjAZc+yOBBBHSFejaZBer1M6QIUNiAwYM2Cqbza6TyWQ+mD59+vyijVG4GsAF+XqEk9FoHxwlJdgEZN4JdvyqaX31taNwK4DTnC/L3kEMh+Ay/K+aUKTvgggY1Y4kpgXFQB6KEAGjAy5CHKPmqujGcMSZsauzhLev01WaCAnD3RbdvE4k+/XrdxgRTdVvtIjoYWY+NZVK2Utmhw0b1q+2tvZmAEMBrPjuu+8u2XrrrX+vlMq6O1NKWfPmzTuIiPQSty1dv3soFoudN3Xq1MJOH06iHoyUq34jVP5NRdH+SQVfEZB5x1fhCJQx1dfOxeiP1ezDkHZzyD0IhaMDRTGaxhrVjiSm0RSVeN09AaMDTsCHloDoxnBome19pQc43eilu3oJr17K65syatSoNTKZzHnMrA9i6q0NY+anWltbT5gxY8bCRCJRw8znEtEkADUA2hYvXpxsbW29cs6cOR1Opqyvr9+FiO4FMLgLBx+pqak546abbvpqlc4ncQSA+8H5w45ug3LeUPiGmhhSBgGZd8qAF/Gq/tCOwq5gPArCQCcev4XCRRGPjd/dN6odSUz9Hn6xr9IEjA64Sjsj/VWMgOjGIGpm6ETuElcXhxHZ37T7piQSibWZ+QYiOsltlCsx/bahoeGXzDwLwNrOM10mpkOGDKnt379/ErD/QFvKzGfF4/GHM5nMlQAaAHyn+2lqauqewQTsA8ZDYOTeMP8DsPeVfu0baGJIuQRk3imXYHTr+0c743EKLNyWD4VsNfC7Ko1qRxJTv4df7Ks0AaMDrtLOSH8VIyC6MYS6i6thkkRQhrorudm6urr1LMvSe6b2B+z7VH8IYMdcYhqLxdaKxWL6JEp9h9+HzsE1tV29MR0+fHjfeDyuL6M/FsBrmUzmqGnTpv2vvr7+cCLSe0N7MfN5G2ywwc2dlwDbDijs6FzJsJ7j0PvI4HhMxBslOygV/UhA5h0/RiUYNvlLO0k0gp15nTEXGRyEy/FeMFBGzkqj2pHENHJ6Eod7IGB0wAn90BIQ3RgIbRdXwzxKhMMMdOVJk4lEYqNsNjsoHo9/lMlkbiOig3RiGovFzsxms+Oct53vEdHVzDwRwDpdJaZ6H2pNTc3dTv3nmfm45ubmz+rr6/dxlvf2BzBu0KBBv1VKtXUwXmELwD7dclP754T/gXAcxuNlT5yURvxEQOYdP0UjWLb4TzsKj9irOtrLA1D2fdVS/EfAqHYkMfVfwMWi6hIwOuCq65r0bpCA6MYAXGbot4ZnOE0H5mqYTonlH4noPgDXtG855QYi0m9M7/c8MVVYF8CfAWznMFsK4CAo/M1AeKTJ6hOQeaf6MQiqBf7TjsKPnQPu1nGgjoPC5UEFHGK7jWpHEtMQK0dcK4mA0QFXkkVSKQgERDceR4kZwwFMczUbmKth3IkpgOcArA5g51UgeiObzR7V3Nz8H/3MmDFj1lyxYoXei3okgFcBHJ1KpT6ur68/hIjucg5WuvCbb765IX9o0lj0xlp4BrBPL24vWeyPCXja49BIc/4hIPOOf2IRNEv8qZ0kRoDRnIdJOBSNeCxocENur1HtSGIacvWIe0UTMDrgirZGKgSFgOjGw0gx28tR9Zu/3Im004hQ52EXRpvqIjHtA2CnVSWmlmWdk81miZm/qamp+bC1tTVJRP8H4EtmPmnhwoXP9e/fXx+G1AhgGRGd2tTU9Af9FtZuV9kJ6L6uP+gORiOeMOqoNF5tAjLvVDsCwe3fv9pR0Ndp6UPedHndWfXxeXBRh85yo9qRxDR0ehGHyiRgdMCVaZtU9y8B0Y2HsWG2T2g8xWnyLedqmE897MJoU52W8j4F4OxYLDYok8nEdcdEtBVgL1HTb0Zn9unT5+q2tjb9//qwo3dbWlqOrKmp2YKIbgeg95MuBjAfwOYAYsz8YjabPUEfiOQkpe69WfpHR0FBJ61Swk1A5p1wx9ekd/7VzpXojxX29WD6EDe9T/4WNNoraKT4g4BR7Uhi6o8gixX+IWB0wPnHTbHEYwKiG4+AMiMBoMnV3DFEeMCj5ivSjE5Ma2tr9em5B7vvMc117txR+qC+NmbRokWNffv2nQIgDWAIAJ2IHwXgYyIaycz6ihj9xjVX/s3MI9LptF4irM+xnAPgeNfvh0DZpwJLCT8BmXfCH2NTHvpbO434BajDio8xULjRFAxptygCRrUjiWlRsZCHI0DA6ICLAL+ouii68SDyzNjGWcK7vtPcb4mCd9m6UsqaO3fuZrFYbHAmk5k7ePDgj9zXuowZM6bXsmXLto/H46s9/fTTX7733nvv19XVbeKcpPvlhhtu+HbutN2RI0dukMlkdiOijQD8q62t7aXp06cvsvkozARweh494VQ0Qr9llRINAjLvRCPOJrz0v3aSuBTsHH7EWIIYDsJ4vGAChrRZFAGj2pHEtKhYyMMRIGB0wEWAX1RdFN14EHlm6IN9TnCa+guAA4jQ6kHTfm6iNO0kMQWMs1yONUAh5WdHxTbPCZSmHc/NkAYDSCAY2kniAbC9gkQXvUpEnzLeEkDeYTLZqHYkMQ2TVMQXLwgYHXBeGCht+JKA6KbMsDBjNJBfqqWTUZ2U6uQ07KV47TTiGhDOz4NhXIokJoUdlPi3EoHitSMQhUA7gWBoR2FbAHqfvrZXl+ugoA+Fk1I9Aka1I4lp9QIrPfuTgNEB50+XxSoPCIhuyoDIjB8B9qmyA51mLiLCb8toMkhVi9OOwgQA41wOXg+FsUFyWGz1jEBx2vGsW2koBASCo50kzkD7ndbtRbYsVFt+RrUjiWm1wyv9+42A0QHnN2fFHs8IiG7KQMmM+wAc4zTxAFH+v8toNTBVC9dOEjeD89coaAdvg8JpgfFUDPWaQOHa8bpnaS/oBIKlnfaDj/SqGl3moQ0H4XK8E/QgBNR+o9qRxDSgqhCzjREwOuCMWS0NV5uA6KbECDDby7J+51TXV8LoJbxvl9hcEKsVph2FJ+39Vd+XJ6BwcBAdFps9I1CYdjzrThoKEYFgaecq9MUy+wqZXZ0Y/AEqv/c0RGEJhCtGtSOJaSA0IEZWkIDRAVdBP6SryhIQ3ZTAmxl7APYfG72d6nVEmFZCU0Gu0rN2kngd7cud2wvhfjTad55KiTaBnrUTbT7iffcEgqcdhf2dz4tc7tKI9q0NUipLwKh2JDGtbDClN/8TMDrg/O++WFgiAdFNkeCYYQH4E4B9naq3EEXyEvXutaOwJoA3AOirYnLlJiicXSRueTycBGTeCWdcK+FVMLWTxEVg/CYPiHA4GvFIJYBJH3kCRrWzysS0vr5+OwD7EJG+X20tAHEiWs7MnxPRW7W1tU9Onjz5Ox8G6zgA9/rQLjHJ/wSMDjj/uy8WlkhAdFMkOGZcCeBip9oHAPYnwidFNhOGx7vWzgT8BFk8A6Cf64+wX6PR5iZFCGgCMu+IDkolEFztJHEPGPrvfF3edK6Q0dtApFSGgFHtdJuY1tfXNxPR4UT0GDN/BGAREWWy2WwvAGtblrUDM+9CRCc0NTXpb739VCQx9VM0gmWL0QEXLBRibREERDdFwOL2e+kecFU5mQh3FtFEmB5dWTsKRztfruq3yrlyBhRuDZPj4kvZBGTeKRthZBsIrnYUfuhcIZNbSXIrFM6IbCQr77hR7XSZmNbV1e1kWda9y5Yt227WrFlLuvO5oaFhKDNfkEqldimTCzU0NJyQzWbfTKfTb7nbGjly5J7MvGlTU9NtRfQhiWkRsOTRDgSMDjhhHVoCopsCQ8uM9Z19QnpFji5TiPKnLRbYSqge66idJEaD8/e5akfbQDgYjfayZylCwE1A5h3RQ6kEgq2dJE4B4/u8gHEukrihVBhSrygCRrXTZWKaSCQ2IqJtm5qaHl+VqUOGDKnt16/fyel0+vv7hYryDRgxYsQAy7JmEdGhAC5JpVL5teMjR47cPpvN/gNAayqV+n45U899SGLaMyN5omsCRgecQA8tAdFNgaFlRjOAEc7jev/kfkT4qsDqYXzse+0kcQkYk/JOEuaC8QsovBtGx8WnsgnIvFM2wsg2EHztKFwP4Fw7goxliOEgjMfzkY1o5Rw3qp2CDj9SSsXnzZu3q2VZ+iAGu2QymZbm5uY/l8NB72EloocB6HY21t+i5xLTMWPG9FqxYsU/AfuI/DpJTMshLXWLIGB0wBVhhzwaLAKimwLixYx6ACnXo8cQdVjSW0Ar4Xnkjlc+Punbr7/erV//gdYNL49a64X5D7nvJH0RvXEgLsKi8HgsnnhMQOYdj4FGqLnga+da9MZ39qnu+nR3Xf7q7DddHqE4VsNVo9rpMTHVSemCBQv+wsx6LfdAAN8A9lKsD1Op1JblEEkkEpsz8x7pdHpWIpHQCepfc4lpQ0OD/iZkbQDXM7NOWOWNaTmwpW6hBIwOuEKNkOcCR0B000PIuP26E70cdR3n0d8R4YLARdojg+94Ze49nMXWbW0ti79uXbBpltvWfeq/t+Lxj6brHuSOPo84h7wZmXdCHmCD7oVDOwp7O1tDahxWv4fCeQa5SdOGD13rMTFtaGjQQf9VU1PTkYlE4p+DBg3abd68eQdYlnVhU1PTAV5FyJ2Y1tfX/5KIbgawAxFtKYmpV5SlnQIIhGOyLsBRecRTAqKbnhPTPwA4wnnsRecU3m7PMPA0Oj5r7M5X59dns5kxKzJLH37+4/uPXtj6+Tbrrr4RNl5rW1z9j2Ezv7po/jCfmSzm+JOAzDv+jEsQrAqPdpI4H4xr8tAJp6MRs4IQhIDaaFQ7hSSm+vTEXzQ1NY1OJBJ3E5Fqamp6O5FIvBOLxfaYOnWqfoNadsklpoC9/+g1AGe2tLQ8V1NTsyMRPRqPxzecMmXK6vrKmgI62x3ACwU8J48Igc4E1gPwmWARAkUSEN2sAti8eThn0CBclHvkxRdxys9+Zl+FEsky7dm3frsUS7f8x6cPb7gsu0h/yNtl7w2P/2z5J0svveikAx+LJBhxulgCMu8US0yezxEIl3YuwVT0wpG2c1nMxYs4Do9jnoTbCIE1ALxvpGUAPSamw4cPHxSPx18moiOYeTcAm2ez2Vssy9LrujdIpVKtXhiXS0yJ6H/MfEdXbRLRgQVeTSOHH3kRlGi2YfSboGgijYTXoptuwsyM/Z0lvLknriDCZZFQRTdOXvn0E39f1PLNzu99/WIs98jma+3w8A7r77duNpudcurOG8+MMh/xvWACMu8UjEoe7EQgXNpR2Mz5nNnE8XM6VP6QPQm+twSMaqfHxFT7Ul9ff4g+GXf58uUvrLbaak8Q0a76JKxUKjXVK1877zHNtVtXV7ebZVmPyx5Tr0hLOz0QMDrghH5oCYhuuggtM/o4+3/0l5q6POss4c2GVgmrckxBf9N89R4bHDXyqC3H4JXP/ogYx7/ceu1dH9+i3479YfF67/9h2u5KqbZI8hGniyUg806xxOT5HIHwaSeJM8GwN+nbhXAqGnG7hNxzAka1U1Bi2tmlIUOGxObMmZPx0tVEInE/Ef2lqanpWne7iURiRwA6MV23iP7kjWkRsOTRDgSMDjhhHVoCopuuE9Pvj/MH9OqaA4jwl9CqYNVJqT458urcCZJn/ugK/HS9AxauEes/v3evPsuz4Bow1Ck7Db4vknzE6VIIyLxTCjWpowmEUzvK3lt6qhPi91GDfXEpFkjIPSVgVDvdJqb19fUn6pXamUzmr7FY7Cwi6vAsM7ek0+kJnrrqXWOSmHrHMmotGR1wUYMZIX9FN52CzQz9GXKn68cXEtmJWfSKwkgnKdVvTNsL4eLbDv/Ps18umL/POhsMzizOxGc07Dzoy+jBEY/LICDzThnwIl41nNq5DFuiBk+DsYET35uhcFbEY+21+0a1021i2tDQMDKbzWay2eyTsVjsMmbu8CwRtaRSqVFee+tRe5KYegQygs0YHXAR5BkVl0U3rkgzQ+/z0VfD6H0/utxLhOOjIoa8n87SXcBOTHPlbX3SPRQedX4g2omcMDxzWLTjGcrINRRe7SgkADTlI8oYiiTujlyEzTlsVDslLeU156tnLUti6hnKyDVkdMBFjmZ0HBbddExM9b6ek50f6ZMRDyTCu9GRAwBlX/qeX7rr+H4XgAug8ImLhWgnUsLw1FnRjqc4I9VYuLWjMBvAUCeibwHYFwqyIsUbiRvVzqqW8p5CRGeuwgf9xvRQb3z0vBVJTD1HGpkGjQ64yFCMnqOiGyfmzBgD4AaXBIYRIVqnzHa9dPcyNOKKLoaGaCd684VXHot2vCIZvXbCrR2FbQH7SrJ17NASJqMR50QvzEY8NqqdbhPTurq6H1uWpU/f1eX/mPl9ItJ3q+m7RE8H8HYqlTrFiMvlNyqJafkMo9qC0QEXVagR8Ft0A4AZ+jNDXyXW14n5zUQR2t9zJfpjBSZ1Wrr7PggXoBEPdTMORDsRmCAMuSjaMQQ2As2GXztJjAbjxnwsCceiEfdHILamXTSqnR6X8iYSiR8B+H0qldJ30dklkUjo5PTdXr16bTl58uQVpgmU0L4kpiVAkyo2AaMDThiHloDopj0xfRLAQU6U/+Wcwvt1aKPudiyJIWCMA6A/M9sL4147KVX47yoYiHYiIRAjTop2jGCNRKPR0I7CvQCOtSNKeBWMvaGwOBIRNuekUe30mJg2NDQcwczDU6nUMTkflVLW/PnzF2QymW2mTZvmxz86JDE1J8iwt2x0wIUdXoT9i7xumDERwGUuDRxGlD/gJ7zSUNgQsBNSfeDG94Wg0IhkAY5HXjsFMJJHuiYg2hFllEogGtoZh58gZi/p7eeAmgSFS0uFJvVsAka102NiWldXt55lWe8AaNZLtJh5NWfv6eBUKrWzT4MkialPAxMAs4wOuAD4LyaWRiDSumHGYQAedqGbSITxpaEMUC2FYU5Smjt9WBuv3xQnofBAgZ5EWjsFMpLHJDEVDXhLIDrzjsIFzkF0miDDwl4Yj+e9xRmp1oxqp8fEVKNOJBI/A+xvGPQSJb1092/ZbHZ8c3Oz+2RBP0VFElM/RSNYthgdcMFCIdYWQSCyumFGfwB/BrCDw+tJIvyyCHbBe1Rha+ftcOdzFq53ktKFRTgVWe0UwUgelcRUNOAtgWjNO8q+vqx9SyLhETTicG9xRqo1o9opKDENIG5JTAMYNJ+YbHTA+cRHMcN7ApHVDTMmAzjbQfqds6/0Je8R+6RFhbNBuAyM9VwWFfuW1O1MZLXjk4gG2QzRTpCjV13bo6UdhQMBPJVHTjgbjbipuiEIbO9GtVNSYtrQ0DCCma9LpVJr+hSrJKY+DUwAzDI64ALgv5hYGoFI6ob1xeWw74vLlTFErlMQS2Ppz1oTsBOy9l7SozoZWMpbUklM/RnloFkVyXknaEHyqb3R047CtQDGOvGYhxj2wjj8x6fx8bNZRrVTamK6LTPvl0ql/PptgySmfpa0v20zOuD87bpYVwaByOmGGRs4S3h/6HC7jQinlcHQv1WTuMhOSgl9XEaW85ZUElP/RjtIlkVu3glScHxua/S0cwnWQS88B9hbMXRphkK9z+PkR/OMaqekxNSPlDrZJIlpAILkUxONDjif+ixmlU8gcrphtg/EG+Gg+wDAgUT4uHyUPmpBYW/ncCO9DMxdyn1LKompj8IcYFMiN+8EOFZ+Mz2a2lE4HcDMfDDkbtNSdGlUOwUlpnV1dZtalnUSM+eX7hJRSyqV8uupi5KYliI1qaMJGB1wgji0BCKlG2b7NNpbXNE8gQhzQhPdRmwEC+eB88u+cq559ZZUEtPQiKWqjkRq3qkq6fB1Hl3tKNwJ4EQ7pIx/guy7TZeHL8TGPDKqnR4T02HDhvWrra19i5mfJaJf6CtjAOwH4PVUKpW7SN2Y9yU2LIlpieCkmiSmooGSCBidqEuyyFAlZmzhLOEd7HTxOyL7OP7gF4U4gPOcfUg6pu7i5VtSSUyDrxY/eBCZeccPsENmQ3S1o/BjAH8BkHvZNsG+dVpKoQSMaqfHxLShoeFgZj4ulUrVJxKJv+nlWvF4fGBbW9uTqVRqm0K9qPBzkphWGHiIujM64ELESVzpSCAyumHGHQBOctz/q7OEV18jFuyicDLIfku6SydHXgEwsYh7SYvlEBntFAtGnu+RgGinR0TyQDcEoq2dRlwMwpUOm1bnbtN/iFoKImBUOwUlpgBObWpqOjWRSEzPZrOp5ubmvycSibcA7JNKpb4syI3KPiSJaWV5h6k3owMuTKDElw4EIqEbZpwFYEr+w7x9X6k+TCK4RWFf5y1px9N2Gf9G+wnDN0KhzaCDkdCOQX5Rblq0E+Xol+e7aEfhWcA+R0CXB6FwdHlII1PbqHZ6TExHjRq1Rltb2zvMfI5lWTFmbgDwEIALUqnURj4NgySmPg1MAMwyOuAC4L+YWBqB0OuGGT9ylvCu7SC6kAhXl4bLB7UmYktk7D2kOtl2ly/thHQ5bsSV+KoCloZeOxVgGNUuRDtRjXz5fot2FA4G8FgeJSGBRqTLRxv6Foxqp8fEVOOtq6vbsKamps/UqVPfTyQSE4lo92w2Oy6dTuulvX4skpj6MSrBsMnogAsGArGyBAKh1w0z7gfy3yjfS4TjS+BU/SpXow+WYKyzbHegy6AW++0ocBMUPqqgoaHXTgVZRq0r0U7UIu6dv6IdzVLhBgBjHKx63t8LCvO9wxzKloxqp6DEVGMdPnz4oNra2g3b2tos/f+WZelTefXeGz8WSUz9GJVg2GR0wAUDgVhZAoFQ64YZ+gT2pMPlE2df6XslcKpulSTOdE7a1W9/3WWas2RXn7pb6RJq7VQaZsT6E+1ELOAeuivaaU9MNQd9ENJmDtvJUDjHQ85hbMqodgpJTCmRSOgP7TMBLAaQcSjrxHRdnxKXxNSngQmAWUYHXAD8FxNLIxBa3TDjSHv/zfflDCLcWhqmKtVK4ii074/9ZScL7oGFGzHe3mtUrRJa7VQLaIT6Fe1EKNgeuyrayQFNoh6MVJ4v4WA04gmPeYepOaPa6TExTSQSPwdwNxHt09TUpC9RD0KRxDQIUfKnjUYHnD9dFqs8IBBK3TBjY8D+gN7KYXQTEc72gFdlmtCXqROGge0rztzlKecN6R8qY8gqewmldnzANQomiHaiEGUzPop23FwVHgCQOwDvGaiVPjPMRCGYrRrVTo+JaUNDw6HZbPbUdDp9coD4SWIaoGD5zFSjA85nvoo53hEIpW6YcReAExxMLzpLeBd5h81ASxeiL/rYyegwADt26uFF+2CjRswy0HOpTYZSO6XCkHpFERDtFIVLHnYREO10TEx3c5b06rusdfkVFK4RxXRJwKh2ekxMzzrrrP6ZTObJ1tbWQ2+55ZYvAhIkSUwDEigfmml0wPnQXzHJGwKh0w0zLgEwyYVHXw3zJ29wGWhFYUPASUgJm3fq4WUAKSjXci0DJpTYZOi0UyIHqVY8AdFO8cykRjsB0U5nJShMBHCZ/WPCV/bdpuPwjghmJQJGtdNtYlpfX19PRKMdc34AYA3APqnQvcd0V58GTBJTnwYmAGYZHXAB8F9MLI1AqHTDjEMAPOpC8Wv6/jLy0giZqjUBP0EWZ4BwOhjuU3Z1j35OSHNEQqUdU2GWdrskINoRYZRKQLTTmZw+sX0p/gLGT51f3QqFM0oFHOJ6RrXTbWKaSCS2ZuYdVgG2NZ1O3+tT8JKY+jQwATDL6IALgP9iYmkEQqMbZugvIp8EsL2D4n4iHFsaFoO1FPYH7D8aTu+ilyAkpJKYGpRHRJoOzbwTkXj5yU3RTlfRaMQJIHsLS3thDEUSd/spcD6wxah2ukxMR48ePXDJkiVLZsyYsdwHAEoxQRLTUqhJHU3A6IATxKElEBrdMNv7L091IjXP2Vf6rm8il8QQsJ2MHr6STYQXwJjh0yW73SEMjXZ8o5HoGCLaiU6svfZUtNMdUYWZ+S88Ca9ideyFX2GJ1wEIcHtGtdNlYlpfX38CEU0GMDObzU5tbm7+T8AASmIasID5yFyjA85Hfoop3hIIhW6Y8X8AfudC44+rYRT6gXASgNPA2L2L0D0MfYVNI+Z4G9aKtBYK7VSElHTSmYBoRzRRKgHRTnfkJmIbZO0lvbmtIZdDYVypoENYz6h2ul3KO2rUqMFtbW0NAIYDeIWZb0qn04/bL7b9XyQx9X+M/LxAC5gAACAASURBVGqh0QHnV6fFrrIJBF43zNgbgL5GpdahUf2rYdr3j54MxkkgDO4iSvo+1ZlQ+HPZEaxeA4HXTvXQRb5n0U7kJVAyANHOqtApXADgaueRNgB7QeHvJdMOV0Wj2unxVN4hQ4bUDhgw4LhsNjuaiNYHMDWTydwybdq0r33MWRJTHwfH56YZHXA+913MK51AoHXDjN5OUrqng6C6V8MkcZSdjAJDVwqJPi2RcSsszMR4vFZ6yHxTM9Da8Q3FaBoi2olm3L3wWrTTE0WFpwHs6zz2IBSO7qlKRH5vVDs9JqZuyA0NDT8BMJqZ9UEY+mLyG1Op1Cs+DIQkpj4MSkBMMjrgAsJAzCyeQKB1w4zrAZzruK1XxeirYSr7FnIS1sEK+82ovjP7ZyuFgPEqgNkg3AGFT4oPkW9rBFo7vqUaDcNEO9GIswkvRTs9UU3il2DolaLtJYthmGDvP416MaqdohLTXCSGDRvWr7a2Vl9ePiyVSuljlf22vFcS06gPm9L9NzrgSjdLavqcQGB1w4xTANzm4nsxEa6qGO8J2AVZ++2o/kevyulYGHNAmA2F+ypmU2U7Cqx2KotJeuuCgGhHZFEqAdFOIeQU9Hk7ZzuPvgFgDygsLqRqiJ8xqp2CEtMhQ4bEtttuuw7PvvXWWzxnzpzcnaZ+4y+Jqd8iEhx7jA644GAQS4skEEjdMOOHAP4I5Pdv3kOEIUX6XvzjChaAE52lukd20YA+cG+2/Y/C68V3EKgagdROoAiH11jRTnhja9oz0U4hhC/FxqjBXwFs6DyehIIqpGqInzGqnR4T0/r6+l2ISO836qp8S0S3f/311+f4LEmVxDTEI8Kwa0YHnGHbpfnqEQikbpih76LO3VH6PwAHEeEDYxgnYitkMBSME0HYpot+9P2p+g45nZAuNWaHvxoOpHb8hTCy1oh2Ihv6sh0X7RSKMIlz0b7dRZfFsLAHxkO/PY1qMaqdHhPTMWPG9Fq+fPlzRHQngMez2WyfWCw2NpvNLrIsaxoz3wjgllQq1eSjCEli6qNgBMwUowMuYCzE3MIJBE43zLgYwJUuF08mgp7nvS/KvnN0KMhOSms6daAP0tNvR++CwnPed+77FgOnHd8TjY6Bop3oxNprT0U7xRB1H4REmIlG6O2MUS1GtdNjYlpfX/9LAHXpdDq/vEspFZ8/f/6HqVRqk/r6+hOJ6IBUKlXvowhJYuqjYATMFKMDLmAsxNzCCQRKN8w40DmFN+fhdUT2HabelSvwA7ThRLB9su7KhxkB/wDhLsQxG5digXcdB66lQGkncHTDbbBoJ9zxNemdaKcYugqHAnjEVeUoKPsQ2CgWo9rpMTFtaGg4KJvNNm6wwQZ7K6WyOgKJROIHAN4aNGjQ2vPmzRtDRJulUqnciY5+CJIkpn6IQjBtMDrggolErC6AQGB0w4wBTlK6o+OX3j+jT+FdUYCfPT+SxH5gHO/sIdV9fV8IrWB7qa5+O/pwz41F4onAaCcS0QiWk6KdYMXLT9aKdoqNhkIKQO4l3HNQ2KfYJkLyvFHt9JiYJhKJ1QHoK2EWAvYyK33f3bHMrPcmPUlEdzDzAel0+p8+Ai6JqY+CETBTjA64gLEQcwsnEBjdMHf4cNX7OH9BhOcLd7WLJy/FYNRAz7v6n5+v9ATjHftk3Rjuwji8V1Zf4ascGO2ED33gPRLtBD6EVXNAtFMs+onYElk8D8Y6dlXCeWjE74ttJgTPG9VOj4mpBqivh+nVq9dwZt4ewHIievbrr7++Z6211tolHo/Hbr755vL+qPE+SpKYes80Ki0aHXBRgRhBPwOhG2aMBDDVFZ+ziXBTyfFK4jDn7aiec/t20Y5e6pQ7zMhecSNlJQKB0I7EzZcERDu+DEsgjBLtlBKmJH4Fxm+dxHQuWrAnrsDcUpoKcB2j2ukxMU0kElsz8zbpdPr+HMREIrEWgCdSqdRuPgUrialPAxMAs4wOuAD4LyaWRsD3umHGrs4S3jUdF5uJ8suSCvdan6zbZr8ZPR4EfY915/JfAHNgYQ7Gw08raQr3sbJP+l47lcUhvRVBQLRTBCx5tAMB0U5pgiAo+/qYPZzqv4fCeaU1FdhaRrXTY2I6atSowW1tbfqPi0NTqdQrw4cP71tTU6OP9H+jqakp4VOskpj6NDABMMvogAuA/2JiaQR8rRtmxPXWCwD7Oe695Czh/aZgd5V9rYw+Wfc4MGJd1HvUTkgXYw6uwZKC25UHfa0dCY+vCYh2fB0eXxsn2ik1PEkcA8Z9rur7ROxEeaPa6TEx1eAbGhqOcK6F2Z+IbmHmuYMGDTotdxhSqbE1WE8SU4NwQ9600QEXcnZRds/XumHGNQDOdwKUce4rfbrHgCmsC+BkEE4GY5cunpe3oz1C7PEBX2unR+vlgWoSEO1Uk36w+xbtlBM/hZkATnea+AMUjiqnuYDVNaqdVSWmpJTKfys+f/78CwE06rtMW1pahm6yySYtkpgGTEpibiEEjA64QgyQZwJJwLe6YcYIAM0uqucT4dpVUlbY2U5GdVLKWK+LZ+XtqHcy9a12vHNRWjJEQLRjCGwEmhXtlBNkBX3mjj5fp31rTBbDMMFOVqNQjGqn28S0vr5+PBElV0G4JZVK9fJpBOSNqU8DEwCzjA64APgvJpZGwJe6YbZPyH0MwBqOW7OI8t/yruypXq7b/nZUz6EdC+EzAHeAcKfsHS1NJN3U8qV2PPVQGjNFQLRjimz42xXtlBtjhcsATHSaecPed6qwuNxmA1DfqHa6TUzHjh3be8WKFfqQoy5LW1tbWyqV+tKnACUx9WlgAmCW0QEXAP/FxNII+E43zPYyXJ2U5u4r1WcFHEKErzq4OAnroAWndLtcl/BPMO6wk1KFz0vDI7VWQcB32pFoBYaAaCcwofKdoaKdckNyA3rha/ut6U5OU0koqHKbDUB9o9rpMjFtaGjYmZmPSaVSl64KUCKRWJuZb0in03rJl5+KJKZ+ikawbDE64IKFQqxdFYEhQ4bEBgwYsBURrfvGG28sf/755/8BgP1CjduTyZMce77VB9gR4W95+ybgp8jYCekpANZfyW7CvXZCqjoc8uAX98Jkh8w5YYpmZX0R7VSWd5h6E+14Ec0khoIx226KsQQx7InxeM2Lpn3chlHtdJmYJhKJjQC8ZlnWMTfffPMzXcEZNWrUGm1tbVcC2DiVSh3pM4CSmPosIAEyx+iACxAHMRWATj779et3GBHpuz+1Nu5bsmTJmX369NHfkOr7P7dxgXooFoudN3Xq1I86w+uqnba2tmHTp09fZAI0s/2trT4TIFfOJMIM+3+SOAJsJ6NDu0hG25frtiek+uReKeYJyJxjnnFYexDthDWy5v0S7XjFWNl3dZ/gNHcbFE7zqmmftmNUO90u5W1oaDiWmfUlsv0B/JeZv7MsK8vMtQDW1gmpvssUwKhUKrXAZ/AkMfVZQAJkjtEBFyAOkTfV+fJNn2R7MYDVNBBmfgqAIiJ9yMEWnSEx852ZTKbBnXB2105ra+sJM2bMWOg1aGb70KLbXe1eSRfhSqyGU2HZCemeXSSkL9vJaAtuxyR7L6mUyhGQOadyrMPWk2gnbBGtnD+iHa9YT8DPkLVXI1l2k4Tj0Yh7vWreh+0Y1U6P18Xoe0xbWlo2sSxrTWbWp/SuIKIvli1b9t6sWbP8eledJKY+VHJATDI64ALCIPJm5rYpEFFuKazNhJn/SET6mhV9MFwLM49ua2t7RCeq8Xj8EAAfAjgilUq9q59fRTtPmUhMme29Lnpf6Tq6/5fm48ld0tBLjE8FsGkXCemDyOIOJHF35INePQAy51SPfdB7Fu0EPYLVs1+04yV7hasBXOA0+Xf7C2CFrJdd+Kgto9rpMTH1EYhiTJHEtBha8qybgNEBJ6iDQaCurm49y7JuBbA/YO8f0Ut2d9KJqX4bSUT6CpYP4vH4r5cvX74km83eWltbezSAj7LZ7OHNzc3vaE9X0Y7niSkz+jpJ6Z7P/g9oehnfzH4TqzOj8+npC0G43Vmu+/2e02CEJoxWypwTxqhWxifRTmU4h7EX0Y6XUb0CP0Cr/dZ0E7tZwsVoxFVeduGjtoxqRxJTH0VaTPEFAaMDzhceihEFEdB77bPZ7KB4PP5RJpO5jYgO0kt53W86x4wZ06ulpWU0M08C7ATwtra2tlHupbyFtFOQQT08xIxpj3+I4VP+CTz0fpcPvw3CbcjidiTxsRd9ShueEJA5xxOMkWxEtBPJsHvitGjHE4yuRpIYA8YNzk/0rSX6rWnXn8Ze913Z9oxqRxLTygZTevM/AaMDzv/ui4WdCQwbNqxfTU3N3Z0T00Qioa/TGgfgHAA1+sA4Ijq5qanp7a4odteOF8RTL2Hqn/+LkbPf7LK1P+mE2f5Hoc2L/qQNTwnInOMpzkg1JtqJVLg9dVa04ylOpzGFZwHs7fxfGgoJE91UuU2j2ik6MR02bNhqvXr1OiabzQ5Np9N66Zofiyzl9WNUgmGT0QEXDARipZtAVwml/n1tbe21AM7U/53JZF6NxWIn5/aWViwxVdhx23Vw1dtf4MAu+rzNfkPaaB9SJ8W/BGTO8W9s/G6ZaMfvEfKvfaIdE7FJ4igwHnA1fRgUHjXRVRXbNKqdghPTurq6nWKx2HBm1ic+6lfUqVQqpTf7+rFIYurHqATDJqMDLhgIxMpVJabZbLY+Fovpq1jspBTAPz744IPzn376aX3Rtl303tJYLLZVJpNpsSzr9VQqtdTTN6YTsRUyGEWE0czQh9K5y0xYuAnj8U+JZCAIyJwTiDD50kjRji/DEgijRDumwqQwyzlwUN9t+jSS9lkVYSpGtbPKxHT06NEDW1paTiWi4QA2BHCn/mMsHo9vPmXKlE99TFkSUx8Hx+emGR1wPvddzOuCgDuhBPAnZn6ViPQ1Ml3Nn9/o5bzMvCOAiQAWMbNeXfKEJ4mpsufhUQBGA1jTbe4RP8RiAs76w8n2sl0pwSEgc05wYuU3S0U7fotIcOwR7ZiK1QT81Lk+xr5mDoxzkczvPTXVayXbNaqdbhPT+vr6w4loDoDniGh6bW3tA5MnT16RSCQWxuPxrSUxraQGpK8KEjA64Croh3TlEQGdUNbW1uov5Q527jH9svM1Mq6uljLz6ZZlbcHMVwBY7E5Mc+0AeLylpeWkgu8xvRL90YJRYDsh/YHbtUO2AEbtAhz+QxxBhIc9cluaqRwBmXMqxzpsPYl2whbRyvkj2jHJWkF//v/aSUznogZ74jLMNdllBds2qp1VJaaHENE9gL0c7JZly5bdo+8tlcS0gqGXrqpBwOiAq4ZD0md5BJRS1ty5czeLxWKDM5nM3JqamrZsNrupc6+z3fjnn38+cN111/0KwNJMJvNGPB7vxczbxWKxZb17937juuuuW9a5ncGDB3+klFr1PWcKta43pFu4Pdl74/aEdOh29k/PJ4Le8yoleARkzglezPxisWjHL5EInh2iHZMxm4SBaLGvj/mh080NUDjXZJcVbNuodla5lFefOqnfDDCzXsqr7/HTb1BPjMfjm8kb0wpKQLqqJAGjA66SjkhfFSXgvW7aT/PTy3Z/4vak32r48He/xObDd8gvJU4RoaGi3kpnXhLwXjteWidt+ZmAaMfP0fG3baId0/FJogGMm/PdEPZHI5423W0F2jeqnYIPP6qvr9/OuVT+VADLADSnUim9h8qPRfaY+jEqwbDJ6IALBgKxsgQC3ukmiVPAdkK6Ryc73vvhQMx+ZzROtAhbOb97BsAhRFhegs1SxR8EvNOOP/wRKypHQLRTOdZh60m0U4mIKjwF5E/NfxQKh1WiW8N9GNVOwYlpzslEIlFDREcAGNrU1DTUsPOlNi+JaankpJ7RASd4Q0ugfN0o6Ou3dEJ6UCdKn4BxEwhTuNE+7e9I5/fzARxKhNdCSzUajpWvnWhwEi9XJiDaEVWUSkC0Uyq5YuolcQjYdV0MIYFGpItpwofPGtVOt4lpIpH4ATPv1B0QImpJpVJP+hCYNkkSU58GJgBmGR1wAfBfTCyNQOm6uQzbIG4fkqBXo3xfCN+AMQU1uAmXYgEz9PVcF7ieOIHI3l4hJdgEStdOsP0W68snINopn2FUWxDtVCryCtMA6C2RurwPYE8o+9rNoBaj2uk2MW1oaDiWmSd1Qa03gI0ALEylUv19SlUSU58GJgBmGR1wAfBfTCyNQGm6UTgPhF+DsY6r2xYAUwDcBIUP9c+ZUa/vjnY9cxmRfeqflOATKE07wfdbPCifgGinfIZRbUG0U6nIT8B2zvUxuSvefgOFSyrVvYF+jGqnqKW8iURiP8B+Bf1BPB5PTJkyxa9HH0tiakCJEWnS6ICLCMMoulmcbsZhL8Tst6QHd4J1CwB9et+/cj9nxt4AHgOwuvOzWUQ4PYqQQ+pzcdoJKQRxqyQCop2SsEklAKKdSsogiUYwlNNlCyzsgfF4uZImeNiXUe0UlJiOGTNmzRUrVuhlZMcz8/npdHqGhw6aaEoSUxNUo9Gm0QEXDYSR9LIw3VyL3vgOlzpvSd3z7+sgTEIj7nLTY8b6TlK6g/PzfziHHX0TScrhdLow7YTTd/GqPAKinfL4Rbm2aKeS0b8afbAUz4Pzp+zfCYWTK2mCh30Z1U6PiWlDQ8MRzDxV32caj8fP8vk1MTnukph6qMCINWV0wEWMZZTc7Vk37YcbXQpg505g9Jd+k6CwsDMwZszWB805P9e/1yfw/j1KYCPga8/aiQAEcbEkAqKdkrBJJXljWgUNKPscCX2A4fe5isJ9VbCk3C6NzjvdJqYjRowYYFnWjUQ0hJl/B9h/IOWLZVktTU1Nb5frnaH6kpgaAhuBZo0OuAjwi6qL3evmcgxGm52Qdr5r9M/OW9I/dQWNGRMAjHP97gwi3BpVwCH2W+acEAfXsGuiHcOAQ9y8aKcawVW4F8CxTtfPQ+Hn1TCjzD6NaqfbxLS+vv40ItJvSrsr+lTeAWU6Z6q6JKamyIa/XaMDLvz4Iuth17pRqHPekm7iIvMdGFcgid92R4sZpwC4zfX7SUR2cislfARkzglfTCvlkWinUqTD149opxoxnYDdkcXzAHL511goXF8NU8ro06h2elzKW4bh1awqiWk16Qe7b6MDLthoxPpVEOiomwn4KTL2XlI9F31fGHMQwxUY3/3do8zYB8BDAPo6Fe8hwhChH1oCMueENrTGHRPtGEcc2g5EO9UKrbK/lP6V3T1hLlqwJ66AXw+T7YqSUe30mJjW1dX9GMBabW1t/5wxY8byasWxyH4lMS0SmDyeJ2B0wAnn8BG4/eWPf7nwq6/277/2OhkievikBzbYG+1vN9dwefsRgCugMH1VBJixpZOUbuU89zqAQ4kwL3zkxCOHgMw5IoVSCYh2SiUn9UQ71dLAJKyDVvsgJP15r8v1UBhbLXNK6NeodlaZmCYSCb0W+igA+l69L+Px+J4+viLGzVYS0xKUJlVsAkYHnDAOF4HbX/lkisW8V8uKFYuW0ZK+KzJLNntu7j2r3/vetW5HpyKOK3DZqpNLZvRxklJ9LZcunwM4kgj6JF4p4SUgc054Y2vaM9GOacLhbV+0U83YKiQANOVNsPBzjLeX+AahGNVOt4lpXV3dXpZl3RmPx3f+4osvvujfv/9tzDw/nU6fb4AaNTQ0nJDNZt9Mp/+fvXMBs6oq3/i7zgxXQQFFRBSvmeYlRS1vpWVqaV5S0dJMBOaMmpi3vKHMHrybaYUhcwbQxGt4KSvNv5aapnnX1MxLal4ARQU0QGDmfP9nHfbgnsPAnLPPXnuvvfa7n6cnZdb6Lu/3W1u+WXuv3fqStp/P578KQP8F7bO2trbfTp8+fVYVftmYViEWh3ZSwOiCo9buKHDjk+/sr+pw+eL2Rfc++fbde85d+s6O/XsOxFZr74Krnx6Hdz799xP+LuldlWQtUnqnVL9b2nEdrBQqmluJfY6xVgHec6wtjfWBkR3rS2RtgGQn6dJ4pe+Td3zL/A54Za/+JB3fqv0bZWeVjWljY+MYEdmrUCgc4zeKhyilxrS0tBwYpVb+6b8zlFL7AzinUChc2tDQcKJS6iIAN4rIBkqpPYrF4vZTp059t0LfbEwrFIrDVlLA6IKj3u4ocNMz7zR/unTeAY+8e8eQRcs+2aAjs23X/Zq8Me+Fe66fNeFQnIwllWQsEnjnZPmEBqUwtZK5HJN6BXjPSX0JE0uA7CQmfeodk52kS9iMvSG4f0UYCkehCTcnHVYF/o2ys7rG9PhisbhTa2urPlUSjY2Nuqs/paWlpaO7ryD21Q9paGjYWr+TBeCvADYCcL9uTPP5/IcATigUCjP9pvgpADcXCgX92ZpKLjamlajEMV0pYHTBUXJ3FDjr3hl/6aF6f+Pljx5bcR9ds+far+0+/HuL+9X3n/79HTb8ZSXZiuAUAFcFxo5XChdXMpdjnFCA9xwnyphIEmQnEdmdcEp2bCijh6sB/NgP5WkAu8ErvT5p82WUndU2pgAOEJHLfHX0o7X6ZMgz9L/r75hOmTJFP6oW+srn85uJyG6tra0z8vm8blAfKRQKlzU2Nu43dOjQ+z3Pa/Mb038qpSa3tLRMqdAZG9MKheKwlRQwuuCotwMKXIhhaMNlW6+z29Gjtr0Q//zgb1jU9olstNbW9+00dL/3RIpfKYo65JgdN3y9u2xFcASAWwPjfqlUqVHllR0FeM/JTq2jzpTsRK1oduyRHRtq7WFjKDwCwbBSOIJz0IxLbQhtNTEYZWd1jemPRGTyagJbVigUBkYlXqAx7VSQhoaGCUqpE5YuXbrVddddN79Cf2xMKxSKw9iYkoEqFPBwEASXQmErPev7XzobXxm6/+I+qv/ba/Vd5yN9grkotB5dwW6pSOnD2g8HvN+s9KM8vLKmgNH/yGdNzIzlS3YyVvAI0yU7EYpZkymv01NTc/1d025/sV2Tz9omG2Wn28/F1BZ75bO7akzz+bz+1s+xIvJN/1CkdQHUV2B1VwCPVTCOQ6hAuQJDALxPWajASgqcgdPRD6d1+vPPcHN+2OV3Dl9rqxED112v/cUnHrv3mgkn/6c79VpbMXz0aPw5l8Naeuxnn+GxI4/Ej+66C4u6m8ufO6cA7znOlTS2hMhObFI754js2FTS83A76rFLKaTFuB6X4RybwiuLRX8K71VT8XXbmMb1HdPyxrSxsfFnInJsLpf75pQpU16sUgDumFYpGIevUMDob4KocwoV8PAlKFwKwecHvyksBHAWmvBrP6OKuRFBL6B0LPyO/lz9i5BdlcKbKVSHIdeuQMXs1O6KFhxTgOw4VtAY0yE7MYrdratmHAgJnMJfxLcwEX/pdl4yA4yyY813TIONqd+UNojI/j169NAfmEdbW9uSQqGwrMIasDGtUCgOW0kBowuOeqdMAQ8/BKDfs9dcdFy6qTwTHh4N/FnF3Ijgt/77+h3Td+G3SlPGRbThVsxOtG5pzQEFyI4DRUwoBbKTkPCrdOthOoDj/J/fDQ8H2BaiH49Rdmz5jqn+bumdSqmHc7nc79rb27t6FO6WQqHwgwqLxMa0QqE4jI0pGehCAQ89/Ya0/CAifYLeWfBWeuS2ohu16PdT9fzPL36rlABWxA5logJdKEB2iEVYBchOWOVMzdNPZy1/mmpAyYXCaDThWlPuarBrlJ3Ev2NagzCrm8rG1JCwGTBrdMFlQL/0p3g+dkVdqYH8+opkBB9BlXZJ9W80u7q65UYEJwGYFJjMb5Wmn5YoMuiWnSic0IaTCpAdJ8saS1JkJxaZq3TShHOhcJE/60X0wW44C59WacX0cKPsJPodU4PKsTE1KK7jpo0uOMe1S396zfhx6dRdQL/c33HpD2DrXdJnVpPgarkRwaEAbg/M57dK009LVBnwnhOVktmzQ3ayV/OoMiY7USkZpZ3lT2vpXdOdSmYVPDShOUoXEdgyyk6i3zGNQJxVmWBjalBcx00bXXCOa5fe9C7GYCwtNaSjy5K4Ak04EwrSTXKr5EakdNJe8JTwa5V+RIcXFViuAO85JCGsAmQnrHKcR3ZsZaAZR0Jwix+ePql/d3h4zqJwjbJjzXdMIxacjWnEgmbInNEFlyEd05NqM/aDlA44+nIg6Hf9XdKbKkykS25EMBzAfwM2HlMKu1Vok8OyoQDvOdmos4ksyY4JVbNhk+zYXGcPtwI4wg/xZnhWfePcKDvdfi7G5rqtJjY2piktnAVhG11wFuTHEIIKdH6fo+Mnf0QdzsT5eLkKsVbiRqT0zeUPAAz07cwDsKFa/qkZXlSgQwHec8hCWAXITljlOI/s2MzAROyMYunkf/33CKCI72NiqVm14TLKDhtTG0rMGGxSwOiCsynRTMfiYfPSu6QK+pdYwesCeJgQQpuuGtOnAt8q1SY35bdKQyjr/hTec9yvsakMyY4pZd23S3Zsr7HX6RT/pzEIu+NkLLEgbKPssDG1oMIMwSoFjC44qzLNajBNOAI5XArBJgEJXi+dutuEO0PK0okbfqs0pIrZnMZ7TjbrHkXWZCcKFbNpg+zYXvdzMBi9SgchfaEUqsIENOECC8I2yg4bUwsqzBCsUsDogrMq0ywG0/k3kMsVUJiJZTgLF+LNGiRZwU0X3yo9XKlOJ/LW4IZTHVSA9xwHixpTSmQnJqEddEN20lDUZjRCMMUPVX82Zg94+GfCoRtlh41pwtWle+sUMLrgrMs2KwF52BjArwHs3yllwXg04+IIZChxI4I8gJaAvfPU598ki8ANTTioAO85DhY1ppTITkxCO+iG7KSlqB7uBbCvH+4N8HBMwqEbZYeNacLVpXvrFDC64KzLNgsBedgLCldDsHUg3Rf9R3fvqUWCbW/cdmCvNjmj7bP2ndYdIGt/f6sPdzxu2w87TN6gVOL/AaklPc6NRwHec+LR2UUvZMfFqsaTE9mJR+favTRhX6hSc9pxjYSHwpfLdgAAIABJREFU22o3HNqCUXbYmIauCyc6qoDRBeeoZvam5WGU35SuEQjyRgBnwMOcmgIXqBG/2fZ3OZGhfVTbgl2GL/rWu5/2xJZrf4YJu7/7lFLYuSb7nJwVBXjPyUqlo8+T7ESvaVYskp00VdorPc7b6If8BGZhDxSwLKEUjLLDxjShqtKttQoYXXDWZu1iYM1ogsArSy3sqbsrKbTTtduMlpw6TRXltobtP2jqGHD/W2sW31iwxneeHvX8/7koK3OKXAHecyKXNDMGyU5mSh15omQnckkNGrwAX0ARf4dgcMlLdK8hhQnaKDtsTMOUhHNcVsDognNZOGtyOwNroB+uBjAqENP/AIyDh+uiinPH67a5QinZY8y2H+6QU9Kzw+7UF9Z9ob0dM5457sWfReWLdpxWgPccp8trNDmyY1Rep42TnbSVtxlnlT5zt/yajxz2wAS8lEAaRtlhY5pARenSagWMLjirM3chOA9f8g852iuQjj7BTjelf4syxZ1+s81Fw9dcevp+G8/v1WH3vjfXannzk167C9T0Z0a9cFWU/mjLWQV4z3G2tMYTIzvGJXbWAdlJW2k91EPwKD5/Teg30K8rxX8ZZYeNafwFpUe7FTC64OxOPeXReaUTd/XJu/oE3o7rd35T+m7U2f37wz5Pnv/IsJ2G9VuGrdZejCdm97vl2ffXGKpUcc3+bw3e7UHvwc+i9kl7TirAe46TZY0lKbITi8xOOiE7aSyr/g67wq0rQlc4tIbvr4dVwCg7bEzDloXzXFXA6IJzVbTE8/Jwot+UBkO5Eh5ONxGbSOk/DEf89b9r4uaX18Zb83rNnres/gMU8QFydROfPvb5R0z4pU0nFeA9x8myxpIU2YlFZiedkJ20ltVb/vePUvgKj0FK3zYtxpiOUXbYmMZYSbpKhQJGF1wqFEhbkB4uB/DTQNgChXFoKu2eRn6J4BcAfhIwPHGLn276RL9ten/27Kh//SVyhzTougK857heYXP5kR1z2rpumeyktcITsTOKeBRAvd+cno0mXBZjOkbZYWMaYyXpKhUKGF1wqVAgLUFejMFYgl9DYeSKkAX/gWAcJqKm75OuSgIRnAWsOHxADysoVTrCndykhRv74iQ79tUkLRGRnbRUyr44yY59Nak8Iq/09xD99xF9fQxgd3j4d+UGahpplB02pjXVhpMdVMDognNQr2RS0r8xbC81pcFvhd4H4CR4eNVEUCI4Fuh0qu8flMJBvi9yY0L0bNgkO9mos4ksyY4JVbNhk+ykuc7nYDB64e8AvuCnMR0exsSUklF22JjGVEW6SY0CRhdcalSwOdBmjISUHtNd/j2v5Zf++LQ+ebfNROgi2BfAvQHbT6nOTTG5MSF8NmySnWzU2USWZMeEqtmwSXbSXudmNEJKf/fpuA6Gh7tiSMsoO2xMY6ggXaRKAaMLLlVK2BhsM34KKb1T+vmlcCaaYOyboSLYFoD+5EzH9a5S2LBMHnJjIy/piInspKNONkZJdmysSjpiIjvpqNPqo/RKvzDXvzjX19/hYY8Y0jLKDhvTGCpIF6lSwOiCS5UStgXrlXZJ9em7yy+F2aVd0ibcbipUkdKu7AcB++1K+QcOdHZKbkwVwX27ZMf9GpvKkOyYUtZ9u2THhRo3Y28I7l+Rij4Ho7nsl/fR52mUHTam0ReMFtOtgNEFl25pEoreK32XVDel+julHU3p30sn707AsyajEoGU2e+rFBZ34ZPcmCyE27bJjtv1NZkd2TGprtu2yY4r9W3GlRCc6qfzIeqwB87HKwbTM8oOG1ODlaPpVCpgdMGlUpEkg/awFxSuhmDrQBgzsBjjcBkWmAxNBPMADAj42EwpvLEKn+TGZDHctk123K6vyezIjkl13bZNdlypr4d1ATwMYAs/JdMHIRllh42pK2Ayj6gUMLrgogoyE3Y8jPKb0jUC+TbDg2c6fxH8C8BWAT97KFU6AW9VF7kxXRR37ZMdd2trOjOyY1phd+2THZdq24zjIJgeSMnkQUhG2WFj6hKYzCUKBYwuuCgCzISN5c1nUyDXT/xTd683nb8I/gLgmwE/hyvV7Xus5MZ0Ydy1T3bcra3pzMiOaYXdtU92XKttM26D4DA/LZMHIRllh42pa2Ayn1oVMLrgag0uE/M9/KrUhH5+PQfBODTjEdP5i+BGAEcF/IxT+lHi7i9y071GHNG1AmSHZIRVgOyEVY7zyI5rDHjYyX+kt3cpNXMHIRllh42pa2Ayn1oVMLrgag3O6fke9M10WlljeIe/UzrLdO4iuALA6QE/FyuF8RX6JTcVCsVhKylAdghFWAXITljlOI/suMhAM5ogK153MnUQklF22Ji6CCZzqkUBowuulsCcnjsew9ADfwSw/Yo8BT9HM86II28RnAPg4oCv6UphTBW+yU0VYnFoJwXIDoEIqwDZCasc55EdFxn4FXphHh6GYGc/PRMHIRllh42pi2Ayp1oUMLrgagnM2bketgPwfFl+4+BV9AhtzbKI4CQAkwKG7lEq8GmayjyQm8p04qiVFSA7pCKsAmQnrHKcR3ZcZcDDoUCnczGiPgjJKDtsTF0Fk3mFVcDoggsblLPzmnEgBHeV5XcgvNLuqfFLBMcCuC7g6B9KYdcQjslNCNE4paQA2SEIYRUgO2GV4zyy4zIDXum1qNF+ilEfhGSUHTamLoPJ3MIoYHTBhQnI2Tkrn7xbBPBleHgxjpxFVvqt4ktKYZuQvslNSOE4jY0pGQitAO87oaXL/ESy4zICF+ALKJYe6R1SSjPag5CMssPG1GUwmVsYBYwuuDABOTnHwxQAjYHc/os1sDV+ioVx5CuCfQD8X8DXO0pheA2+yU0N4mV8KtnJOAA1pE92ahAv41PJjusAeDgFwFV+mlEehGSUHTamroPJ/KpVwOiCqzYYJ8d7+B2AgwO5PQIPX4srVxHsAuCxgL/5SmFgjf7JTY0CZng62clw8WtMnezUKGCGp5OdLBTfw30AvuWnGtVBSEbZYWOaBTCZYzUKGF1w1QTi5Nhm/AOCr67ITTATzTgirlxF8CUALwX8tSuF+gj8k5sIRMyoCbKT0cJHkDbZiUDEjJogO1kofDP2huD+QKpRHIRklB02plkAkzlWo4DRBVdNIM6N9fBfoNPjspPg4eS48hTBhgDeLvNXrxTaI4iB3EQgYkZNkJ2MFj6CtMlOBCJm1ATZyUrhm3ElBKf66UZxEJJRdtiYZgVM5lmpAkYXXKVBODXOQ08AnwKl/19+KZyLJlwSV54iGABgXpm/gUphfkQxkJuIhMygGbKTwaJHlDLZiUjIDJohO1kpuod1ATwMYAv/71/noQkX1ZC+UXbYmNZQGU51UgGjC85JxVaXVBOGQ5V2Sj+/FEajCdfGpYUI6gC0lfkbrhTeiTAGchOhmBkzRXYyVvAI0yU7EYqZMVNkJ0sFb8ZxEEz3U/4MOXwdE/BkJRLk8/nhIrJJfX39nCFDhrzmed56AGZVMjfMGDamYVTjHJcV4M06quqej6+iDv8oa0r3RxPuicpFJXZESk2pbk47rq2Vwr8qmVvFGHJThVgc2kkBskMgwipAdsIqx3lkJ2sMeLgVWHGmx13wlh9COXLkyLoBAwYcoJS6Rn9XWyn1RxH5IYChIvIrpZT+ikHH9eKcOXOa7rrrrjtLH6HxL8/z6mfNmnUegAmlZ+JWvu5oa2sbNX36dP303GovNqbdKcSfZ00B3qyjqPgEfAc53N3JVDtG4AI8G4X5Sm2IlB7f1Y/xdly7KlXWLFdqbPXjyE00OmbRCtnJYtWjyZnsRKNjFq2QnaxV3cP2AP4GoH8pdYWTTnz/xN+0t7efIiLnAuij/1hE9Em+JwFoUUrtVS6TiLyllDqoUCi8EGxMZ8+efb6InM/GtGuwDgNwe9aYY76RKMCbda0yNuNICG4pMzMUHubUarqa+SKlg470gUcd175KlY5ON3GRGxOqZsMm2clGnU1kSXZMqJoNm2QnG3XunGUTzoZafr5Hn/Y+74+cO/LJ3sXe3w0O0o2piNycy+UmAegL4EoAFwA4yv/nHnpndP3117/c87zy16RKphoaGnZWSs0A8EUALyulftDS0vJ8JZJzx7QSlTgmSwrwZl1LtZvRAEEhYGIJPPSuxWSYuSJ4EcDWgbmHKYU7wtiqcA65qVAoDltJAbJDKMIqQHbCKsd5ZCerDDTjQQj27FPsg+989J1Z6yxbRx+OdJt/ONIIEblfKaW/9T4ewPxisThy6tSpf21oaNhCKfUHf5x+X3VcoVBYVC5jWVP6iogc09raWtH7rNoWG9Osgsm8V6UAb9Zh2WjG6RBcEZg+F8tPg4v1EoG+oe4ScDpKKfzGcBDkxrDADpsnOw4X13BqZMewwA6bJzsOF3e1qTVjPwj+rMf0a++HTT7bpGn3T3ef0t7efoN+n9RvTPUv908BMFtEDtaNpT4ECcDvAOwAoMt3RseOHTskl8vpd1n39GNYKCK3F4vFC6ZNm/Z6JZKzMa1EJY7JkgK8WYeptodm/6X35bMF/0EzNg9jqpY5IvgLgG8GbIxTClfXYrPCueSmQqE4bCUFyA6hCKsA2QmrHOeRnSwz4OEqv/HUKvxrm4XbHLTr/F2vqbUxHTNmzKBcLqffTT08KK+IPNijR48fTJ48udtXutiYZhlM5t6VArxZV8tF5xucnv0MPOxYrZlax4vgXgD7Buycq/x3KWq1XcF8clOBSBzSpQJkh2CEVYDshFWO88hOlhm4GIOxtPRtU/0OKPoW+15z9OyjNw80pk8AOFt//11EDmttbX1ozJgxm9fV1elHebcEcMPixYuPnzFjxsJVyThu3LheS5Ys8QCcBWCBiIxsbW29vzvZ2Zh2pxB/njUFeLOupuJe6btYxwWmPAgP36jGRBRjRfBHAAcEbDUrBX1DjOsiN3Ep7Z4fsuNeTePKiOzEpbR7fsiOezWtLiMPPwKWv+bUs9gTR3xwxLN9i3138E/lnamU+pX/qT3dWF4tIt/xDzTqLyIXKKVu9j8pMy+Xyy0VEf0JGf0e6i+XLFly9sKFC4sDBgw4Xyml31X9RESObG1t1RsIq73YmHanEH+eNQV4s6604k24DQr6BOyOa8V3sSo1EcU4Eeib4SEJNqXaNbmJopjZtEF2sln3KLImO1GomE0bZCebde+ctYebAPxAN6bf+fg784csHTJAN6bt7e3n1tfXXwtgG6D0Lfj/ANDvmPYRkbkAjlVKjQVwKIB/F4vFH+ZyOf0N04N8B28AKALYzD/P6JlcLnfYlClT3upOdjam3SnEn2dNAd6sK6m4h/8DEPzo8g3wcEwlU6McI4KZAILvMsS9U9qRDrmJsrDZskV2slXvKLMlO1GqmS1bZCdb9e46W6/UeD7cs9hzwN7z9saGSzYsfcd04cKFR66xxho7KqWm+Q1px/wFCxYsuGjQoEFT29vbWwCMBPASgIOVUr2KxWJBKbV7mbN/KqWOb2lp+UfpBJJuLjam3SnEn2dNAd6su6u4B33s906BYZPh4cfdTYv65yLLf9MXsJtUU6pDIDdRFzg79shOdmoddaZkJ2pFs2OP7GSn1qvPtBk/VaIu79/WX5/S2zZgyYCjjljziNs9zyvm8/m1lFJfAbCt3jWtq6t7fPLkyTl9Wu/YsWM3BrAJgA832GCDf+lvmubzef2NUz12ZwD1uVzuyR49ejw/adKkJZXKzca0UqU4LisK8Ga9ukp7pcc5Ng0MuRQezokbDpHSexH6/YiOK8mmlI1p3AC45Y/3HLfqGWc2ZCdOtd3yRXbcqmdt2XidvmjwJ3j47moMGmWHjWltpeRs9xQwuuBSLVcT5kNhrRU5CM5CMy6POycR6EdLRlvUlLIxjRsCt/zxnuNWPePMhuzEqbZbvsiOW/WsLZtm7A3B5yfmKpyCJvxyFUaNssPGtLZScrZ7ChhdcKmUy0M/AJ+Wxd4AD1PjzkcEUwA0WtaUsjGNGwS3/PGe41Y948yG7MSptlu+yI5b9aw9myZcAYXTfUPzAOwFD//swrBRdtiY1l5KWnBLAaMLLnVSjcdG6IHOp6gpHIqm0km4sV4imATgJAubUjamsZLgnDPec5wraWwJkZ3YpHbOEdlxrqQ1JuRhABT+CsEOvqU74HX68kKHA6PssDGtsY6c7pwCRhdcqtSaiB1QxDOdYs5hL0zAQ3HnIYKrAJxiaVPKxjRuINzyx3uOW/WMMxuyE6fabvkiO27VM5psvNLnXn6/wpjCSWjCr8uMG2WHjWk0paQVdxQwuuBSI5OHbwG4r1O87dgOF+CFuHMQKb3H+lOLm1I2pnFD4ZY/3nPcqmec2ZCdONV2yxfZcaue0WXT+ZFe/c3S3eDh9YADo+ywMY2ulLTkhgJGF1wqJGrCEVC4tSzWYfAwK+74RXARgHMtb0rZmMYNhlv+eM9xq55xZkN24lTbLV9kx616RpeNh0FQ+DOk9MkXff0WHo5kY1qbxIcBuL02E5ydUQWyfbP2cDyAawK1LwJYAx4+i5sHETQDmJCCppSNadxwuOUv2/cct2oZdzZkJ27F3fFHdtypZfSZLP9czB8ChoMHXhplhzum0ZeTFtOtgNEFZ7U0zRgPwYWBGD+Eh8FJxCyCSwCcnZKmlI1pEpC44zO79xx3aphUJmQnKeXT75fspL+GZjPwcCmAs3wnswGMgIc5AIyyw8bUbFlpPX0KGF1w1srhrfQe56vw8MUk4hUpfTvr5BQ1pWxMkwDFHZ/ZvOe4U78kMyE7Saqfbt9kJ931Mx/9xRiMpbgLwC6+s5vg4Wg2puGk56O84XTjLMO/CbJSYK/06K5+hLfjegwedksiVhG0Ahgb8H2+Up12cZMIqxKf/I98JSpxTFcKkB1yEVYBshNWOc4jO2SgewWacTAEvwsM/AE8/A0wd+YId0y7LwtHZEuBbN2sPdwI4KhAif8MD99JouQiK8VytlK4LIlYQvjMFjchBOKUVSpAdghHWAXITljlOI/skIHKFPBKfw87U6kcdtvg4I9GDjvtusFDhj/+2vbDb/eU0ueQRHqxMY1UThpzQIHs3Ky90iMaBwZqVn7yWmzlFMGdAA4JODxdKVwZWwC1O8oON7VrRQudFSA7JCKsAmQnrHKcR3bIQGUKeFhvnb4b/n70dhd/ZXCfYeiZ6zNvnTU2mC3A29K79+hjvjRYv38a2cXGNDIpacgRBbJxs/bwIIA9AzWbBq/TI7SxlVME9wLYN+DwZKUwKbYAonGUDW6i0YpW2JiSgWgU4H0nGh2zaIXsZLHqIXO+7IH77l9SXLz38x/ovzoC267ztZu3WGfnTSHywlEjNmwIabbLaWxMo1STtlxQwP2btYenS6erfX5dBQ+nJVE8ETwMYI+A7xOUwpQkYqnRp/vc1CgQp69SAbJDOMIqQHbCKsd5ZIcMVKTAb5/6z1ptdT0ffOLdu5e9879Xdu6Z6z1/gzW/+OiIwd96Qepkv0/bl+zVuNNmCyoyVsEgNqYViMQhmVLA7Zu1h9cAbB6o6ER4aEqiwiIrNchjlcK0JGKJwKfb3EQgEE2wMSUDkSvA+07kkmbGINnJTKlrT/SmZ955bt7ijx56ce5Du2zSc9vnhg35wmyBqs/l8N2jdthg+9o9fG6BjWmUatKWCwq4e7NuxhwIhqwoksIZaMLPkyiaCF4GsGXA97FK4fokYonIp7vcRCQQzbAxJQORK8D7TuSSZsYg2clMqWtP9KZn350hRRkO4IEFH83tv9bagz9VOewlxeK7R++40Q9r98DGNEoNacstBdy8WTdhERT6BErVCA+FJEongv8C0De4jusopXBzErFE6NNNbiIUiKbYmJKByBXgfSdySTNjkOxkptS1J3rL029tJbn6yVKUddvalkp9j556Y3NuTtpP+P6OG+uNhsgu7phGJiUNOaKAWzfrn2ENLMT/ymqjv0N1SxL1EsFcAOsEfI9UCrclEUvEPt3iJmJxaG61CpAdAhJWAbITVjnOIztkoCoFrn/+9XXri/UHfTpv/s79Bw54coD0+v3+I4bqv9NFerExjVROGnNAAXdu1udiKHqu9BHkA+Dh7iTqJIKFAPoGfB+iFH6fRCwGfLrDjQFxaJKNKRkwogDvO0ZkzYRRspOJMhtJ0ig7bEyN1IxGU6yA0QUXmy4etgDwSid/OXwdE0qn4MZ6iaA3gMVlTg9QKpkG2VDybnBjSByaZWNKBowowPuOEVkzYZTsZKLMRpI0yo4NjalqbGw8olgsvtja2vqSlrCxsfELxWLxYAA9crnc3S0tLc9XKe1hAG6vcg6HUwGtgNEFF4vEHnYC8GRZU7o9JqDadVRzuCJYD0D5x5f3VQr31WzcLgPp58YuPbMUDdnJUrWjzZXsRKtnlqyRnSxVO9pcjbKTaGM6ZsyYQblcboZSan8A5xQKhUsbGhr2VEr9QUTuBLBIKXU0gDGFQmFmFbqyMa1CLA7tpIDRBWdc62bsDcH9ZX42g4c3jPsucyBSOnW3/KX4byiF5V9odutKNzdu1SJt2ZCdtFXMnnjJjj21SFskZCdtFbMnXqPsJNaYNjQ0bK2U+iOAvwLYCMD9ujHN5/MPAXikUCiM1zVoaGhoUEqdXSgUNquiJmxMqxCLQx1pTJtxNAQ3lNVzMDx8GHeNRbALgMfK/O6oFJ6JO5aY/Bm9UceUA90kowDZSUZ3F7ySHReqmEwOZCcZ3V3wapSdxBrTfD6/mYjs1traOiOfz+sGVTejujFdUCwWvzd16lTdsEKPA/D60qVLB1533XXzK6woG9MKheKwlRQwuuCM6d2M0yG4opP9j9Abk7DEmM9VGBbBtwHcU/bjzZSKf9c2xtzTyU2MAtHVKhUgO4QjrAJkJ6xynEd2yEBYBYyyk1hjGlSjrDEVpdTOLS0tT/mNqf60xNz29vaNp02bpr9/WMnFxrQSlTimKwWMLjgjkjfhCiicHrA9Bx6GGvHVjVER/ADATWXDBimFeUnEE6PP9HETozh0tVoFyA4BCasA2QmrHOeRHTIQVgGj7NjYmLbncrldp0yZ8oRW7Pjjj1+3WCy+X19fP3zy5Ml696e+AiV37eIxwgqmcQgVwBAA76dGh3MwCb1w6Ip4i3gRE7FfEvG/+SZ+tPHGuKTDtwiWrrEGNl28GJJEPDH7TBc3MYtDd6tVgOwQkLAKkJ2wynEe2SEDYRXoB+DVsJO7m2djY/quiIxrbW3Vhx/pR3lHAHhi3rx5fWfOnLm0u4T8n3PHtEKhOGwlBYz+JihSvb3SIUd7B2zeAw/6ILHYLxGcA+DigOP3lSqdyJuVKz3cZKUi6cmT7KSnVrZFSnZsq0h64iE76amVbZEaZce6xrSxsbEgIlvU19d/d+7cuUsHDhx4vVJqQEtLi35vrdKLjWmlSnFcuQJGF1xkcjfjRQi2Dti7Fh5GR2a/CkMiuAzAmYEpryhVOpE3S1c6uMlSRdKTK9lJT61si5Ts2FaR9MRDdtJTK9siNcqOLY3pnUqph1taWq7M5/PrKKVuEJG9/Er8M5fLHTFlypS3qqgMG9MqxOLQTgoYXXCRaO3hIwCDArYugYdzI7FdpRERtOgHGwLTHleqdCJv1i77uclaRdKTL9lJT61si5Ts2FaR9MRDdtJTK9siNcqOFY1pV4qfeuqpfebPn9/v2muvnRuiImxMQ4jGKSUFjC64mjT2Ss2obko/vxRORhMm1WQ35GQR3ArgiMD0e5UqncibxctebrJYjXTlTHbSVS+boiU7NlUjXbGQnXTVy6ZojbJjbWNaYwXYmNYoYIanG11woXX18CUAL5U1pUegCTND26xhogjuBbBvwMStSuH7NZhM+1Q7uUm7qtmIn+xko84msiQ7JlTNhk2yk406m8jSKDtsTE2UjDbTrIDRBRdKmGbsDSkddPT51Y6v4wI8HMpejZNE8G8AXwyYaVEKx9doNu3T7eMm7YpmJ36yk51aR50p2Yla0ezYIzvZqXXUmRplh41p1OWivbQrYHTBVS1OM46G4IayeV+Ah9ertlXjBBEMBvAGAH1UeMd1mVI4u0bTLky3ixsXFM1ODmQnO7WOOlOyE7Wi2bFHdrJT66gzNcoOG9Ooy0V7aVfA6IKrSpxmnA7BFWVz+sPD/6qyE8FgEXwdwENlpk5TCldFYN4FE/Zw44Ka2cqB7GSr3lFmS3aiVDNbtshOtuodZbZG2WFjGmWpaMsFBYwuuIoF8vArAOMC4+fAw9CK50c4UKR06q4+fTd4HaFUMu+3RphalKbs4CbKjGgrLgXITlxKu+eH7LhX07gyIjtxKe2eH6PssDF1DxhmVJsCRhdcRaF5+DOA/VaMVXgWTRhR0dyIB8nyHdvTy8zuphQei9hV2s0lz03aFcxu/GQnu7WvNXOyU6uC2Z1PdrJb+1ozN8oOG9Nay8P5rilgdMF1K5aHlwFsGRj3J3j4brfzDAwQwbUARgVM60837agU3jHgLu0mk+Um7eplO36yk+3615I92alFvWzPJTvZrn8t2Rtlh41pLaXhXBcVMLrgVinYuRiCnngewJDAmF/Dw0lJiCyC3wM4KOBbx7aDUpAk4kmBz2S4SYEwDLFbBchOtxJxwCoUIDtEI6wCZCescpxnlB02pgQsMwp4nlc/a9asrYrF4oBcLvdyoVD4sIvkOy24fD4/XEQ2qa+vnzNkyJDXPM8rRi5YE/aAwl8A9FxhW+FMNOFnkfvqxqAIhgG4BcAegaF3K4UD4o4lZf6M3qhTpgXDrU4BslOdXhz9uQJkhzSEVYDshFWO84yyw8aUgDmvQD6f76GUOlJELgGwgZ9wUSn1exH5aaFQ+E9AhNKCy+fzW4rIr5RS+wR+9rxS6uSWlhb9/dBodg49jAYwrVMRBEeiGb+NuzAi2AXAdABbBXxPVQoNcceSQn9Gb9Qp1IMhV64A2alcK47srADZIRFhFSA7YZXjPKPssDElYK5CsHEwAAAgAElEQVQroBobGw8SkesADOgi2XuWLVt27LXXXqvfn9TX+ieeeGJx2bJlNyul9upivP5+6KGFQuGFmoVrxvkQTAzYWYR2fBMX4PGabVdpQAT7+01p8FHiiUqhqUpTWR1u9EadVVEzkjfZyUihDaRJdgyImhGTZCcjhTaQplF22JgaqBhN2qPAiSee2K+tra0VwPcBvJvL5Y5RSj1fLBYvExG9E/ipiBzZ2tp6jx/1sIaGht2VUnrnsC+AKwFcAOAo/597ADhr3rx5v5g5c2Z76Ey9kt1TA/NfRQ98HePxfmibISeK4FgAWiOdW8d1vFIrfSImpIdMTDN6o86EgtlNkuxkt/a1Zk52alUwu/PJTnZrX2vmRtlhY1preTjfagXy+fw6IjJT736KyH3Lli074rrrrpvf0NBwmFJqBoCciBzf2tr6G/147sCBA4ePHDnyh34zOr9YLI6cOnXqX/WjvQD+AGBzpVRr3759f3LVVVctDpW8V3bareABNOOboWzVOEkEZwK4LGBmNoBGpUq58qpcAaM36srD4MgUKkB2Ulg0S0ImO5YUIoVhkJ0UFs2SkI2yw8bUkiozDDMKHHPMMWv06dNnCgDdbOrDjk5sb29/oq6uTh8sNBLAxx3Np47Ab0xPAHA2gNkicnBra+uTY8aM2aiurk6fVPtlADcsXrz4+BkzZiysKmoP/QDcWHba7Qx4+FFVdiIaLLLSru3TflOq/59XdQoYvVFXFwpHp0wBspOyglkULtmxqBgpC4XspKxgFoVrlB02phZVmqEYUUC/Y/pNEdENYfD9yZIzpdRvRSRfKBQWGG1ML8BmaC/tlH4tkOUl8HCukaxXY1QEawAo+I8nd4y8C4B+fFfvmPKqXgGjN+rqw+GMFClAdlJULMtCJTuWFSRF4ZCdFBXLslCNssPG1LJqM5zoFfA8Lzd79uw9RMQDsKd+fNf38iaAwwuFwjMdXv0dU/3OpR47T0QOa21tfaihoWELpZR+vHUL/5CgcYVCYVFF0S7/HMw1ALZZMV7hJDTh1xXNj3CQCDb13ycNPjo8RSnoXWJe4RUweqMOHxZnpkABspOCIlkaItmxtDApCIvspKBIloZolB02ppZWnWFFr8Cpp57aZ+HChfogo9MALFJKnTh06NAbPvjgg77t7e3b6sN/Hn300Xm77LLLdkqpqQDq9EFHAK4Wke/476T2B0on6V5UKBSWdRulh6MgmAyFtfyxc6BwPJqgHwuO9RLBbv5O6dYBx+crhQtjDcRNZ0Zv1G5Kxqx8BcgOUQirANkJqxznkR0yEFYBo+ywMQ1bFs5LlQJ61/S99947Wimldy71o6xX66ZT73o2NDTopvNWfQrvokWLLuvdu/cNuVxOf0dU73C2AdDfOR0OoA+AOfrd1EKh8Ei3AjThbCjob6d2XPrdzePh4alu50Y8QATf83dK1/ZN66ZaP7qrTx/mVbsCRm/UtYdHCxYrQHYsLo7loZEdywtkcXhkx+LiWB6aUXbYmFpefYYXjQJjx47dJJfL6V1KvTP6WHt7+w+mTZv2X229oaFhP78x7acb0759+3pKqX1ERB+atGEgggUictqwYcOu9zxPN6yrvjxMBjo9HvsH9EAjxsf/DqdIKQ4dT8el89Yn794bjbq0or9/C2AWlaACIRQgOyFE45SSAmSHIIRVgOyEVY7zjLLDxpSAZUKBfD7fQ0S2rqurGwDgtSlTprzXkXg+n+9bLBa304/yPvbYYx+99NJL/9I/y+fzaymlvuI3s/+pq6t7fPLkyXrHdNVXE4ZDlZrAAwKDWuDh+CSEFim9K9sU8P2ov1P6QhLxOOzT6I3aYd2YGpsLMhBeAd53wmuX9ZlkJ+sEhM/fKDtsTMMXhjPdVCD8glt+yJFuSvWubMfVBK/0Tmrslwj0jm9jwPFt/k7px7EH477D8Ny4rw0zXL0CZIeEhFWA7IRVjvPIDhkIq4BRdtiYhi0L57mqQLgFV37IkUI7pPQ+qT5EKdZLBIP9Q44OCTj+pVI4JdZAsuUsHDfZ0ojZdq0A2SEZYRUgO2GV4zyyQwbCKmCUHTamYcvCea4qUP2CKz/kSOEdvym9O26RREq7tfobpbsEfJ+lFC6PO5aM+auem4wJxHRXqQDZIRxhFSA7YZXjPLJDBsIqYJQdNqZhy8J5ripQ3YJb+ZCjx5FDIybg+bgFEsFB/mnDHQc2/c9/n/TGuGPJoL/quMmgQEyZjSkZiFwB3ncilzQzBslOZkodeaJG2WFjGnm9aDDlClS24Lo+5OhO9EQjzsXcuDUQKT2me1XA76t+U/pA3LFk1F9l3GRUHKa9WgXIDgEJqwDZCasc55EdMhBWAaPssDENWxbOc1WB7hech6/7O5PBQ45+DQ8nJSGKCH4J4OSA7/8DcJJSeC2JeDLqs3tuMioM0+5WAbLTrUQcsAoFyA7RCKsA2QmrHOcZZYeNKQGjAp0VWP2Cm4BjkcPVAPqtmCYYj2ZcHLeQIhjuN8gHBny3+E3p6r+zGnew7vszeqN2X75MZ0h2Ml3+mpInOzXJl+nJZCfT5a8peaPssDGtqTac7KACq15wXtk3QQWLoXAiPFwXtw4i2NNvSrcJ+OYhR3EX4nN/Rm/UyaVFzzEoQHZiENlRF2TH0cLGkBbZiUFkR10YZYeNqaPUMK3QCqy84Dz0g8LVEBy7wqrC81D4CSbgodCeQk4UwXEAJgFYwzfxgb9LOjOkSU6rXQGjN+raw6MFixUgOxYXx/LQyI7lBbI4PLJjcXEsD80oO2xMLa8+w4tdgc4LbiK2RbH06K5+r7Tjug3AT+BhVtzRiWAigPMDfh/3m9Kn4o6F/jopYPRGTa2dVoDsOF1eo8mRHaPyOm2c7DhdXqPJGWWHjanR2tF4ChX4fMF5OMjfKe34/IpO5xJ4ODfuvESwlv/o7g8Dvm/xm9KP4o6H/lZSwOiNmno7rQDZcbq8RpMjO0blddo42XG6vEaTM8oOG1OjtaPxNClw4xPvbv/3/7ut3+TzTnkEzfgJBL8IxP9p6eTbZN4n3d5vSncPxHOJUvE3yGmqZ8yxGr1Rx5wL3cWrANmJV2+XvJEdl6oZby5kJ169XfJmlB02pi6hwlxCKXDjE29un+tRPwHAFsuWLlWzFr/ed8aLEzd+6cO/L7en8LT/Pqn/B6HchJokgu/5Tam+Eehrib9LOjWUQU4ypYDRG7WpoGnXCgXIjhVlSGUQZCeVZbMiaLJjRRlSGYRRdtiYppIJBh2lAjc+8/YjSiQ3b8mH/3jy3XsOWn/A5put0WMt/Pzx0fj4s9n6cVn9Pqk+YCjWSwSnA7gi4PTfflP6l1gDobNKFDB6o64kAI5JrQJkJ7WlSzxwspN4CVIbANlJbekSD9woO2xME68vA0hSgZue/m8jlBr3+sfPPfvKx0/u+1n7wnV1PLus/1288tFT90099Mx9k4hPpHTg0o8Dvu/xm9I3koiHPrtVwOiNulvvHJBmBchOmquXbOxkJ1n90+yd7KS5esnGbpQdNqbJFpfeE1bgpqffO3PB0g9+cv9bMzoelUWdql/8jeFHzV6z19p/OHrHDU+JM0QRfBEovdv67YDfyX5TKnHGQl9VKWD0Rl1VJBycNgXITtoqZk+8ZMeeWqQtErKTtorZE69RdtiY2lNoRmJeATVmzJjN6urqNlRKvT9j6Iz5X9t05I3f2ujYvf4x648l731y/WdtO+Rrd2+45pa7K5W76gc7rN9qPqzlHkRwkN+UbhLweYZS+HlcMdBPaAWM3qhDR8WJaVCA7KShSnbGSHbsrEsaoiI7aaiSnTEaZYeNqZ1FZ1TRKqDGjh27Ry6X0zuRIzpML8otWvrIgEd6HrjbGRjafzMsbPvklQ17bPWvtdYctO6sfz/X+5UH79oSwBpdhPLv9vb2A6dNm/Z6VGGK4AwAPwvYewfAKUrhjqh80I5RBYzeqI1GTuNJK0B2kq5Aev2TnfTWLunIyU7SFUivf6PssDFNLxiMvEIF8vn8ZkCpwdsOQHFpbumCeqkfmJMcFtYtxP0D7188es+rHtpm8B7925YsUfW9ev3zyZnXPLroo4+uMd2YipQaX90wjw2kc7/flL5UYYoclrwCRm/UyafHCAwqQHYMiuu4abLjeIENpkd2DIrruGmj7LAxdZwepgc0NDR8Ryl1K4CeT/Z/8unn+j+329AlQ/Gted9Cz2JPmdNjzhU7Dd7pbM/zigBWWnCjR49ev76+fgqAAwHMU0rlhw4deoc/PrTEIqXdW92Ufi1g5Nd+U9oW2jAnJqGA0Rt1EgnRZ2wKkJ3YpHbOEdlxrqSxJUR2YpPaOUdG2WFj6hwvTKhcgYaGhj2LueJdSlT/l/q9pF7u+zI2+mwj7Pzpzm055JZJUUa3trbqxlUfLtRpwZU1pfNF5KT58+ffMnPmzPZalBbBD/ymtHQKsO/7J0phUi12OTcxBYzeqBPLio7jUIDsxKGymz7Ijpt1jSMrshOHym76MMoOG1M3oWFWAQX6ntd3/Fc//eqFX1j8ha50+VsulztqypQp7/k/XLHgRo0a1btXr16XishP/J+1K6UeKhaLE1tbW//mN5NVay2CJgBeYKL+Pql+n/Teqo1xgi0KGL1R25Ik4zCiANkxImsmjJKdTJTZSJJkx4ismTBqlB02pplgKKNJXoQhWIafDVk65Ji95+2Nfu39OoRYBqCH/y+f6Pc7C4XCbeU7piNHjuw5aNCgM0VkQmC8nvaOiBzW2tr6ZDXKikDvjupHd/Vuacf1e78pfasaWxxrnQJGb9TWZcuAolSA7ESpZrZskZ1s1TvKbMlOlGpmy5ZRdtiYZgum7GTbhH2h8LOc5LYb8b8RGPHpCLSptiVL1dKjN19v8zvnzJmzU7FYvBnApgBmtrW1jZk+ffqnXb1j6oumGhoaRiqlpgPoLSJnz58//6pKH+kVKb1H2ulUYACXK4WzslMUpzM1eqN2WjkmR3bIQFgFyE5Y5TiP7JCBsAoYZYeNadiycJ69Cniff3pFn7z71U++umzbhdvqHdK3lFKHtLS0PD927NgNcrncnQB2AnBXfX396e3t7eu/9957a62//vpPAdCHHR0kIg/26NHjB5MnT36/oaHhUKXUdfpzp0qp8R9//PEVlTSmIqUTd3VT2vHpmf8B0O+T6iaXlxsKGL1RuyERs1iFAmSHaIRVgOyEVY7zyA4ZCKuAUXbYmIYtC+fZp8BFGIpluAzAMYHgHt133r73bLx447P9xvB9EXlYKaU/HbMFgDal1Hn6UV0RaQawqL29/aj6+vqdRET/eQ7AB/7/9PieAOYCOLJQKDzQnQgipW+T6m+UdlxP+4/uPtLdXP48VQoYvVGnSgkGW60CZKdaxTi+QwGyQxbCKkB2wirHeUbZYWNKwNxQwMN3oXApBFsHEtK7nj8d9daotp49e54MlA4d6hv4uX7X9Jr29vbm+vr6BhG5SEQWAdCP7OoGUje5o/zmtGPaXBE5fdiwYTd7nrfKT7qIYBN/l/SggL+b/KZUN7a83FLA6I3aLamYTZkCZIdIhFWA7IRVjvPIDhkIq4BRdtiYhi0L59mjgFc64VY3ncsvhU8hOBNe6XHcFdeJJ564Xnt7+87FYvGLAF6tq6t7uuM03nw+v46IbP3ee+/132CDDf5aKBQWeZ6Xmz179mYisjOAoSLyvFLqyUKhsGB1yYvg235Tqv10XE1KYaI9ojGSiBUweqOOOFaas0sBsmNXPdIUDdlJU7XsipXs2FWPNEVjlB02pmlCgbF2VsDDl/xd0gMDP3gQOZyNCXg8pFw1LTgRnAbg5wHfc/xdUv2dVF7uKlATN+7KwswqUIDsVCASh3SpANkhGGEVIDthleM8o+ywMSVg6VSgGcdAcKl/iu7yHAQ/h8LZ8LDKR2wrSDbUghPBQL8hPS7gQ3/rVH+f9NkK/HJIuhUIxU26U2b0ESlAdiISMoNmyE4Gix5RymQnIiEzaMYoO2xMM0hUqlP20NvfJf1JII+3Sw1pE/TnX2q9ql5wItjDb0q/EnBeAHCqUtDvrPJyX4GquXFfEmZYoQJkp0KhOGwlBcgOoQirANkJqxznGWWHjSkBS48CE7E7iqVdUt0Idlz6ky96l/TViBKpasGJ4Hi/KQ0eqqQbUv15GF7ZUaAqbrIjCzOtQAGyU4FIHNKlAmSHYIRVgOyEVY7zjLLDxpSApUOBJpyMXOnU3T4rAlY4D024KOIEKlpwIqXPxuh3SU8K+H/Z3yW9N+KYaM5+BSrixv40GGECCpCdBER3xCXZcaSQCaRBdhIQ3RGXRtlhY+oIJc6msfzbpHqX9EeBhvR5SGmX9M8G8u52wYlghN+U7hXwfweA05TCfw3ERJP2K9AtN/anwAgTUoDsJCS8A27JjgNFTCgFspOQ8A64NcoOG1MHCHE2ha6/TTodPXE2zoWpb4GudsGJlBrkKwAMDuh+sVIY72wdmFglChi9UVcSAMekVgGyk9rSJR442Um8BKkNgOyktnSJB26UHTamideXAXSpQNffJtW7pJMNK7bKBSeCywCcGfD/of/o7g2GY6J5+xUweqO2P31GWIMCZKcG8TI+lexkHIAa0ic7NYiX8alG2WFjmnG6rEvfzLdJq0lzpQUngi39R3f3Dxh62G9Kn67GOMc6q4DRG7WzqjExrQDZIQdhFSA7YZXjPLJDBsIqYJQdNqZhy8J50SvQjGMhuNjAt0mribXTghPBYX5TulHACD8FU42i2Rhr9EadDQkzmyXZyWzpa06c7NQsYWYNkJ3Mlr7mxI2yw8a05vrQQM0KXIzBWIYLIGgM2Iry26TVhLhiwYmgCYBXNpmfgqlGzeyMNXqjzo6MmcyU7GSy7JEkTXYikTGTRshOJsseSdJG2WFjGkmNaCS0As04GCg1pdsGbET9bdJuwxvxm222U+04YNm8pT2/scOyZ3/xjTd/CGBkYCI/BdOtipkeYPRGnWll3U+e7LhfY1MZkh1Tyrpvl+y4X2NTGRplh42pqbLR7uoVaEEPzMaFZYcJFSEYj+bS52Fiu3a6buszpfQ5GjV/QI9lg9fsU9xor+Gf9jp5xzkdMfBTMLFVI7WOjN6oU6sKA69EAbJTiUoc05UCZIdchFWA7IRVjvOMssPGlIDFr8BE7IliqSndI+D8MRQxHhPxQJwB7XjttlsiJzOVyKN7bvjpJlsM+myf/y3N4R+z+uPMXWZhp/UW8lMwcRYkvb6M3qjTKwsjr0ABslOBSBzSpQJkh2CEVYDshFWO84yyw8aUgMWrQDPO8R/drQs4/gWA8fCwKN5ggB2v3WZcr3o5Zv9N5/cZ3HfZNh3+n5zTb1ldDn9q2e+N78UdE/2lUgGjN+pUKsKgK1WA7FSqFMeVK0B2yERYBchOWOU4zyg7bEwJWDwKTMSX/V3S7wYcvgngXHi4JZ4gVvby0weGt85ZWH/0HsP+16fjp58srXv7T6+v9f4nS3N/eua4fzUnFRv9pkoBozfqVCnBYKtVgOxUqxjHdyhAdshCWAXITljlOM8oO2xMCZh5BZpxAqT06O6ggLNbUIdzcT50cxr7JYIcgEten9f7zPP+tgF2GLIIA3u34e15PZ578N0BD35WxD7tok597rgX74s9ODpMowJGb9RpFIQxV6wA2alYKg4sU4DsEImwCpCdsMpxnlF22JgSMHMKeNi49NguoE+47bj047r6sV39+G4ilwi+optSAN/UAUz957q4540BbQuX5d6cO7/uY9UztwZE/vL0cS+ekkiAdJpGBYzeqNMoCGOuWAGyU7FUHMjGlAxEpADvOxEJmUEzRtlhY5pBomJJuRk/8HdJN13hT+EBKIzHBDwWSwxdOBHBiX5Tumbgx3+44NH1b/rd64O+uHTe0p691+5531PHvPhgUjHSbyoVMHqjTqUiDLpSBchOpUpxXLkCZIdMhFWA7IRVjvOMssPGlIBFq4CHAf4u6UllhvUnYPROaTFah5VZE8F6fkM6qmxGk1KYGPgzowuusmg5KoUKkJsUFs2SkMmOJYVIYRhkJ4VFsyRksmNJIVIYhlF22JimkAhrQ/awv9+UjlgRo+BlqNIBR79LKm4R6AOX9KO7K07dBfBPAOcohbvL4jK64JLSgH6NK0BujEvsrAOy42xpjSdGdoxL7KwDsuNsaY0nZpQdKxvTfD6/LYBvi0i9iDwwderUf1Qp82EAbq9yDofXooBXepf0vDIT16EHzsV4zK7FdC1zRaBP1Z1QZmOa35TO7cK20QVXSy6ca7UC5Mbq8lgdHNmxujxWB0d2rC6P1cGRHavLY3VwRtmxrjHN5/NHAZgCYJpSarGINAC4vFAo/KyKMrExrUKsmoZOxO5oxwVQ+EbAzsf+Y7u6jolcItjO3yXVu7gd13y/IV1dXEYXXCJi0GkcCpCbOFR20wfZcbOucWRFduJQ2U0fZMfNusaRlVF2rGtMGxsb/wLgTy0tLVdqdRsbGw8XkcsKhcJmVajNxrQKsUIPbcKZUKWd0p4rbCjc4x9w9GxouzVOFMFovyldN2BKf/ZFP7r7dDfmjS64GlPjdHsVIDf21sb2yMiO7RWyNz6yY29tbI+M7NheIXvjM8qOdY1pPp/XO6UDlyxZclTPnj3bAVwNYNNCobBPFTViY1qFWFUPPR9fRl3pwKCDyuY2w4NXtb2IJoiUDl7S75IeX2byEqXfc63sMrrgKguBo1KoALlJYdEsCZnsWFKIFIZBdlJYNEtCJjuWFCKFYRhlx8bGdCiA1/xdOH2Caw+l1IiWlpbnqygeG9MqxKpqqFf63IreJR0UmPf30nucHv5ala0IB4vgW35TulPA7Kv+LukdVbgyuuCqiIND06UAuUlXvWyKluzYVI10xUJ20lUvm6IlOzZVI12xGGXHusa0sbHxb8Vi8X2l1Nn19fVL29razgRwQK9evbaaNGnSWgDqK6jfrkBy38qsIL70DfkuNsJ2+Cl64nudgl+EqzEDV2A2liWV1Lvv4qRhw3BO0P+CBbhz+nRcfNppmFVlXEMAvF/lHA6nAuSGDIRVgOyEVY7zyA4ZCKsA2QmrHOf1A6A3foxcVjWmp556ap+FCxcuqqur2+yaa655Q2fseV79rFmzliqldqhi15Q7plHi4uFH0N/6FGwUMPsUgCZ4K31uJUrPq7Ulgi38XdJDAwM/83dJfxEyEKO/CQoZE6fZrwC5sb9GtkZIdmytjP1xkR37a2RrhGTH1srYH5dRdqxqTHUt8vn8q0qp21paWsYDkMbGxuNF5Ge9evUaNmnSpE8qrBcb0wqFWu0wD/rwIP3Ybr5s3FVYhCZcjk+jcBPGhgj06c36fdLhgfmPADhbKehHi8NeRhdc2KA4z3oFyI31JbI2QLJjbWmsD4zsWF8iawMkO9aWxvrAjLJjXWPa2Nj4ZRHR35n8AoA2APOUUie0tLToU1UrvdiYVqrUqsY143uQUlO69YohCi+UdkmbcGet5sPOF0FvvyE9ZaVmefmpu0vC2vbnGV1wNcbG6fYqQG7srY3tkZEd2ytkb3xkx97a2B4Z2bG9QvbGZ5Qd6xrTjjqMHj26v4j0vvbaa+eGqA0b0xCilaZ46AvBRCicXmZisv/o7odhTdc6T6T0rVR9GvAeAVtv+4/u3lSrfTamESmYTTNGb9TZlDQzWZOdzJQ68kTJTuSSZsYg2clMqSNP1Cg71jamNcrIxjSMgM3Yx98l/Wpguj4hWZ+4e0sYk1HMEUEfAOfrBrTM3u1+U6pjjOoyuuCiCpJ2rFOA3FhXktQERHZSUyrrAiU71pUkNQGRndSUyrpAjbLDxtS6eicU0PLvjzaVeZ+OekzAeXgvoaggUvpW6nkAdi6LQT+2e6mBuIwuOAPx0qQdCpAbO+qQxijIThqrZkfMZMeOOqQxCrKTxqrZEbNRdtiY2lHk5KI4H7uirvR4rP4OaMelH4/VJ+5el1RgIqWDl3RDOq4shvv1gUxK4W+GYjO64AzFTLPJK0Bukq9BWiMgO2mtXPJxk53ka5DWCMhOWiuXfNxG2WFjmnyBk4vAwxn+Z2D0o7Id141oQxMuxH+SCsw/cVc/urtlIIZFfkNqYpc0mKrRBZeUpvRrXAFyY1xiZx2QHWdLazwxsmNcYmcdkB1nS2s8MaPssDE1Xj8LHXjY3n9s95AV0Sm875+425JUxCLY1H+XdFRZDHf5Tan+dqrpy+iCMx087SemALlJTPrUOyY7qS9hYgmQncSkT71jspP6EiaWgFF22JgmVteEHHvQn1nR75IOCERwm//o7r8Sikq/S9roP7q7QSAGfQKwfmz3VzHGZXTBxZgHXcWrALmJV2+XvJEdl6oZby5kJ169XfJGdlyqZry5GGWHjWm8xUzOW1e7pMB8CJrQHGvj10kDEXzZb0gPLxNHnwKsm9K4m2WjCy45AOjZsALkxrDADpsnOw4X13BqZMewwA6bJzsOF9dwakbZYWNquHpWmO96l/R3AJrh4bmkYhQpfStVH3AU3L39r9+QTksoLqMLLqGc6Na8AuTGvMaueiA7rlbWfF5kx7zGrnogO65W1nxeRtlhY2q+gMl5WNUu6fKG9BdJBSaC3f2G9NtlMUz3m9K3kooNgNEFl2BedG1WAXJjVl+XrZMdl6trNjeyY1Zfl62THZerazY3o+ywMTVbvOSsW7hLKoI6/3AjvUuq/7njetlvSG9OTrAVno0uOAvyYwhmFCA3ZnTNglWyk4Uqm8mR7JjRNQtWyU4WqmwmR6PssDE1U7TkrNq7S6p3R3VDqndLg9ckABcqhQ+SE62TZ6MLzpIcGUb0CpCb6DXNikWyk5VKR58n2Yle06xYJDtZqXT0eRplh41p9AVLzqKdu6T6/VHdkOr3SYPX0/4u6e+TE6xLz0YXnGW5MpzoFCA30WmZNUtkJ2sVjy5fshOdllmzRHayVvHo8jXKDhvT6AqVnCV7dzFrlwUAACAASURBVEn1Sbu6KdUn7wavy/ymdGFyoq3Ss9EFZ2G+DCkaBchNNDpm0QrZyWLVo8mZ7ESjYxatkJ0sVj2anI2yw8Y0miIlZ8XOXVL9LVLdkOpvkwavh/2G9L7kBOvWs9EF1613DkirAuQmrZVLPm6yk3wN0hoB2Ulr5ZKPm+wkX4O0RmCUHTamacXC3l3S4/ymdNOAtG26IfWbUrFccqMLzvLcGV54BchNeO2yPpPsZJ2A8PmTnfDaZX0m2ck6AeHzN8oOG9PwhUlupp27pDsAOAfAyDJh/uw3pI8mJ1hVno0uuKoi4eA0KUBu0lQtu2IlO3bVI03RkJ00VcuuWMmOXfVIUzRG2WFjmiYU7N0l1Q3puQD6BeT8xG9Ir0iTxPyOacqqZU+4Rm/U9qTJSAwoQHYMiJoRk2QnI4U2kCbZMSBqRkwaZYeNaVoosnOX9Dv+LunXymTU3yO9XCk8lxZ5A3EaXXAp1IMhV6YAualMJ45aWQGyQyrCKkB2wirHeWSHDIRVwCg7bEzDliWueR5GAJgA4OCAy/kAmuHhF3GFEfQjgvX8HdJxZf6fAvAzpfDbJOKKyKfRBRdRjDRjnwLkxr6apCUispOWStkXJ9mxryZpiYjspKVS9sVplB02pvYV/POImnAmFM4ve0T2d35TmshupAjGADgbwOYB6RbohtRvSpfaLGkFsRldcBX455B0KkBu0lk3G6ImOzZUIZ0xkJ101s2GqMmODVVIZwxG2WFjaiMUTdjDb0j3DYSX9C7p/gBOAbBPmWS/8RvSl2yUMkRMRhdciHg4JR0KkJt01MnGKMmOjVVJR0xkJx11sjFKsmNjVdIRk1F22JjaBIGHXKkhldIuaV0gtDuRQzMm4Pm4wxXB9gBOBfCjMt/6lF392K7ewXXpMrrgXBKKuXRSgNwQiLAKkJ2wynEe2SEDYRUgO2GV4zyj7LAxtQWwCdgHuVJD+vlBQoKPSg1pEybFHaYIhvg7pHqXtHfA//sArlAKaTttt1IJjS64SoPguNQpQG5SVzJrAiY71pQidYGQndSVzJqAyY41pUhdIEbZYWOaNA9nYA30KzWkZ5WFcpv/LumLcYcogpP9pnSTMt9T/Kb0P3HHFKM/owsuxjzoKl4FyE28ervkjey4VM14cyE78ertkjey41I1483FKDtsTOMtZmdvHg4CSk3pToEffOA3pJPjDk0Eh/sN6e5lvu/3G9J7444pAX9GF1wC+dBlPAqQm3h0dtEL2XGxqvHkRHbi0dlFL2THxarGk5NRdtiYxlPE8oZ0Hb8h1TuTwetW1KEZ5+PlOMMSwdeB0i7pYWV+3/Qb0tib5DjzL/NldMElmBddm1WA3JjV12XrZMfl6prNjeyY1ddl62TH5eqazc0oO2xMzRZvZevNOLLUlAq2DvxwFhQmogktcYYjgi0B/ATA8V34vdJvSmfHGZMFvowuOAvyYwhmFCA3ZnTNglWyk4Uqm8mR7JjRNQtWyU4WqmwmR6PssDE1U7SVrV6IDdFWemy3oeyHN/mP7r4aVygiWNtvSPUu6Vplfu/yG9KH44rHMj9GF5xluTKc6BQgN9FpmTVLZCdrFY8uX7ITnZZZs0R2slbx6PI1yg4b0+gKtWpLzTgWggkANl0xSOEdCCbCw9Q4QujwIYKT/KZ08zK//wDwS6VwS5zxWOjL6IKzMF+GFI0C5CYaHbNohexkserR5Ex2otExi1bITharHk3ORtlJY2Oq8vn8PgBmABgM4LJ58+Y1zZw5c2lAb/2u5O1jxowZlMvlZiil9i+vhVLqjyLyw0KhsCCaOnVh5UIMQzuaIRhT9tPr0YaJuBCxnW4rUnqEWD+2u2tZLDoG3ZDG/kkaY7rXZtjogqstNM62WAFyY3FxLA+N7FheIIvDIzsWF8fy0MiO5QWyODyj7KSuMR07duwmuVzut/5Jtq8AGFkoFF4oK2BHY7pRXV3d7wF8OfbG1MP3AUwE8IWA77dQxERMxLVxASeCb/oHGx1c5vMTAL/ym9IP44onBX6MLrgU5M8QwylAbsLpxlkA2SEFYRUgO2GV4zyyQwbCKmCUnVQ1pieeeGK/tra2KwA0AvhUKTW6paXldgDSVWM6duzYrXK53B8BDBOR41tbW3/Txdiwhel6ngd94q5uSE8oG3Cd/y7pW9E67NqaLD9c6RQAY7sYoQ9Z0ruksZ7+G0feEfgwuuAiiI8m7FSA3NhZlzRERXbSUCU7YyQ7dtYlDVGRnTRUyc4YjbKTmsZ05MiRdYMGDWoQkasA9PZrNQvA9fX19b+cPHnynED9SjumDQ0Nuyml7gRKzeJfASil1BsAbh06dOhDnue1RVpzD4eWmk9gm4Bd3Yg2w4NuTI1fIhjoN6SnAuhf5vAOvUuqFB4yHkh6HRhdcOmVhZF3owC5ISJhFSA7YZXjPLJDBsIqQHbCKsd5RtlJTWN6/PHH71AsFvXu6CblTCil/qqU+tGUKVPe83/W0Zjup5S6tYuTZ5cppS7p27fvpVddddXimhnzsKbfkOodyuAV9y6p3knWDekXy+LQJ+zqhvS2mnN134DRBee+fJnNkNxktvQ1J052apYwswbITmZLX3PiZKdmCTNrwCg7qWhM8/l8DwDjS9//BNqUUvrdyAcAHCIixwEoisipw4YNm+J5XhFAqTFtbGzcR0R0Y9oXwFQReUYp9WMAIwB8UCwWD586dWptn0VpxgGQ0i7pjgFE494lPdDfJdXvkwYv/ajuJKVwTWaXT/WJG11w1YfDGSlRgNykpFAWhkl2LCxKSkIiOykplIVhkh0Li5KSkIyyk4rGdPTo0f3r6+un6YOOADzf3t5+8LRp0/7b2Nj4JRH5g/8Zll/36tXr9EmTJi3paEzz+fxwEdlERN6eOnVq6d3OxsbGg0TkBgC9ROSUQDNbHQ/j0AtrlxrSs8omxrZLKlJqhvUu7Q/LYvhAN6T+Lqk+5IhX5QoYXXCVh8GRKVOA3KSsYBaFS3YsKkbKQiE7KSuYReGSHYuKkbJQjLKTisZ01KhRvXv06HGVUup4ALOKxeL3p06d+kg+n9efgdFNpn6U1svlctNFZLPHH39899122+3atra2XwOl9z7/XSwWD91ggw1emzVr1jj9iRkA7QDGFAqFm6s+EMnDt/xHd3cLwBTbLqkI1vMf2dVNac9ADDqnjob0zZSBbku4RhecLUkyjsgVIDeRS5oZg2QnM6WOPFGyE7mkmTFIdjJT6sgTNcpOKhpTfWiRv9OpT9VdC4DeFdWNoH7fVDdm7xSLxSNyuZx+lPUCEVmilNK7q1v4Tah+FHgegPf9z7fUAfiXiHyvtbX11apK5pV2SSeUzYlzl1R/i1Q3pBuXxXC9/9juU1Xlw8HlChhdcJTbWQXIjbOlNZ4Y2TEusbMOyI6zpTWeGNkxLrGzDoyyk5bGFCNHjuw5cODAPICL/B3SjorPBfDjefPm/X7QoEGnishFxWJRN6aHKqX+AeBCAHqntT6AyDsi0tDa2vp/Fe+WTsTXSu+SCr4RsBPnLunh/i5pcJdWh/InvyG919klEG9iRhdcvKnQW4wKkJsYxXbMFdlxrKAxpkN2YhTbMVdkx7GCxpiOUXZS05h2CD5mzJhBdXV1O4nI5rlc7hUReapQKCzQP8/n8+uIyNaPP/74brvssssvC4XCIr3besIJJ2zS1ta2O4AhdXV1TxWLxSf8n1VWxyacC1XaKQ02t7HskorgawD0Lqk+0Cl46aZbH2x0U2VJcFSFChhdcBXGwGHpU4DcpK9mtkRMdmypRPriIDvpq5ktEZMdWyqRvjiMspO6xrTC+pVO5a1w7KqHTcTOKGIigG+vGCR4BwoTTH+XVKT0yRfdkJ5QFuBrfkOq3yXlFb0CRhdc9OHSoiUKkBtLCpHCMMhOCotmSchkx5JCpDAMspPColkSslF22JiuqsoeToNgIhTWCAy5FW04HxdCN4dGLhEMBHCy35Tqf+64Pg4cbKT/mZcZBYwuODMh06oFCpAbC4qQ0hDITkoLZ0HYZMeCIqQ0BLKT0sJZELZRdtiYllfYw3b+ibuHBH70CQTnoxn6+6nGLpHS7qjeJdW7pcFL747qx3aNNcTGkkqfYaMLLn1yMOIKFSA3FQrFYSspQHYIRVgFyE5Y5TiP7JCBsAoYZYeNabAsE/Dj0rukCmsH/lgfKnQePBg77Vak9P6obkj1+6TBS78/qhtS/T4pr3gUMLrg4kmBXhJQgNwkILojLsmOI4VMIA2yk4DojrgkO44UMoE0jLLDxlRX1Ct9VkYfbvT9sgI3wSu9Y2rkWs3BRroZ/pVSuNuIYxpdnQJGFxyld1YBcuNsaY0nRnaMS+ysA7LjbGmNJ0Z2jEvsrAOj7LAxbcaYUlMqGBZASO9Qng8P95vAajUHG+ldWd2QzjDhlzYrUsDogqsoAg5KowLkJo1VsyNmsmNHHdIYBdlJY9XsiJns2FGHNEZhlJ3sNqYXYBO0ownAsWVUXOk3pfpTM5Fe/sFG+pFdfbhR8GCjNwIHGxUjdUpj1SpgdMFVGwzHp0YBcpOaUlkXKNmxriSpCYjspKZU1gVKdqwrSWoCMspONhtTD2MhmACFDVdgoPByqSFtiuAzM12wtYqDjfT3V/XBRnqXdG5qkHQ7UKMLzm3pMp0ducl0+WtKnuzUJF+mJ5OdTJe/puTJTk3yZXqyUXay1Zh6+FKp+Sx/l1RhGupxPsZjdtSoieB7AE4B8PUy25P9g43+HbVP2qtJAaMLrqbIONlmBciNzdWxOzayY3d9bI6O7NhcHbtjIzt218fm6Iyyk53GtBnjIDgTwAaBar8O4AJ4uD5qAkSwq9+QHlFm+1a/If171D5pLxIFjC64SCKkERsVIDc2ViUdMZGddNTJxijJjo1VSUdMZCcddbIxSqPsuN+YehgBwdlQGFlW3QLqMRHn4b0oqy6Cjf2GVL9LGrweBnCFUrgrSn+0FbkCRhdc5NHSoC0KkBtbKpG+OMhO+mpmS8Rkx5ZKpC8OspO+mtkSsVF2nGpMpz0yt3/v3p+NfuIvd23xlX33bz36rk2+AcFpK+2SCsajGb+NssIi6B1oSNcL2J7lN6RXRemPtowpYHTBGYuahpNWgNwkXYH0+ic76a1d0pGTnaQrkF7/ZCe9tUs6cqPsONOY3vjsewcrKU4UkbZ5C+YMKfZq7/fU7HvXuv5FL1jASViCZlyCj6KsqkjpZF/9Hun2ZXb1e6R6l/TNKP3RllEFjC44o5HTeJIKkJsk1U+3b7KT7volGT3ZSVL9dPsmO+muX5LRG2XHicZURHK3PPvu40Wouc/M+b/cO/P//fUePXr2+fK638Dtr1yJx2f96XUonIYm/CHKSopgP78h/XaZ3Xv9htTId1CjzIG2VlLA6IKj3s4qQG6cLa3xxMiOcYmddUB2nC2t8cTIjnGJnXVglB0nGtObnnprrKhcI6D+9Nb8Fzd65oP7Rmkctlz7q6jL1b0y8ZHDR8BDZN8lFcF2fkN6XBl2+jAlvUPa4iyO7idmdMG5L19mMyQ3mS19zYmTnZolzKwBspPZ0tecONmpWcLMGjDKjhON6c1Pvns46nFmsSh3a0weeOnmwxb2XrD+HsMO+c+APkOePnrE8BOiwEcEgwGcCkAfbNQ3YFN0Q+o3pR9E4Ys2ElPA6IJLLCs6Nq0AuTGtsLv2yY67tTWdGdkxrbC79smOu7U1nZlRdpxoTH/70gfrtX225D5ReByCd1969u/bfmn7XV/MKXWoQE06escNC7VWSQQ/9pvSzcps3eE3pI/V6oPzrVDA6IKzIkMGYUIBcmNC1WzYJDvZqLOJLMmOCVWzYZPsZKPOJrI0yo4TjalW/eZn3jlLoEYJZP6Cjz7sN2DtdRREXjtqx+Hfq6UqIjjEb0i/Xmbneb8hvaEW+5xrnQJGF5x12TKgqBQgN1EpmT07ZCd7NY8qY7ITlZLZs0N2slfzqDI2yo4zjalW+6Zn3tlTKXXUa/98Zshm2375jqNHbHR92CqIYGf/PdKjymwsAPALAD9TCgvD2uc8axUwuuCszZqB1aoAualVwezOJzvZrX2tmZOdWhXM7nyyk93a15q5UXacakwDSh8G4PYwyotgqL9Dqt8lrS+zMRXAVUrhX2Fsc04qFDC64FKhAIMMowC5CaMa52gFyA45CKsA2QmrHOeRHTIQVgGj7LAxDZRFpHSokW5INyqr1j1+Q3pf2CpyXmoUMLrgUqMCA61WAXJTrWIc36EA2SELYRUgO2GV4zyyQwbCKmCUHTamAERwuN+Q7lZWpX/6Del1YavHealTwOiCS50aDLhSBchNpUpxXLkCZIdMhFWA7IRVjvPIDhkIq4BRdjLdmIpgF78hPaKsOh/rhtRvSvkeaVh00znP6IJLpySMugIFyE0FInFIlwqQHYIRVgGyE1Y5ziM7ZCCsAkbZyWRjKoJ1APwUwJldVGWK35C+GrZinJdqBYwuuFQrw+BXpwC5IR9hFSA7YZXjPLJDBsIqQHbCKsd5RtnJXGMqgtF+U7plGVt/8BvSB8hcphUwuuAyrazbyZMbt+trMjuyY1Jdt22THbfrazI7smNSXbdtG2UnM42pCHb3G9KDy3h5FsCVSoHfI3V7IVWandEFV2kQHJc6BchN6kpmTcBkx5pSpC4QspO6klkTMNmxphSpC8QoO843pv5ju2cAOBlAn0D5lwC4FMDlSmFR6rBgwKYUMLrgTAVNu4krQG4SL0FqAyA7qS1d4oGTncRLkNoAyE5qS5d44EbZcaox3fE3W38Doo5e/MaidXtv2vvOp48tfW5UN6Tbl5XxFr8h1bulvKhAUAGjC45SO6sAuXG2tMYTIzvGJXbWAdlxtrTGEyM7xiV21oFRdpxpTHe8bptzAPxIKczr89nS9foPUoO2HLR4rZ9/8+0gGS8BuFAp6MaUFxXoSgGjC46SO6sAuXG2tMYTIzvGJXbWAdlxtrTGEyM7xiV21oFRdqxuTD3Pq589e/YxuVzud9dcc828VZV4h2lfXD9X1/NeKDy2z/D5Wwzrt3TXnvXS869vr4kjvvgxDv2i/voLJgK4jI/tOrtQokrM6IKLKkjasU4BcmNdSVITENlJTamsC5TsWFeS1AREdlJTKusCNcqO1Y1pY2PjxSKy37x583adOXPm0lWVZsdrtx0JJWcpwR/79WzvfeDGH/+4X1/p99KHfdDr/9s7E+A4qmuB3ts9o7FsB+8CiT0JIZglxDZhCRC2hOWHNWUIi8HL9OuRjD/fgVC/CPD983+KVH4SV77L0vRr2QgIhGD2LSSBBEIwJBAI+xLW2JaFE1vmI9nWaLrvr+vqcQ2KZiSNpietmdtVlAu91++9e+6d7nffu+92jN7/wQl/PQ8RJGw3crYdyQGF+oOLpMQyqHIQELspB8XabENspzb1Xg6pxXbKQbE22xDbqU29l0PqUG0nso6pUupEALjPNM0j2tra3ixGck7HIYsAIAUED3G9LyS6z/rC57L7P/LupM5N2+IvPjf/1YvKoQlpoyYIhPqDqwmCtSmk2E1t6r0cUovtlINibbYhtlObei+H1GI75aBYm22EajuRdEwXL148rb+//0UA+AgA7ieiB1zXXVtM/7M6DnkWCTYjwDO9b/XOnHJw/ca+fuMUMuG65y995e7atB2RugQCof7gShiP3DI2CIjdjA09RXGUYjtR1MrYGJPYztjQUxRHKbYTRa2MjTGFajuRdEwty7oJEU8FgP8lonpEvAIRlzqOs6qQzmbdePCZaOB/gQ9ettefHJtobkPyf/XcglevHBt6llFGhECoP7iIyCjDKD8BsZvyM62VFsV2akXT5ZdTbKf8TGulRbGdWtF0+eUM1XYi55g2NzdP8TxvEyIe7TjOc8xTKTUXAH6stZ4NALFCjCcdOmncvpc2XLhjS7/Z+5cdr2+4s+vt8utDWhQCQkAICAEhIASEgBAQAkJACNQcgV4AeCssqaPomH7a87x34vH49JUrV25mwZPJ5GzDMJ7RWtcBAA0DxgkA8Pgw6kkVITCQQKgrQYK7agmI3VStakMXTGwndMRV24HYTtWqNnTBxHZCR1y1HYRqO5FzTAEAlVKvA8CvE4nEVZ7nxT3Pu5mI6rTWXx+mmsUxHSYoqfYPBEL9wQnvqiUgdlO1qg1dMLGd0BFXbQdiO1Wr2tAFE9sJHXHVdhCq7UTRMeUd0oMMw7gVAA4GAAMRf2ea5sWtra1dw1SzOKbDBCXVxDEVGygLgVAf1GUZoTQSVQJiO1HVTPTHJbYTfR1FdYRiO1HVTPTHFartRNIxzemEs/P29vZ6HR0dW0eoJ3FMRwhMqu8iEOoPTjhXLQGxm6pVbeiCie2EjrhqOxDbqVrVhi6Y2E7oiKu2g1BtJ9KO6ShUKo7pKODV+K2h/uBqnG01iy92U83aDVc2sZ1w+VZz62I71azdcGUT2wmXbzW3HqrtiGNazaYjspVCINQfXCkDknvGBAGxmzGhpkgOUmwnkmoZE4MS2xkTaorkIMV2IqmWMTGoUG1HHNMxYQMyyAoSCPUHV0E5pKvKEhC7qSzvaupNbKeatFlZWcR2Ksu7mnoT26kmbVZWllBtRxzTyipTeos+gVB/cNEXX0ZYIgGxmxLByW0gtiNGUCoBsZ1Sycl9YjtiA6USCNV2xDEtVS1yX7USCPUHV63QRC5xLsQGSiYgz5yS0dX8jWI7NW8CJQMQ2ykZXc3fGKrtVKtj+iUA+GPNm44AKIVAAwBsKuVGuaemCYjd1LT6RyW82M6o8NX0zWI7Na3+UQkvtjMqfDV9c6i2U62OaU1bjAgvBISAEBACQkAICAEhIASEgBAYSwTEMR1L2pKxCgEhIASEgBAQAkJACAgBISAEqpBAJB1Ty7IONwzDchxncTHmSqnPA8CRWuubitVraWmZ6HneXCLaBxGfdxzngVz9YmVVqG8RaZQEUqnUfkR0JhHtZhjGw+l0+oVck8XKRtmt3D72CaBS6mwiOswwjHXjx4+/ffny5dsDsYqVjX3JRYJPEFBKfQYRT3AcZ9Vw0CiljgSAEwFgRzabvWP16tWdufuKlQ2nbalT3QRk7lPd+s17DvwbAPw8m81iPB5fZprmt1pbW3tKlF7eVSWCk9t2ERjUhubOnVs3ZcqU+Yho5GoSEQHAXVrrv+f+FknHNJlM8uRtkdb6imKKtizrmwBwueu6xxaqt2TJkt36+vqeA4CNAPAsAFxERDe7rvvvxcrEwITAQAKWZR2BiI8BAC9sfAwA8wDgfK31Q8XKhKQQUErdDgCzieh+RPwKIvY7jnMMAFCxMiFXfQSUUucAwLVa6zlDSWdZVgsifg8AbiWivRDxWN/3D29vb19frGyodqW8+gnI3Kf6dZznmK4HAJ4PvwMA18VisatLdUzlXVU7dhOWpIVsaN68eePr6+tXAEDOMT0UAGZ6nnfoqlWr3o60Y7p06dL6np6eA13X/fPixYunZTKZaa7rvpW/Sqy1/qNlWRcM5Zjatr2EiKympqbDly1b5luW9XVEvE1rvVuxsrAUJu2Wn8DChQubTNOcYxjG1sbGxrXLli3L5npJJpO7I+KRpml2+b7/pmmae7S1tb3J5fPnz5+cSCS+AgD9RPS41npbsdEppe5CxK7cTr5S6oeIeKDjOGcWKyu/xNJiuQgEOwq8G9Vvmubv81/mtm3P8X1/31gs9kJbW9u73OeyZcuMDRs2zJ44ceIrPT09J/MCxdatW59es2ZNptCYlFL88H0eAPbRWm9USk0CgM2+7x9pGAbfN2hZe3v7n8olp7QTDoFkMrk/Is5CxA+bmpr42ePnerJt+wDf9w8zTXNdOp3mRVEKnlWXIeJlAJD0ff99djKL2A6vIjdrrddwHaUUL7L+TGv9I6VUwbJwpJVWy0GA3zv19fW779ixY0ssFjueF81d112bN7+JIyL/fZJpmmtbW1u75s6da06ePHmW67psRzsvbqeurm4PrfUbg41L5j7l0FZk28BkMsnzGraBtX19fa+xY8rPoK6urjnpdDqX/DNXj7Oovuw4zl+GmOPIuyqyKh/9wIrNafr7+19OJBIncS91dXWPrVixoi/vXfYPc6FS5jv5cxrbtmcS0ROIaDuOc3d+e5HcMU2lUl/2ff92rfXeSikO5z1Ha/3V4MXMk7qt8Xh8eiaT4b8V3THlyYHnebH29vbX+X7Lsr6BiCu11nsUKxu9CUgLlSCglPoaANxERPci4t6IOK2xsfE4dk5TqdSXfN9/BACe4Jc8AEwBgB6t9XHJZHK2YRiPIOJviGgCABzmed5xq1at+qDQuJPJ5FGxWOzddDq9M2uvUopXfmZorb9ZrKwSHKSPkRNobm6e4nne7wHgD8EK3ome5x3PNmDbtiaiI4loLSKeRUTXua67mhc6DMPoIqKnEHEdAPBxgr7u7u7jCzmnixYtmmqa5kytNfcFCxYsmBGPx7sA4GDP8zYVKis04Ry5pHJHGAQsy7IQ8QYAuA8ADgeAbgA4XWvdr5S6HAC+CwC/AIAvEtF6RPwXRLyAiL4FABzO+zSH3zmOc2OB8aFt26c2NjY+mltsU0q9hIitjuM4RcrSYcgrbZaHgGVZFwd2w+8RdhRORsQ1vOAZLFo9ybZERO8j4pmIeAlPFPv6+jqJ6LScc6qU+jEAjNdapwo4pjL3KY/KItdKbkcKEf9ARDMB4LMAcIZhGO/5vr++u7s7tmbNGk8pdUfw/HkWEU9ERO04zn8UEkjeVZFTddkGVGhOk0ql9mSbQUR+7mwkIl6c2J5IJI5h57TQfaXYUG5Oo5TaBwCeIqIbXNdtHdhWJB1TpRSH5rJjulfwgmfH9BQefLBKyBOAGUTEfyvqmOYL3NLSsnc2m+XJYZvW+vvDLSubZUhDZSdgWRbbwEfBy5rj2tcT0VxegVZK3Q8Ab2mtrwocyfuIiHffj7Us6yHeqXJdcDHkZQAACsFJREFU97qg7GYi6nVdt3k4g7Rt+2QietAwjFPS6fRT+fcUKxtO21KnMgQsyzoVEdPd3d2f5Zc4L1bU1dVt8H2/0ff9x7LZ7L6rV6/+mBcdeBGDnzmxWGxaNpvlYwEcwr2Gozt6e3tfQ8RrHMf52VAjX7JkSaKvr48XUdBxnNPy6xcrG6pdKa8sAaVUHAD+hojfcBznseD/32A7aGxsvKuzs3OzYRhnp9PpxwO9Po2Iix3HeXokobz5UlmWdT0iNmcymYM6Ojq2DressmSkt6EI2LZ9CRGt9Dxv/1WrVm1JpVKH+L7/Yjweb+jv718IAGfx4im3Y1nWQkT8ttb6IKXUcgCoZ0c0sDd+Vp0+nMgKmfsMpZWxU66UmgUAv/N9/zPt7e0fck4WRORcF8dxBAbnMGhqaop3dXXN8n3/VwCwr9b6o2QyeZBhGLxQdgAvng0lsbyrhiI0dspTqdQXC81pfN/nxfZ1RPRV13UfnT9//ri6urq3iWiJaZrvF7pvNDYUzM1PI6JfI+LDWuuV+TRrxjG1LOtzvDsGAPdqrXk1e9dVrGzsmF5tjlQpNZ43oQCAQ3L3B4BDEfEcx3EeUUq9i4iXO47zMNOxbTvl+/4l7Jgqpd7jSR7XCxxTxSvTjuNwCFXRy7KscxHxp0S0yHVdPjuYb0sFy4ZqV8orS2DhwoWfisVivwSAabzIYJrm3bzIYNv2IiLic3138ojYiSSiFs/zDkgkEj3smMZisU/lwn6VUrcAwAda62uLSTBv3rwJ48aNexARE4lE4rQVK1b8X65+sbLKUpHehkNg0aJF+/JLO5PJ1Hd0dOwInIjbEJHPybSzPeSX5bdZimOqlPoBAFxGRCe5rvvqgPYKlg1HFqlTWQKBY3qF1vqIXM9KqW2+7x9lmuZS3/c/5BwYgU3xvOWNpqamuvXr1x9gGMbTEyZMaOzp6TkDEb+jtWYnZaj3lcx9hoI0hsqVUnwUIOU4ztF59sOLpXPzHdONGzdyPpUWrfVRIxVP3lUjJRbt+sXmNIi4gx3T7du3T7zlllt6WRKlFC9g/AIRewvNhfLPhA4mfTEbCs6/TzAM40Df929FxGvzI4ci75iyM8EJi3IOQ0tLyx7BjsWwd0wDx/O3iHjvwEy/xcqibWoyuuAH9CQRvWAYRpqIOCzqr4i4IHBMXwtCMO8K6l5JROcGjulbRHSV67q8q8pO6xIOGXcch88NFrwCp/Q2AODkXPzvrqtYmWgrugSCFWc+FvBtIlrKfigA/CdnBs+N2vM84rOkM2bMmMrPH8/zpvFuRzB55PN/L7uuy6Gbg178kK6vr+dd+nGJROJrA53SQmXRpVbbI+OzorFYbEMikZiU0yWfMweAPweOaWc2m92Nd9yZFL+3TNPsDkKjODvz9Vrr2cOhaNv2/xDRZYZhnJROp1/Jv6dY2XDaljqVJxA4ppfnOwxKqR4iOtYwjBYi4uMmHO7NE8SdZ/6ampoSfH7Ztm3eKXMR8UJEvN9xnKJh2zL3qbx+w+6Rk34i4tV5ixIcKcbvojMHOKb8JYqr8p8zvKBW7LgSj13eVWFrsPLtK6UuKjSnmTRpUgM7pvkLqUqpBwHgUQDg4waDzoWK5dUoZEMcNkxE4/PPOluW1c5zLq31rvlW5B1Ty7I4g+UDvu/P5CQRSqkrAeCHA0N5OUwBEY/mc2ADXtwHcGIbRPxtf39/87hx4+jjjz8mXhngM6aFyipvOtLjSAlwQogpU6Zs931/Tnt7+0sc1ouIHBpwOjumlmW1IeJ+3d3dZ0+fPn0Cnyckou7AMeXQ3diee+55yebNm+N9fX0c8vIk73oF4cGm67q8m7brCnY6fo6IV5im+VMu2LZtW5Z3TIqVjVQuqV8ZAsGz5ZBcGIlt26zTv5um+aNsNsvJJI7RWr8chPLO5xC63MIYEV3juu4NQYjci0R0PiJyYpJLTNO8ra2tjY8b7LyCXX3etZ9qGMbphmF8xH9vaGjY1tnZOQ4ABi3LT6RTGSLSywgI8GTwfQD4vta6LTin8xIRXeC6Lof2ctn3tNY6sJFXfN8/tb29/Zng7Psvs9nsPjnHlXdBDMP4UwHH0yKiM+Lx+Es8vmw228dhVIFTOmjZCOSQqhUmUMwxBQBOpMW7pUdw+KVlWXzk6NjclweCe6/m8MxsNrtXcNRA5j4V1uE/sztOuGYYxuucodtxnOds276QiHiR/BOhvOvWrdvPNM2XDcM4gp8rtm3zghhH90zjs8nyrvpnarGyfQfvoEHnNMlkcq9CjmksFrur0FwoOA8/ovnOxo0bzyOiVs/zjuEd12BcTxDRT1zX/UmOSuQd02Bi5wLAxZzJEgA49PKyTCbTEI/HOWnAYq31SUGSpBs4226+yi3LugkRLx1oBqZpfj6bzV5TqCyXubWy5iO9jZRAkHmQD/N/GPy3t+/7dnt7+29SqVSD7/v8IObvAPLKD2c53YvP7wQ7HpwJjA9h83mxZ2Ox2PkcnmlZ1hoOt9RanzXAMeXESFw//+rSWjcqpQqWjVQmqV8ZAoF9cCg265TTl/Pu1nla63fYUQAATmzDSYpmIOJSx3HuzHNMbw4yZ04FgA7+tJVlWQcjIu9ozdZac6bdnZdt2wuI6BMLZkFRChEzhcq01k5lSEgvpRCwbft4IrqVk18F4eBOLgQzlUqdwCFK7EcGZctz59k5s3NnZyd/e/tcALhDa71QKcXnVW9wHIcT2uy8mpubP+15Hn/+YeB1u2ma3ylUprW+sBR55J7KELAs63zDMPiIya5jI7zjxY7Gli1b3pw8efJqTnoEABzqvz04x8yTSs6xwee/3gOAe3jNg/8mc5/K6C1KvSillvJOVjAn5sSeMw3DOD+bzX4QnDEdxwubQb3rg3fbOCKyXde9R95VUdJmZcZSaE4TJHTkhFkTcrugSql7+PwnJyYqdF8pNsRzGqXUfwPAvwKAxxFknLy0qanp8vyvaUTSMQ0+6cJOJoex7Lw46RH/OzDpQ2VUKr1EmQAngjBNc2L+LlXgEHAGzNeamppeDR7SHKr5Zdd1+TuCOy+lFGd35l3PTyQTibK8MrbyEuBPxmzfvr3+xhtv/Ft+y+xAdHV1TU+n0/x3Du/dGZLJobwc9lJXV2dkMhk/d8awvKOS1sYCAbaRTZs2NSQSiY+WL1++faD9cFkuhHcsyCNjjAYBfiZlMpkJnNwmGiOSUUSNAM97EolEff6xkMHGyEmMPM+b0tDQsEmicKKmxcqOZ7A5zXBGUOp9RdrGlpaW3bdt27Z1sPlT5BzTYAeMQ1lcrfWy4UCTOkJgMAJKqWt4dz1YWeTQFV6pWZL7JqBQEwIjJZDvmIpDOlJ6Ul8ICAEhIASEgBAQAoUJRNEx5W8yxR3HeVEUJwRGSyBIFMAh3xkAeCCXhXe07cr9tUmAzzVPnTr1BP5ESG0SEKmFgBAQAkJACAgBIRAOgcg5puGIKa0KASEgBISAEBACQkAICAEhIASEQFQJiGMaVc3IuISAEBACQkAICAEhIASEgBAQAjVCQBzTGlG0iCkEhIAQEAJCQAgIASEgBISAEIgqAXFMo6oZGZcQEAJCQAgIASEgBISAEBACQqBGCIhjWiOKFjGFgBAQAkJACAgBISAEhIAQEAJRJSCOaVQ1I+MSAkJACAgBISAEhIAQEAJCQAjUCIH/B24/SBfwKBevAAAAAElFTkSuQmCC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UY"/>
          </a:p>
        </p:txBody>
      </p:sp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2"/>
          <a:srcRect l="1646" t="20508" r="26427"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</p:pic>
      <p:sp>
        <p:nvSpPr>
          <p:cNvPr id="7" name="6 Flecha abajo"/>
          <p:cNvSpPr/>
          <p:nvPr/>
        </p:nvSpPr>
        <p:spPr>
          <a:xfrm>
            <a:off x="3000364" y="2643182"/>
            <a:ext cx="714380" cy="1121284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7 Flecha abajo"/>
          <p:cNvSpPr/>
          <p:nvPr/>
        </p:nvSpPr>
        <p:spPr>
          <a:xfrm rot="10800000">
            <a:off x="8215338" y="5286388"/>
            <a:ext cx="714380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9" name="8 Flecha abajo"/>
          <p:cNvSpPr/>
          <p:nvPr/>
        </p:nvSpPr>
        <p:spPr>
          <a:xfrm rot="10800000">
            <a:off x="5786446" y="2643182"/>
            <a:ext cx="714380" cy="112128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10 CuadroTexto"/>
          <p:cNvSpPr txBox="1"/>
          <p:nvPr/>
        </p:nvSpPr>
        <p:spPr>
          <a:xfrm>
            <a:off x="1500166" y="6072206"/>
            <a:ext cx="675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/>
              <a:t>Fuente: Visualizador del crecimiento de pasturas, Plan Agropecuario </a:t>
            </a:r>
          </a:p>
        </p:txBody>
      </p:sp>
      <p:pic>
        <p:nvPicPr>
          <p:cNvPr id="12" name="image8.png" descr="C:\Users\Admin\Downloads\Pl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214554"/>
            <a:ext cx="1785950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s-UY" sz="5000" b="1" dirty="0"/>
              <a:t>Sus consecuencias en resultados.</a:t>
            </a:r>
          </a:p>
        </p:txBody>
      </p:sp>
      <p:pic>
        <p:nvPicPr>
          <p:cNvPr id="28675" name="Picture 2" descr="BanRepública publicó los resultados de la Encuesta Mensual de Expectativas  de Analistas Económicos a octubre 2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50"/>
            <a:ext cx="7643866" cy="500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sz="3600" b="1" dirty="0">
                <a:latin typeface="Calibri" pitchFamily="34" charset="0"/>
              </a:rPr>
              <a:t>La performance reproductiva se redujo 8 % </a:t>
            </a:r>
            <a:endParaRPr lang="es-ES" sz="4000" b="1" dirty="0">
              <a:latin typeface="Calibri" pitchFamily="34" charset="0"/>
            </a:endParaRPr>
          </a:p>
        </p:txBody>
      </p:sp>
      <p:graphicFrame>
        <p:nvGraphicFramePr>
          <p:cNvPr id="106535" name="Group 39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534429" cy="5212987"/>
        </p:xfrm>
        <a:graphic>
          <a:graphicData uri="http://schemas.openxmlformats.org/drawingml/2006/table">
            <a:tbl>
              <a:tblPr/>
              <a:tblGrid>
                <a:gridCol w="3414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3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02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1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2022/2023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N°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Vacas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N° Vacas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Preñadas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Preñez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Vaquillonas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84,87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Primíparas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89,75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Vacas Multíparas/Cría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68,96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1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727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79,64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1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Promedio Histórico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 Ejercicio Agrícolas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88.07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6789"/>
          </a:xfrm>
        </p:spPr>
        <p:txBody>
          <a:bodyPr>
            <a:noAutofit/>
          </a:bodyPr>
          <a:lstStyle/>
          <a:p>
            <a:pPr eaLnBrk="1" hangingPunct="1"/>
            <a:br>
              <a:rPr lang="es-ES_tradnl" b="1" dirty="0">
                <a:latin typeface="Calibri" pitchFamily="34" charset="0"/>
              </a:rPr>
            </a:br>
            <a:r>
              <a:rPr lang="es-ES_tradnl" b="1" dirty="0">
                <a:latin typeface="Calibri" pitchFamily="34" charset="0"/>
              </a:rPr>
              <a:t>Se mantuvo la estructura productiva del stock vacuno, no obstante ……..</a:t>
            </a:r>
            <a:endParaRPr lang="es-ES" b="1" i="1" dirty="0">
              <a:latin typeface="Calibri" pitchFamily="34" charset="0"/>
            </a:endParaRPr>
          </a:p>
        </p:txBody>
      </p:sp>
      <p:graphicFrame>
        <p:nvGraphicFramePr>
          <p:cNvPr id="179203" name="Group 3"/>
          <p:cNvGraphicFramePr>
            <a:graphicFrameLocks noGrp="1"/>
          </p:cNvGraphicFramePr>
          <p:nvPr>
            <p:ph type="tbl" idx="1"/>
          </p:nvPr>
        </p:nvGraphicFramePr>
        <p:xfrm>
          <a:off x="395288" y="1785925"/>
          <a:ext cx="8320116" cy="4500594"/>
        </p:xfrm>
        <a:graphic>
          <a:graphicData uri="http://schemas.openxmlformats.org/drawingml/2006/table">
            <a:tbl>
              <a:tblPr/>
              <a:tblGrid>
                <a:gridCol w="3533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4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Categorías</a:t>
                      </a:r>
                      <a:endParaRPr kumimoji="0" lang="es-E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6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Toros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Vacas Cría Preñadas</a:t>
                      </a:r>
                      <a:endParaRPr kumimoji="0" lang="es-E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609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579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Vaquillonas 1-2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Ternero/as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608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565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Novillos 1-2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Vacas de Invernar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4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 </a:t>
                      </a:r>
                      <a:endParaRPr kumimoji="0" lang="es-E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2050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2055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s-UY" sz="2800" b="1" dirty="0"/>
              <a:t>Una hipótesis es una afirmación, que puede o no ser cierta.</a:t>
            </a:r>
            <a:endParaRPr lang="es-ES" sz="2800" b="1" dirty="0">
              <a:latin typeface="Calibri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14422"/>
            <a:ext cx="8643998" cy="5143536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Wingdings" pitchFamily="2" charset="2"/>
              <a:buChar char="ü"/>
              <a:defRPr/>
            </a:pPr>
            <a:r>
              <a:rPr lang="es-ES" sz="3100" b="1" dirty="0">
                <a:solidFill>
                  <a:srgbClr val="002060"/>
                </a:solidFill>
                <a:cs typeface="Times New Roman" pitchFamily="18" charset="0"/>
              </a:rPr>
              <a:t>Los resultados económicos para el ejercicio 2022/2023 serán menores a los del 2021/2022 y con un menor poder de compra.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endParaRPr lang="es-ES" sz="3100" b="1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s-UY" sz="3100" b="1" dirty="0"/>
              <a:t>¿ Que es una hipótesis?  Sospecha/conjetura/creencia que aún no ha sido corroborada y a partir de la cual se puede desarrollar una investigación (Fuente: </a:t>
            </a:r>
            <a:r>
              <a:rPr lang="es-UY" sz="3100" b="1" dirty="0">
                <a:hlinkClick r:id="rId2"/>
              </a:rPr>
              <a:t>www.proferecursos.com</a:t>
            </a:r>
            <a:r>
              <a:rPr lang="es-UY" sz="3100" b="1" dirty="0"/>
              <a:t>).  </a:t>
            </a:r>
          </a:p>
          <a:p>
            <a:pPr marL="457200" indent="-457200">
              <a:buNone/>
              <a:defRPr/>
            </a:pPr>
            <a:endParaRPr lang="es-UY" sz="3100" b="1" dirty="0"/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s-UY" sz="3100" b="1" dirty="0"/>
              <a:t> Para este trabajo en particular, se opto por un análisis comparativo temporal (2022/2023 versus 20221/2022) para un sistema ganadero en cuestión, </a:t>
            </a:r>
            <a:r>
              <a:rPr lang="es-UY" sz="3100" b="1" i="1" u="sng" dirty="0"/>
              <a:t>que fue muy afectado por el déficit hídrico.  </a:t>
            </a:r>
          </a:p>
          <a:p>
            <a:pPr>
              <a:defRPr/>
            </a:pPr>
            <a:endParaRPr lang="es-UY" sz="2400" i="1" dirty="0">
              <a:latin typeface="Calibri" pitchFamily="34" charset="0"/>
            </a:endParaRPr>
          </a:p>
          <a:p>
            <a:pPr>
              <a:defRPr/>
            </a:pPr>
            <a:endParaRPr lang="es-UY" sz="2400" i="1" dirty="0">
              <a:latin typeface="Calibri" pitchFamily="34" charset="0"/>
            </a:endParaRPr>
          </a:p>
          <a:p>
            <a:pPr>
              <a:buFontTx/>
              <a:buNone/>
              <a:defRPr/>
            </a:pPr>
            <a:endParaRPr lang="es-ES" sz="2400" dirty="0">
              <a:latin typeface="Verdana" pitchFamily="34" charset="0"/>
            </a:endParaRPr>
          </a:p>
          <a:p>
            <a:pPr>
              <a:defRPr/>
            </a:pPr>
            <a:endParaRPr lang="es-ES" sz="2000" dirty="0">
              <a:latin typeface="Verdana" pitchFamily="34" charset="0"/>
            </a:endParaRPr>
          </a:p>
          <a:p>
            <a:pPr>
              <a:defRPr/>
            </a:pPr>
            <a:endParaRPr lang="es-ES" sz="2000" dirty="0">
              <a:latin typeface="Verdana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s-ES" sz="2000" dirty="0">
              <a:latin typeface="Verdana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s-E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s-UY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  <a:defRPr/>
            </a:pPr>
            <a:endParaRPr lang="es-UY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s-UY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  <a:defRPr/>
            </a:pPr>
            <a:endParaRPr lang="es-UY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  <a:defRPr/>
            </a:pPr>
            <a:endParaRPr lang="es-ES" sz="1800" dirty="0">
              <a:latin typeface="Verdana" pitchFamily="34" charset="0"/>
            </a:endParaRPr>
          </a:p>
          <a:p>
            <a:pPr>
              <a:buFontTx/>
              <a:buNone/>
              <a:defRPr/>
            </a:pPr>
            <a:endParaRPr lang="es-ES" sz="2000" dirty="0">
              <a:latin typeface="Verdana" pitchFamily="34" charset="0"/>
            </a:endParaRPr>
          </a:p>
          <a:p>
            <a:pPr>
              <a:buFontTx/>
              <a:buNone/>
              <a:defRPr/>
            </a:pPr>
            <a:endParaRPr lang="es-ES" sz="20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r>
              <a:rPr lang="es-UY" sz="2600" b="1" dirty="0">
                <a:solidFill>
                  <a:srgbClr val="C00000"/>
                </a:solidFill>
                <a:latin typeface="Calibri" pitchFamily="34" charset="0"/>
              </a:rPr>
              <a:t>Se mantuvo el volumen de ventas entre ejercicios agrícolas, </a:t>
            </a:r>
            <a:br>
              <a:rPr lang="es-UY" sz="2600" b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s-UY" sz="2600" b="1" dirty="0">
                <a:solidFill>
                  <a:srgbClr val="C00000"/>
                </a:solidFill>
                <a:latin typeface="Calibri" pitchFamily="34" charset="0"/>
              </a:rPr>
              <a:t>pero el peso medio de venta se redujo un 13 %, mientras </a:t>
            </a:r>
            <a:br>
              <a:rPr lang="es-UY" sz="2600" b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s-UY" sz="2600" b="1" dirty="0">
                <a:solidFill>
                  <a:srgbClr val="C00000"/>
                </a:solidFill>
                <a:latin typeface="Calibri" pitchFamily="34" charset="0"/>
              </a:rPr>
              <a:t>que el valor medio de venta se redujo un 36%.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57158" y="1214422"/>
          <a:ext cx="8358247" cy="5412555"/>
        </p:xfrm>
        <a:graphic>
          <a:graphicData uri="http://schemas.openxmlformats.org/drawingml/2006/table">
            <a:tbl>
              <a:tblPr/>
              <a:tblGrid>
                <a:gridCol w="2001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1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2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38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Novillos a Industria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225"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Ejercicio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Peso (kilos/cabeza)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U$S/kg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U$S/Cabeza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225"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225"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225"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Diferencia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-93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-0,65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-507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38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Vacas a Industria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225"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Ejercicio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Peso (kilos/cabeza</a:t>
                      </a:r>
                      <a:endParaRPr lang="es-UY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U$S/kg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U$S/Cabeza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225"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225"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225"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Diferencia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-0,53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-255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38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225"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Ejercicio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Peso (kilos/cabeza)</a:t>
                      </a:r>
                      <a:endParaRPr lang="es-UY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U$S/kg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U$S/Cabeza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225"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7225"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7225"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Diferencia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-62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-0,66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-437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s-UY" sz="4000" b="1" dirty="0"/>
              <a:t>El peso medio del stock vacuno expresado en kilos por cabeza se redujo un 9,31%.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57158" y="1643051"/>
          <a:ext cx="8358245" cy="4357718"/>
        </p:xfrm>
        <a:graphic>
          <a:graphicData uri="http://schemas.openxmlformats.org/drawingml/2006/table">
            <a:tbl>
              <a:tblPr/>
              <a:tblGrid>
                <a:gridCol w="321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1442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Ejercicio Agrícola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442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  Reses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8878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Peso Medio de Stock (Kilos/Cabeza)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-9,31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solidFill>
            <a:schemeClr val="tx1"/>
          </a:solidFill>
        </p:spPr>
        <p:txBody>
          <a:bodyPr>
            <a:noAutofit/>
          </a:bodyPr>
          <a:lstStyle/>
          <a:p>
            <a:pPr eaLnBrk="1" hangingPunct="1"/>
            <a:r>
              <a:rPr lang="es-UY" altLang="es-UY" b="1" dirty="0">
                <a:solidFill>
                  <a:schemeClr val="bg1"/>
                </a:solidFill>
                <a:latin typeface="Calibri" pitchFamily="34" charset="0"/>
              </a:rPr>
              <a:t>La producción se redujo un 32%. </a:t>
            </a:r>
          </a:p>
        </p:txBody>
      </p:sp>
      <p:sp>
        <p:nvSpPr>
          <p:cNvPr id="17411" name="AutoShape 4" descr="Resultado de imagen para imagen de informació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UY" altLang="es-UY">
              <a:solidFill>
                <a:srgbClr val="000000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28596" y="1643051"/>
          <a:ext cx="8215370" cy="3714774"/>
        </p:xfrm>
        <a:graphic>
          <a:graphicData uri="http://schemas.openxmlformats.org/drawingml/2006/table">
            <a:tbl>
              <a:tblPr/>
              <a:tblGrid>
                <a:gridCol w="4455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6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74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Ejercicios</a:t>
                      </a:r>
                    </a:p>
                  </a:txBody>
                  <a:tcPr marL="91452" marR="91452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2021/2022</a:t>
                      </a:r>
                    </a:p>
                  </a:txBody>
                  <a:tcPr marL="91452" marR="91452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2022/2023</a:t>
                      </a:r>
                    </a:p>
                  </a:txBody>
                  <a:tcPr marL="91452" marR="91452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Carne Vacuna/Hectárea</a:t>
                      </a:r>
                    </a:p>
                  </a:txBody>
                  <a:tcPr marL="91452" marR="91452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118</a:t>
                      </a:r>
                    </a:p>
                  </a:txBody>
                  <a:tcPr marL="91452" marR="91452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77</a:t>
                      </a:r>
                    </a:p>
                  </a:txBody>
                  <a:tcPr marL="91452" marR="91452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Carne Ovina/Hectárea</a:t>
                      </a:r>
                    </a:p>
                  </a:txBody>
                  <a:tcPr marL="91452" marR="91452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1452" marR="91452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1452" marR="91452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6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Kilos de Lana * 2,48/2230 Hectáreas </a:t>
                      </a:r>
                    </a:p>
                  </a:txBody>
                  <a:tcPr marL="91452" marR="91452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1452" marR="91452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1452" marR="91452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Carne Equivalente/Hectárea</a:t>
                      </a:r>
                    </a:p>
                  </a:txBody>
                  <a:tcPr marL="91452" marR="91452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125</a:t>
                      </a:r>
                    </a:p>
                  </a:txBody>
                  <a:tcPr marL="91452" marR="91452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</a:t>
                      </a:r>
                    </a:p>
                  </a:txBody>
                  <a:tcPr marL="91452" marR="91452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5965448"/>
            <a:ext cx="9144000" cy="89255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s-UY" altLang="es-UY" sz="2600" b="1" dirty="0">
                <a:solidFill>
                  <a:schemeClr val="bg1"/>
                </a:solidFill>
                <a:latin typeface="Calibri" pitchFamily="34" charset="0"/>
              </a:rPr>
              <a:t>Un 34 % atribuible a un menor peso medio  de venta,  y el 66 %  restante,  por reducción del peso medio del stock vacuno.</a:t>
            </a:r>
            <a:endParaRPr lang="es-UY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796925"/>
          </a:xfrm>
        </p:spPr>
        <p:txBody>
          <a:bodyPr>
            <a:normAutofit/>
          </a:bodyPr>
          <a:lstStyle/>
          <a:p>
            <a:r>
              <a:rPr lang="es-UY" sz="3400" b="1" dirty="0">
                <a:latin typeface="Calibri" pitchFamily="34" charset="0"/>
              </a:rPr>
              <a:t>El Producto Bruto Total se redujo un 44 %. 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00063" y="1928813"/>
          <a:ext cx="7929588" cy="3143260"/>
        </p:xfrm>
        <a:graphic>
          <a:graphicData uri="http://schemas.openxmlformats.org/drawingml/2006/table">
            <a:tbl>
              <a:tblPr/>
              <a:tblGrid>
                <a:gridCol w="3438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2977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Producto Bruto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068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Vacuno (U$S/Hectárea)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Ovino (U$S/Hectárea)</a:t>
                      </a:r>
                      <a:endParaRPr lang="es-UY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304"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 (U$S/Hectárea)</a:t>
                      </a:r>
                      <a:endParaRPr lang="es-UY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357188" y="1428750"/>
            <a:ext cx="8501062" cy="407193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UY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85875"/>
          </a:xfrm>
        </p:spPr>
        <p:txBody>
          <a:bodyPr>
            <a:noAutofit/>
          </a:bodyPr>
          <a:lstStyle/>
          <a:p>
            <a:pPr eaLnBrk="1" hangingPunct="1"/>
            <a:r>
              <a:rPr lang="es-UY" sz="4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Mientras tanto, los costos totales de producción se  incrementaron un 29 %.</a:t>
            </a:r>
            <a:endParaRPr lang="es-ES" altLang="es-UY" sz="4000" b="1" dirty="0">
              <a:latin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85719" y="1643050"/>
          <a:ext cx="8501122" cy="4857786"/>
        </p:xfrm>
        <a:graphic>
          <a:graphicData uri="http://schemas.openxmlformats.org/drawingml/2006/table">
            <a:tbl>
              <a:tblPr/>
              <a:tblGrid>
                <a:gridCol w="4071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653"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Rubros (U$S)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2021/2022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2022/2023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Diferencia </a:t>
                      </a:r>
                    </a:p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810"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Mano de Obra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55925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62803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810"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Impuestos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37930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30874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-18,60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810"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Sanidad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12200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810"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Cultivos Anuales y Mantenimiento  de Pasturas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29975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810"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Maquinaria y Vehículo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10453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11373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810"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Gastos de Administración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810"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Gastos de Estructura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5810"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Suplementos, Sales Minerales y Fardos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77276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UY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137336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653">
                <a:tc>
                  <a:txBody>
                    <a:bodyPr/>
                    <a:lstStyle/>
                    <a:p>
                      <a:pPr algn="ctr" rtl="0" fontAlgn="t"/>
                      <a:endParaRPr lang="es-UY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rtl="0" fontAlgn="t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Costos de  Producción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s-UY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rtl="0" fontAlgn="t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233816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s-UY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rtl="0" fontAlgn="t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300917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28,70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5 Elipse"/>
          <p:cNvSpPr/>
          <p:nvPr/>
        </p:nvSpPr>
        <p:spPr>
          <a:xfrm>
            <a:off x="7643834" y="6072206"/>
            <a:ext cx="914400" cy="57150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85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sz="3500" b="1" dirty="0">
                <a:latin typeface="Calibri" pitchFamily="34" charset="0"/>
              </a:rPr>
              <a:t>Como consecuencia entonces, el Ingreso Neto del sistema ganadero en cuestión, se redujo un 84 %.</a:t>
            </a:r>
            <a:endParaRPr lang="es-ES" sz="3500" i="1" dirty="0">
              <a:latin typeface="Calibri" pitchFamily="34" charset="0"/>
            </a:endParaRPr>
          </a:p>
        </p:txBody>
      </p:sp>
      <p:graphicFrame>
        <p:nvGraphicFramePr>
          <p:cNvPr id="171093" name="Group 85"/>
          <p:cNvGraphicFramePr>
            <a:graphicFrameLocks noGrp="1"/>
          </p:cNvGraphicFramePr>
          <p:nvPr>
            <p:ph type="tbl" idx="1"/>
          </p:nvPr>
        </p:nvGraphicFramePr>
        <p:xfrm>
          <a:off x="285750" y="1428751"/>
          <a:ext cx="8512313" cy="4230727"/>
        </p:xfrm>
        <a:graphic>
          <a:graphicData uri="http://schemas.openxmlformats.org/drawingml/2006/table">
            <a:tbl>
              <a:tblPr/>
              <a:tblGrid>
                <a:gridCol w="4786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8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Indicadores</a:t>
                      </a:r>
                    </a:p>
                  </a:txBody>
                  <a:tcPr marL="91442" marR="9144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2021/20212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2022/2023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Superficie de Pastoreo</a:t>
                      </a:r>
                    </a:p>
                  </a:txBody>
                  <a:tcPr marL="91442" marR="9144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2230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2230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Producto Bruto Vacuno </a:t>
                      </a: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(U$S/Hectárea) </a:t>
                      </a:r>
                    </a:p>
                  </a:txBody>
                  <a:tcPr marL="91442" marR="9144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286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159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Producto Bruto Ovino</a:t>
                      </a: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(U$S/Hectárea) </a:t>
                      </a:r>
                    </a:p>
                  </a:txBody>
                  <a:tcPr marL="91442" marR="9144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3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Producto Bruto Total (U$S/Hectárea)</a:t>
                      </a:r>
                    </a:p>
                  </a:txBody>
                  <a:tcPr marL="91442" marR="9144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294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165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Insumos (U$S/Hectárea) </a:t>
                      </a:r>
                    </a:p>
                  </a:txBody>
                  <a:tcPr marL="91442" marR="9144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105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135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Relación Insumo/Producto</a:t>
                      </a:r>
                    </a:p>
                  </a:txBody>
                  <a:tcPr marL="91442" marR="9144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0,36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0,82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3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Ingreso Neto (U$S/Hectárea)</a:t>
                      </a:r>
                    </a:p>
                  </a:txBody>
                  <a:tcPr marL="91442" marR="9144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189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0" y="6211669"/>
            <a:ext cx="91440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>
                <a:solidFill>
                  <a:schemeClr val="bg1"/>
                </a:solidFill>
              </a:rPr>
              <a:t>La reducción de U$S159/hectárea, un 19 % lo explica el incremento de costos,</a:t>
            </a:r>
          </a:p>
          <a:p>
            <a:pPr algn="ctr"/>
            <a:r>
              <a:rPr lang="es-UY" sz="2000" b="1" dirty="0">
                <a:solidFill>
                  <a:schemeClr val="bg1"/>
                </a:solidFill>
              </a:rPr>
              <a:t> y un 81 % la reducción de ingresos por menor  producción  con  menores precios/kg.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>
            <a:normAutofit fontScale="90000"/>
          </a:bodyPr>
          <a:lstStyle/>
          <a:p>
            <a:r>
              <a:rPr lang="es-UY" sz="4900" b="1" dirty="0"/>
              <a:t>“Estamos ante la peor seca del siglo” </a:t>
            </a:r>
            <a:br>
              <a:rPr lang="es-UY" sz="3100" b="1" dirty="0">
                <a:solidFill>
                  <a:srgbClr val="002060"/>
                </a:solidFill>
              </a:rPr>
            </a:br>
            <a:r>
              <a:rPr lang="es-UY" sz="2000" b="1" dirty="0">
                <a:solidFill>
                  <a:srgbClr val="002060"/>
                </a:solidFill>
              </a:rPr>
              <a:t>Fuente: Alejandro Terra, 22/02/2023</a:t>
            </a:r>
            <a:br>
              <a:rPr lang="es-UY" dirty="0">
                <a:solidFill>
                  <a:srgbClr val="002060"/>
                </a:solidFill>
              </a:rPr>
            </a:br>
            <a:endParaRPr lang="es-UY" dirty="0">
              <a:solidFill>
                <a:srgbClr val="002060"/>
              </a:solidFill>
            </a:endParaRPr>
          </a:p>
        </p:txBody>
      </p:sp>
      <p:graphicFrame>
        <p:nvGraphicFramePr>
          <p:cNvPr id="3" name="Gráfico 3">
            <a:extLst>
              <a:ext uri="{FF2B5EF4-FFF2-40B4-BE49-F238E27FC236}">
                <a16:creationId xmlns:a16="http://schemas.microsoft.com/office/drawing/2014/main" id="{C1A377CD-5E82-6740-5E21-1D9E76FCC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989627"/>
              </p:ext>
            </p:extLst>
          </p:nvPr>
        </p:nvGraphicFramePr>
        <p:xfrm>
          <a:off x="0" y="1357298"/>
          <a:ext cx="9143999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5 Conector recto de flecha"/>
          <p:cNvCxnSpPr/>
          <p:nvPr/>
        </p:nvCxnSpPr>
        <p:spPr>
          <a:xfrm>
            <a:off x="785786" y="4286256"/>
            <a:ext cx="7786742" cy="1588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Elipse"/>
          <p:cNvSpPr/>
          <p:nvPr/>
        </p:nvSpPr>
        <p:spPr>
          <a:xfrm>
            <a:off x="7929586" y="5072074"/>
            <a:ext cx="985838" cy="157163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0" name="9 Elipse"/>
          <p:cNvSpPr/>
          <p:nvPr/>
        </p:nvSpPr>
        <p:spPr>
          <a:xfrm>
            <a:off x="3643306" y="4357694"/>
            <a:ext cx="1428760" cy="221457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>
            <a:noAutofit/>
          </a:bodyPr>
          <a:lstStyle/>
          <a:p>
            <a:r>
              <a:rPr lang="es-ES" sz="3600" b="1" dirty="0">
                <a:latin typeface="Calibri" pitchFamily="34" charset="0"/>
                <a:ea typeface="Verdana" pitchFamily="34" charset="0"/>
                <a:cs typeface="Verdana" pitchFamily="34" charset="0"/>
              </a:rPr>
              <a:t>Se redujo significativamente el resultado económico, igualmente el poder adquisitivo de bienes y servicios, aproximadamente un 17 %. </a:t>
            </a:r>
            <a:endParaRPr lang="es-UY" sz="36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9219" name="3 CuadroTexto"/>
          <p:cNvSpPr txBox="1">
            <a:spLocks noChangeArrowheads="1"/>
          </p:cNvSpPr>
          <p:nvPr/>
        </p:nvSpPr>
        <p:spPr bwMode="auto">
          <a:xfrm>
            <a:off x="2928926" y="6273225"/>
            <a:ext cx="62150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UY" sz="2400" b="1" dirty="0"/>
              <a:t>           Fuente: Instituto Nacional de Estadística</a:t>
            </a:r>
            <a:endParaRPr lang="es-UY" sz="24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28596" y="1928802"/>
          <a:ext cx="8429685" cy="3571899"/>
        </p:xfrm>
        <a:graphic>
          <a:graphicData uri="http://schemas.openxmlformats.org/drawingml/2006/table">
            <a:tbl>
              <a:tblPr/>
              <a:tblGrid>
                <a:gridCol w="2761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9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4371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Ejercicio</a:t>
                      </a:r>
                    </a:p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 Agrícola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2021/</a:t>
                      </a:r>
                    </a:p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2022/ </a:t>
                      </a:r>
                    </a:p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$U/U$S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42,13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-8,12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Inflación - IPC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92,68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100,58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+ 8,52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4 Elipse"/>
          <p:cNvSpPr/>
          <p:nvPr/>
        </p:nvSpPr>
        <p:spPr>
          <a:xfrm>
            <a:off x="7143768" y="3714752"/>
            <a:ext cx="1714512" cy="2000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214678" y="1928802"/>
            <a:ext cx="5929322" cy="4929198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None/>
              <a:defRPr/>
            </a:pPr>
            <a:r>
              <a:rPr lang="es-UY" sz="12800" dirty="0"/>
              <a:t>    </a:t>
            </a:r>
            <a:r>
              <a:rPr lang="es-UY" sz="12800" dirty="0">
                <a:solidFill>
                  <a:srgbClr val="002060"/>
                </a:solidFill>
              </a:rPr>
              <a:t>A modo de resumen ,  </a:t>
            </a:r>
            <a:r>
              <a:rPr lang="es-UY" sz="14400" dirty="0">
                <a:solidFill>
                  <a:srgbClr val="002060"/>
                </a:solidFill>
                <a:latin typeface="Calibri" pitchFamily="34" charset="0"/>
              </a:rPr>
              <a:t>l</a:t>
            </a:r>
            <a:r>
              <a:rPr lang="es-UY" altLang="es-UY" sz="14400" dirty="0">
                <a:solidFill>
                  <a:srgbClr val="002060"/>
                </a:solidFill>
                <a:latin typeface="Calibri" pitchFamily="34" charset="0"/>
              </a:rPr>
              <a:t>as situaciones estabilizadas lo son solo en apariencia, o en aspectos muy parciales, por lo que existe un gran interés desde el Plan Agropecuario en  apoyar la gestión de los sistemas ganaderos que están en desequilibrio. </a:t>
            </a:r>
            <a:endParaRPr lang="es-ES" sz="14400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Tx/>
              <a:buNone/>
              <a:defRPr/>
            </a:pPr>
            <a:endParaRPr lang="es-UY" b="1" dirty="0"/>
          </a:p>
        </p:txBody>
      </p:sp>
      <p:pic>
        <p:nvPicPr>
          <p:cNvPr id="8195" name="Picture 4" descr="Evita el efecto dominó: ayuda a los miembros de tu equipo a conocer la  repercusión de su trabaj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3143240" cy="6858000"/>
          </a:xfrm>
        </p:spPr>
      </p:pic>
      <p:pic>
        <p:nvPicPr>
          <p:cNvPr id="6" name="image8.png" descr="C:\Users\Admin\Downloads\Pl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14290"/>
            <a:ext cx="271464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214678" y="1643050"/>
            <a:ext cx="5643602" cy="4500594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Char char="ü"/>
              <a:defRPr/>
            </a:pPr>
            <a:r>
              <a:rPr lang="es-UY" sz="4000" b="1" dirty="0"/>
              <a:t>Síntesis </a:t>
            </a:r>
            <a:r>
              <a:rPr lang="es-UY" sz="3200" b="1" dirty="0"/>
              <a:t>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UY" sz="3200" dirty="0"/>
              <a:t>Sistema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UY" sz="3200" dirty="0"/>
              <a:t> Datos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UY" sz="3200" dirty="0"/>
              <a:t> Variabilidad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UY" sz="3200" dirty="0"/>
              <a:t> Heterogeneidad de sistemas agropecuarios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UY" sz="3200" dirty="0"/>
              <a:t>Modelos de decisiones en las empresas agropecuarias.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UY" sz="3200" dirty="0"/>
              <a:t>Modelos/herramientas de apoyo a las decisiones en empresas agropecuarias 	</a:t>
            </a:r>
          </a:p>
          <a:p>
            <a:pPr>
              <a:buFont typeface="Wingdings" pitchFamily="2" charset="2"/>
              <a:buChar char="ü"/>
              <a:defRPr/>
            </a:pPr>
            <a:endParaRPr lang="es-UY" sz="3200" dirty="0"/>
          </a:p>
        </p:txBody>
      </p:sp>
      <p:pic>
        <p:nvPicPr>
          <p:cNvPr id="8195" name="Picture 4" descr="Evita el efecto dominó: ayuda a los miembros de tu equipo a conocer la  repercusión de su trabaj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3143240" cy="6858000"/>
          </a:xfrm>
        </p:spPr>
      </p:pic>
      <p:pic>
        <p:nvPicPr>
          <p:cNvPr id="6" name="image8.png" descr="C:\Users\Admin\Downloads\Pl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14290"/>
            <a:ext cx="271464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6366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ES" sz="28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“Los resultados económicos del ejercicio agrícola 2022/2023 serán menores a los del 2021/2022 y con un menor poder de compra”.</a:t>
            </a:r>
            <a:endParaRPr lang="es-ES" sz="2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14438"/>
            <a:ext cx="8501122" cy="5214958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Font typeface="Wingdings" pitchFamily="2" charset="2"/>
              <a:buChar char="ü"/>
              <a:defRPr/>
            </a:pPr>
            <a:endParaRPr lang="es-UY" sz="5100" dirty="0">
              <a:ea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s-UY" sz="9600" dirty="0">
                <a:latin typeface="Calibri" pitchFamily="34" charset="0"/>
                <a:ea typeface="Calibri" pitchFamily="34" charset="0"/>
                <a:cs typeface="Calibri" pitchFamily="34" charset="0"/>
              </a:rPr>
              <a:t>Este escenario probable se explica en primer lugar: a) por la menor producción a lograrse asociado al déficit hídrico;  b) por la reducción de precios entre ejercicios agrícolas, c) no obstante, la intensidad de la reducción de precios según producto, dependerán del momento de venta. </a:t>
            </a:r>
          </a:p>
          <a:p>
            <a:pPr marL="457200" indent="-457200">
              <a:buFontTx/>
              <a:buNone/>
              <a:defRPr/>
            </a:pPr>
            <a:endParaRPr lang="es-UY" sz="9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s-UY" sz="9600" dirty="0">
                <a:latin typeface="Calibri" pitchFamily="34" charset="0"/>
                <a:ea typeface="Calibri" pitchFamily="34" charset="0"/>
                <a:cs typeface="Calibri" pitchFamily="34" charset="0"/>
              </a:rPr>
              <a:t>Asimismo, por incrementos de los costos de producción: a) encarecimiento en dólares de aquellos componentes de costos en moneda nacional, b) igualmente por “gastos extraordinarios de insumos en dólares” por mayores volúmenes consumidos  y  de precios respectivamente. </a:t>
            </a:r>
          </a:p>
          <a:p>
            <a:pPr marL="457200" indent="-457200">
              <a:buFontTx/>
              <a:buNone/>
              <a:defRPr/>
            </a:pPr>
            <a:endParaRPr lang="es-UY" sz="9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s-UY" sz="9600" dirty="0"/>
              <a:t>Finalmente, se reducirá el poder de compra del dólar para el periodo de análisis (julio/abril)  2021/2022 versus 2022/2023. </a:t>
            </a:r>
            <a:endParaRPr lang="es-UY" sz="9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endParaRPr lang="es-UY" sz="7400" b="1" dirty="0"/>
          </a:p>
          <a:p>
            <a:pPr>
              <a:buFontTx/>
              <a:buNone/>
              <a:defRPr/>
            </a:pPr>
            <a:r>
              <a:rPr lang="es-UY" sz="2800" dirty="0"/>
              <a:t>  </a:t>
            </a:r>
          </a:p>
          <a:p>
            <a:pPr>
              <a:buFont typeface="Wingdings" pitchFamily="2" charset="2"/>
              <a:buChar char="q"/>
              <a:defRPr/>
            </a:pPr>
            <a:endParaRPr lang="es-UY" sz="2400" dirty="0">
              <a:latin typeface="Calibri" pitchFamily="34" charset="0"/>
            </a:endParaRPr>
          </a:p>
          <a:p>
            <a:pPr>
              <a:buFontTx/>
              <a:buNone/>
              <a:defRPr/>
            </a:pPr>
            <a:endParaRPr lang="es-UY" sz="2400" dirty="0">
              <a:latin typeface="Calibri" pitchFamily="34" charset="0"/>
            </a:endParaRPr>
          </a:p>
          <a:p>
            <a:pPr>
              <a:defRPr/>
            </a:pPr>
            <a:endParaRPr lang="es-UY" sz="2400" i="1" dirty="0">
              <a:latin typeface="Calibri" pitchFamily="34" charset="0"/>
            </a:endParaRPr>
          </a:p>
          <a:p>
            <a:pPr>
              <a:defRPr/>
            </a:pPr>
            <a:endParaRPr lang="es-UY" sz="2400" i="1" dirty="0">
              <a:latin typeface="Calibri" pitchFamily="34" charset="0"/>
            </a:endParaRPr>
          </a:p>
          <a:p>
            <a:pPr>
              <a:defRPr/>
            </a:pPr>
            <a:endParaRPr lang="es-UY" sz="2400" i="1" dirty="0">
              <a:latin typeface="Calibri" pitchFamily="34" charset="0"/>
            </a:endParaRPr>
          </a:p>
          <a:p>
            <a:pPr>
              <a:buFontTx/>
              <a:buNone/>
              <a:defRPr/>
            </a:pPr>
            <a:endParaRPr lang="es-ES" sz="2400" dirty="0">
              <a:latin typeface="Verdana" pitchFamily="34" charset="0"/>
            </a:endParaRPr>
          </a:p>
          <a:p>
            <a:pPr>
              <a:defRPr/>
            </a:pPr>
            <a:endParaRPr lang="es-ES" sz="2000" dirty="0">
              <a:latin typeface="Verdana" pitchFamily="34" charset="0"/>
            </a:endParaRPr>
          </a:p>
          <a:p>
            <a:pPr>
              <a:defRPr/>
            </a:pPr>
            <a:endParaRPr lang="es-ES" sz="2000" dirty="0">
              <a:latin typeface="Verdana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s-ES" sz="2000" dirty="0">
              <a:latin typeface="Verdana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s-E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s-UY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  <a:defRPr/>
            </a:pPr>
            <a:endParaRPr lang="es-UY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s-UY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  <a:defRPr/>
            </a:pPr>
            <a:endParaRPr lang="es-UY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  <a:defRPr/>
            </a:pPr>
            <a:endParaRPr lang="es-ES" sz="1800" dirty="0">
              <a:latin typeface="Verdana" pitchFamily="34" charset="0"/>
            </a:endParaRPr>
          </a:p>
          <a:p>
            <a:pPr>
              <a:buFontTx/>
              <a:buNone/>
              <a:defRPr/>
            </a:pPr>
            <a:endParaRPr lang="es-ES" sz="2000" dirty="0">
              <a:latin typeface="Verdana" pitchFamily="34" charset="0"/>
            </a:endParaRPr>
          </a:p>
          <a:p>
            <a:pPr>
              <a:buFontTx/>
              <a:buNone/>
              <a:defRPr/>
            </a:pPr>
            <a:endParaRPr lang="es-ES" sz="20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86182" y="2857496"/>
            <a:ext cx="5357818" cy="185738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es-UY" sz="4300" b="1" dirty="0"/>
              <a:t>   </a:t>
            </a:r>
            <a:r>
              <a:rPr lang="es-UY" sz="4300" b="1" dirty="0">
                <a:solidFill>
                  <a:srgbClr val="002060"/>
                </a:solidFill>
              </a:rPr>
              <a:t>El efecto domino y sus derivaciones en las empresas ganaderas.</a:t>
            </a:r>
            <a:r>
              <a:rPr lang="es-ES" sz="43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>
              <a:buFontTx/>
              <a:buNone/>
              <a:defRPr/>
            </a:pPr>
            <a:endParaRPr lang="es-UY" b="1" dirty="0"/>
          </a:p>
        </p:txBody>
      </p:sp>
      <p:pic>
        <p:nvPicPr>
          <p:cNvPr id="8195" name="Picture 4" descr="Evita el efecto dominó: ayuda a los miembros de tu equipo a conocer la  repercusión de su trabaj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3786182" cy="6858000"/>
          </a:xfrm>
        </p:spPr>
      </p:pic>
      <p:pic>
        <p:nvPicPr>
          <p:cNvPr id="6" name="image8.png" descr="C:\Users\Admin\Downloads\Pl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57166"/>
            <a:ext cx="400052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3857620" y="5934670"/>
            <a:ext cx="5286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5400" b="1" dirty="0">
                <a:solidFill>
                  <a:srgbClr val="002060"/>
                </a:solidFill>
              </a:rPr>
              <a:t>Muchas Gracias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14480" y="0"/>
            <a:ext cx="7429520" cy="1417638"/>
          </a:xfrm>
        </p:spPr>
        <p:txBody>
          <a:bodyPr>
            <a:normAutofit/>
          </a:bodyPr>
          <a:lstStyle/>
          <a:p>
            <a:pPr algn="r"/>
            <a:r>
              <a:rPr lang="es-UY" sz="3600" b="1" dirty="0">
                <a:solidFill>
                  <a:srgbClr val="002060"/>
                </a:solidFill>
              </a:rPr>
              <a:t>El efecto domino y sus derivaciones sobre las empresas ganaderas.</a:t>
            </a:r>
            <a:endParaRPr lang="es-UY" sz="3600" dirty="0">
              <a:solidFill>
                <a:srgbClr val="002060"/>
              </a:solidFill>
            </a:endParaRPr>
          </a:p>
        </p:txBody>
      </p:sp>
      <p:pic>
        <p:nvPicPr>
          <p:cNvPr id="3" name="Picture 4" descr="Evita el efecto dominó: ayuda a los miembros de tu equipo a conocer la  repercusión de su traba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2000240"/>
            <a:ext cx="3143240" cy="4857760"/>
          </a:xfrm>
          <a:prstGeom prst="rect">
            <a:avLst/>
          </a:prstGeom>
        </p:spPr>
      </p:pic>
      <p:sp>
        <p:nvSpPr>
          <p:cNvPr id="4" name="3 Marcador de contenido"/>
          <p:cNvSpPr txBox="1">
            <a:spLocks/>
          </p:cNvSpPr>
          <p:nvPr/>
        </p:nvSpPr>
        <p:spPr>
          <a:xfrm>
            <a:off x="3286116" y="1643050"/>
            <a:ext cx="5572164" cy="492922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UY" sz="2600" dirty="0"/>
              <a:t>La variación conjunta del tipo de cambio versus la inflación.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UY" sz="2600" dirty="0"/>
              <a:t>Sus efectos sobre  los componentes de costos en moneda nacional. 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UY" sz="2600" dirty="0"/>
              <a:t>La variación temporal de los precios de los productos y de los insumos en U$S.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s-UY" sz="2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 déficit hídrico 2022/2023 y sus consecuencias sobre la producción de forraje de campo natural.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s-UY" sz="2600" dirty="0"/>
              <a:t>Sus derivaciones en el peso medio de venta y en  el peso medio del stock  vacuno respectivamente. </a:t>
            </a:r>
            <a:endParaRPr kumimoji="0" lang="es-UY" sz="2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UY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age8.png" descr="C:\Users\Admin\Downloads\Pl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85952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7888" cy="719137"/>
          </a:xfrm>
        </p:spPr>
        <p:txBody>
          <a:bodyPr>
            <a:normAutofit fontScale="90000"/>
          </a:bodyPr>
          <a:lstStyle/>
          <a:p>
            <a:r>
              <a:rPr lang="es-ES" sz="3200" b="1" i="1" dirty="0">
                <a:latin typeface="Calibri" pitchFamily="34" charset="0"/>
              </a:rPr>
              <a:t>Modelo Simplificado  de la Economía </a:t>
            </a:r>
            <a:br>
              <a:rPr lang="es-ES" sz="3200" b="1" i="1" dirty="0">
                <a:latin typeface="Calibri" pitchFamily="34" charset="0"/>
              </a:rPr>
            </a:br>
            <a:r>
              <a:rPr lang="es-ES" sz="3200" b="1" i="1" dirty="0">
                <a:latin typeface="Calibri" pitchFamily="34" charset="0"/>
              </a:rPr>
              <a:t>de una Empresa Ganadera en el  Uruguay</a:t>
            </a:r>
            <a:r>
              <a:rPr lang="es-ES" sz="3200" i="1" dirty="0">
                <a:latin typeface="Calibri" pitchFamily="34" charset="0"/>
              </a:rPr>
              <a:t>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2875" y="2643188"/>
            <a:ext cx="1500188" cy="1223962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b="1" i="1" dirty="0">
                <a:latin typeface="Calibri" pitchFamily="34" charset="0"/>
              </a:rPr>
              <a:t>Ingresos</a:t>
            </a:r>
          </a:p>
          <a:p>
            <a:pPr algn="ctr"/>
            <a:r>
              <a:rPr lang="es-ES" sz="2400" b="1" i="1" dirty="0">
                <a:latin typeface="Calibri" pitchFamily="34" charset="0"/>
              </a:rPr>
              <a:t>U$S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143108" y="2500306"/>
            <a:ext cx="1924050" cy="129698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b="1" i="1" dirty="0">
                <a:latin typeface="Calibri" pitchFamily="34" charset="0"/>
              </a:rPr>
              <a:t>Costos Totales</a:t>
            </a:r>
          </a:p>
          <a:p>
            <a:pPr algn="ctr"/>
            <a:r>
              <a:rPr lang="es-ES" sz="2400" b="1" i="1" dirty="0">
                <a:latin typeface="Calibri" pitchFamily="34" charset="0"/>
              </a:rPr>
              <a:t>% U$S</a:t>
            </a:r>
          </a:p>
          <a:p>
            <a:pPr algn="ctr"/>
            <a:r>
              <a:rPr lang="es-ES" sz="2400" b="1" i="1" dirty="0">
                <a:latin typeface="Calibri" pitchFamily="34" charset="0"/>
              </a:rPr>
              <a:t>% $U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00562" y="2565400"/>
            <a:ext cx="1439863" cy="129381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b="1" i="1" dirty="0">
                <a:latin typeface="Calibri" pitchFamily="34" charset="0"/>
              </a:rPr>
              <a:t>Resultado</a:t>
            </a:r>
          </a:p>
          <a:p>
            <a:pPr algn="ctr"/>
            <a:r>
              <a:rPr lang="es-ES" sz="2400" b="1" i="1" dirty="0">
                <a:latin typeface="Calibri" pitchFamily="34" charset="0"/>
              </a:rPr>
              <a:t>U$S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227763" y="2565400"/>
            <a:ext cx="2736850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b="1" i="1" dirty="0">
                <a:latin typeface="Calibri" pitchFamily="34" charset="0"/>
              </a:rPr>
              <a:t>Poder adquisitivo</a:t>
            </a:r>
          </a:p>
          <a:p>
            <a:pPr algn="ctr"/>
            <a:r>
              <a:rPr lang="es-ES" sz="2400" b="1" i="1" dirty="0">
                <a:latin typeface="Calibri" pitchFamily="34" charset="0"/>
              </a:rPr>
              <a:t>Bienes y Servicios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42875" y="5643563"/>
            <a:ext cx="5143500" cy="1214437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000" b="1" i="1" dirty="0">
                <a:latin typeface="Calibri" pitchFamily="34" charset="0"/>
              </a:rPr>
              <a:t>Apreciación/Depreciación del $U</a:t>
            </a:r>
          </a:p>
          <a:p>
            <a:pPr algn="ctr"/>
            <a:r>
              <a:rPr lang="es-ES" sz="2000" b="1" i="1" dirty="0">
                <a:latin typeface="Calibri" pitchFamily="34" charset="0"/>
              </a:rPr>
              <a:t>versus la inflación de aquellos </a:t>
            </a:r>
          </a:p>
          <a:p>
            <a:pPr algn="ctr"/>
            <a:r>
              <a:rPr lang="es-ES" sz="2000" b="1" i="1" dirty="0">
                <a:latin typeface="Calibri" pitchFamily="34" charset="0"/>
              </a:rPr>
              <a:t>componentes de costos en moneda nacional</a:t>
            </a:r>
          </a:p>
        </p:txBody>
      </p:sp>
      <p:sp>
        <p:nvSpPr>
          <p:cNvPr id="15369" name="Rectangle 10"/>
          <p:cNvSpPr>
            <a:spLocks noChangeArrowheads="1"/>
          </p:cNvSpPr>
          <p:nvPr/>
        </p:nvSpPr>
        <p:spPr bwMode="auto">
          <a:xfrm>
            <a:off x="1857375" y="1285875"/>
            <a:ext cx="7072313" cy="78581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600" b="1" i="1" dirty="0">
                <a:latin typeface="Calibri" pitchFamily="34" charset="0"/>
              </a:rPr>
              <a:t>Se  dispone de  los Modelos  que relacionan  el</a:t>
            </a:r>
          </a:p>
          <a:p>
            <a:pPr algn="ctr"/>
            <a:r>
              <a:rPr lang="es-ES" sz="1600" b="1" i="1" dirty="0">
                <a:latin typeface="Calibri" pitchFamily="34" charset="0"/>
              </a:rPr>
              <a:t>Ingreso Medio  de Exportación con el precio de novillos, vaquillonas y de las vacas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500688" y="5500688"/>
            <a:ext cx="3429000" cy="1000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UY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371" name="13 Rectángulo"/>
          <p:cNvSpPr>
            <a:spLocks noChangeArrowheads="1"/>
          </p:cNvSpPr>
          <p:nvPr/>
        </p:nvSpPr>
        <p:spPr bwMode="auto">
          <a:xfrm>
            <a:off x="5500694" y="5500702"/>
            <a:ext cx="34290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 i="1" dirty="0">
                <a:latin typeface="Calibri" pitchFamily="34" charset="0"/>
                <a:ea typeface="Verdana" pitchFamily="34" charset="0"/>
                <a:cs typeface="Verdana" pitchFamily="34" charset="0"/>
              </a:rPr>
              <a:t>La variación temporal del tipo de cambio ($U/U$S) y de la inflación</a:t>
            </a:r>
            <a:r>
              <a:rPr lang="es-UY" sz="2000" b="1" i="1" dirty="0">
                <a:latin typeface="Calibri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s-ES" sz="2000" b="1" i="1" dirty="0">
                <a:latin typeface="Calibri" pitchFamily="34" charset="0"/>
                <a:ea typeface="Verdana" pitchFamily="34" charset="0"/>
                <a:cs typeface="Verdana" pitchFamily="34" charset="0"/>
              </a:rPr>
              <a:t>IPC).</a:t>
            </a:r>
            <a:endParaRPr lang="es-UY" sz="2000" b="1" i="1" dirty="0">
              <a:latin typeface="Calibri" pitchFamily="34" charset="0"/>
            </a:endParaRPr>
          </a:p>
        </p:txBody>
      </p:sp>
      <p:sp>
        <p:nvSpPr>
          <p:cNvPr id="15373" name="AutoShape 9"/>
          <p:cNvSpPr>
            <a:spLocks noChangeArrowheads="1"/>
          </p:cNvSpPr>
          <p:nvPr/>
        </p:nvSpPr>
        <p:spPr bwMode="auto">
          <a:xfrm rot="4854886">
            <a:off x="1667669" y="4445794"/>
            <a:ext cx="1808162" cy="723900"/>
          </a:xfrm>
          <a:prstGeom prst="curvedUpArrow">
            <a:avLst>
              <a:gd name="adj1" fmla="val 42983"/>
              <a:gd name="adj2" fmla="val 85978"/>
              <a:gd name="adj3" fmla="val 3333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5374" name="AutoShape 9"/>
          <p:cNvSpPr>
            <a:spLocks noChangeArrowheads="1"/>
          </p:cNvSpPr>
          <p:nvPr/>
        </p:nvSpPr>
        <p:spPr bwMode="auto">
          <a:xfrm rot="-4897472">
            <a:off x="7234963" y="4162905"/>
            <a:ext cx="1736725" cy="962025"/>
          </a:xfrm>
          <a:prstGeom prst="curvedUpArrow">
            <a:avLst>
              <a:gd name="adj1" fmla="val 42959"/>
              <a:gd name="adj2" fmla="val 85918"/>
              <a:gd name="adj3" fmla="val 3333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5375" name="AutoShape 9"/>
          <p:cNvSpPr>
            <a:spLocks noChangeArrowheads="1"/>
          </p:cNvSpPr>
          <p:nvPr/>
        </p:nvSpPr>
        <p:spPr bwMode="auto">
          <a:xfrm rot="9138881">
            <a:off x="103188" y="1516063"/>
            <a:ext cx="1665287" cy="857250"/>
          </a:xfrm>
          <a:prstGeom prst="curvedUpArrow">
            <a:avLst>
              <a:gd name="adj1" fmla="val 42917"/>
              <a:gd name="adj2" fmla="val 85834"/>
              <a:gd name="adj3" fmla="val 3333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5377" name="17 CuadroTexto"/>
          <p:cNvSpPr txBox="1">
            <a:spLocks noChangeArrowheads="1"/>
          </p:cNvSpPr>
          <p:nvPr/>
        </p:nvSpPr>
        <p:spPr bwMode="auto">
          <a:xfrm>
            <a:off x="214282" y="4643446"/>
            <a:ext cx="1857388" cy="52322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UY" sz="2800" b="1" dirty="0">
                <a:latin typeface="Calibri" pitchFamily="34" charset="0"/>
              </a:rPr>
              <a:t>Producción</a:t>
            </a:r>
          </a:p>
        </p:txBody>
      </p:sp>
      <p:sp>
        <p:nvSpPr>
          <p:cNvPr id="19" name="18 Flecha curvada hacia abajo"/>
          <p:cNvSpPr/>
          <p:nvPr/>
        </p:nvSpPr>
        <p:spPr>
          <a:xfrm rot="16200000">
            <a:off x="65853" y="3720305"/>
            <a:ext cx="1082676" cy="785818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UY">
              <a:solidFill>
                <a:schemeClr val="tx1"/>
              </a:solidFill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 rot="4854886">
            <a:off x="5840025" y="4327954"/>
            <a:ext cx="1678792" cy="816729"/>
          </a:xfrm>
          <a:prstGeom prst="curvedUpArrow">
            <a:avLst>
              <a:gd name="adj1" fmla="val 42983"/>
              <a:gd name="adj2" fmla="val 85978"/>
              <a:gd name="adj3" fmla="val 3333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 rot="-4897472">
            <a:off x="3020120" y="4234343"/>
            <a:ext cx="1736725" cy="962025"/>
          </a:xfrm>
          <a:prstGeom prst="curvedUpArrow">
            <a:avLst>
              <a:gd name="adj1" fmla="val 42959"/>
              <a:gd name="adj2" fmla="val 85918"/>
              <a:gd name="adj3" fmla="val 3333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1714480" y="2571744"/>
            <a:ext cx="43473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7200" b="1" dirty="0"/>
              <a:t>-</a:t>
            </a:r>
            <a:r>
              <a:rPr lang="es-UY" sz="3200" b="1" dirty="0"/>
              <a:t> 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071934" y="2643182"/>
            <a:ext cx="465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4400" b="1" dirty="0"/>
              <a:t>=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F84B1D0-BB67-467B-B3AA-AA07E099F7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6954810"/>
              </p:ext>
            </p:extLst>
          </p:nvPr>
        </p:nvGraphicFramePr>
        <p:xfrm>
          <a:off x="246893" y="305369"/>
          <a:ext cx="8650214" cy="6052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14282" y="6286520"/>
            <a:ext cx="892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b="1" dirty="0"/>
              <a:t>Elaborado en base a datos de INAC, 1037 pares de observaciones semanales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285852" y="5072074"/>
            <a:ext cx="3696653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bg1"/>
                </a:solidFill>
              </a:rPr>
              <a:t>Valores contado puesto en frigorífico</a:t>
            </a:r>
          </a:p>
        </p:txBody>
      </p:sp>
    </p:spTree>
    <p:extLst>
      <p:ext uri="{BB962C8B-B14F-4D97-AF65-F5344CB8AC3E}">
        <p14:creationId xmlns:p14="http://schemas.microsoft.com/office/powerpoint/2010/main" val="1088919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A9B4F2E-2136-45BE-B634-CCA587595E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860000"/>
              </p:ext>
            </p:extLst>
          </p:nvPr>
        </p:nvGraphicFramePr>
        <p:xfrm>
          <a:off x="0" y="0"/>
          <a:ext cx="9144000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Rectángulo"/>
          <p:cNvSpPr/>
          <p:nvPr/>
        </p:nvSpPr>
        <p:spPr>
          <a:xfrm>
            <a:off x="214282" y="6286520"/>
            <a:ext cx="8929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UY" b="1" dirty="0"/>
              <a:t>Elaborado en base a datos de INAC y Plaza Rural , 208 pares de observaciones mensuales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57818" y="5072074"/>
            <a:ext cx="3587585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s-UY" b="1" dirty="0">
                <a:solidFill>
                  <a:schemeClr val="bg1"/>
                </a:solidFill>
              </a:rPr>
              <a:t>Precio contado puesto en frigorífico</a:t>
            </a:r>
          </a:p>
        </p:txBody>
      </p:sp>
    </p:spTree>
    <p:extLst>
      <p:ext uri="{BB962C8B-B14F-4D97-AF65-F5344CB8AC3E}">
        <p14:creationId xmlns:p14="http://schemas.microsoft.com/office/powerpoint/2010/main" val="312332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4090"/>
          </a:xfrm>
        </p:spPr>
        <p:txBody>
          <a:bodyPr>
            <a:noAutofit/>
          </a:bodyPr>
          <a:lstStyle/>
          <a:p>
            <a:r>
              <a:rPr lang="es-UY" b="1" dirty="0">
                <a:latin typeface="Calibri" pitchFamily="34" charset="0"/>
              </a:rPr>
              <a:t>Variación Temporal del Tipo de Cambio  en el Uruguay ($/US$) </a:t>
            </a:r>
          </a:p>
        </p:txBody>
      </p:sp>
      <p:pic>
        <p:nvPicPr>
          <p:cNvPr id="20483" name="Picture 2" descr="https://todoelcampo.com.uy/wp-content/uploads/2023/01/exante-evolucion-del-dolar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38"/>
            <a:ext cx="914400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Flecha abajo"/>
          <p:cNvSpPr/>
          <p:nvPr/>
        </p:nvSpPr>
        <p:spPr>
          <a:xfrm>
            <a:off x="5214942" y="2143116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4 Flecha abajo"/>
          <p:cNvSpPr/>
          <p:nvPr/>
        </p:nvSpPr>
        <p:spPr>
          <a:xfrm rot="12624716">
            <a:off x="7215193" y="5627493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2855</Words>
  <Application>Microsoft Office PowerPoint</Application>
  <PresentationFormat>Presentación en pantalla (4:3)</PresentationFormat>
  <Paragraphs>1077</Paragraphs>
  <Slides>40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5" baseType="lpstr">
      <vt:lpstr>Arial</vt:lpstr>
      <vt:lpstr>Calibri</vt:lpstr>
      <vt:lpstr>Verdana</vt:lpstr>
      <vt:lpstr>Wingdings</vt:lpstr>
      <vt:lpstr>Tema de Office</vt:lpstr>
      <vt:lpstr>Presentación de PowerPoint</vt:lpstr>
      <vt:lpstr> El efecto domino y sus derivaciones  en las empresas ganaderas. </vt:lpstr>
      <vt:lpstr>Una hipótesis es una afirmación, que puede o no ser cierta.</vt:lpstr>
      <vt:lpstr>“Los resultados económicos del ejercicio agrícola 2022/2023 serán menores a los del 2021/2022 y con un menor poder de compra”.</vt:lpstr>
      <vt:lpstr>El efecto domino y sus derivaciones sobre las empresas ganaderas.</vt:lpstr>
      <vt:lpstr>Modelo Simplificado  de la Economía  de una Empresa Ganadera en el  Uruguay.</vt:lpstr>
      <vt:lpstr>Presentación de PowerPoint</vt:lpstr>
      <vt:lpstr>Presentación de PowerPoint</vt:lpstr>
      <vt:lpstr>Variación Temporal del Tipo de Cambio  en el Uruguay ($/US$) </vt:lpstr>
      <vt:lpstr>Encarecimiento en dólares de aquellos componentes de costos en moneda nacional. Asimismo, se reducirá el poder adquisitivo de bienes y servicios, aproximadamente un 17 %. </vt:lpstr>
      <vt:lpstr>Se incremento, el valor unitario de los suplementos entre ejercicios agrícolas.</vt:lpstr>
      <vt:lpstr>Se incrementaron los volúmenes consumidos de  suplementos y de  los precios en U$S respectivamente.</vt:lpstr>
      <vt:lpstr>Variación mensual del precio del novillo  con destino a industria según ejercicio agrícola.</vt:lpstr>
      <vt:lpstr>Variación mensual del precio de la vaca  con destino a industria según ejercicio agrícola.</vt:lpstr>
      <vt:lpstr>Variación mensual del precio del ternero  (141-180 kilos) en U$S/kg según ejercicio agrícola.</vt:lpstr>
      <vt:lpstr>Variación mensual del precio de la vaca de invernada en U$S/kg según ejercicio agrícola.</vt:lpstr>
      <vt:lpstr>Variación mensual del precio del cordero con  destino a industria según ejercicio agrícola.</vt:lpstr>
      <vt:lpstr>Variación mensual del precio de la oveja con  destino a industria según ejercicio agrícola.</vt:lpstr>
      <vt:lpstr>A modo de resumen, se redujo el precio en U$S/kg, que recibieron los ganaderos.</vt:lpstr>
      <vt:lpstr>No obstante, para el periodo de análisis (Octubre/mayo) 2022/2023 versus 2021/2022, los precios que recibieron los ganaderos se redujeron…….</vt:lpstr>
      <vt:lpstr>Además, para el periodo de análisis (febrero/mayo) 2022/2023 versus 2021/2022, los precios que recibieron los ganaderos criadores se redujeron…..</vt:lpstr>
      <vt:lpstr>Variación del precio de la lana certificada según micronaje y ejercicio agrícola. </vt:lpstr>
      <vt:lpstr>El estudio de caso es una forma de abordar un fenómeno o situación particular de manera profunda y en su contexto.</vt:lpstr>
      <vt:lpstr>Particularidades del Estudio de Caso</vt:lpstr>
      <vt:lpstr>Descripción de Suelos según Padrón</vt:lpstr>
      <vt:lpstr>Se perdió entre el 40 al 50 % de la producción de forraje  de campo natural  “16 Seccional de Tacuarembó”</vt:lpstr>
      <vt:lpstr>Sus consecuencias en resultados.</vt:lpstr>
      <vt:lpstr>La performance reproductiva se redujo 8 % </vt:lpstr>
      <vt:lpstr> Se mantuvo la estructura productiva del stock vacuno, no obstante ……..</vt:lpstr>
      <vt:lpstr>Se mantuvo el volumen de ventas entre ejercicios agrícolas,  pero el peso medio de venta se redujo un 13 %, mientras  que el valor medio de venta se redujo un 36%.</vt:lpstr>
      <vt:lpstr>El peso medio del stock vacuno expresado en kilos por cabeza se redujo un 9,31%.</vt:lpstr>
      <vt:lpstr>La producción se redujo un 32%. </vt:lpstr>
      <vt:lpstr>El Producto Bruto Total se redujo un 44 %. </vt:lpstr>
      <vt:lpstr>Mientras tanto, los costos totales de producción se  incrementaron un 29 %.</vt:lpstr>
      <vt:lpstr>Como consecuencia entonces, el Ingreso Neto del sistema ganadero en cuestión, se redujo un 84 %.</vt:lpstr>
      <vt:lpstr>“Estamos ante la peor seca del siglo”  Fuente: Alejandro Terra, 22/02/2023 </vt:lpstr>
      <vt:lpstr>Se redujo significativamente el resultado económico, igualmente el poder adquisitivo de bienes y servicios, aproximadamente un 17 %.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Italo</dc:creator>
  <cp:lastModifiedBy>Gustavo Ferreira</cp:lastModifiedBy>
  <cp:revision>246</cp:revision>
  <dcterms:created xsi:type="dcterms:W3CDTF">2023-04-26T16:30:13Z</dcterms:created>
  <dcterms:modified xsi:type="dcterms:W3CDTF">2023-06-20T11:54:24Z</dcterms:modified>
</cp:coreProperties>
</file>