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7"/>
  </p:notesMasterIdLst>
  <p:sldIdLst>
    <p:sldId id="256" r:id="rId3"/>
    <p:sldId id="434" r:id="rId4"/>
    <p:sldId id="258" r:id="rId5"/>
    <p:sldId id="263" r:id="rId6"/>
    <p:sldId id="262" r:id="rId7"/>
    <p:sldId id="264" r:id="rId8"/>
    <p:sldId id="426" r:id="rId9"/>
    <p:sldId id="432" r:id="rId10"/>
    <p:sldId id="424" r:id="rId11"/>
    <p:sldId id="429" r:id="rId12"/>
    <p:sldId id="430" r:id="rId13"/>
    <p:sldId id="431" r:id="rId14"/>
    <p:sldId id="260" r:id="rId15"/>
    <p:sldId id="265" r:id="rId16"/>
    <p:sldId id="266" r:id="rId17"/>
    <p:sldId id="267" r:id="rId18"/>
    <p:sldId id="433" r:id="rId19"/>
    <p:sldId id="283" r:id="rId20"/>
    <p:sldId id="282" r:id="rId21"/>
    <p:sldId id="293" r:id="rId22"/>
    <p:sldId id="294" r:id="rId23"/>
    <p:sldId id="296" r:id="rId24"/>
    <p:sldId id="297" r:id="rId25"/>
    <p:sldId id="298" r:id="rId26"/>
    <p:sldId id="299" r:id="rId27"/>
    <p:sldId id="300" r:id="rId28"/>
    <p:sldId id="303" r:id="rId29"/>
    <p:sldId id="304" r:id="rId30"/>
    <p:sldId id="306" r:id="rId31"/>
    <p:sldId id="307" r:id="rId32"/>
    <p:sldId id="309" r:id="rId33"/>
    <p:sldId id="310" r:id="rId34"/>
    <p:sldId id="311" r:id="rId35"/>
    <p:sldId id="312" r:id="rId36"/>
    <p:sldId id="317" r:id="rId37"/>
    <p:sldId id="318" r:id="rId38"/>
    <p:sldId id="319" r:id="rId39"/>
    <p:sldId id="320" r:id="rId40"/>
    <p:sldId id="321" r:id="rId41"/>
    <p:sldId id="323" r:id="rId42"/>
    <p:sldId id="324" r:id="rId43"/>
    <p:sldId id="325" r:id="rId44"/>
    <p:sldId id="328" r:id="rId45"/>
    <p:sldId id="329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341" r:id="rId57"/>
    <p:sldId id="342" r:id="rId58"/>
    <p:sldId id="346" r:id="rId59"/>
    <p:sldId id="347" r:id="rId60"/>
    <p:sldId id="348" r:id="rId61"/>
    <p:sldId id="353" r:id="rId62"/>
    <p:sldId id="354" r:id="rId63"/>
    <p:sldId id="355" r:id="rId64"/>
    <p:sldId id="356" r:id="rId65"/>
    <p:sldId id="357" r:id="rId66"/>
    <p:sldId id="358" r:id="rId67"/>
    <p:sldId id="359" r:id="rId68"/>
    <p:sldId id="360" r:id="rId69"/>
    <p:sldId id="364" r:id="rId70"/>
    <p:sldId id="365" r:id="rId71"/>
    <p:sldId id="366" r:id="rId72"/>
    <p:sldId id="367" r:id="rId73"/>
    <p:sldId id="368" r:id="rId74"/>
    <p:sldId id="369" r:id="rId75"/>
    <p:sldId id="370" r:id="rId76"/>
    <p:sldId id="371" r:id="rId77"/>
    <p:sldId id="372" r:id="rId78"/>
    <p:sldId id="373" r:id="rId79"/>
    <p:sldId id="374" r:id="rId80"/>
    <p:sldId id="377" r:id="rId81"/>
    <p:sldId id="378" r:id="rId82"/>
    <p:sldId id="379" r:id="rId83"/>
    <p:sldId id="380" r:id="rId84"/>
    <p:sldId id="381" r:id="rId85"/>
    <p:sldId id="382" r:id="rId86"/>
    <p:sldId id="383" r:id="rId87"/>
    <p:sldId id="388" r:id="rId88"/>
    <p:sldId id="389" r:id="rId89"/>
    <p:sldId id="390" r:id="rId90"/>
    <p:sldId id="391" r:id="rId91"/>
    <p:sldId id="392" r:id="rId92"/>
    <p:sldId id="393" r:id="rId93"/>
    <p:sldId id="394" r:id="rId94"/>
    <p:sldId id="395" r:id="rId95"/>
    <p:sldId id="396" r:id="rId96"/>
    <p:sldId id="397" r:id="rId97"/>
    <p:sldId id="412" r:id="rId98"/>
    <p:sldId id="413" r:id="rId99"/>
    <p:sldId id="414" r:id="rId100"/>
    <p:sldId id="415" r:id="rId101"/>
    <p:sldId id="416" r:id="rId102"/>
    <p:sldId id="418" r:id="rId103"/>
    <p:sldId id="419" r:id="rId104"/>
    <p:sldId id="421" r:id="rId105"/>
    <p:sldId id="422" r:id="rId10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67" autoAdjust="0"/>
    <p:restoredTop sz="86392" autoAdjust="0"/>
  </p:normalViewPr>
  <p:slideViewPr>
    <p:cSldViewPr>
      <p:cViewPr varScale="1">
        <p:scale>
          <a:sx n="68" d="100"/>
          <a:sy n="68" d="100"/>
        </p:scale>
        <p:origin x="120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1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7D0DB-B644-467B-A593-9724C24753EA}" type="datetimeFigureOut">
              <a:rPr lang="es-UY" smtClean="0"/>
              <a:pPr/>
              <a:t>16/5/2023</a:t>
            </a:fld>
            <a:endParaRPr lang="es-UY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Y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9E102-133C-409A-BC08-761EAEC86112}" type="slidenum">
              <a:rPr lang="es-UY" smtClean="0"/>
              <a:pPr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06403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A7128-F174-45FD-9D7D-2BB5D24FCB85}" type="slidenum">
              <a:rPr lang="es-ES"/>
              <a:pPr/>
              <a:t>8</a:t>
            </a:fld>
            <a:endParaRPr lang="es-E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/>
              <a:t>Trabajo de campo y laboratorio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4222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654E5-C68D-4AC1-9A95-C28C91089469}" type="slidenum">
              <a:rPr lang="es-ES"/>
              <a:pPr/>
              <a:t>18</a:t>
            </a:fld>
            <a:endParaRPr lang="es-E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/>
              <a:t>Actualismo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3034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88B546-B494-44AE-B4D9-D58C021F2ABB}" type="slidenum">
              <a:rPr lang="es-ES_tradnl"/>
              <a:pPr/>
              <a:t>30</a:t>
            </a:fld>
            <a:endParaRPr lang="es-ES_tradnl"/>
          </a:p>
        </p:txBody>
      </p:sp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/>
          </a:p>
        </p:txBody>
      </p:sp>
      <p:sp>
        <p:nvSpPr>
          <p:cNvPr id="72708" name="Slide Number Placeholder 3"/>
          <p:cNvSpPr txBox="1">
            <a:spLocks noGrp="1"/>
          </p:cNvSpPr>
          <p:nvPr/>
        </p:nvSpPr>
        <p:spPr bwMode="auto">
          <a:xfrm>
            <a:off x="3884463" y="8684532"/>
            <a:ext cx="2972004" cy="45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 anchor="b"/>
          <a:lstStyle/>
          <a:p>
            <a:pPr algn="r">
              <a:spcBef>
                <a:spcPct val="50000"/>
              </a:spcBef>
            </a:pPr>
            <a:fld id="{6E7BECE9-3B75-41C6-B9E1-2F9E70DABFFF}" type="slidenum">
              <a:rPr lang="en-US" sz="1200">
                <a:latin typeface="Calibri" pitchFamily="34" charset="0"/>
              </a:rPr>
              <a:pPr algn="r">
                <a:spcBef>
                  <a:spcPct val="50000"/>
                </a:spcBef>
              </a:pPr>
              <a:t>30</a:t>
            </a:fld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51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469EC-9E03-4683-94CD-214FB0E2ED4B}" type="slidenum">
              <a:rPr lang="es-ES"/>
              <a:pPr/>
              <a:t>87</a:t>
            </a:fld>
            <a:endParaRPr lang="es-ES"/>
          </a:p>
        </p:txBody>
      </p:sp>
      <p:sp>
        <p:nvSpPr>
          <p:cNvPr id="214018" name="Rectangle 7"/>
          <p:cNvSpPr txBox="1">
            <a:spLocks noGrp="1" noChangeArrowheads="1"/>
          </p:cNvSpPr>
          <p:nvPr/>
        </p:nvSpPr>
        <p:spPr bwMode="auto">
          <a:xfrm>
            <a:off x="3885996" y="8687368"/>
            <a:ext cx="2972004" cy="45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4" rIns="91430" bIns="45714" anchor="b"/>
          <a:lstStyle/>
          <a:p>
            <a:pPr algn="r" eaLnBrk="0" hangingPunct="0">
              <a:spcBef>
                <a:spcPct val="50000"/>
              </a:spcBef>
            </a:pPr>
            <a:fld id="{D9269FBC-DBD5-48BD-8501-A35B2E8F032F}" type="slidenum">
              <a:rPr lang="es-ES_tradnl" sz="1200"/>
              <a:pPr algn="r" eaLnBrk="0" hangingPunct="0">
                <a:spcBef>
                  <a:spcPct val="50000"/>
                </a:spcBef>
              </a:pPr>
              <a:t>87</a:t>
            </a:fld>
            <a:endParaRPr lang="es-ES_tradnl" sz="1200" dirty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/>
              <a:t>Galería de Impactos.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607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089" y="8685104"/>
            <a:ext cx="2972472" cy="45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2" rIns="91425" bIns="45712" anchor="b"/>
          <a:lstStyle/>
          <a:p>
            <a:pPr algn="r" defTabSz="914351"/>
            <a:fld id="{C75D39E1-3A38-4632-AE4F-1675E3B0CB2E}" type="slidenum">
              <a:rPr lang="es-ES" sz="1200">
                <a:latin typeface="Comic Sans MS" pitchFamily="66" charset="0"/>
              </a:rPr>
              <a:pPr algn="r" defTabSz="914351"/>
              <a:t>101</a:t>
            </a:fld>
            <a:endParaRPr lang="es-ES" sz="1200" dirty="0">
              <a:latin typeface="Comic Sans MS" pitchFamily="66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97" y="4343231"/>
            <a:ext cx="5029008" cy="4115139"/>
          </a:xfrm>
          <a:noFill/>
          <a:ln/>
        </p:spPr>
        <p:txBody>
          <a:bodyPr lIns="91425" tIns="45712" rIns="91425" bIns="45712"/>
          <a:lstStyle/>
          <a:p>
            <a:pPr defTabSz="801623">
              <a:spcBef>
                <a:spcPct val="0"/>
              </a:spcBef>
            </a:pPr>
            <a:endParaRPr lang="es-UY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27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4089" y="8685104"/>
            <a:ext cx="2972472" cy="45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2" rIns="91425" bIns="45712" anchor="b"/>
          <a:lstStyle/>
          <a:p>
            <a:pPr algn="r" defTabSz="914351"/>
            <a:fld id="{3217E3BB-9774-44D6-B454-94C5959E027B}" type="slidenum">
              <a:rPr lang="es-ES" sz="1200">
                <a:latin typeface="Comic Sans MS" pitchFamily="66" charset="0"/>
              </a:rPr>
              <a:pPr algn="r" defTabSz="914351"/>
              <a:t>102</a:t>
            </a:fld>
            <a:endParaRPr lang="es-ES" sz="1200" dirty="0">
              <a:latin typeface="Comic Sans MS" pitchFamily="66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97" y="4343231"/>
            <a:ext cx="5029008" cy="4115139"/>
          </a:xfrm>
          <a:noFill/>
          <a:ln/>
        </p:spPr>
        <p:txBody>
          <a:bodyPr lIns="91425" tIns="45712" rIns="91425" bIns="45712"/>
          <a:lstStyle/>
          <a:p>
            <a:pPr defTabSz="801623">
              <a:spcBef>
                <a:spcPct val="0"/>
              </a:spcBef>
            </a:pPr>
            <a:endParaRPr lang="es-UY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1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1E38-1624-47B7-A2C4-3AF32727558E}" type="datetimeFigureOut">
              <a:rPr lang="es-ES" smtClean="0"/>
              <a:pPr/>
              <a:t>16/05/2023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74FB-7988-4D83-968F-C403D01626D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1E38-1624-47B7-A2C4-3AF32727558E}" type="datetimeFigureOut">
              <a:rPr lang="es-ES" smtClean="0"/>
              <a:pPr/>
              <a:t>16/05/2023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74FB-7988-4D83-968F-C403D01626D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1E38-1624-47B7-A2C4-3AF32727558E}" type="datetimeFigureOut">
              <a:rPr lang="es-ES" smtClean="0"/>
              <a:pPr/>
              <a:t>16/05/2023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74FB-7988-4D83-968F-C403D01626D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87DD8F-D0A9-4C5D-83A9-FAD3B7FCE86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5DDDB-1A7F-4D26-8B9A-A2150ED44F3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DD5B79-A7C2-4C3C-8741-4DD699CC0DA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47441-A9FC-4B27-A221-0F99AFAF5D3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1E38-1624-47B7-A2C4-3AF32727558E}" type="datetimeFigureOut">
              <a:rPr lang="es-ES" smtClean="0"/>
              <a:pPr/>
              <a:t>16/05/2023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74FB-7988-4D83-968F-C403D01626D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1E38-1624-47B7-A2C4-3AF32727558E}" type="datetimeFigureOut">
              <a:rPr lang="es-ES" smtClean="0"/>
              <a:pPr/>
              <a:t>16/05/2023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74FB-7988-4D83-968F-C403D01626D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1E38-1624-47B7-A2C4-3AF32727558E}" type="datetimeFigureOut">
              <a:rPr lang="es-ES" smtClean="0"/>
              <a:pPr/>
              <a:t>16/05/2023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74FB-7988-4D83-968F-C403D01626D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1E38-1624-47B7-A2C4-3AF32727558E}" type="datetimeFigureOut">
              <a:rPr lang="es-ES" smtClean="0"/>
              <a:pPr/>
              <a:t>16/05/2023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74FB-7988-4D83-968F-C403D01626D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1E38-1624-47B7-A2C4-3AF32727558E}" type="datetimeFigureOut">
              <a:rPr lang="es-ES" smtClean="0"/>
              <a:pPr/>
              <a:t>16/05/2023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74FB-7988-4D83-968F-C403D01626D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1E38-1624-47B7-A2C4-3AF32727558E}" type="datetimeFigureOut">
              <a:rPr lang="es-ES" smtClean="0"/>
              <a:pPr/>
              <a:t>16/05/2023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74FB-7988-4D83-968F-C403D01626D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1E38-1624-47B7-A2C4-3AF32727558E}" type="datetimeFigureOut">
              <a:rPr lang="es-ES" smtClean="0"/>
              <a:pPr/>
              <a:t>16/05/2023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74FB-7988-4D83-968F-C403D01626D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1E38-1624-47B7-A2C4-3AF32727558E}" type="datetimeFigureOut">
              <a:rPr lang="es-ES" smtClean="0"/>
              <a:pPr/>
              <a:t>16/05/2023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74FB-7988-4D83-968F-C403D01626D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2B2B2"/>
            </a:gs>
            <a:gs pos="100000">
              <a:srgbClr val="CC009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E1E38-1624-47B7-A2C4-3AF32727558E}" type="datetimeFigureOut">
              <a:rPr lang="es-ES" smtClean="0"/>
              <a:pPr/>
              <a:t>16/05/2023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874FB-7988-4D83-968F-C403D01626D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2B2B2"/>
            </a:gs>
            <a:gs pos="100000">
              <a:srgbClr val="CC009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F9433DBA-E3F6-4D92-ADBE-C1715A8001B1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onstant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onstantia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onstantia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onstantia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nstantia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0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hyperlink" Target="http://www.rpi.edu/dept/phys/Astro/course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2.png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9.png"/><Relationship Id="rId4" Type="http://schemas.openxmlformats.org/officeDocument/2006/relationships/oleObject" Target="../embeddings/oleObject3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71.png"/><Relationship Id="rId9" Type="http://schemas.openxmlformats.org/officeDocument/2006/relationships/image" Target="../media/image74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42910" y="714356"/>
            <a:ext cx="814393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                                     </a:t>
            </a:r>
            <a:r>
              <a:rPr lang="es-ES" sz="3600" dirty="0"/>
              <a:t>Clase Paleontología</a:t>
            </a:r>
          </a:p>
          <a:p>
            <a:r>
              <a:rPr lang="es-ES" sz="3600" dirty="0"/>
              <a:t>      Curso Geología y Geomorfología</a:t>
            </a:r>
          </a:p>
          <a:p>
            <a:r>
              <a:rPr lang="es-ES" sz="3600" dirty="0"/>
              <a:t>                              CURE</a:t>
            </a:r>
          </a:p>
          <a:p>
            <a:endParaRPr lang="es-ES" sz="3200" dirty="0"/>
          </a:p>
          <a:p>
            <a:endParaRPr lang="es-ES" sz="3200" dirty="0"/>
          </a:p>
          <a:p>
            <a:endParaRPr lang="es-ES" sz="3200" dirty="0"/>
          </a:p>
          <a:p>
            <a:endParaRPr lang="es-ES" sz="3200" dirty="0"/>
          </a:p>
          <a:p>
            <a:r>
              <a:rPr lang="es-ES" sz="3200" dirty="0"/>
              <a:t>Richard Fariña y Ángeles </a:t>
            </a:r>
            <a:r>
              <a:rPr lang="es-ES" sz="3200" dirty="0" err="1"/>
              <a:t>Beri</a:t>
            </a:r>
            <a:endParaRPr lang="es-ES" sz="3200" dirty="0"/>
          </a:p>
          <a:p>
            <a:r>
              <a:rPr lang="es-ES" sz="3200" dirty="0"/>
              <a:t>dogor@netgate.com.uy</a:t>
            </a:r>
          </a:p>
          <a:p>
            <a:r>
              <a:rPr lang="es-ES" sz="3200" dirty="0"/>
              <a:t>beri@fcien.edu.uy</a:t>
            </a:r>
          </a:p>
          <a:p>
            <a:r>
              <a:rPr lang="es-ES" sz="3200" dirty="0"/>
              <a:t>Facultad de Ciencias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00100" y="214290"/>
            <a:ext cx="8017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 </a:t>
            </a:r>
            <a:r>
              <a:rPr lang="es-ES" sz="2800" b="1" dirty="0"/>
              <a:t>Diferentes tipos  de fósiles o formas de preservación</a:t>
            </a:r>
            <a:endParaRPr lang="es-ES" sz="20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0" y="1357298"/>
            <a:ext cx="3343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1. Material original</a:t>
            </a:r>
          </a:p>
        </p:txBody>
      </p:sp>
      <p:pic>
        <p:nvPicPr>
          <p:cNvPr id="6" name="Picture 3" descr="DSCF17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285992"/>
            <a:ext cx="3500430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SCF177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00728" y="2285992"/>
            <a:ext cx="3143272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5214942" y="1785926"/>
            <a:ext cx="1573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Moluscos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atacion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"/>
            <a:ext cx="687705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098" name="Picture 3" descr="Datacione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573463"/>
            <a:ext cx="687705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300788" y="5634038"/>
            <a:ext cx="2771775" cy="1152525"/>
            <a:chOff x="4014" y="1026"/>
            <a:chExt cx="1746" cy="726"/>
          </a:xfrm>
        </p:grpSpPr>
        <p:sp>
          <p:nvSpPr>
            <p:cNvPr id="260102" name="Text Box 5"/>
            <p:cNvSpPr txBox="1">
              <a:spLocks noChangeArrowheads="1"/>
            </p:cNvSpPr>
            <p:nvPr/>
          </p:nvSpPr>
          <p:spPr bwMode="auto">
            <a:xfrm>
              <a:off x="4332" y="1207"/>
              <a:ext cx="142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4000" baseline="0"/>
                <a:t>28.000</a:t>
              </a:r>
              <a:endParaRPr lang="es-ES" sz="4000" baseline="0"/>
            </a:p>
          </p:txBody>
        </p:sp>
        <p:sp>
          <p:nvSpPr>
            <p:cNvPr id="260103" name="AutoShape 6"/>
            <p:cNvSpPr>
              <a:spLocks noChangeArrowheads="1"/>
            </p:cNvSpPr>
            <p:nvPr/>
          </p:nvSpPr>
          <p:spPr bwMode="auto">
            <a:xfrm>
              <a:off x="4014" y="1026"/>
              <a:ext cx="1746" cy="726"/>
            </a:xfrm>
            <a:prstGeom prst="leftArrowCallout">
              <a:avLst>
                <a:gd name="adj1" fmla="val 14046"/>
                <a:gd name="adj2" fmla="val 25000"/>
                <a:gd name="adj3" fmla="val 23415"/>
                <a:gd name="adj4" fmla="val 79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s-UY" baseline="0"/>
            </a:p>
          </p:txBody>
        </p:sp>
      </p:grp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5292725" y="1989138"/>
            <a:ext cx="1150938" cy="1008062"/>
          </a:xfrm>
          <a:prstGeom prst="rect">
            <a:avLst/>
          </a:prstGeom>
          <a:noFill/>
          <a:ln w="38100">
            <a:solidFill>
              <a:srgbClr val="CC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s-UY" baseline="0"/>
          </a:p>
        </p:txBody>
      </p:sp>
      <p:pic>
        <p:nvPicPr>
          <p:cNvPr id="13322" name="Picture 10" descr="Datacion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0"/>
            <a:ext cx="774065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Richard\2 Early hunting\Fariña et al. Figure 3 PRS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2000" y="0"/>
            <a:ext cx="921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2 Rectángulo"/>
          <p:cNvSpPr>
            <a:spLocks noChangeArrowheads="1"/>
          </p:cNvSpPr>
          <p:nvPr/>
        </p:nvSpPr>
        <p:spPr bwMode="auto">
          <a:xfrm>
            <a:off x="-72000" y="0"/>
            <a:ext cx="8429760" cy="46165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defTabSz="914414">
              <a:buSzPct val="110000"/>
            </a:pPr>
            <a:r>
              <a:rPr lang="es-UY" sz="3600" dirty="0"/>
              <a:t>Regiones anatómicas representadas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Richard\2 Early hunting\Fariña et al. Figure 3 PRS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2 Rectángulo"/>
          <p:cNvSpPr>
            <a:spLocks noChangeArrowheads="1"/>
          </p:cNvSpPr>
          <p:nvPr/>
        </p:nvSpPr>
        <p:spPr bwMode="auto">
          <a:xfrm>
            <a:off x="0" y="0"/>
            <a:ext cx="2714400" cy="830987"/>
          </a:xfrm>
          <a:prstGeom prst="rect">
            <a:avLst/>
          </a:prstGeom>
          <a:solidFill>
            <a:srgbClr val="F8F8F8"/>
          </a:solidFill>
          <a:ln w="19050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defTabSz="914414">
              <a:buSzPct val="110000"/>
            </a:pPr>
            <a:r>
              <a:rPr lang="en-US" sz="3600" dirty="0" err="1">
                <a:solidFill>
                  <a:schemeClr val="bg1"/>
                </a:solidFill>
              </a:rPr>
              <a:t>Perfil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mortalidad</a:t>
            </a:r>
            <a:endParaRPr lang="es-UY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E:\2 Early hunting\figura 4_PRS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600" y="357157"/>
            <a:ext cx="9165600" cy="621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2"/>
          <p:cNvSpPr>
            <a:spLocks noChangeArrowheads="1"/>
          </p:cNvSpPr>
          <p:nvPr/>
        </p:nvSpPr>
        <p:spPr bwMode="auto">
          <a:xfrm>
            <a:off x="395288" y="2708275"/>
            <a:ext cx="2057400" cy="2530475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aseline="0">
                <a:cs typeface="Times New Roman" pitchFamily="18" charset="0"/>
              </a:rPr>
              <a:t>¿Y por qué ya no están?</a:t>
            </a:r>
            <a:endParaRPr lang="es-ES" sz="4000" baseline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7063" y="0"/>
            <a:ext cx="4789487" cy="6858000"/>
            <a:chOff x="1995" y="0"/>
            <a:chExt cx="3017" cy="4320"/>
          </a:xfrm>
        </p:grpSpPr>
        <p:pic>
          <p:nvPicPr>
            <p:cNvPr id="263171" name="Picture 4" descr="indio + glipt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95" y="0"/>
              <a:ext cx="3017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515" y="1344"/>
              <a:ext cx="1497" cy="2976"/>
              <a:chOff x="3408" y="672"/>
              <a:chExt cx="2352" cy="3648"/>
            </a:xfrm>
          </p:grpSpPr>
          <p:sp>
            <p:nvSpPr>
              <p:cNvPr id="263173" name="AutoShape 6"/>
              <p:cNvSpPr>
                <a:spLocks noChangeArrowheads="1"/>
              </p:cNvSpPr>
              <p:nvPr/>
            </p:nvSpPr>
            <p:spPr bwMode="auto">
              <a:xfrm flipH="1">
                <a:off x="3408" y="672"/>
                <a:ext cx="2352" cy="3648"/>
              </a:xfrm>
              <a:prstGeom prst="rtTriangle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s-UY"/>
              </a:p>
            </p:txBody>
          </p:sp>
          <p:sp>
            <p:nvSpPr>
              <p:cNvPr id="263174" name="Rectangle 7"/>
              <p:cNvSpPr>
                <a:spLocks noChangeArrowheads="1"/>
              </p:cNvSpPr>
              <p:nvPr/>
            </p:nvSpPr>
            <p:spPr bwMode="auto">
              <a:xfrm>
                <a:off x="4032" y="2448"/>
                <a:ext cx="1056" cy="9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s-UY"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00100" y="214290"/>
            <a:ext cx="8017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 </a:t>
            </a:r>
            <a:r>
              <a:rPr lang="es-ES" sz="2800" b="1" dirty="0"/>
              <a:t>Diferentes tipos  de fósiles o formas de preservación</a:t>
            </a:r>
            <a:endParaRPr lang="es-ES" sz="20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0" y="1643050"/>
            <a:ext cx="3343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1. Material original</a:t>
            </a:r>
          </a:p>
        </p:txBody>
      </p:sp>
      <p:pic>
        <p:nvPicPr>
          <p:cNvPr id="8" name="Picture 4" descr="DSCF18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976" y="2971800"/>
            <a:ext cx="3429024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mandíbula.jpg"/>
          <p:cNvPicPr>
            <a:picLocks noChangeAspect="1"/>
          </p:cNvPicPr>
          <p:nvPr/>
        </p:nvPicPr>
        <p:blipFill>
          <a:blip r:embed="rId3"/>
          <a:srcRect b="9696"/>
          <a:stretch>
            <a:fillRect/>
          </a:stretch>
        </p:blipFill>
        <p:spPr>
          <a:xfrm>
            <a:off x="24248" y="3000372"/>
            <a:ext cx="5690760" cy="3857628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4643438" y="2571744"/>
            <a:ext cx="1965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Vertebrados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14" y="5517232"/>
            <a:ext cx="1675985" cy="13053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00100" y="214290"/>
            <a:ext cx="8017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 </a:t>
            </a:r>
            <a:r>
              <a:rPr lang="es-ES" sz="2800" b="1" dirty="0"/>
              <a:t>Diferentes tipos  de fósiles o formas de preservación</a:t>
            </a:r>
            <a:endParaRPr lang="es-ES" sz="20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0" y="1357298"/>
            <a:ext cx="3343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1. Material original</a:t>
            </a:r>
          </a:p>
        </p:txBody>
      </p:sp>
      <p:pic>
        <p:nvPicPr>
          <p:cNvPr id="12" name="11 Imagen" descr="Potonieisporites40x.t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2714620"/>
            <a:ext cx="5000628" cy="4143381"/>
          </a:xfrm>
          <a:prstGeom prst="rect">
            <a:avLst/>
          </a:prstGeom>
        </p:spPr>
      </p:pic>
      <p:pic>
        <p:nvPicPr>
          <p:cNvPr id="10" name="9 Imagen" descr="diatome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2714620"/>
            <a:ext cx="4143372" cy="414338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4071934" y="1714488"/>
            <a:ext cx="169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Microfósiles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571604" y="2143116"/>
            <a:ext cx="223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Granos de polen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6000760" y="2214554"/>
            <a:ext cx="1517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Diatomeas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00100" y="214290"/>
            <a:ext cx="8017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 </a:t>
            </a:r>
            <a:r>
              <a:rPr lang="es-ES" sz="2800" b="1" dirty="0"/>
              <a:t>Diferentes tipos  de fósiles o formas de preservación</a:t>
            </a:r>
            <a:endParaRPr lang="es-ES" sz="20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0" y="1357298"/>
            <a:ext cx="3343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1. Material original</a:t>
            </a:r>
          </a:p>
        </p:txBody>
      </p:sp>
      <p:pic>
        <p:nvPicPr>
          <p:cNvPr id="13" name="12 Imagen" descr="insecto en amb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71744"/>
            <a:ext cx="4774292" cy="4286256"/>
          </a:xfrm>
          <a:prstGeom prst="rect">
            <a:avLst/>
          </a:prstGeom>
        </p:spPr>
      </p:pic>
      <p:pic>
        <p:nvPicPr>
          <p:cNvPr id="14" name="13 Imagen" descr="mamut congelado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786314" y="2573484"/>
            <a:ext cx="4357686" cy="4284516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142976" y="2071678"/>
            <a:ext cx="218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Araña en ámbar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000760" y="2071678"/>
            <a:ext cx="2177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Mamut en hielo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1357298"/>
            <a:ext cx="3556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2. </a:t>
            </a:r>
            <a:r>
              <a:rPr lang="es-ES" sz="3200" dirty="0" err="1"/>
              <a:t>Permineralización</a:t>
            </a:r>
            <a:endParaRPr lang="es-ES" sz="3200" dirty="0"/>
          </a:p>
        </p:txBody>
      </p:sp>
      <p:pic>
        <p:nvPicPr>
          <p:cNvPr id="11" name="Picture 5" descr="Pla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571744"/>
            <a:ext cx="4500562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 descr="piña perminaralizad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0" y="714356"/>
            <a:ext cx="2019300" cy="2266950"/>
          </a:xfrm>
          <a:prstGeom prst="rect">
            <a:avLst/>
          </a:prstGeom>
        </p:spPr>
      </p:pic>
      <p:pic>
        <p:nvPicPr>
          <p:cNvPr id="16" name="15 Imagen" descr="tronco perminaralizad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1744"/>
            <a:ext cx="4643438" cy="428625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000100" y="214290"/>
            <a:ext cx="8021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 </a:t>
            </a:r>
            <a:r>
              <a:rPr lang="es-ES" sz="2800" b="1" dirty="0"/>
              <a:t>Diferentes tipos  de fósiles o formas de preservación</a:t>
            </a:r>
            <a:endParaRPr lang="es-ES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14282" y="2643182"/>
            <a:ext cx="1100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Tronco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714876" y="2643182"/>
            <a:ext cx="2411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Placa de </a:t>
            </a:r>
            <a:r>
              <a:rPr lang="es-ES" sz="2000" dirty="0" err="1">
                <a:solidFill>
                  <a:schemeClr val="bg1"/>
                </a:solidFill>
              </a:rPr>
              <a:t>Glyptodonte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215206" y="785794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Cono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1357298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3. Moldes</a:t>
            </a:r>
          </a:p>
        </p:txBody>
      </p:sp>
      <p:pic>
        <p:nvPicPr>
          <p:cNvPr id="7" name="Picture 4" descr="DSCF17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000372"/>
            <a:ext cx="5181600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0" y="2572072"/>
            <a:ext cx="4214810" cy="4285543"/>
            <a:chOff x="528" y="986"/>
            <a:chExt cx="3390" cy="4761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528" y="986"/>
              <a:ext cx="3390" cy="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2400" b="1" dirty="0"/>
                <a:t>Bivalvo, molde interno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528" y="1859"/>
              <a:ext cx="16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b="1" dirty="0">
                  <a:solidFill>
                    <a:schemeClr val="bg1"/>
                  </a:solidFill>
                </a:rPr>
                <a:t>Material original</a:t>
              </a:r>
            </a:p>
          </p:txBody>
        </p:sp>
        <p:pic>
          <p:nvPicPr>
            <p:cNvPr id="10" name="Picture 8" descr="DSCF1800"/>
            <p:cNvPicPr>
              <a:picLocks noChangeAspect="1" noChangeArrowheads="1"/>
            </p:cNvPicPr>
            <p:nvPr/>
          </p:nvPicPr>
          <p:blipFill>
            <a:blip r:embed="rId3" cstate="email"/>
            <a:srcRect l="7691" r="15391"/>
            <a:stretch>
              <a:fillRect/>
            </a:stretch>
          </p:blipFill>
          <p:spPr bwMode="auto">
            <a:xfrm>
              <a:off x="528" y="1462"/>
              <a:ext cx="3390" cy="4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13 Imagen" descr="impresión d ehoj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26" y="785794"/>
            <a:ext cx="2643174" cy="2214578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6429388" y="857232"/>
            <a:ext cx="1471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Impresión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000100" y="214290"/>
            <a:ext cx="8017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 </a:t>
            </a:r>
            <a:r>
              <a:rPr lang="es-ES" sz="2800" b="1" dirty="0"/>
              <a:t>Diferentes tipos  de fósiles o formas de preservación</a:t>
            </a:r>
            <a:endParaRPr lang="es-ES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0" y="3429000"/>
            <a:ext cx="173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Material original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2000232" y="3429000"/>
            <a:ext cx="153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Molde interno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4643438" y="6286520"/>
            <a:ext cx="387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Gasterópodo , molde interno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7000892" y="3286124"/>
            <a:ext cx="173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Material original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4857752" y="3214686"/>
            <a:ext cx="153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Molde interno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1357298"/>
            <a:ext cx="2439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4. </a:t>
            </a:r>
            <a:r>
              <a:rPr lang="es-ES" sz="3200" dirty="0" err="1"/>
              <a:t>Icnofósiles</a:t>
            </a:r>
            <a:endParaRPr lang="es-ES" sz="3200" dirty="0"/>
          </a:p>
        </p:txBody>
      </p:sp>
      <p:pic>
        <p:nvPicPr>
          <p:cNvPr id="15" name="14 Imagen" descr="pisa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811" y="-1"/>
            <a:ext cx="4929190" cy="3692135"/>
          </a:xfrm>
          <a:prstGeom prst="rect">
            <a:avLst/>
          </a:prstGeom>
        </p:spPr>
      </p:pic>
      <p:pic>
        <p:nvPicPr>
          <p:cNvPr id="16" name="15 Imagen" descr="huevos.jpg"/>
          <p:cNvPicPr>
            <a:picLocks noChangeAspect="1"/>
          </p:cNvPicPr>
          <p:nvPr/>
        </p:nvPicPr>
        <p:blipFill>
          <a:blip r:embed="rId3"/>
          <a:srcRect l="4435" r="5358"/>
          <a:stretch>
            <a:fillRect/>
          </a:stretch>
        </p:blipFill>
        <p:spPr>
          <a:xfrm>
            <a:off x="0" y="3643314"/>
            <a:ext cx="4357718" cy="3214686"/>
          </a:xfrm>
          <a:prstGeom prst="rect">
            <a:avLst/>
          </a:prstGeom>
        </p:spPr>
      </p:pic>
      <p:pic>
        <p:nvPicPr>
          <p:cNvPr id="18" name="17 Imagen" descr="nid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3648707"/>
            <a:ext cx="4929190" cy="320929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000100" y="214290"/>
            <a:ext cx="8017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 </a:t>
            </a:r>
            <a:r>
              <a:rPr lang="es-ES" sz="2800" b="1" dirty="0"/>
              <a:t>Diferentes tipos  de fósiles o formas de preservación</a:t>
            </a:r>
            <a:endParaRPr lang="es-ES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14282" y="3786190"/>
            <a:ext cx="126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Huevos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688200" y="6334780"/>
            <a:ext cx="2455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Nido de insecto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143768" y="2928934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Pisadas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571604" y="571480"/>
            <a:ext cx="621510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sz="2800" b="1" dirty="0"/>
              <a:t>Algunos conceptos:</a:t>
            </a:r>
          </a:p>
          <a:p>
            <a:pPr marL="342900" indent="-342900"/>
            <a:r>
              <a:rPr lang="es-ES" sz="2800" dirty="0"/>
              <a:t>	¿Qué es un fósil?</a:t>
            </a:r>
          </a:p>
          <a:p>
            <a:pPr marL="342900" indent="-342900"/>
            <a:r>
              <a:rPr lang="es-ES" sz="2800" dirty="0"/>
              <a:t>	¿Cómo se forma?</a:t>
            </a:r>
          </a:p>
          <a:p>
            <a:pPr marL="342900" indent="-342900"/>
            <a:r>
              <a:rPr lang="es-ES" sz="2800" dirty="0"/>
              <a:t>	Tipos de preservación.</a:t>
            </a:r>
          </a:p>
          <a:p>
            <a:pPr marL="342900" indent="-342900"/>
            <a:endParaRPr lang="es-ES" sz="2800" dirty="0"/>
          </a:p>
          <a:p>
            <a:pPr marL="342900" indent="-342900"/>
            <a:r>
              <a:rPr lang="es-ES" sz="2800" b="1" dirty="0"/>
              <a:t>2.	Historia de la vida:</a:t>
            </a:r>
          </a:p>
          <a:p>
            <a:pPr marL="342900" indent="-342900"/>
            <a:r>
              <a:rPr lang="es-ES" sz="2800" dirty="0"/>
              <a:t>	Cuando la Tierra era otro planeta.</a:t>
            </a:r>
          </a:p>
          <a:p>
            <a:pPr marL="342900" indent="-342900"/>
            <a:r>
              <a:rPr lang="es-ES" sz="2800" dirty="0"/>
              <a:t>	La explosión cámbrica.</a:t>
            </a:r>
          </a:p>
          <a:p>
            <a:pPr marL="342900" indent="-342900"/>
            <a:r>
              <a:rPr lang="es-ES" sz="2800" dirty="0"/>
              <a:t>	Sigmoides de las diversidades.</a:t>
            </a:r>
          </a:p>
          <a:p>
            <a:pPr marL="342900" indent="-342900"/>
            <a:r>
              <a:rPr lang="es-ES" sz="2800" dirty="0"/>
              <a:t>	Extinciones.</a:t>
            </a:r>
          </a:p>
          <a:p>
            <a:pPr marL="342900" indent="-342900"/>
            <a:endParaRPr lang="es-ES" sz="2800" dirty="0"/>
          </a:p>
          <a:p>
            <a:pPr marL="342900" indent="-342900">
              <a:buAutoNum type="arabicPeriod" startAt="3"/>
            </a:pPr>
            <a:r>
              <a:rPr lang="es-ES" sz="2800" b="1" dirty="0"/>
              <a:t>Estudio de caso:</a:t>
            </a:r>
            <a:br>
              <a:rPr lang="es-ES" sz="2800" b="1" dirty="0"/>
            </a:br>
            <a:r>
              <a:rPr lang="es-ES" sz="2800" b="1" dirty="0"/>
              <a:t>E</a:t>
            </a:r>
            <a:r>
              <a:rPr lang="es-ES" sz="2800" dirty="0"/>
              <a:t>l yacimiento Arroyo del Vizcaíno</a:t>
            </a:r>
            <a:r>
              <a:rPr lang="es-E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5690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847909" y="158750"/>
            <a:ext cx="747993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_tradnl" sz="68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Un concepto clave:</a:t>
            </a:r>
          </a:p>
          <a:p>
            <a:pPr algn="ctr"/>
            <a:endParaRPr lang="es-ES_tradnl" sz="68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_tradnl" sz="68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EL ACTUALISMO</a:t>
            </a:r>
            <a:endParaRPr lang="es-ES" sz="6800" b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5157788"/>
            <a:ext cx="9144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baseline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¡</a:t>
            </a:r>
            <a:r>
              <a:rPr lang="es-ES_tradnl" b="1" baseline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Qué contradicción</a:t>
            </a:r>
            <a:r>
              <a:rPr lang="es-ES_tradnl" b="1" baseline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endParaRPr lang="es-ES" b="1" baseline="0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cgu2000-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0"/>
            <a:ext cx="5976938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eria Artesanal de Atlántida">
            <a:extLst>
              <a:ext uri="{FF2B5EF4-FFF2-40B4-BE49-F238E27FC236}">
                <a16:creationId xmlns:a16="http://schemas.microsoft.com/office/drawing/2014/main" id="{49BAAF53-6545-4045-989A-EA9B0689E4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029" y="2643427"/>
            <a:ext cx="581392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41279F-A371-4A83-8CDB-85D3C5A40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5470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14400" y="12192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48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¿Cómo se </a:t>
            </a:r>
            <a:r>
              <a:rPr lang="es-ES" sz="4800" b="1" u="sng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divide</a:t>
            </a:r>
            <a:r>
              <a:rPr lang="es-ES" sz="48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el tiempo?</a:t>
            </a:r>
          </a:p>
        </p:txBody>
      </p:sp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812925" y="2535238"/>
            <a:ext cx="4892675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>
                <a:cs typeface="Times New Roman" pitchFamily="18" charset="0"/>
              </a:rPr>
              <a:t>Eones</a:t>
            </a:r>
          </a:p>
          <a:p>
            <a:pPr>
              <a:spcBef>
                <a:spcPct val="50000"/>
              </a:spcBef>
            </a:pPr>
            <a:r>
              <a:rPr lang="es-ES_tradnl" sz="4000">
                <a:cs typeface="Times New Roman" pitchFamily="18" charset="0"/>
              </a:rPr>
              <a:t>	Eras</a:t>
            </a:r>
          </a:p>
          <a:p>
            <a:pPr>
              <a:spcBef>
                <a:spcPct val="50000"/>
              </a:spcBef>
            </a:pPr>
            <a:r>
              <a:rPr lang="es-ES_tradnl" sz="4000">
                <a:cs typeface="Times New Roman" pitchFamily="18" charset="0"/>
              </a:rPr>
              <a:t>		Períodos</a:t>
            </a:r>
          </a:p>
          <a:p>
            <a:pPr>
              <a:spcBef>
                <a:spcPct val="50000"/>
              </a:spcBef>
            </a:pPr>
            <a:r>
              <a:rPr lang="es-ES_tradnl" sz="4000">
                <a:cs typeface="Times New Roman" pitchFamily="18" charset="0"/>
              </a:rPr>
              <a:t>			Épocas</a:t>
            </a:r>
            <a:endParaRPr lang="es-ES" sz="400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ISChart2008 Precámbr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88" y="0"/>
            <a:ext cx="3405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4713288" y="4392613"/>
            <a:ext cx="4430712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 baseline="0"/>
              <a:t>TECTÓNICA DE IMPACTO</a:t>
            </a:r>
          </a:p>
          <a:p>
            <a:pPr>
              <a:spcBef>
                <a:spcPct val="50000"/>
              </a:spcBef>
            </a:pPr>
            <a:r>
              <a:rPr lang="es-ES_tradnl" sz="2400" b="1" baseline="0"/>
              <a:t>Intenso bombardeo meteorítico</a:t>
            </a:r>
          </a:p>
          <a:p>
            <a:pPr>
              <a:spcBef>
                <a:spcPct val="50000"/>
              </a:spcBef>
            </a:pPr>
            <a:r>
              <a:rPr lang="es-ES_tradnl" sz="2400" b="1" baseline="0"/>
              <a:t>Vaporización oceánica</a:t>
            </a:r>
          </a:p>
          <a:p>
            <a:pPr>
              <a:spcBef>
                <a:spcPct val="50000"/>
              </a:spcBef>
            </a:pPr>
            <a:r>
              <a:rPr lang="es-ES_tradnl" sz="2400" b="1" baseline="0"/>
              <a:t>Fusión de la corteza</a:t>
            </a:r>
            <a:endParaRPr lang="es-ES" sz="2400" b="1" baseline="0"/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3348038" y="5589588"/>
            <a:ext cx="10810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>
                <a:solidFill>
                  <a:srgbClr val="FFFF00"/>
                </a:solidFill>
              </a:rPr>
              <a:t>13%</a:t>
            </a:r>
            <a:endParaRPr lang="es-ES">
              <a:solidFill>
                <a:srgbClr val="FFFF00"/>
              </a:solidFill>
            </a:endParaRPr>
          </a:p>
        </p:txBody>
      </p:sp>
      <p:sp>
        <p:nvSpPr>
          <p:cNvPr id="58372" name="AutoShape 5"/>
          <p:cNvSpPr>
            <a:spLocks noChangeArrowheads="1"/>
          </p:cNvSpPr>
          <p:nvPr/>
        </p:nvSpPr>
        <p:spPr bwMode="auto">
          <a:xfrm>
            <a:off x="395288" y="6165850"/>
            <a:ext cx="3529012" cy="503238"/>
          </a:xfrm>
          <a:prstGeom prst="rightArrowCallout">
            <a:avLst>
              <a:gd name="adj1" fmla="val 15454"/>
              <a:gd name="adj2" fmla="val 37051"/>
              <a:gd name="adj3" fmla="val 97787"/>
              <a:gd name="adj4" fmla="val 67565"/>
            </a:avLst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s-UY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3"/>
          <p:cNvSpPr txBox="1">
            <a:spLocks noChangeArrowheads="1"/>
          </p:cNvSpPr>
          <p:nvPr/>
        </p:nvSpPr>
        <p:spPr bwMode="auto">
          <a:xfrm>
            <a:off x="2598738" y="115888"/>
            <a:ext cx="4229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LA HIPÓTESIS DEL </a:t>
            </a:r>
            <a:r>
              <a:rPr lang="en-US" sz="2800" b="1" i="1"/>
              <a:t>SUCESO ÚNICO</a:t>
            </a:r>
            <a:endParaRPr lang="es-UY" sz="2800" b="1" i="1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96975"/>
            <a:ext cx="22669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1268413"/>
            <a:ext cx="245427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1341438"/>
            <a:ext cx="27051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5550" y="3573463"/>
            <a:ext cx="1579563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35438" y="3860800"/>
            <a:ext cx="18764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TextBox 4"/>
          <p:cNvSpPr txBox="1">
            <a:spLocks noChangeArrowheads="1"/>
          </p:cNvSpPr>
          <p:nvPr/>
        </p:nvSpPr>
        <p:spPr bwMode="auto">
          <a:xfrm>
            <a:off x="684213" y="836613"/>
            <a:ext cx="384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baseline="0"/>
              <a:t>Clima en la tierra gracias a la luna</a:t>
            </a:r>
            <a:endParaRPr lang="es-UY" sz="1800" b="1" baseline="0"/>
          </a:p>
        </p:txBody>
      </p:sp>
      <p:sp>
        <p:nvSpPr>
          <p:cNvPr id="60424" name="TextBox 12"/>
          <p:cNvSpPr txBox="1">
            <a:spLocks noChangeArrowheads="1"/>
          </p:cNvSpPr>
          <p:nvPr/>
        </p:nvSpPr>
        <p:spPr bwMode="auto">
          <a:xfrm>
            <a:off x="179388" y="4508500"/>
            <a:ext cx="3057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baseline="0"/>
              <a:t>En otros lados se complicó</a:t>
            </a:r>
            <a:endParaRPr lang="es-UY" sz="1800" b="1" baseline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2"/>
          <p:cNvSpPr txBox="1">
            <a:spLocks noChangeArrowheads="1"/>
          </p:cNvSpPr>
          <p:nvPr/>
        </p:nvSpPr>
        <p:spPr bwMode="auto">
          <a:xfrm>
            <a:off x="0" y="92075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3200" baseline="0"/>
              <a:t>Bombardeo Tardío:</a:t>
            </a:r>
          </a:p>
          <a:p>
            <a:pPr algn="ctr">
              <a:spcBef>
                <a:spcPct val="50000"/>
              </a:spcBef>
            </a:pPr>
            <a:r>
              <a:rPr lang="en-US" sz="3200" i="1" baseline="0"/>
              <a:t>Late Heavy Bombardment</a:t>
            </a:r>
            <a:r>
              <a:rPr lang="en-US" sz="3200" baseline="0"/>
              <a:t> y cataclismo lunar</a:t>
            </a:r>
            <a:endParaRPr lang="es-ES" sz="3200" baseline="0"/>
          </a:p>
        </p:txBody>
      </p:sp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9144000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0" y="5373688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800" baseline="0"/>
              <a:t>Muestras de rocas de impacto de las misiones </a:t>
            </a:r>
            <a:r>
              <a:rPr lang="es-ES_tradnl" sz="2800" i="1" baseline="0"/>
              <a:t>Apollo</a:t>
            </a:r>
            <a:r>
              <a:rPr lang="es-ES_tradnl" sz="2800" baseline="0"/>
              <a:t>:</a:t>
            </a:r>
            <a:br>
              <a:rPr lang="es-ES_tradnl" sz="2800" baseline="0"/>
            </a:br>
            <a:r>
              <a:rPr lang="es-ES_tradnl" sz="2800" baseline="0"/>
              <a:t>de 4,1 a 3,8 Ga.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ISChart2008 Precámbr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88" y="0"/>
            <a:ext cx="3405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4007999" y="4905628"/>
            <a:ext cx="45354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b="1" dirty="0"/>
              <a:t>Establecimiento de las condiciones para la vida</a:t>
            </a:r>
            <a:endParaRPr lang="es-ES" sz="4000" b="1" dirty="0"/>
          </a:p>
        </p:txBody>
      </p:sp>
      <p:sp>
        <p:nvSpPr>
          <p:cNvPr id="62467" name="AutoShape 4"/>
          <p:cNvSpPr>
            <a:spLocks noChangeArrowheads="1"/>
          </p:cNvSpPr>
          <p:nvPr/>
        </p:nvSpPr>
        <p:spPr bwMode="auto">
          <a:xfrm>
            <a:off x="395288" y="6165850"/>
            <a:ext cx="3529012" cy="503238"/>
          </a:xfrm>
          <a:prstGeom prst="rightArrowCallout">
            <a:avLst>
              <a:gd name="adj1" fmla="val 15454"/>
              <a:gd name="adj2" fmla="val 37051"/>
              <a:gd name="adj3" fmla="val 97787"/>
              <a:gd name="adj4" fmla="val 67565"/>
            </a:avLst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s-UY"/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3348038" y="5516563"/>
            <a:ext cx="10810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>
                <a:solidFill>
                  <a:srgbClr val="FFFF00"/>
                </a:solidFill>
              </a:rPr>
              <a:t>13%</a:t>
            </a:r>
            <a:endParaRPr lang="es-E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473" y="0"/>
            <a:ext cx="675971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0"/>
            <a:ext cx="2627312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303213" y="6122988"/>
            <a:ext cx="17668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>
                <a:solidFill>
                  <a:srgbClr val="FFFF00"/>
                </a:solidFill>
              </a:rPr>
              <a:t>Marte</a:t>
            </a:r>
            <a:endParaRPr lang="es-ES" b="1">
              <a:solidFill>
                <a:srgbClr val="FFFF00"/>
              </a:solidFill>
            </a:endParaRP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5500688" y="142875"/>
            <a:ext cx="20907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>
                <a:solidFill>
                  <a:srgbClr val="FFFF00"/>
                </a:solidFill>
              </a:rPr>
              <a:t>Europa</a:t>
            </a:r>
            <a:endParaRPr lang="es-ES" b="1">
              <a:solidFill>
                <a:srgbClr val="FFFF00"/>
              </a:solidFill>
            </a:endParaRP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6732240" y="3141663"/>
            <a:ext cx="241176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b="1" dirty="0"/>
              <a:t>Búsqueda</a:t>
            </a:r>
            <a:br>
              <a:rPr lang="es-ES_tradnl" sz="4000" b="1" dirty="0"/>
            </a:br>
            <a:r>
              <a:rPr lang="es-ES_tradnl" sz="4000" b="1" dirty="0"/>
              <a:t>de vida </a:t>
            </a:r>
            <a:r>
              <a:rPr lang="es-ES_tradnl" sz="4000" b="1" dirty="0" err="1"/>
              <a:t>extra-terrestre</a:t>
            </a:r>
            <a:endParaRPr lang="es-ES" sz="40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2"/>
          <p:cNvSpPr txBox="1">
            <a:spLocks noChangeArrowheads="1"/>
          </p:cNvSpPr>
          <p:nvPr/>
        </p:nvSpPr>
        <p:spPr bwMode="auto">
          <a:xfrm>
            <a:off x="6588224" y="3141663"/>
            <a:ext cx="255577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400" b="1" dirty="0"/>
              <a:t>Búsqueda</a:t>
            </a:r>
            <a:br>
              <a:rPr lang="es-ES_tradnl" sz="4400" b="1" dirty="0"/>
            </a:br>
            <a:r>
              <a:rPr lang="es-ES_tradnl" sz="4400" b="1" dirty="0"/>
              <a:t>de vida </a:t>
            </a:r>
            <a:r>
              <a:rPr lang="es-ES_tradnl" sz="4400" b="1" dirty="0" err="1"/>
              <a:t>extra-terrestre</a:t>
            </a:r>
            <a:endParaRPr lang="es-ES" sz="4400" b="1" dirty="0"/>
          </a:p>
        </p:txBody>
      </p:sp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6588224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9 Imagen" descr="mo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2 Marcador de contenido"/>
          <p:cNvSpPr>
            <a:spLocks noGrp="1"/>
          </p:cNvSpPr>
          <p:nvPr>
            <p:ph idx="4294967295"/>
          </p:nvPr>
        </p:nvSpPr>
        <p:spPr>
          <a:xfrm>
            <a:off x="1571625" y="1085850"/>
            <a:ext cx="6718300" cy="700088"/>
          </a:xfrm>
        </p:spPr>
        <p:txBody>
          <a:bodyPr/>
          <a:lstStyle/>
          <a:p>
            <a:pPr marL="273050" indent="-273050" eaLnBrk="1" hangingPunct="1">
              <a:buFontTx/>
              <a:buNone/>
            </a:pPr>
            <a:r>
              <a:rPr lang="es-ES" dirty="0">
                <a:solidFill>
                  <a:srgbClr val="FFFF00"/>
                </a:solidFill>
              </a:rPr>
              <a:t>¿Qué </a:t>
            </a:r>
            <a:r>
              <a:rPr lang="es-ES" dirty="0"/>
              <a:t>se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/>
              <a:t>necesita para que hay</a:t>
            </a:r>
            <a:r>
              <a:rPr lang="es-ES" dirty="0">
                <a:solidFill>
                  <a:srgbClr val="FFFF00"/>
                </a:solidFill>
              </a:rPr>
              <a:t>a vida?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comet_earth_orig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3638550"/>
            <a:ext cx="5219700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3" descr="gas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0050" y="3644900"/>
            <a:ext cx="224948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2843213" y="592477"/>
            <a:ext cx="6300787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4000" dirty="0"/>
              <a:t>La atmósfera primaria fue barrida por el viento solar.</a:t>
            </a:r>
            <a:endParaRPr lang="es-ES" sz="4000" dirty="0"/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25085" y="0"/>
            <a:ext cx="4071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b="1" dirty="0"/>
              <a:t>ATMÓSFERA</a:t>
            </a:r>
            <a:endParaRPr lang="es-ES" sz="3600" b="1" dirty="0"/>
          </a:p>
        </p:txBody>
      </p:sp>
      <p:sp>
        <p:nvSpPr>
          <p:cNvPr id="68613" name="Text Box 6"/>
          <p:cNvSpPr txBox="1">
            <a:spLocks noChangeArrowheads="1"/>
          </p:cNvSpPr>
          <p:nvPr/>
        </p:nvSpPr>
        <p:spPr bwMode="auto">
          <a:xfrm>
            <a:off x="2843213" y="1885950"/>
            <a:ext cx="6300787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4000"/>
              <a:t>Los gases de los volcanes y el Bombardeo Tardío formaron la atmósfera secundaria. </a:t>
            </a:r>
            <a:endParaRPr lang="es-ES" sz="4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9350"/>
            <a:ext cx="9147175" cy="573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28894" y="0"/>
            <a:ext cx="2714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s-ES"/>
            </a:defPPr>
            <a:lvl1pPr>
              <a:spcBef>
                <a:spcPct val="50000"/>
              </a:spcBef>
              <a:defRPr sz="4000" b="1"/>
            </a:lvl1pPr>
          </a:lstStyle>
          <a:p>
            <a:r>
              <a:rPr lang="es-ES_tradnl" dirty="0"/>
              <a:t>AGUA</a:t>
            </a:r>
            <a:endParaRPr lang="es-E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                                               </a:t>
            </a:r>
            <a:r>
              <a:rPr lang="es-ES" sz="4000" b="1" dirty="0"/>
              <a:t>Fósil</a:t>
            </a:r>
            <a:endParaRPr lang="es-ES" sz="2800" b="1" dirty="0"/>
          </a:p>
          <a:p>
            <a:r>
              <a:rPr lang="es-ES" sz="3600" b="1" dirty="0"/>
              <a:t>Todo resto de organismo o de su actividad que tenga una antigüedad mayor a los 10 mil años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F118A2-96EB-4B9C-8DC8-8A9EFB194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996"/>
            <a:ext cx="9144000" cy="484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196975"/>
            <a:ext cx="315912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3284538"/>
            <a:ext cx="30353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Rectangle 1"/>
          <p:cNvSpPr>
            <a:spLocks noChangeArrowheads="1"/>
          </p:cNvSpPr>
          <p:nvPr/>
        </p:nvSpPr>
        <p:spPr bwMode="auto">
          <a:xfrm>
            <a:off x="0" y="285750"/>
            <a:ext cx="9210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UY" sz="3800" b="1" baseline="0" dirty="0"/>
              <a:t>EL ORIGEN DEL AGUA EN LA TIERRA</a:t>
            </a:r>
          </a:p>
        </p:txBody>
      </p:sp>
      <p:pic>
        <p:nvPicPr>
          <p:cNvPr id="7168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773238"/>
            <a:ext cx="3675062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9 Imagen" descr="di6139p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106488"/>
            <a:ext cx="7667625" cy="575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10 CuadroTexto"/>
          <p:cNvSpPr txBox="1">
            <a:spLocks noChangeArrowheads="1"/>
          </p:cNvSpPr>
          <p:nvPr/>
        </p:nvSpPr>
        <p:spPr bwMode="auto">
          <a:xfrm>
            <a:off x="0" y="116632"/>
            <a:ext cx="63579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4400" b="1" dirty="0"/>
              <a:t>CAMPO MAGNÉTICO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12" descr="Primordial soup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214313"/>
            <a:ext cx="2701925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3906" name="Object 3"/>
          <p:cNvGraphicFramePr>
            <a:graphicFrameLocks noChangeAspect="1"/>
          </p:cNvGraphicFramePr>
          <p:nvPr/>
        </p:nvGraphicFramePr>
        <p:xfrm>
          <a:off x="2771775" y="2249488"/>
          <a:ext cx="6372225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4" imgW="5882154" imgH="1484253" progId="">
                  <p:embed/>
                </p:oleObj>
              </mc:Choice>
              <mc:Fallback>
                <p:oleObj name="PHOTO-PAINT" r:id="rId4" imgW="5882154" imgH="1484253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2249488"/>
                        <a:ext cx="6372225" cy="160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7" name="Object 4"/>
          <p:cNvGraphicFramePr>
            <a:graphicFrameLocks noChangeAspect="1"/>
          </p:cNvGraphicFramePr>
          <p:nvPr/>
        </p:nvGraphicFramePr>
        <p:xfrm>
          <a:off x="4787900" y="3808413"/>
          <a:ext cx="4356100" cy="304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6" imgW="4645161" imgH="3251947" progId="">
                  <p:embed/>
                </p:oleObj>
              </mc:Choice>
              <mc:Fallback>
                <p:oleObj name="PHOTO-PAINT" r:id="rId6" imgW="4645161" imgH="325194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3808413"/>
                        <a:ext cx="4356100" cy="304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09" name="10 CuadroTexto"/>
          <p:cNvSpPr txBox="1">
            <a:spLocks noChangeArrowheads="1"/>
          </p:cNvSpPr>
          <p:nvPr/>
        </p:nvSpPr>
        <p:spPr bwMode="auto">
          <a:xfrm>
            <a:off x="3643313" y="301625"/>
            <a:ext cx="55006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4400" b="1" baseline="0" dirty="0"/>
              <a:t>MOLÉCULAS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 descr="ISChart2008 Precámbr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88" y="0"/>
            <a:ext cx="3405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5288" y="3789363"/>
            <a:ext cx="3671887" cy="2303462"/>
            <a:chOff x="249" y="2387"/>
            <a:chExt cx="2313" cy="1451"/>
          </a:xfrm>
        </p:grpSpPr>
        <p:sp>
          <p:nvSpPr>
            <p:cNvPr id="142341" name="AutoShape 4"/>
            <p:cNvSpPr>
              <a:spLocks noChangeArrowheads="1"/>
            </p:cNvSpPr>
            <p:nvPr/>
          </p:nvSpPr>
          <p:spPr bwMode="auto">
            <a:xfrm>
              <a:off x="249" y="2387"/>
              <a:ext cx="2313" cy="1451"/>
            </a:xfrm>
            <a:prstGeom prst="rightArrowCallout">
              <a:avLst>
                <a:gd name="adj1" fmla="val 14269"/>
                <a:gd name="adj2" fmla="val 19264"/>
                <a:gd name="adj3" fmla="val 19358"/>
                <a:gd name="adj4" fmla="val 64463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s-UY"/>
            </a:p>
          </p:txBody>
        </p:sp>
        <p:sp>
          <p:nvSpPr>
            <p:cNvPr id="142342" name="Rectangle 5"/>
            <p:cNvSpPr>
              <a:spLocks noChangeArrowheads="1"/>
            </p:cNvSpPr>
            <p:nvPr/>
          </p:nvSpPr>
          <p:spPr bwMode="auto">
            <a:xfrm>
              <a:off x="1746" y="3022"/>
              <a:ext cx="272" cy="1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s-UY"/>
            </a:p>
          </p:txBody>
        </p:sp>
      </p:grpSp>
      <p:sp>
        <p:nvSpPr>
          <p:cNvPr id="142339" name="Text Box 6"/>
          <p:cNvSpPr txBox="1">
            <a:spLocks noChangeArrowheads="1"/>
          </p:cNvSpPr>
          <p:nvPr/>
        </p:nvSpPr>
        <p:spPr bwMode="auto">
          <a:xfrm>
            <a:off x="4284663" y="4724400"/>
            <a:ext cx="43910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600" b="1" dirty="0"/>
              <a:t>Fósiles y rocas más antiguos</a:t>
            </a:r>
            <a:endParaRPr lang="es-ES" sz="3600" b="1" dirty="0"/>
          </a:p>
        </p:txBody>
      </p:sp>
      <p:sp>
        <p:nvSpPr>
          <p:cNvPr id="142340" name="Text Box 7"/>
          <p:cNvSpPr txBox="1">
            <a:spLocks noChangeArrowheads="1"/>
          </p:cNvSpPr>
          <p:nvPr/>
        </p:nvSpPr>
        <p:spPr bwMode="auto">
          <a:xfrm>
            <a:off x="3348038" y="3716338"/>
            <a:ext cx="13668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>
                <a:solidFill>
                  <a:srgbClr val="FFFF00"/>
                </a:solidFill>
              </a:rPr>
              <a:t>33%</a:t>
            </a:r>
            <a:endParaRPr lang="es-E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Oldest ro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982788"/>
            <a:ext cx="7667625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6" name="Text Box 3"/>
          <p:cNvSpPr txBox="1">
            <a:spLocks noChangeArrowheads="1"/>
          </p:cNvSpPr>
          <p:nvPr/>
        </p:nvSpPr>
        <p:spPr bwMode="auto">
          <a:xfrm>
            <a:off x="4427538" y="0"/>
            <a:ext cx="4716462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3900" baseline="0"/>
              <a:t>Rocas más antiguas</a:t>
            </a:r>
            <a:br>
              <a:rPr lang="es-ES_tradnl" sz="3900" baseline="0"/>
            </a:br>
            <a:r>
              <a:rPr lang="es-ES_tradnl" sz="3900" baseline="0"/>
              <a:t>(en Uruguay)</a:t>
            </a:r>
            <a:endParaRPr lang="es-ES" sz="3900" baseline="0"/>
          </a:p>
        </p:txBody>
      </p:sp>
      <p:sp useBgFill="1">
        <p:nvSpPr>
          <p:cNvPr id="149507" name="AutoShape 4"/>
          <p:cNvSpPr>
            <a:spLocks noChangeArrowheads="1"/>
          </p:cNvSpPr>
          <p:nvPr/>
        </p:nvSpPr>
        <p:spPr bwMode="auto">
          <a:xfrm>
            <a:off x="1619250" y="4508500"/>
            <a:ext cx="6337300" cy="1223963"/>
          </a:xfrm>
          <a:prstGeom prst="rightArrowCallout">
            <a:avLst>
              <a:gd name="adj1" fmla="val 17250"/>
              <a:gd name="adj2" fmla="val 23282"/>
              <a:gd name="adj3" fmla="val 45401"/>
              <a:gd name="adj4" fmla="val 84236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_tradnl" sz="3600" baseline="0"/>
              <a:t>En el Dº de Lavalleja,</a:t>
            </a:r>
          </a:p>
          <a:p>
            <a:pPr algn="ctr">
              <a:spcBef>
                <a:spcPct val="50000"/>
              </a:spcBef>
            </a:pPr>
            <a:r>
              <a:rPr lang="es-ES_tradnl" sz="3600" baseline="0"/>
              <a:t>Rocas de 3.400 Ma</a:t>
            </a:r>
            <a:endParaRPr lang="es-ES" sz="3600" baseline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2"/>
          <p:cNvSpPr txBox="1">
            <a:spLocks noChangeArrowheads="1"/>
          </p:cNvSpPr>
          <p:nvPr/>
        </p:nvSpPr>
        <p:spPr bwMode="auto">
          <a:xfrm>
            <a:off x="3635375" y="214313"/>
            <a:ext cx="5508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3600" baseline="0">
                <a:cs typeface="Times New Roman" pitchFamily="18" charset="0"/>
              </a:rPr>
              <a:t>Evolución de la atmósfera</a:t>
            </a:r>
          </a:p>
        </p:txBody>
      </p:sp>
      <p:sp>
        <p:nvSpPr>
          <p:cNvPr id="132098" name="Rectangle 3"/>
          <p:cNvSpPr>
            <a:spLocks noChangeArrowheads="1"/>
          </p:cNvSpPr>
          <p:nvPr/>
        </p:nvSpPr>
        <p:spPr bwMode="auto">
          <a:xfrm>
            <a:off x="2051050" y="6156325"/>
            <a:ext cx="586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4000" baseline="0"/>
              <a:t>La cuestión del oxígeno</a:t>
            </a:r>
          </a:p>
        </p:txBody>
      </p:sp>
      <p:pic>
        <p:nvPicPr>
          <p:cNvPr id="13209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1876425"/>
            <a:ext cx="6335712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0" name="Text Box 5"/>
          <p:cNvSpPr txBox="1">
            <a:spLocks noChangeArrowheads="1"/>
          </p:cNvSpPr>
          <p:nvPr/>
        </p:nvSpPr>
        <p:spPr bwMode="auto">
          <a:xfrm rot="-5400000">
            <a:off x="136525" y="3063876"/>
            <a:ext cx="4327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600" baseline="0"/>
              <a:t>Concentración de O</a:t>
            </a:r>
            <a:r>
              <a:rPr lang="es-ES_tradnl" sz="3600" baseline="-25000"/>
              <a:t>2</a:t>
            </a:r>
          </a:p>
        </p:txBody>
      </p:sp>
      <p:sp>
        <p:nvSpPr>
          <p:cNvPr id="132101" name="Text Box 6"/>
          <p:cNvSpPr txBox="1">
            <a:spLocks noChangeArrowheads="1"/>
          </p:cNvSpPr>
          <p:nvPr/>
        </p:nvSpPr>
        <p:spPr bwMode="auto">
          <a:xfrm>
            <a:off x="3571875" y="5661025"/>
            <a:ext cx="55721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/>
              <a:t>Millones de años atrás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006600"/>
            <a:ext cx="7667625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2" name="Text Box 3"/>
          <p:cNvSpPr txBox="1">
            <a:spLocks noChangeArrowheads="1"/>
          </p:cNvSpPr>
          <p:nvPr/>
        </p:nvSpPr>
        <p:spPr bwMode="auto">
          <a:xfrm>
            <a:off x="4716463" y="185738"/>
            <a:ext cx="44275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4000" baseline="0"/>
              <a:t>Hierro bandeado vs. Rocas rojas</a:t>
            </a:r>
            <a:endParaRPr lang="es-ES" sz="4000" baseline="0"/>
          </a:p>
        </p:txBody>
      </p:sp>
      <p:sp>
        <p:nvSpPr>
          <p:cNvPr id="133123" name="Text Box 4"/>
          <p:cNvSpPr txBox="1">
            <a:spLocks noChangeArrowheads="1"/>
          </p:cNvSpPr>
          <p:nvPr/>
        </p:nvSpPr>
        <p:spPr bwMode="auto">
          <a:xfrm>
            <a:off x="1331913" y="5786438"/>
            <a:ext cx="7812087" cy="1431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b="1">
                <a:solidFill>
                  <a:srgbClr val="FFFF00"/>
                </a:solidFill>
              </a:rPr>
              <a:t>Un recambio hace 2.000 millones de años [</a:t>
            </a:r>
            <a:r>
              <a:rPr lang="es-ES_tradnl" b="1" i="1">
                <a:solidFill>
                  <a:srgbClr val="FFFF00"/>
                </a:solidFill>
              </a:rPr>
              <a:t>Ma</a:t>
            </a:r>
            <a:r>
              <a:rPr lang="es-ES_tradnl" b="1">
                <a:solidFill>
                  <a:srgbClr val="FFFF00"/>
                </a:solidFill>
              </a:rPr>
              <a:t>].</a:t>
            </a:r>
            <a:endParaRPr lang="es-ES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 descr="B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227263"/>
            <a:ext cx="7451725" cy="463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6" name="Text Box 3"/>
          <p:cNvSpPr txBox="1">
            <a:spLocks noChangeArrowheads="1"/>
          </p:cNvSpPr>
          <p:nvPr/>
        </p:nvSpPr>
        <p:spPr bwMode="auto">
          <a:xfrm>
            <a:off x="2792413" y="260350"/>
            <a:ext cx="635158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4000" baseline="0"/>
              <a:t>BIFs</a:t>
            </a:r>
            <a:br>
              <a:rPr lang="es-ES_tradnl" sz="4000" baseline="0"/>
            </a:br>
            <a:r>
              <a:rPr lang="es-ES_tradnl" sz="3200" baseline="0"/>
              <a:t>(formaciones de hierro bandeado)</a:t>
            </a:r>
            <a:endParaRPr lang="es-ES" sz="4000" baseline="0"/>
          </a:p>
        </p:txBody>
      </p:sp>
      <p:sp>
        <p:nvSpPr>
          <p:cNvPr id="134147" name="Text Box 4"/>
          <p:cNvSpPr txBox="1">
            <a:spLocks noChangeArrowheads="1"/>
          </p:cNvSpPr>
          <p:nvPr/>
        </p:nvSpPr>
        <p:spPr bwMode="auto">
          <a:xfrm>
            <a:off x="2700338" y="6384925"/>
            <a:ext cx="644366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500" b="1">
                <a:solidFill>
                  <a:srgbClr val="FFFF00"/>
                </a:solidFill>
              </a:rPr>
              <a:t>Hasta hace 1.850 Ma eran comunes</a:t>
            </a:r>
            <a:endParaRPr lang="es-ES" sz="2500" b="1" i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Line 2"/>
          <p:cNvSpPr>
            <a:spLocks noChangeShapeType="1"/>
          </p:cNvSpPr>
          <p:nvPr/>
        </p:nvSpPr>
        <p:spPr bwMode="auto">
          <a:xfrm>
            <a:off x="6627813" y="1138238"/>
            <a:ext cx="908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135170" name="Line 3"/>
          <p:cNvSpPr>
            <a:spLocks noChangeShapeType="1"/>
          </p:cNvSpPr>
          <p:nvPr/>
        </p:nvSpPr>
        <p:spPr bwMode="auto">
          <a:xfrm>
            <a:off x="6659563" y="1147763"/>
            <a:ext cx="0" cy="487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135171" name="Text Box 4"/>
          <p:cNvSpPr txBox="1">
            <a:spLocks noChangeArrowheads="1"/>
          </p:cNvSpPr>
          <p:nvPr/>
        </p:nvSpPr>
        <p:spPr bwMode="auto">
          <a:xfrm>
            <a:off x="5715000" y="4763"/>
            <a:ext cx="2286000" cy="1200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i="1" baseline="0" dirty="0"/>
              <a:t>Banded</a:t>
            </a:r>
          </a:p>
          <a:p>
            <a:pPr algn="ctr"/>
            <a:r>
              <a:rPr lang="en-US" sz="2400" i="1" baseline="0" dirty="0"/>
              <a:t>Iron-</a:t>
            </a:r>
          </a:p>
          <a:p>
            <a:pPr algn="ctr"/>
            <a:r>
              <a:rPr lang="en-US" sz="2400" i="1" baseline="0" dirty="0"/>
              <a:t>Formations</a:t>
            </a:r>
          </a:p>
        </p:txBody>
      </p:sp>
      <p:sp>
        <p:nvSpPr>
          <p:cNvPr id="135172" name="Text Box 5"/>
          <p:cNvSpPr txBox="1">
            <a:spLocks noChangeArrowheads="1"/>
          </p:cNvSpPr>
          <p:nvPr/>
        </p:nvSpPr>
        <p:spPr bwMode="auto">
          <a:xfrm>
            <a:off x="7929563" y="265113"/>
            <a:ext cx="787400" cy="1004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i="1"/>
              <a:t>Red</a:t>
            </a:r>
          </a:p>
          <a:p>
            <a:pPr algn="ctr">
              <a:spcBef>
                <a:spcPct val="50000"/>
              </a:spcBef>
            </a:pPr>
            <a:r>
              <a:rPr lang="en-US" sz="3600" i="1"/>
              <a:t>Beds</a:t>
            </a:r>
          </a:p>
        </p:txBody>
      </p:sp>
      <p:sp>
        <p:nvSpPr>
          <p:cNvPr id="135173" name="Line 6"/>
          <p:cNvSpPr>
            <a:spLocks noChangeShapeType="1"/>
          </p:cNvSpPr>
          <p:nvPr/>
        </p:nvSpPr>
        <p:spPr bwMode="auto">
          <a:xfrm>
            <a:off x="7847013" y="1128713"/>
            <a:ext cx="908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135174" name="Line 7"/>
          <p:cNvSpPr>
            <a:spLocks noChangeShapeType="1"/>
          </p:cNvSpPr>
          <p:nvPr/>
        </p:nvSpPr>
        <p:spPr bwMode="auto">
          <a:xfrm>
            <a:off x="7856538" y="1147763"/>
            <a:ext cx="0" cy="487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135175" name="Text Box 8"/>
          <p:cNvSpPr txBox="1">
            <a:spLocks noChangeArrowheads="1"/>
          </p:cNvSpPr>
          <p:nvPr/>
        </p:nvSpPr>
        <p:spPr bwMode="auto">
          <a:xfrm>
            <a:off x="704496" y="50801"/>
            <a:ext cx="2597150" cy="8223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/>
              <a:t>Miles de </a:t>
            </a:r>
            <a:r>
              <a:rPr lang="en-US" sz="3600" dirty="0" err="1"/>
              <a:t>millones</a:t>
            </a:r>
            <a:r>
              <a:rPr lang="en-US" sz="3600" dirty="0"/>
              <a:t> de </a:t>
            </a:r>
            <a:r>
              <a:rPr lang="en-US" sz="3600" dirty="0" err="1"/>
              <a:t>años</a:t>
            </a:r>
            <a:r>
              <a:rPr lang="en-US" sz="3600" dirty="0"/>
              <a:t> </a:t>
            </a:r>
            <a:r>
              <a:rPr lang="en-US" sz="3600" dirty="0" err="1"/>
              <a:t>atrás</a:t>
            </a:r>
            <a:endParaRPr lang="en-US" sz="3600" dirty="0"/>
          </a:p>
        </p:txBody>
      </p:sp>
      <p:sp>
        <p:nvSpPr>
          <p:cNvPr id="135176" name="Text Box 9"/>
          <p:cNvSpPr txBox="1">
            <a:spLocks noChangeArrowheads="1"/>
          </p:cNvSpPr>
          <p:nvPr/>
        </p:nvSpPr>
        <p:spPr bwMode="auto">
          <a:xfrm>
            <a:off x="3281363" y="1039813"/>
            <a:ext cx="327025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/>
              <a:t>0</a:t>
            </a:r>
          </a:p>
        </p:txBody>
      </p:sp>
      <p:sp>
        <p:nvSpPr>
          <p:cNvPr id="135177" name="Text Box 10"/>
          <p:cNvSpPr txBox="1">
            <a:spLocks noChangeArrowheads="1"/>
          </p:cNvSpPr>
          <p:nvPr/>
        </p:nvSpPr>
        <p:spPr bwMode="auto">
          <a:xfrm>
            <a:off x="3305175" y="2135188"/>
            <a:ext cx="268288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/>
              <a:t>1</a:t>
            </a:r>
          </a:p>
        </p:txBody>
      </p:sp>
      <p:sp>
        <p:nvSpPr>
          <p:cNvPr id="135178" name="Text Box 11"/>
          <p:cNvSpPr txBox="1">
            <a:spLocks noChangeArrowheads="1"/>
          </p:cNvSpPr>
          <p:nvPr/>
        </p:nvSpPr>
        <p:spPr bwMode="auto">
          <a:xfrm>
            <a:off x="3287713" y="3230563"/>
            <a:ext cx="312737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/>
              <a:t>2</a:t>
            </a:r>
          </a:p>
        </p:txBody>
      </p:sp>
      <p:sp>
        <p:nvSpPr>
          <p:cNvPr id="135179" name="Text Box 12"/>
          <p:cNvSpPr txBox="1">
            <a:spLocks noChangeArrowheads="1"/>
          </p:cNvSpPr>
          <p:nvPr/>
        </p:nvSpPr>
        <p:spPr bwMode="auto">
          <a:xfrm>
            <a:off x="3290888" y="4325938"/>
            <a:ext cx="306387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/>
              <a:t>3</a:t>
            </a:r>
          </a:p>
        </p:txBody>
      </p:sp>
      <p:sp>
        <p:nvSpPr>
          <p:cNvPr id="135180" name="Text Box 13"/>
          <p:cNvSpPr txBox="1">
            <a:spLocks noChangeArrowheads="1"/>
          </p:cNvSpPr>
          <p:nvPr/>
        </p:nvSpPr>
        <p:spPr bwMode="auto">
          <a:xfrm>
            <a:off x="3282950" y="5421313"/>
            <a:ext cx="325438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/>
              <a:t>4</a:t>
            </a:r>
          </a:p>
        </p:txBody>
      </p:sp>
      <p:sp>
        <p:nvSpPr>
          <p:cNvPr id="135181" name="Line 14"/>
          <p:cNvSpPr>
            <a:spLocks noChangeShapeType="1"/>
          </p:cNvSpPr>
          <p:nvPr/>
        </p:nvSpPr>
        <p:spPr bwMode="auto">
          <a:xfrm>
            <a:off x="3862388" y="5567363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s-ES_tradnl"/>
          </a:p>
        </p:txBody>
      </p:sp>
      <p:sp>
        <p:nvSpPr>
          <p:cNvPr id="135182" name="Line 15"/>
          <p:cNvSpPr>
            <a:spLocks noChangeShapeType="1"/>
          </p:cNvSpPr>
          <p:nvPr/>
        </p:nvSpPr>
        <p:spPr bwMode="auto">
          <a:xfrm>
            <a:off x="3862388" y="4462463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s-ES_tradnl"/>
          </a:p>
        </p:txBody>
      </p:sp>
      <p:sp>
        <p:nvSpPr>
          <p:cNvPr id="135183" name="Line 16"/>
          <p:cNvSpPr>
            <a:spLocks noChangeShapeType="1"/>
          </p:cNvSpPr>
          <p:nvPr/>
        </p:nvSpPr>
        <p:spPr bwMode="auto">
          <a:xfrm>
            <a:off x="3862388" y="3357563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s-ES_tradnl"/>
          </a:p>
        </p:txBody>
      </p:sp>
      <p:sp>
        <p:nvSpPr>
          <p:cNvPr id="135184" name="Line 17"/>
          <p:cNvSpPr>
            <a:spLocks noChangeShapeType="1"/>
          </p:cNvSpPr>
          <p:nvPr/>
        </p:nvSpPr>
        <p:spPr bwMode="auto">
          <a:xfrm>
            <a:off x="3862388" y="1147763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s-ES_tradnl"/>
          </a:p>
        </p:txBody>
      </p:sp>
      <p:sp>
        <p:nvSpPr>
          <p:cNvPr id="135185" name="Line 18"/>
          <p:cNvSpPr>
            <a:spLocks noChangeShapeType="1"/>
          </p:cNvSpPr>
          <p:nvPr/>
        </p:nvSpPr>
        <p:spPr bwMode="auto">
          <a:xfrm>
            <a:off x="3862388" y="2252663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s-ES_tradnl"/>
          </a:p>
        </p:txBody>
      </p:sp>
      <p:sp>
        <p:nvSpPr>
          <p:cNvPr id="135186" name="Freeform 19"/>
          <p:cNvSpPr>
            <a:spLocks/>
          </p:cNvSpPr>
          <p:nvPr/>
        </p:nvSpPr>
        <p:spPr bwMode="auto">
          <a:xfrm>
            <a:off x="6659563" y="3128963"/>
            <a:ext cx="712787" cy="1676400"/>
          </a:xfrm>
          <a:custGeom>
            <a:avLst/>
            <a:gdLst>
              <a:gd name="T0" fmla="*/ 0 w 449"/>
              <a:gd name="T1" fmla="*/ 0 h 2625"/>
              <a:gd name="T2" fmla="*/ 69850 w 449"/>
              <a:gd name="T3" fmla="*/ 14048 h 2625"/>
              <a:gd name="T4" fmla="*/ 120650 w 449"/>
              <a:gd name="T5" fmla="*/ 35120 h 2625"/>
              <a:gd name="T6" fmla="*/ 93663 w 449"/>
              <a:gd name="T7" fmla="*/ 62577 h 2625"/>
              <a:gd name="T8" fmla="*/ 187325 w 449"/>
              <a:gd name="T9" fmla="*/ 132178 h 2625"/>
              <a:gd name="T10" fmla="*/ 171450 w 449"/>
              <a:gd name="T11" fmla="*/ 120046 h 2625"/>
              <a:gd name="T12" fmla="*/ 238125 w 449"/>
              <a:gd name="T13" fmla="*/ 152611 h 2625"/>
              <a:gd name="T14" fmla="*/ 220663 w 449"/>
              <a:gd name="T15" fmla="*/ 158997 h 2625"/>
              <a:gd name="T16" fmla="*/ 255588 w 449"/>
              <a:gd name="T17" fmla="*/ 173683 h 2625"/>
              <a:gd name="T18" fmla="*/ 236538 w 449"/>
              <a:gd name="T19" fmla="*/ 201779 h 2625"/>
              <a:gd name="T20" fmla="*/ 414338 w 449"/>
              <a:gd name="T21" fmla="*/ 263717 h 2625"/>
              <a:gd name="T22" fmla="*/ 430213 w 449"/>
              <a:gd name="T23" fmla="*/ 284789 h 2625"/>
              <a:gd name="T24" fmla="*/ 509588 w 449"/>
              <a:gd name="T25" fmla="*/ 304584 h 2625"/>
              <a:gd name="T26" fmla="*/ 493713 w 449"/>
              <a:gd name="T27" fmla="*/ 336511 h 2625"/>
              <a:gd name="T28" fmla="*/ 527050 w 449"/>
              <a:gd name="T29" fmla="*/ 364607 h 2625"/>
              <a:gd name="T30" fmla="*/ 250825 w 449"/>
              <a:gd name="T31" fmla="*/ 427184 h 2625"/>
              <a:gd name="T32" fmla="*/ 500063 w 449"/>
              <a:gd name="T33" fmla="*/ 460388 h 2625"/>
              <a:gd name="T34" fmla="*/ 685800 w 449"/>
              <a:gd name="T35" fmla="*/ 788598 h 2625"/>
              <a:gd name="T36" fmla="*/ 665163 w 449"/>
              <a:gd name="T37" fmla="*/ 1083604 h 2625"/>
              <a:gd name="T38" fmla="*/ 603250 w 449"/>
              <a:gd name="T39" fmla="*/ 1229191 h 2625"/>
              <a:gd name="T40" fmla="*/ 381000 w 449"/>
              <a:gd name="T41" fmla="*/ 1308371 h 2625"/>
              <a:gd name="T42" fmla="*/ 249238 w 449"/>
              <a:gd name="T43" fmla="*/ 1458428 h 2625"/>
              <a:gd name="T44" fmla="*/ 9525 w 449"/>
              <a:gd name="T45" fmla="*/ 1676170 h 2625"/>
              <a:gd name="T46" fmla="*/ 0 w 449"/>
              <a:gd name="T47" fmla="*/ 0 h 26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9" h="2625">
                <a:moveTo>
                  <a:pt x="0" y="0"/>
                </a:moveTo>
                <a:cubicBezTo>
                  <a:pt x="15" y="7"/>
                  <a:pt x="31" y="12"/>
                  <a:pt x="44" y="22"/>
                </a:cubicBezTo>
                <a:cubicBezTo>
                  <a:pt x="56" y="31"/>
                  <a:pt x="62" y="49"/>
                  <a:pt x="76" y="55"/>
                </a:cubicBezTo>
                <a:cubicBezTo>
                  <a:pt x="124" y="77"/>
                  <a:pt x="7" y="80"/>
                  <a:pt x="59" y="98"/>
                </a:cubicBezTo>
                <a:cubicBezTo>
                  <a:pt x="95" y="134"/>
                  <a:pt x="82" y="171"/>
                  <a:pt x="118" y="207"/>
                </a:cubicBezTo>
                <a:cubicBezTo>
                  <a:pt x="115" y="201"/>
                  <a:pt x="111" y="194"/>
                  <a:pt x="108" y="188"/>
                </a:cubicBezTo>
                <a:lnTo>
                  <a:pt x="150" y="239"/>
                </a:lnTo>
                <a:cubicBezTo>
                  <a:pt x="153" y="246"/>
                  <a:pt x="175" y="244"/>
                  <a:pt x="139" y="249"/>
                </a:cubicBezTo>
                <a:cubicBezTo>
                  <a:pt x="103" y="255"/>
                  <a:pt x="197" y="261"/>
                  <a:pt x="161" y="272"/>
                </a:cubicBezTo>
                <a:cubicBezTo>
                  <a:pt x="170" y="288"/>
                  <a:pt x="149" y="316"/>
                  <a:pt x="149" y="316"/>
                </a:cubicBezTo>
                <a:cubicBezTo>
                  <a:pt x="161" y="350"/>
                  <a:pt x="253" y="377"/>
                  <a:pt x="261" y="413"/>
                </a:cubicBezTo>
                <a:cubicBezTo>
                  <a:pt x="263" y="424"/>
                  <a:pt x="271" y="446"/>
                  <a:pt x="271" y="446"/>
                </a:cubicBezTo>
                <a:cubicBezTo>
                  <a:pt x="303" y="457"/>
                  <a:pt x="314" y="464"/>
                  <a:pt x="321" y="477"/>
                </a:cubicBezTo>
                <a:cubicBezTo>
                  <a:pt x="328" y="491"/>
                  <a:pt x="332" y="511"/>
                  <a:pt x="311" y="527"/>
                </a:cubicBezTo>
                <a:cubicBezTo>
                  <a:pt x="303" y="563"/>
                  <a:pt x="358" y="567"/>
                  <a:pt x="332" y="571"/>
                </a:cubicBezTo>
                <a:cubicBezTo>
                  <a:pt x="269" y="592"/>
                  <a:pt x="223" y="651"/>
                  <a:pt x="158" y="669"/>
                </a:cubicBezTo>
                <a:cubicBezTo>
                  <a:pt x="133" y="694"/>
                  <a:pt x="269" y="627"/>
                  <a:pt x="315" y="721"/>
                </a:cubicBezTo>
                <a:cubicBezTo>
                  <a:pt x="361" y="815"/>
                  <a:pt x="415" y="1072"/>
                  <a:pt x="432" y="1235"/>
                </a:cubicBezTo>
                <a:cubicBezTo>
                  <a:pt x="449" y="1398"/>
                  <a:pt x="428" y="1582"/>
                  <a:pt x="419" y="1697"/>
                </a:cubicBezTo>
                <a:cubicBezTo>
                  <a:pt x="410" y="1812"/>
                  <a:pt x="410" y="1866"/>
                  <a:pt x="380" y="1925"/>
                </a:cubicBezTo>
                <a:cubicBezTo>
                  <a:pt x="350" y="1984"/>
                  <a:pt x="262" y="1989"/>
                  <a:pt x="240" y="2049"/>
                </a:cubicBezTo>
                <a:cubicBezTo>
                  <a:pt x="224" y="2055"/>
                  <a:pt x="175" y="2279"/>
                  <a:pt x="157" y="2284"/>
                </a:cubicBezTo>
                <a:cubicBezTo>
                  <a:pt x="152" y="2286"/>
                  <a:pt x="6" y="2625"/>
                  <a:pt x="6" y="26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>
            <a:spAutoFit/>
          </a:bodyPr>
          <a:lstStyle/>
          <a:p>
            <a:endParaRPr lang="es-ES_tradnl"/>
          </a:p>
        </p:txBody>
      </p:sp>
      <p:sp>
        <p:nvSpPr>
          <p:cNvPr id="135187" name="Freeform 20"/>
          <p:cNvSpPr>
            <a:spLocks/>
          </p:cNvSpPr>
          <p:nvPr/>
        </p:nvSpPr>
        <p:spPr bwMode="auto">
          <a:xfrm>
            <a:off x="7858125" y="1143000"/>
            <a:ext cx="714375" cy="1938338"/>
          </a:xfrm>
          <a:custGeom>
            <a:avLst/>
            <a:gdLst>
              <a:gd name="T0" fmla="*/ 8 w 372"/>
              <a:gd name="T1" fmla="*/ 1408 h 1408"/>
              <a:gd name="T2" fmla="*/ 79 w 372"/>
              <a:gd name="T3" fmla="*/ 1342 h 1408"/>
              <a:gd name="T4" fmla="*/ 101 w 372"/>
              <a:gd name="T5" fmla="*/ 1223 h 1408"/>
              <a:gd name="T6" fmla="*/ 149 w 372"/>
              <a:gd name="T7" fmla="*/ 1190 h 1408"/>
              <a:gd name="T8" fmla="*/ 182 w 372"/>
              <a:gd name="T9" fmla="*/ 1169 h 1408"/>
              <a:gd name="T10" fmla="*/ 242 w 372"/>
              <a:gd name="T11" fmla="*/ 1114 h 1408"/>
              <a:gd name="T12" fmla="*/ 280 w 372"/>
              <a:gd name="T13" fmla="*/ 1065 h 1408"/>
              <a:gd name="T14" fmla="*/ 323 w 372"/>
              <a:gd name="T15" fmla="*/ 810 h 1408"/>
              <a:gd name="T16" fmla="*/ 318 w 372"/>
              <a:gd name="T17" fmla="*/ 674 h 1408"/>
              <a:gd name="T18" fmla="*/ 291 w 372"/>
              <a:gd name="T19" fmla="*/ 522 h 1408"/>
              <a:gd name="T20" fmla="*/ 345 w 372"/>
              <a:gd name="T21" fmla="*/ 364 h 1408"/>
              <a:gd name="T22" fmla="*/ 350 w 372"/>
              <a:gd name="T23" fmla="*/ 207 h 1408"/>
              <a:gd name="T24" fmla="*/ 372 w 372"/>
              <a:gd name="T25" fmla="*/ 0 h 1408"/>
              <a:gd name="T26" fmla="*/ 0 w 372"/>
              <a:gd name="T27" fmla="*/ 0 h 1408"/>
              <a:gd name="T28" fmla="*/ 8 w 372"/>
              <a:gd name="T29" fmla="*/ 1408 h 140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72"/>
              <a:gd name="T46" fmla="*/ 0 h 1408"/>
              <a:gd name="T47" fmla="*/ 372 w 372"/>
              <a:gd name="T48" fmla="*/ 1408 h 140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72" h="1408">
                <a:moveTo>
                  <a:pt x="8" y="1408"/>
                </a:moveTo>
                <a:cubicBezTo>
                  <a:pt x="57" y="1399"/>
                  <a:pt x="63" y="1387"/>
                  <a:pt x="79" y="1342"/>
                </a:cubicBezTo>
                <a:cubicBezTo>
                  <a:pt x="80" y="1335"/>
                  <a:pt x="87" y="1240"/>
                  <a:pt x="101" y="1223"/>
                </a:cubicBezTo>
                <a:cubicBezTo>
                  <a:pt x="114" y="1208"/>
                  <a:pt x="133" y="1201"/>
                  <a:pt x="149" y="1190"/>
                </a:cubicBezTo>
                <a:cubicBezTo>
                  <a:pt x="160" y="1183"/>
                  <a:pt x="182" y="1169"/>
                  <a:pt x="182" y="1169"/>
                </a:cubicBezTo>
                <a:cubicBezTo>
                  <a:pt x="200" y="1141"/>
                  <a:pt x="225" y="1136"/>
                  <a:pt x="242" y="1114"/>
                </a:cubicBezTo>
                <a:cubicBezTo>
                  <a:pt x="255" y="1098"/>
                  <a:pt x="267" y="1081"/>
                  <a:pt x="280" y="1065"/>
                </a:cubicBezTo>
                <a:cubicBezTo>
                  <a:pt x="302" y="994"/>
                  <a:pt x="284" y="867"/>
                  <a:pt x="323" y="810"/>
                </a:cubicBezTo>
                <a:cubicBezTo>
                  <a:pt x="327" y="755"/>
                  <a:pt x="329" y="724"/>
                  <a:pt x="318" y="674"/>
                </a:cubicBezTo>
                <a:cubicBezTo>
                  <a:pt x="313" y="611"/>
                  <a:pt x="308" y="577"/>
                  <a:pt x="291" y="522"/>
                </a:cubicBezTo>
                <a:cubicBezTo>
                  <a:pt x="302" y="462"/>
                  <a:pt x="290" y="402"/>
                  <a:pt x="345" y="364"/>
                </a:cubicBezTo>
                <a:cubicBezTo>
                  <a:pt x="347" y="312"/>
                  <a:pt x="347" y="259"/>
                  <a:pt x="350" y="207"/>
                </a:cubicBezTo>
                <a:cubicBezTo>
                  <a:pt x="354" y="138"/>
                  <a:pt x="372" y="71"/>
                  <a:pt x="372" y="0"/>
                </a:cubicBezTo>
                <a:lnTo>
                  <a:pt x="0" y="0"/>
                </a:lnTo>
                <a:lnTo>
                  <a:pt x="8" y="1408"/>
                </a:lnTo>
                <a:close/>
              </a:path>
            </a:pathLst>
          </a:custGeom>
          <a:solidFill>
            <a:srgbClr val="FF0000"/>
          </a:solidFill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>
            <a:spAutoFit/>
          </a:bodyPr>
          <a:lstStyle/>
          <a:p>
            <a:endParaRPr lang="es-ES_tradnl"/>
          </a:p>
        </p:txBody>
      </p:sp>
      <p:sp>
        <p:nvSpPr>
          <p:cNvPr id="135188" name="Line 21"/>
          <p:cNvSpPr>
            <a:spLocks noChangeShapeType="1"/>
          </p:cNvSpPr>
          <p:nvPr/>
        </p:nvSpPr>
        <p:spPr bwMode="auto">
          <a:xfrm>
            <a:off x="4092575" y="1147763"/>
            <a:ext cx="16240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135189" name="Line 22"/>
          <p:cNvSpPr>
            <a:spLocks noChangeShapeType="1"/>
          </p:cNvSpPr>
          <p:nvPr/>
        </p:nvSpPr>
        <p:spPr bwMode="auto">
          <a:xfrm>
            <a:off x="4092575" y="1147763"/>
            <a:ext cx="0" cy="487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135190" name="Line 23"/>
          <p:cNvSpPr>
            <a:spLocks noChangeShapeType="1"/>
          </p:cNvSpPr>
          <p:nvPr/>
        </p:nvSpPr>
        <p:spPr bwMode="auto">
          <a:xfrm flipH="1">
            <a:off x="4116388" y="5338763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s-ES_tradnl"/>
          </a:p>
        </p:txBody>
      </p:sp>
      <p:sp>
        <p:nvSpPr>
          <p:cNvPr id="135191" name="Text Box 24"/>
          <p:cNvSpPr txBox="1">
            <a:spLocks noChangeArrowheads="1"/>
          </p:cNvSpPr>
          <p:nvPr/>
        </p:nvSpPr>
        <p:spPr bwMode="auto">
          <a:xfrm>
            <a:off x="4211960" y="4833938"/>
            <a:ext cx="2532055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/>
              <a:t>Microfósiles</a:t>
            </a:r>
            <a:r>
              <a:rPr lang="en-US" sz="3200" dirty="0"/>
              <a:t> </a:t>
            </a:r>
            <a:r>
              <a:rPr lang="en-US" sz="3200" dirty="0" err="1"/>
              <a:t>más</a:t>
            </a:r>
            <a:r>
              <a:rPr lang="en-US" sz="3200" dirty="0"/>
              <a:t> </a:t>
            </a:r>
            <a:r>
              <a:rPr lang="en-US" sz="3200" dirty="0" err="1"/>
              <a:t>antiguos</a:t>
            </a:r>
            <a:endParaRPr lang="en-US" sz="3200" dirty="0"/>
          </a:p>
        </p:txBody>
      </p:sp>
      <p:sp>
        <p:nvSpPr>
          <p:cNvPr id="135192" name="Text Box 25"/>
          <p:cNvSpPr txBox="1">
            <a:spLocks noChangeArrowheads="1"/>
          </p:cNvSpPr>
          <p:nvPr/>
        </p:nvSpPr>
        <p:spPr bwMode="auto">
          <a:xfrm>
            <a:off x="684213" y="2349500"/>
            <a:ext cx="2700337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3600"/>
              <a:t>Hierro</a:t>
            </a:r>
            <a:br>
              <a:rPr lang="es-ES_tradnl" sz="3600"/>
            </a:br>
            <a:r>
              <a:rPr lang="es-ES_tradnl" sz="3600"/>
              <a:t> bandeado vs.</a:t>
            </a:r>
          </a:p>
          <a:p>
            <a:pPr algn="ctr">
              <a:spcBef>
                <a:spcPct val="50000"/>
              </a:spcBef>
            </a:pPr>
            <a:r>
              <a:rPr lang="es-ES_tradnl" sz="3600"/>
              <a:t>Rocas rojas</a:t>
            </a:r>
            <a:endParaRPr lang="es-ES" sz="3600"/>
          </a:p>
        </p:txBody>
      </p:sp>
      <p:sp>
        <p:nvSpPr>
          <p:cNvPr id="135193" name="Text Box 26"/>
          <p:cNvSpPr txBox="1">
            <a:spLocks noChangeArrowheads="1"/>
          </p:cNvSpPr>
          <p:nvPr/>
        </p:nvSpPr>
        <p:spPr bwMode="auto">
          <a:xfrm>
            <a:off x="-108520" y="6400800"/>
            <a:ext cx="925252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600" b="1" dirty="0"/>
              <a:t>Un recambio hace 2.000 millones de años</a:t>
            </a:r>
            <a:endParaRPr lang="es-ES" sz="3600" b="1" dirty="0"/>
          </a:p>
        </p:txBody>
      </p:sp>
      <p:sp>
        <p:nvSpPr>
          <p:cNvPr id="135194" name="Line 27"/>
          <p:cNvSpPr>
            <a:spLocks noChangeShapeType="1"/>
          </p:cNvSpPr>
          <p:nvPr/>
        </p:nvSpPr>
        <p:spPr bwMode="auto">
          <a:xfrm>
            <a:off x="6659563" y="3500438"/>
            <a:ext cx="50482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135195" name="Line 28"/>
          <p:cNvSpPr>
            <a:spLocks noChangeShapeType="1"/>
          </p:cNvSpPr>
          <p:nvPr/>
        </p:nvSpPr>
        <p:spPr bwMode="auto">
          <a:xfrm>
            <a:off x="6659563" y="3716338"/>
            <a:ext cx="649287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135196" name="Line 29"/>
          <p:cNvSpPr>
            <a:spLocks noChangeShapeType="1"/>
          </p:cNvSpPr>
          <p:nvPr/>
        </p:nvSpPr>
        <p:spPr bwMode="auto">
          <a:xfrm>
            <a:off x="6659563" y="3933825"/>
            <a:ext cx="72072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135197" name="Line 30"/>
          <p:cNvSpPr>
            <a:spLocks noChangeShapeType="1"/>
          </p:cNvSpPr>
          <p:nvPr/>
        </p:nvSpPr>
        <p:spPr bwMode="auto">
          <a:xfrm>
            <a:off x="6659563" y="4149725"/>
            <a:ext cx="72072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135198" name="Line 31"/>
          <p:cNvSpPr>
            <a:spLocks noChangeShapeType="1"/>
          </p:cNvSpPr>
          <p:nvPr/>
        </p:nvSpPr>
        <p:spPr bwMode="auto">
          <a:xfrm>
            <a:off x="6659563" y="4365625"/>
            <a:ext cx="649287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135199" name="Line 32"/>
          <p:cNvSpPr>
            <a:spLocks noChangeShapeType="1"/>
          </p:cNvSpPr>
          <p:nvPr/>
        </p:nvSpPr>
        <p:spPr bwMode="auto">
          <a:xfrm>
            <a:off x="6659563" y="4581525"/>
            <a:ext cx="28892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135200" name="Line 33"/>
          <p:cNvSpPr>
            <a:spLocks noChangeShapeType="1"/>
          </p:cNvSpPr>
          <p:nvPr/>
        </p:nvSpPr>
        <p:spPr bwMode="auto">
          <a:xfrm>
            <a:off x="6659563" y="3284538"/>
            <a:ext cx="217487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 descr="Estromatolit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7100" y="0"/>
            <a:ext cx="5676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4" name="Text Box 3"/>
          <p:cNvSpPr txBox="1">
            <a:spLocks noChangeArrowheads="1"/>
          </p:cNvSpPr>
          <p:nvPr/>
        </p:nvSpPr>
        <p:spPr bwMode="auto">
          <a:xfrm>
            <a:off x="0" y="2571750"/>
            <a:ext cx="3743325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600" baseline="0"/>
              <a:t>Estromatolitos:</a:t>
            </a:r>
          </a:p>
          <a:p>
            <a:pPr>
              <a:spcBef>
                <a:spcPct val="50000"/>
              </a:spcBef>
            </a:pPr>
            <a:r>
              <a:rPr lang="es-ES_tradnl" sz="3300" baseline="0"/>
              <a:t>Primer registro hace 3.600 Ma</a:t>
            </a:r>
            <a:endParaRPr lang="es-ES" sz="3300" baseline="0"/>
          </a:p>
        </p:txBody>
      </p:sp>
      <p:sp>
        <p:nvSpPr>
          <p:cNvPr id="136195" name="Text Box 4"/>
          <p:cNvSpPr txBox="1">
            <a:spLocks noChangeArrowheads="1"/>
          </p:cNvSpPr>
          <p:nvPr/>
        </p:nvSpPr>
        <p:spPr bwMode="auto">
          <a:xfrm>
            <a:off x="8101013" y="2498725"/>
            <a:ext cx="10429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3800" dirty="0">
                <a:solidFill>
                  <a:srgbClr val="DDDDDD"/>
                </a:solidFill>
              </a:rPr>
              <a:t>fósiles</a:t>
            </a:r>
            <a:endParaRPr lang="es-ES" sz="3800" dirty="0">
              <a:solidFill>
                <a:srgbClr val="DDDDDD"/>
              </a:solidFill>
            </a:endParaRPr>
          </a:p>
        </p:txBody>
      </p:sp>
      <p:sp>
        <p:nvSpPr>
          <p:cNvPr id="136196" name="Text Box 5"/>
          <p:cNvSpPr txBox="1">
            <a:spLocks noChangeArrowheads="1"/>
          </p:cNvSpPr>
          <p:nvPr/>
        </p:nvSpPr>
        <p:spPr bwMode="auto">
          <a:xfrm>
            <a:off x="7845425" y="3506788"/>
            <a:ext cx="12985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3800"/>
              <a:t>actuales</a:t>
            </a:r>
            <a:endParaRPr lang="es-ES" sz="3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000628" y="857232"/>
            <a:ext cx="3939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¿Cómo se forma un fósil?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714348" y="5000636"/>
            <a:ext cx="1754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err="1"/>
              <a:t>Tafonomía</a:t>
            </a:r>
            <a:endParaRPr lang="es-ES" sz="2800" b="1" dirty="0"/>
          </a:p>
        </p:txBody>
      </p:sp>
      <p:pic>
        <p:nvPicPr>
          <p:cNvPr id="6" name="5 Imagen" descr="peces viv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2481" cy="3429000"/>
          </a:xfrm>
          <a:prstGeom prst="rect">
            <a:avLst/>
          </a:prstGeom>
        </p:spPr>
      </p:pic>
      <p:pic>
        <p:nvPicPr>
          <p:cNvPr id="7" name="6 Imagen" descr="pez fós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614" y="3143248"/>
            <a:ext cx="4959386" cy="3714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2" descr="ISChart2008 Precámbr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88" y="0"/>
            <a:ext cx="3405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2" name="AutoShape 3"/>
          <p:cNvSpPr>
            <a:spLocks noChangeArrowheads="1"/>
          </p:cNvSpPr>
          <p:nvPr/>
        </p:nvSpPr>
        <p:spPr bwMode="auto">
          <a:xfrm>
            <a:off x="755650" y="4941888"/>
            <a:ext cx="3168650" cy="574675"/>
          </a:xfrm>
          <a:prstGeom prst="rightArrowCallout">
            <a:avLst>
              <a:gd name="adj1" fmla="val 14361"/>
              <a:gd name="adj2" fmla="val 19264"/>
              <a:gd name="adj3" fmla="val 90672"/>
              <a:gd name="adj4" fmla="val 62676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s-UY"/>
          </a:p>
        </p:txBody>
      </p:sp>
      <p:sp>
        <p:nvSpPr>
          <p:cNvPr id="138243" name="14 CuadroTexto"/>
          <p:cNvSpPr txBox="1">
            <a:spLocks noChangeArrowheads="1"/>
          </p:cNvSpPr>
          <p:nvPr/>
        </p:nvSpPr>
        <p:spPr bwMode="auto">
          <a:xfrm>
            <a:off x="4283968" y="3789040"/>
            <a:ext cx="4681537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3600" baseline="0" dirty="0"/>
              <a:t>Complejo “La China”-Lavalleja (3.400 Ma)</a:t>
            </a:r>
          </a:p>
          <a:p>
            <a:pPr algn="r">
              <a:spcBef>
                <a:spcPct val="50000"/>
              </a:spcBef>
            </a:pPr>
            <a:r>
              <a:rPr lang="es-ES" sz="3600" baseline="0" dirty="0"/>
              <a:t>Rocas más antiguas de América del Sur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ISChart2008 Precámbr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88" y="0"/>
            <a:ext cx="3405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6" name="AutoShape 3"/>
          <p:cNvSpPr>
            <a:spLocks noChangeArrowheads="1"/>
          </p:cNvSpPr>
          <p:nvPr/>
        </p:nvSpPr>
        <p:spPr bwMode="auto">
          <a:xfrm>
            <a:off x="755650" y="3789363"/>
            <a:ext cx="3168650" cy="574675"/>
          </a:xfrm>
          <a:prstGeom prst="rightArrowCallout">
            <a:avLst>
              <a:gd name="adj1" fmla="val 14361"/>
              <a:gd name="adj2" fmla="val 19264"/>
              <a:gd name="adj3" fmla="val 90672"/>
              <a:gd name="adj4" fmla="val 62676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s-UY"/>
          </a:p>
        </p:txBody>
      </p:sp>
      <p:sp>
        <p:nvSpPr>
          <p:cNvPr id="139267" name="9 CuadroTexto"/>
          <p:cNvSpPr txBox="1">
            <a:spLocks noChangeArrowheads="1"/>
          </p:cNvSpPr>
          <p:nvPr/>
        </p:nvSpPr>
        <p:spPr bwMode="auto">
          <a:xfrm>
            <a:off x="4211638" y="4437063"/>
            <a:ext cx="4932362" cy="1465262"/>
          </a:xfrm>
          <a:prstGeom prst="rect">
            <a:avLst/>
          </a:prstGeom>
          <a:solidFill>
            <a:srgbClr val="008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 baseline="0"/>
              <a:t>Blanco G, Gaucher C. 2005. Estratigrafía, paleontología y edad de la Formación las Ventanas, Neoproterozoico, Uruguay). </a:t>
            </a:r>
            <a:r>
              <a:rPr lang="es-ES_tradnl" sz="1800" i="1" baseline="0"/>
              <a:t>Latin American Journal of Sedimentology and Basin Analysis</a:t>
            </a:r>
            <a:r>
              <a:rPr lang="es-ES_tradnl" sz="1800" baseline="0"/>
              <a:t> 12: 109-124.</a:t>
            </a:r>
          </a:p>
        </p:txBody>
      </p:sp>
      <p:sp>
        <p:nvSpPr>
          <p:cNvPr id="139268" name="16 CuadroTexto"/>
          <p:cNvSpPr txBox="1">
            <a:spLocks noChangeArrowheads="1"/>
          </p:cNvSpPr>
          <p:nvPr/>
        </p:nvSpPr>
        <p:spPr bwMode="auto">
          <a:xfrm>
            <a:off x="4140200" y="3429000"/>
            <a:ext cx="500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baseline="0"/>
              <a:t>Formación Cerro Villalba (2.700 Ma)</a:t>
            </a:r>
            <a:br>
              <a:rPr lang="es-ES" sz="1800" baseline="0"/>
            </a:br>
            <a:r>
              <a:rPr lang="es-ES" sz="1800" baseline="0"/>
              <a:t>Estromatolitos más antiguos de América del Sur.</a:t>
            </a:r>
          </a:p>
        </p:txBody>
      </p:sp>
      <p:pic>
        <p:nvPicPr>
          <p:cNvPr id="139269" name="Picture 5" descr="DSCF04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0"/>
            <a:ext cx="32766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 descr="ISChart2008 Precámbr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88" y="0"/>
            <a:ext cx="3405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0" name="Rectangle 3"/>
          <p:cNvSpPr>
            <a:spLocks noChangeArrowheads="1"/>
          </p:cNvSpPr>
          <p:nvPr/>
        </p:nvSpPr>
        <p:spPr bwMode="auto">
          <a:xfrm>
            <a:off x="2771775" y="2133600"/>
            <a:ext cx="431800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s-UY"/>
          </a:p>
        </p:txBody>
      </p:sp>
      <p:sp>
        <p:nvSpPr>
          <p:cNvPr id="140291" name="AutoShape 4"/>
          <p:cNvSpPr>
            <a:spLocks noChangeArrowheads="1"/>
          </p:cNvSpPr>
          <p:nvPr/>
        </p:nvSpPr>
        <p:spPr bwMode="auto">
          <a:xfrm>
            <a:off x="755650" y="836613"/>
            <a:ext cx="3168650" cy="2879725"/>
          </a:xfrm>
          <a:prstGeom prst="rightArrowCallout">
            <a:avLst>
              <a:gd name="adj1" fmla="val 10213"/>
              <a:gd name="adj2" fmla="val 13870"/>
              <a:gd name="adj3" fmla="val 16979"/>
              <a:gd name="adj4" fmla="val 62676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s-UY"/>
          </a:p>
        </p:txBody>
      </p:sp>
      <p:sp>
        <p:nvSpPr>
          <p:cNvPr id="140292" name="Text Box 5"/>
          <p:cNvSpPr txBox="1">
            <a:spLocks noChangeArrowheads="1"/>
          </p:cNvSpPr>
          <p:nvPr/>
        </p:nvSpPr>
        <p:spPr bwMode="auto">
          <a:xfrm>
            <a:off x="3995738" y="1557338"/>
            <a:ext cx="24479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dirty="0">
                <a:latin typeface="Constantia" panose="02030602050306030303" pitchFamily="18" charset="0"/>
              </a:rPr>
              <a:t>Aparición de Eucariotas y posteriormente Metazoarios.</a:t>
            </a:r>
          </a:p>
          <a:p>
            <a:pPr>
              <a:spcBef>
                <a:spcPct val="50000"/>
              </a:spcBef>
            </a:pPr>
            <a:r>
              <a:rPr lang="es-ES" sz="2400" dirty="0">
                <a:latin typeface="Constantia" panose="02030602050306030303" pitchFamily="18" charset="0"/>
              </a:rPr>
              <a:t>Cielos azules.</a:t>
            </a:r>
            <a:endParaRPr lang="es-ES_tradnl" sz="2400" dirty="0">
              <a:latin typeface="Constantia" panose="02030602050306030303" pitchFamily="18" charset="0"/>
            </a:endParaRPr>
          </a:p>
        </p:txBody>
      </p:sp>
      <p:pic>
        <p:nvPicPr>
          <p:cNvPr id="14029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1773238"/>
            <a:ext cx="27717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4" name="Text Box 7"/>
          <p:cNvSpPr txBox="1">
            <a:spLocks noChangeArrowheads="1"/>
          </p:cNvSpPr>
          <p:nvPr/>
        </p:nvSpPr>
        <p:spPr bwMode="auto">
          <a:xfrm>
            <a:off x="6948488" y="1052513"/>
            <a:ext cx="18399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 baseline="0"/>
              <a:t>Alga</a:t>
            </a:r>
            <a:br>
              <a:rPr lang="es-ES_tradnl" sz="1800" i="1" baseline="0"/>
            </a:br>
            <a:r>
              <a:rPr lang="es-ES_tradnl" sz="1800" i="1" baseline="0"/>
              <a:t>Grypania spiralis</a:t>
            </a:r>
          </a:p>
        </p:txBody>
      </p:sp>
      <p:sp>
        <p:nvSpPr>
          <p:cNvPr id="140295" name="Rectangle 8"/>
          <p:cNvSpPr>
            <a:spLocks noChangeArrowheads="1"/>
          </p:cNvSpPr>
          <p:nvPr/>
        </p:nvSpPr>
        <p:spPr bwMode="auto">
          <a:xfrm>
            <a:off x="3348038" y="3867150"/>
            <a:ext cx="57959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1800" b="1" baseline="0"/>
              <a:t>Han TM, Runnegar, B. 1992.</a:t>
            </a:r>
            <a:r>
              <a:rPr lang="es-ES" sz="1800" baseline="0"/>
              <a:t> Megascopic eukaryotic algae from the 2.1-billion-year-old negaunee iron-formation, Michigan. </a:t>
            </a:r>
            <a:r>
              <a:rPr lang="es-ES" sz="1800" i="1" baseline="0"/>
              <a:t>Science</a:t>
            </a:r>
            <a:r>
              <a:rPr lang="es-ES" sz="1800" baseline="0"/>
              <a:t>, 257: 232-235</a:t>
            </a:r>
            <a:r>
              <a:rPr lang="es-ES" sz="1800" b="1" baseline="0"/>
              <a:t> </a:t>
            </a:r>
          </a:p>
        </p:txBody>
      </p:sp>
      <p:sp>
        <p:nvSpPr>
          <p:cNvPr id="140296" name="Text Box 9"/>
          <p:cNvSpPr txBox="1">
            <a:spLocks noChangeArrowheads="1"/>
          </p:cNvSpPr>
          <p:nvPr/>
        </p:nvSpPr>
        <p:spPr bwMode="auto">
          <a:xfrm>
            <a:off x="3779838" y="5667375"/>
            <a:ext cx="53641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baseline="0"/>
              <a:t>Brocks JJ, Logan GA, Buick R, Summons RE (August 1999). Archean molecular fossils and the early rise of eukaryotes. Science 285: 1033–6.</a:t>
            </a:r>
            <a:endParaRPr lang="es-ES_tradnl" sz="1800" b="1" baseline="0"/>
          </a:p>
        </p:txBody>
      </p:sp>
      <p:sp>
        <p:nvSpPr>
          <p:cNvPr id="140297" name="Text Box 10"/>
          <p:cNvSpPr txBox="1">
            <a:spLocks noChangeArrowheads="1"/>
          </p:cNvSpPr>
          <p:nvPr/>
        </p:nvSpPr>
        <p:spPr bwMode="auto">
          <a:xfrm>
            <a:off x="3214688" y="5157788"/>
            <a:ext cx="5929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aseline="0"/>
              <a:t>Pero esteranos en el Neoarcaico (2,7 Ga)</a:t>
            </a:r>
          </a:p>
        </p:txBody>
      </p:sp>
      <p:sp>
        <p:nvSpPr>
          <p:cNvPr id="140298" name="Text Box 11"/>
          <p:cNvSpPr txBox="1">
            <a:spLocks noChangeArrowheads="1"/>
          </p:cNvSpPr>
          <p:nvPr/>
        </p:nvSpPr>
        <p:spPr bwMode="auto">
          <a:xfrm>
            <a:off x="6786563" y="0"/>
            <a:ext cx="23574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3600" baseline="0"/>
              <a:t>Primeros Eucariotas</a:t>
            </a:r>
            <a:endParaRPr lang="es-ES_tradnl" sz="3600" baseline="0"/>
          </a:p>
        </p:txBody>
      </p:sp>
      <p:sp>
        <p:nvSpPr>
          <p:cNvPr id="140299" name="Text Box 12"/>
          <p:cNvSpPr txBox="1">
            <a:spLocks noChangeArrowheads="1"/>
          </p:cNvSpPr>
          <p:nvPr/>
        </p:nvSpPr>
        <p:spPr bwMode="auto">
          <a:xfrm>
            <a:off x="3286125" y="1143000"/>
            <a:ext cx="1571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>
                <a:solidFill>
                  <a:srgbClr val="FFFF00"/>
                </a:solidFill>
              </a:rPr>
              <a:t>43%</a:t>
            </a:r>
          </a:p>
        </p:txBody>
      </p:sp>
      <p:pic>
        <p:nvPicPr>
          <p:cNvPr id="140300" name="Picture 1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3" y="0"/>
            <a:ext cx="2428875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3" descr="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5163" y="2561984"/>
            <a:ext cx="5969000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5" name="Rectangle 2"/>
          <p:cNvSpPr>
            <a:spLocks noChangeArrowheads="1"/>
          </p:cNvSpPr>
          <p:nvPr/>
        </p:nvSpPr>
        <p:spPr bwMode="auto">
          <a:xfrm>
            <a:off x="3143250" y="1357313"/>
            <a:ext cx="60007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dirty="0"/>
              <a:t>Del Infierno original a la bola de nieve</a:t>
            </a:r>
          </a:p>
        </p:txBody>
      </p:sp>
      <p:sp useBgFill="1"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3132138" y="6100763"/>
            <a:ext cx="6011862" cy="64135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3600" b="1" baseline="0"/>
              <a:t>La tectónica salvó a la vida</a:t>
            </a:r>
            <a:endParaRPr lang="es-ES" sz="3600" b="1" baseline="0"/>
          </a:p>
        </p:txBody>
      </p:sp>
      <p:sp>
        <p:nvSpPr>
          <p:cNvPr id="144388" name="Rectangle 5"/>
          <p:cNvSpPr>
            <a:spLocks noChangeArrowheads="1"/>
          </p:cNvSpPr>
          <p:nvPr/>
        </p:nvSpPr>
        <p:spPr bwMode="auto">
          <a:xfrm>
            <a:off x="3132138" y="215900"/>
            <a:ext cx="60118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4000" b="1" u="sng" dirty="0"/>
              <a:t>Pautas </a:t>
            </a:r>
            <a:r>
              <a:rPr lang="es-MX" sz="4000" b="1" u="sng" dirty="0" err="1"/>
              <a:t>paleoclimáticas</a:t>
            </a:r>
            <a:r>
              <a:rPr lang="es-MX" sz="4000" b="1" u="sng" dirty="0"/>
              <a:t> en el Proterozoico</a:t>
            </a:r>
            <a:endParaRPr lang="es-MX" sz="4000" u="sng" dirty="0"/>
          </a:p>
        </p:txBody>
      </p:sp>
      <p:pic>
        <p:nvPicPr>
          <p:cNvPr id="144389" name="Picture 6" descr="ISChart2008 Precámbric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60325" y="0"/>
            <a:ext cx="3265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0" name="AutoShape 7"/>
          <p:cNvSpPr>
            <a:spLocks noChangeArrowheads="1"/>
          </p:cNvSpPr>
          <p:nvPr/>
        </p:nvSpPr>
        <p:spPr bwMode="auto">
          <a:xfrm>
            <a:off x="684213" y="1123950"/>
            <a:ext cx="3168650" cy="288925"/>
          </a:xfrm>
          <a:prstGeom prst="rightArrowCallout">
            <a:avLst>
              <a:gd name="adj1" fmla="val 27741"/>
              <a:gd name="adj2" fmla="val 50000"/>
              <a:gd name="adj3" fmla="val 163744"/>
              <a:gd name="adj4" fmla="val 64181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s-UY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ChangeArrowheads="1"/>
          </p:cNvSpPr>
          <p:nvPr/>
        </p:nvSpPr>
        <p:spPr bwMode="auto">
          <a:xfrm>
            <a:off x="0" y="-13652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ES_tradnl" sz="1800"/>
          </a:p>
        </p:txBody>
      </p:sp>
      <p:sp>
        <p:nvSpPr>
          <p:cNvPr id="145410" name="Rectangle 4"/>
          <p:cNvSpPr>
            <a:spLocks noChangeArrowheads="1"/>
          </p:cNvSpPr>
          <p:nvPr/>
        </p:nvSpPr>
        <p:spPr bwMode="auto">
          <a:xfrm>
            <a:off x="0" y="-13652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ES_tradnl" sz="1800"/>
          </a:p>
        </p:txBody>
      </p:sp>
      <p:sp>
        <p:nvSpPr>
          <p:cNvPr id="145411" name="19 CuadroTexto"/>
          <p:cNvSpPr txBox="1">
            <a:spLocks noChangeArrowheads="1"/>
          </p:cNvSpPr>
          <p:nvPr/>
        </p:nvSpPr>
        <p:spPr bwMode="auto">
          <a:xfrm>
            <a:off x="4211638" y="3284538"/>
            <a:ext cx="47180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3200" baseline="0"/>
              <a:t>Reproducción Sexuada</a:t>
            </a:r>
          </a:p>
        </p:txBody>
      </p:sp>
      <p:pic>
        <p:nvPicPr>
          <p:cNvPr id="145412" name="22 Imagen" descr="prvDSC095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0" y="4071938"/>
            <a:ext cx="20891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3" name="Text Box 6"/>
          <p:cNvSpPr txBox="1">
            <a:spLocks noChangeArrowheads="1"/>
          </p:cNvSpPr>
          <p:nvPr/>
        </p:nvSpPr>
        <p:spPr bwMode="auto">
          <a:xfrm>
            <a:off x="5580063" y="4292600"/>
            <a:ext cx="3563937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 baseline="0"/>
              <a:t>Butterfield NJ. 2000. </a:t>
            </a:r>
            <a:r>
              <a:rPr lang="es-ES_tradnl" sz="1800" i="1" baseline="0"/>
              <a:t>Bangiomorpha pubescens </a:t>
            </a:r>
            <a:r>
              <a:rPr lang="es-ES_tradnl" sz="1800" baseline="0"/>
              <a:t>n. gen., n. sp.: implications for the evolution of sex, multicellularity, and the Mesoproterozoic/Neoproterozoic radiation of eukaryotes. </a:t>
            </a:r>
            <a:r>
              <a:rPr lang="es-ES_tradnl" sz="1800" i="1" baseline="0"/>
              <a:t>Paleobiology</a:t>
            </a:r>
            <a:r>
              <a:rPr lang="es-ES_tradnl" sz="1800" baseline="0"/>
              <a:t> </a:t>
            </a:r>
            <a:r>
              <a:rPr lang="es-ES_tradnl" sz="1800" b="1" baseline="0"/>
              <a:t>26</a:t>
            </a:r>
            <a:r>
              <a:rPr lang="es-ES_tradnl" sz="1800" baseline="0"/>
              <a:t>: 386–404.</a:t>
            </a:r>
          </a:p>
        </p:txBody>
      </p:sp>
      <p:pic>
        <p:nvPicPr>
          <p:cNvPr id="145414" name="Picture 7" descr="Primeros eucariot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8013" y="0"/>
            <a:ext cx="3455987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5" name="Rectangle 8"/>
          <p:cNvSpPr>
            <a:spLocks noChangeArrowheads="1"/>
          </p:cNvSpPr>
          <p:nvPr/>
        </p:nvSpPr>
        <p:spPr bwMode="auto">
          <a:xfrm>
            <a:off x="3268548" y="69365"/>
            <a:ext cx="23431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i="1" dirty="0" err="1"/>
              <a:t>Bangiomorpha</a:t>
            </a:r>
            <a:endParaRPr lang="es-ES_tradnl" sz="4000" i="1" dirty="0"/>
          </a:p>
        </p:txBody>
      </p:sp>
      <p:sp>
        <p:nvSpPr>
          <p:cNvPr id="145416" name="Rectangle 9"/>
          <p:cNvSpPr>
            <a:spLocks noChangeArrowheads="1"/>
          </p:cNvSpPr>
          <p:nvPr/>
        </p:nvSpPr>
        <p:spPr bwMode="auto">
          <a:xfrm>
            <a:off x="6588125" y="2349500"/>
            <a:ext cx="1835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i="1"/>
              <a:t>Bangia</a:t>
            </a:r>
          </a:p>
        </p:txBody>
      </p:sp>
      <p:sp>
        <p:nvSpPr>
          <p:cNvPr id="145417" name="Text Box 10"/>
          <p:cNvSpPr txBox="1">
            <a:spLocks noChangeArrowheads="1"/>
          </p:cNvSpPr>
          <p:nvPr/>
        </p:nvSpPr>
        <p:spPr bwMode="auto">
          <a:xfrm>
            <a:off x="3635374" y="981075"/>
            <a:ext cx="280883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dirty="0"/>
              <a:t>Ártico canadiense, 1,2 Ga</a:t>
            </a:r>
          </a:p>
        </p:txBody>
      </p:sp>
      <p:pic>
        <p:nvPicPr>
          <p:cNvPr id="145418" name="Picture 11" descr="ISChart2008 Precámbric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8588" y="0"/>
            <a:ext cx="3405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9" name="AutoShape 12"/>
          <p:cNvSpPr>
            <a:spLocks noChangeArrowheads="1"/>
          </p:cNvSpPr>
          <p:nvPr/>
        </p:nvSpPr>
        <p:spPr bwMode="auto">
          <a:xfrm>
            <a:off x="755650" y="836613"/>
            <a:ext cx="3168650" cy="1152525"/>
          </a:xfrm>
          <a:prstGeom prst="rightArrowCallout">
            <a:avLst>
              <a:gd name="adj1" fmla="val 10213"/>
              <a:gd name="adj2" fmla="val 13870"/>
              <a:gd name="adj3" fmla="val 42423"/>
              <a:gd name="adj4" fmla="val 62676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s-UY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4 Imagen" descr="20070417klpcnatun_60.Ges.SCO.png"/>
          <p:cNvPicPr>
            <a:picLocks noChangeAspect="1"/>
          </p:cNvPicPr>
          <p:nvPr/>
        </p:nvPicPr>
        <p:blipFill>
          <a:blip r:embed="rId2"/>
          <a:srcRect l="43687"/>
          <a:stretch>
            <a:fillRect/>
          </a:stretch>
        </p:blipFill>
        <p:spPr bwMode="auto">
          <a:xfrm>
            <a:off x="3203575" y="-4763"/>
            <a:ext cx="5940425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3635375" y="293688"/>
            <a:ext cx="5508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600" b="1" baseline="0">
                <a:cs typeface="Times New Roman" pitchFamily="18" charset="0"/>
              </a:rPr>
              <a:t>Hace 580 Ma, Ediacara:</a:t>
            </a:r>
            <a:br>
              <a:rPr lang="es-ES" sz="3600" b="1" baseline="0">
                <a:cs typeface="Times New Roman" pitchFamily="18" charset="0"/>
              </a:rPr>
            </a:br>
            <a:r>
              <a:rPr lang="es-ES" sz="3600" b="1" baseline="0">
                <a:cs typeface="Times New Roman" pitchFamily="18" charset="0"/>
              </a:rPr>
              <a:t>una ventana al pasado</a:t>
            </a:r>
          </a:p>
        </p:txBody>
      </p:sp>
      <p:pic>
        <p:nvPicPr>
          <p:cNvPr id="147459" name="Picture 4" descr="ISChart2008 Precámbr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8588" y="0"/>
            <a:ext cx="3405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AutoShape 5"/>
          <p:cNvSpPr>
            <a:spLocks noChangeArrowheads="1"/>
          </p:cNvSpPr>
          <p:nvPr/>
        </p:nvSpPr>
        <p:spPr bwMode="auto">
          <a:xfrm>
            <a:off x="755650" y="765175"/>
            <a:ext cx="3168650" cy="288925"/>
          </a:xfrm>
          <a:prstGeom prst="rightArrowCallout">
            <a:avLst>
              <a:gd name="adj1" fmla="val 27741"/>
              <a:gd name="adj2" fmla="val 50000"/>
              <a:gd name="adj3" fmla="val 163744"/>
              <a:gd name="adj4" fmla="val 64181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s-UY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2" descr="Ediacara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4067175"/>
            <a:ext cx="18415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3"/>
          <p:cNvSpPr txBox="1">
            <a:spLocks noChangeArrowheads="1"/>
          </p:cNvSpPr>
          <p:nvPr/>
        </p:nvSpPr>
        <p:spPr bwMode="auto">
          <a:xfrm>
            <a:off x="3348038" y="293688"/>
            <a:ext cx="57959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600" b="1" baseline="0">
                <a:cs typeface="Times New Roman" pitchFamily="18" charset="0"/>
              </a:rPr>
              <a:t>Hace 580 Ma, Ediacara:</a:t>
            </a:r>
            <a:br>
              <a:rPr lang="es-ES" sz="3600" b="1" baseline="0">
                <a:cs typeface="Times New Roman" pitchFamily="18" charset="0"/>
              </a:rPr>
            </a:br>
            <a:r>
              <a:rPr lang="es-ES" sz="3600" b="1" baseline="0">
                <a:cs typeface="Times New Roman" pitchFamily="18" charset="0"/>
              </a:rPr>
              <a:t>una ventana al pasado</a:t>
            </a:r>
          </a:p>
        </p:txBody>
      </p:sp>
      <p:pic>
        <p:nvPicPr>
          <p:cNvPr id="125957" name="Picture 4" descr="Ediacara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4132263"/>
            <a:ext cx="3635375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8" name="Rectangle 5"/>
          <p:cNvSpPr>
            <a:spLocks noChangeArrowheads="1"/>
          </p:cNvSpPr>
          <p:nvPr/>
        </p:nvSpPr>
        <p:spPr bwMode="auto">
          <a:xfrm>
            <a:off x="5867400" y="6418263"/>
            <a:ext cx="3206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i="1" baseline="0">
                <a:solidFill>
                  <a:srgbClr val="FFFF00"/>
                </a:solidFill>
              </a:rPr>
              <a:t>Dickinsonia costata</a:t>
            </a:r>
          </a:p>
        </p:txBody>
      </p:sp>
      <p:sp>
        <p:nvSpPr>
          <p:cNvPr id="125959" name="Rectangle 6"/>
          <p:cNvSpPr>
            <a:spLocks noChangeArrowheads="1"/>
          </p:cNvSpPr>
          <p:nvPr/>
        </p:nvSpPr>
        <p:spPr bwMode="auto">
          <a:xfrm>
            <a:off x="6300788" y="1938338"/>
            <a:ext cx="26479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 baseline="0">
                <a:solidFill>
                  <a:srgbClr val="FFFF00"/>
                </a:solidFill>
              </a:rPr>
              <a:t>Metazoarios y</a:t>
            </a:r>
          </a:p>
          <a:p>
            <a:pPr>
              <a:spcBef>
                <a:spcPct val="50000"/>
              </a:spcBef>
            </a:pPr>
            <a:r>
              <a:rPr lang="es-ES" sz="3200" baseline="0">
                <a:solidFill>
                  <a:srgbClr val="FFFF00"/>
                </a:solidFill>
              </a:rPr>
              <a:t>Vendobionta</a:t>
            </a:r>
            <a:endParaRPr lang="es-ES" sz="3200" i="1" baseline="0">
              <a:solidFill>
                <a:srgbClr val="FFFF00"/>
              </a:solidFill>
            </a:endParaRPr>
          </a:p>
        </p:txBody>
      </p:sp>
      <p:graphicFrame>
        <p:nvGraphicFramePr>
          <p:cNvPr id="125954" name="Object 7"/>
          <p:cNvGraphicFramePr>
            <a:graphicFrameLocks noChangeAspect="1"/>
          </p:cNvGraphicFramePr>
          <p:nvPr/>
        </p:nvGraphicFramePr>
        <p:xfrm>
          <a:off x="5148263" y="1628775"/>
          <a:ext cx="1027112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4" imgW="429478" imgH="965891" progId="">
                  <p:embed/>
                </p:oleObj>
              </mc:Choice>
              <mc:Fallback>
                <p:oleObj name="PHOTO-PAINT" r:id="rId4" imgW="429478" imgH="965891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628775"/>
                        <a:ext cx="1027112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5960" name="Picture 8" descr="ISChart2008 Precámbric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2700" y="0"/>
            <a:ext cx="3263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1" name="AutoShape 9"/>
          <p:cNvSpPr>
            <a:spLocks noChangeArrowheads="1"/>
          </p:cNvSpPr>
          <p:nvPr/>
        </p:nvSpPr>
        <p:spPr bwMode="auto">
          <a:xfrm>
            <a:off x="755650" y="765175"/>
            <a:ext cx="3168650" cy="288925"/>
          </a:xfrm>
          <a:prstGeom prst="rightArrowCallout">
            <a:avLst>
              <a:gd name="adj1" fmla="val 27741"/>
              <a:gd name="adj2" fmla="val 50000"/>
              <a:gd name="adj3" fmla="val 163744"/>
              <a:gd name="adj4" fmla="val 64181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s-UY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5" name="Text Box 2"/>
          <p:cNvSpPr txBox="1">
            <a:spLocks noChangeArrowheads="1"/>
          </p:cNvSpPr>
          <p:nvPr/>
        </p:nvSpPr>
        <p:spPr bwMode="auto">
          <a:xfrm>
            <a:off x="0" y="571500"/>
            <a:ext cx="91440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s-ES" sz="3800" b="1" baseline="0">
                <a:cs typeface="Times New Roman" pitchFamily="18" charset="0"/>
              </a:rPr>
              <a:t>La explosión cámbrica y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s-ES" sz="3800" b="1" baseline="0">
                <a:cs typeface="Times New Roman" pitchFamily="18" charset="0"/>
              </a:rPr>
              <a:t>la elegante sigmoide</a:t>
            </a:r>
            <a:endParaRPr lang="es-ES" sz="2000" b="1" baseline="0">
              <a:cs typeface="Times New Roman" pitchFamily="18" charset="0"/>
            </a:endParaRPr>
          </a:p>
        </p:txBody>
      </p:sp>
      <p:pic>
        <p:nvPicPr>
          <p:cNvPr id="128006" name="Picture 3" descr="Faunas evolutiv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66888"/>
            <a:ext cx="6516688" cy="509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8002" name="Object 5"/>
          <p:cNvGraphicFramePr>
            <a:graphicFrameLocks noChangeAspect="1"/>
          </p:cNvGraphicFramePr>
          <p:nvPr/>
        </p:nvGraphicFramePr>
        <p:xfrm>
          <a:off x="7019925" y="1773238"/>
          <a:ext cx="2124075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3" imgW="3523197" imgH="2855982" progId="">
                  <p:embed/>
                </p:oleObj>
              </mc:Choice>
              <mc:Fallback>
                <p:oleObj name="PHOTO-PAINT" r:id="rId3" imgW="3523197" imgH="2855982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1773238"/>
                        <a:ext cx="2124075" cy="172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3" name="Object 6"/>
          <p:cNvGraphicFramePr>
            <a:graphicFrameLocks noChangeAspect="1"/>
          </p:cNvGraphicFramePr>
          <p:nvPr/>
        </p:nvGraphicFramePr>
        <p:xfrm>
          <a:off x="7019925" y="3500438"/>
          <a:ext cx="2124075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5" imgW="3520149" imgH="2825262" progId="">
                  <p:embed/>
                </p:oleObj>
              </mc:Choice>
              <mc:Fallback>
                <p:oleObj name="PHOTO-PAINT" r:id="rId5" imgW="3520149" imgH="2825262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3500438"/>
                        <a:ext cx="2124075" cy="170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4" name="Object 7"/>
          <p:cNvGraphicFramePr>
            <a:graphicFrameLocks noChangeAspect="1"/>
          </p:cNvGraphicFramePr>
          <p:nvPr/>
        </p:nvGraphicFramePr>
        <p:xfrm>
          <a:off x="7019925" y="5181600"/>
          <a:ext cx="21240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7" imgW="3593599" imgH="2837453" progId="">
                  <p:embed/>
                </p:oleObj>
              </mc:Choice>
              <mc:Fallback>
                <p:oleObj name="PHOTO-PAINT" r:id="rId7" imgW="3593599" imgH="2837453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5181600"/>
                        <a:ext cx="212407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8007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0113" y="2917825"/>
            <a:ext cx="503237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8" name="Line 9"/>
          <p:cNvSpPr>
            <a:spLocks noChangeShapeType="1"/>
          </p:cNvSpPr>
          <p:nvPr/>
        </p:nvSpPr>
        <p:spPr bwMode="auto">
          <a:xfrm flipV="1">
            <a:off x="1042988" y="3500438"/>
            <a:ext cx="0" cy="252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 useBgFill="1">
        <p:nvSpPr>
          <p:cNvPr id="128009" name="Text Box 10"/>
          <p:cNvSpPr txBox="1">
            <a:spLocks noChangeArrowheads="1"/>
          </p:cNvSpPr>
          <p:nvPr/>
        </p:nvSpPr>
        <p:spPr bwMode="auto">
          <a:xfrm>
            <a:off x="1100138" y="2251075"/>
            <a:ext cx="2384425" cy="7016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b="1"/>
              <a:t>La “estaca dorada”</a:t>
            </a:r>
          </a:p>
          <a:p>
            <a:pPr>
              <a:spcBef>
                <a:spcPct val="50000"/>
              </a:spcBef>
            </a:pPr>
            <a:r>
              <a:rPr lang="es-ES_tradnl" sz="2000" b="1"/>
              <a:t>De Darwin</a:t>
            </a:r>
            <a:endParaRPr lang="es-ES" sz="2000" b="1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/>
          <a:srcRect l="829" t="10480" b="14951"/>
          <a:stretch>
            <a:fillRect/>
          </a:stretch>
        </p:blipFill>
        <p:spPr bwMode="auto">
          <a:xfrm>
            <a:off x="0" y="836613"/>
            <a:ext cx="91440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539750" y="260350"/>
            <a:ext cx="79206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b="1" dirty="0"/>
              <a:t>Lecciones del tiempo profundo</a:t>
            </a:r>
            <a:endParaRPr lang="es-ES" sz="4000" b="1" dirty="0"/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250825" y="6165850"/>
            <a:ext cx="29530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b="1" dirty="0"/>
              <a:t>Otras vidas</a:t>
            </a:r>
            <a:endParaRPr lang="es-ES" sz="4000" b="1" dirty="0"/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3708400" y="6165850"/>
            <a:ext cx="27358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b="1" dirty="0"/>
              <a:t>Simbiosis</a:t>
            </a:r>
            <a:endParaRPr lang="es-ES" sz="4000" b="1" dirty="0"/>
          </a:p>
        </p:txBody>
      </p:sp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6804248" y="6165850"/>
            <a:ext cx="2339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b="1" dirty="0"/>
              <a:t>Extinción</a:t>
            </a:r>
            <a:endParaRPr lang="es-ES" sz="40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 descr="Anomalocarishun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3724275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 descr="lgbur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716338"/>
            <a:ext cx="40608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 descr="Burgessshal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1916113"/>
            <a:ext cx="260667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5" descr="opabin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0"/>
            <a:ext cx="3851275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9" name="Picture 7" descr="2004_gallery_hallucigeni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3173413"/>
            <a:ext cx="3690937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0" name="Picture 8" descr="pikai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11413" y="333375"/>
            <a:ext cx="3894137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7" name="Text Box 11"/>
          <p:cNvSpPr txBox="1">
            <a:spLocks noChangeArrowheads="1"/>
          </p:cNvSpPr>
          <p:nvPr/>
        </p:nvSpPr>
        <p:spPr bwMode="auto">
          <a:xfrm>
            <a:off x="0" y="42211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/>
              <a:t>Novedad ecológica: Fauna con depredadores </a:t>
            </a:r>
            <a:r>
              <a:rPr lang="es-ES_tradnl" i="1"/>
              <a:t>(Anomalocaris).</a:t>
            </a:r>
            <a:endParaRPr lang="es-ES" b="1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peces vivo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4708276" cy="3000372"/>
          </a:xfrm>
          <a:prstGeom prst="rect">
            <a:avLst/>
          </a:prstGeom>
        </p:spPr>
      </p:pic>
      <p:pic>
        <p:nvPicPr>
          <p:cNvPr id="11" name="10 Imagen" descr="pez fós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3593942"/>
            <a:ext cx="4357686" cy="3264057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 rot="10800000" flipV="1">
            <a:off x="0" y="0"/>
            <a:ext cx="914400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8 Imagen" descr="pescados muertos en oril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642918"/>
            <a:ext cx="2590800" cy="1762125"/>
          </a:xfrm>
          <a:prstGeom prst="rect">
            <a:avLst/>
          </a:prstGeom>
        </p:spPr>
      </p:pic>
      <p:pic>
        <p:nvPicPr>
          <p:cNvPr id="10" name="9 Imagen" descr="pescadopodrid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356" y="1785926"/>
            <a:ext cx="2495550" cy="1828800"/>
          </a:xfrm>
          <a:prstGeom prst="rect">
            <a:avLst/>
          </a:prstGeom>
        </p:spPr>
      </p:pic>
      <p:pic>
        <p:nvPicPr>
          <p:cNvPr id="12" name="11 Imagen" descr="fosilizació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62" y="2857496"/>
            <a:ext cx="6377504" cy="2633673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4929190" y="785794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BIÓSFERA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000364" y="6072206"/>
            <a:ext cx="118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LITÓSFERA</a:t>
            </a:r>
          </a:p>
        </p:txBody>
      </p:sp>
      <p:pic>
        <p:nvPicPr>
          <p:cNvPr id="15" name="14 Imagen" descr="hoja caíd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744" y="642918"/>
            <a:ext cx="2500330" cy="1714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6106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b="1" baseline="0" dirty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Chengjiang</a:t>
            </a:r>
            <a:r>
              <a:rPr lang="es-ES" sz="4000" b="1" baseline="0" dirty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:</a:t>
            </a:r>
            <a:r>
              <a:rPr lang="es-ES_tradnl" sz="4000" b="1" baseline="0" dirty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otra</a:t>
            </a:r>
            <a:r>
              <a:rPr lang="es-ES" sz="4000" b="1" baseline="0" dirty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ventana</a:t>
            </a:r>
          </a:p>
        </p:txBody>
      </p:sp>
      <p:sp>
        <p:nvSpPr>
          <p:cNvPr id="154626" name="Rectangle 5"/>
          <p:cNvSpPr>
            <a:spLocks noChangeArrowheads="1"/>
          </p:cNvSpPr>
          <p:nvPr/>
        </p:nvSpPr>
        <p:spPr bwMode="auto">
          <a:xfrm>
            <a:off x="0" y="6153835"/>
            <a:ext cx="63145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600" dirty="0"/>
              <a:t>Antigüedad: entre 525 y 520 Ma.</a:t>
            </a:r>
          </a:p>
        </p:txBody>
      </p:sp>
      <p:pic>
        <p:nvPicPr>
          <p:cNvPr id="15462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6516217" cy="497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8" name="Rectangle 7"/>
          <p:cNvSpPr>
            <a:spLocks noChangeArrowheads="1"/>
          </p:cNvSpPr>
          <p:nvPr/>
        </p:nvSpPr>
        <p:spPr bwMode="auto">
          <a:xfrm>
            <a:off x="6516217" y="980757"/>
            <a:ext cx="2627784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600" dirty="0"/>
              <a:t>Provincia de Yunnan</a:t>
            </a:r>
          </a:p>
          <a:p>
            <a:pPr>
              <a:spcBef>
                <a:spcPct val="50000"/>
              </a:spcBef>
            </a:pPr>
            <a:r>
              <a:rPr lang="es-ES" sz="3600" dirty="0"/>
              <a:t>(</a:t>
            </a:r>
            <a:r>
              <a:rPr lang="es-ES" sz="3600" dirty="0" err="1"/>
              <a:t>雲南</a:t>
            </a:r>
            <a:r>
              <a:rPr lang="es-ES" sz="3600" dirty="0"/>
              <a:t>)</a:t>
            </a:r>
          </a:p>
          <a:p>
            <a:pPr>
              <a:spcBef>
                <a:spcPct val="50000"/>
              </a:spcBef>
            </a:pPr>
            <a:r>
              <a:rPr lang="es-ES" sz="3600" dirty="0"/>
              <a:t>Municipio de </a:t>
            </a:r>
            <a:r>
              <a:rPr lang="es-ES" sz="3600" dirty="0" err="1"/>
              <a:t>Chenjiang</a:t>
            </a:r>
            <a:br>
              <a:rPr lang="es-ES" sz="3600" dirty="0"/>
            </a:br>
            <a:r>
              <a:rPr lang="es-ES" sz="3600" dirty="0"/>
              <a:t>(</a:t>
            </a:r>
            <a:r>
              <a:rPr lang="es-ES" sz="3600" dirty="0" err="1"/>
              <a:t>澄江县</a:t>
            </a:r>
            <a:r>
              <a:rPr lang="es-ES" sz="3600" dirty="0"/>
              <a:t>)</a:t>
            </a:r>
          </a:p>
          <a:p>
            <a:pPr>
              <a:spcBef>
                <a:spcPct val="50000"/>
              </a:spcBef>
            </a:pPr>
            <a:r>
              <a:rPr lang="es-ES" sz="3600" dirty="0"/>
              <a:t>colina de </a:t>
            </a:r>
            <a:r>
              <a:rPr lang="es-ES_tradnl" sz="3600" dirty="0" err="1"/>
              <a:t>Maotianshan</a:t>
            </a:r>
            <a:r>
              <a:rPr lang="es-ES_tradnl" sz="3600" dirty="0"/>
              <a:t> (</a:t>
            </a:r>
            <a:r>
              <a:rPr lang="es-ES_tradnl" sz="3600" dirty="0" err="1"/>
              <a:t>帽天山</a:t>
            </a:r>
            <a:r>
              <a:rPr lang="es-ES_tradnl" sz="3600" dirty="0"/>
              <a:t>).</a:t>
            </a:r>
            <a:endParaRPr lang="es-ES" sz="36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0" name="Rectangle 5"/>
          <p:cNvSpPr>
            <a:spLocks noChangeArrowheads="1"/>
          </p:cNvSpPr>
          <p:nvPr/>
        </p:nvSpPr>
        <p:spPr bwMode="auto">
          <a:xfrm>
            <a:off x="5724525" y="142875"/>
            <a:ext cx="341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Colina de </a:t>
            </a:r>
            <a:r>
              <a:rPr lang="es-ES_tradnl"/>
              <a:t>Maotianshan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0" y="285750"/>
            <a:ext cx="3816350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Sirius Passet</a:t>
            </a:r>
            <a:r>
              <a:rPr lang="es-ES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:</a:t>
            </a:r>
            <a:r>
              <a:rPr lang="es-ES_tradnl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otra</a:t>
            </a:r>
            <a:r>
              <a:rPr lang="es-ES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ventana</a:t>
            </a: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0" y="4022725"/>
            <a:ext cx="356393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i="1" baseline="0">
                <a:solidFill>
                  <a:srgbClr val="FFFF00"/>
                </a:solidFill>
              </a:rPr>
              <a:t>Halkieria evangelista</a:t>
            </a:r>
          </a:p>
          <a:p>
            <a:pPr>
              <a:spcBef>
                <a:spcPct val="50000"/>
              </a:spcBef>
            </a:pPr>
            <a:r>
              <a:rPr lang="es-ES_tradnl" sz="1400" i="1" baseline="0"/>
              <a:t>Buenaspis forteyi</a:t>
            </a:r>
          </a:p>
          <a:p>
            <a:pPr>
              <a:spcBef>
                <a:spcPct val="50000"/>
              </a:spcBef>
            </a:pPr>
            <a:r>
              <a:rPr lang="es-ES_tradnl" sz="1400" i="1" baseline="0">
                <a:solidFill>
                  <a:srgbClr val="FFFF00"/>
                </a:solidFill>
              </a:rPr>
              <a:t>Kerygmachela kierkegaardi</a:t>
            </a:r>
          </a:p>
          <a:p>
            <a:pPr>
              <a:spcBef>
                <a:spcPct val="50000"/>
              </a:spcBef>
            </a:pPr>
            <a:r>
              <a:rPr lang="es-ES_tradnl" sz="1400" i="1" baseline="0">
                <a:solidFill>
                  <a:srgbClr val="FFFF00"/>
                </a:solidFill>
              </a:rPr>
              <a:t>Pambdelurion whittingtoni</a:t>
            </a:r>
          </a:p>
          <a:p>
            <a:pPr>
              <a:spcBef>
                <a:spcPct val="50000"/>
              </a:spcBef>
            </a:pPr>
            <a:r>
              <a:rPr lang="es-ES_tradnl" sz="1400" i="1" baseline="0"/>
              <a:t>Hadranax augustus</a:t>
            </a:r>
          </a:p>
          <a:p>
            <a:pPr>
              <a:spcBef>
                <a:spcPct val="50000"/>
              </a:spcBef>
            </a:pPr>
            <a:r>
              <a:rPr lang="es-ES_tradnl" sz="1400" i="1" baseline="0"/>
              <a:t>Buenellus higginsi</a:t>
            </a:r>
          </a:p>
          <a:p>
            <a:pPr>
              <a:spcBef>
                <a:spcPct val="50000"/>
              </a:spcBef>
            </a:pPr>
            <a:r>
              <a:rPr lang="es-ES_tradnl" sz="1400" i="1" baseline="0"/>
              <a:t>Kleptothule rasmusseni</a:t>
            </a:r>
          </a:p>
          <a:p>
            <a:pPr>
              <a:spcBef>
                <a:spcPct val="50000"/>
              </a:spcBef>
            </a:pPr>
            <a:r>
              <a:rPr lang="es-ES_tradnl" sz="1400" i="1" baseline="0"/>
              <a:t>Pauloterminus spinodorsalis</a:t>
            </a:r>
          </a:p>
          <a:p>
            <a:pPr>
              <a:spcBef>
                <a:spcPct val="50000"/>
              </a:spcBef>
            </a:pPr>
            <a:r>
              <a:rPr lang="es-ES_tradnl" sz="1400" i="1" baseline="0"/>
              <a:t>Phragmochaeta canicularis</a:t>
            </a:r>
          </a:p>
        </p:txBody>
      </p:sp>
      <p:pic>
        <p:nvPicPr>
          <p:cNvPr id="15667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0"/>
            <a:ext cx="4786312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6" name="Rectangle 6"/>
          <p:cNvSpPr>
            <a:spLocks noChangeArrowheads="1"/>
          </p:cNvSpPr>
          <p:nvPr/>
        </p:nvSpPr>
        <p:spPr bwMode="auto">
          <a:xfrm>
            <a:off x="0" y="2286000"/>
            <a:ext cx="5364163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Antigüedad:</a:t>
            </a:r>
          </a:p>
          <a:p>
            <a:pPr>
              <a:spcBef>
                <a:spcPct val="50000"/>
              </a:spcBef>
            </a:pPr>
            <a:r>
              <a:rPr lang="es-ES"/>
              <a:t>entre 520 y 515 Ma.</a:t>
            </a:r>
          </a:p>
        </p:txBody>
      </p:sp>
      <p:pic>
        <p:nvPicPr>
          <p:cNvPr id="15667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5186363"/>
            <a:ext cx="2411412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5170488"/>
            <a:ext cx="1800225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3950" y="5157788"/>
            <a:ext cx="1274763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900113" y="260350"/>
            <a:ext cx="7372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L</a:t>
            </a:r>
            <a:r>
              <a:rPr lang="es-ES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as </a:t>
            </a:r>
            <a:r>
              <a:rPr lang="es-ES" sz="4000" b="1" u="sng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faunas evolutivas</a:t>
            </a:r>
            <a:r>
              <a:rPr lang="es-ES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marinas</a:t>
            </a:r>
          </a:p>
        </p:txBody>
      </p:sp>
      <p:pic>
        <p:nvPicPr>
          <p:cNvPr id="157698" name="Picture 3" descr="Faunas evolutiv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52538"/>
            <a:ext cx="7175500" cy="560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743200" y="838200"/>
            <a:ext cx="39893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F</a:t>
            </a:r>
            <a:r>
              <a:rPr lang="es-ES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auna</a:t>
            </a:r>
            <a:r>
              <a:rPr lang="es-ES_tradnl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cámbrica</a:t>
            </a:r>
            <a:endParaRPr lang="es-ES" sz="4000" b="1" baseline="0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</p:txBody>
      </p:sp>
      <p:pic>
        <p:nvPicPr>
          <p:cNvPr id="158722" name="Picture 4" descr="Fauna cámbr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38425"/>
            <a:ext cx="9144000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743200" y="838200"/>
            <a:ext cx="4356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F</a:t>
            </a:r>
            <a:r>
              <a:rPr lang="es-ES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auna</a:t>
            </a:r>
            <a:r>
              <a:rPr lang="es-ES_tradnl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paleozoica</a:t>
            </a:r>
            <a:endParaRPr lang="es-ES" sz="4000" b="1" baseline="0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</p:txBody>
      </p:sp>
      <p:pic>
        <p:nvPicPr>
          <p:cNvPr id="159746" name="Picture 5" descr="Fauna paleozo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30475"/>
            <a:ext cx="91440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2895600" y="457200"/>
            <a:ext cx="3965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F</a:t>
            </a:r>
            <a:r>
              <a:rPr lang="es-ES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auna</a:t>
            </a:r>
            <a:r>
              <a:rPr lang="es-ES_tradnl" sz="40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moderna</a:t>
            </a:r>
            <a:endParaRPr lang="es-ES" sz="4000" b="1" baseline="0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</p:txBody>
      </p:sp>
      <p:pic>
        <p:nvPicPr>
          <p:cNvPr id="160770" name="Picture 3" descr="Fauna moder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51000"/>
            <a:ext cx="9144000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009" name="Group 73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878259"/>
        </p:xfrm>
        <a:graphic>
          <a:graphicData uri="http://schemas.openxmlformats.org/drawingml/2006/table">
            <a:tbl>
              <a:tblPr/>
              <a:tblGrid>
                <a:gridCol w="2916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Evento de extinción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Edad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(10</a:t>
                      </a:r>
                      <a:r>
                        <a:rPr kumimoji="0" lang="es-E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6</a:t>
                      </a: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años)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Familias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Géneros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Especies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Eoceno tardío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71575" algn="l"/>
                        </a:tabLst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35,4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35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Fin del Cretácico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65,0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76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Cretácico temprano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90,4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53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Fin del Jurásico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145,6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45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Jurásico temprano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187,0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53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±7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Fin del Triásico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208,0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80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±4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Fin del Pérmico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245,0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95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±2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1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Devónico tardío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367,0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83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±4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Fin del Ordovícico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439,0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85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±3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9033" name="Group 73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878259"/>
        </p:xfrm>
        <a:graphic>
          <a:graphicData uri="http://schemas.openxmlformats.org/drawingml/2006/table">
            <a:tbl>
              <a:tblPr/>
              <a:tblGrid>
                <a:gridCol w="2916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Evento de extinción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Edad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(10</a:t>
                      </a:r>
                      <a:r>
                        <a:rPr kumimoji="0" lang="es-E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6</a:t>
                      </a: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años)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Familias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Géneros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Especies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Eoceno tardío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71575" algn="l"/>
                        </a:tabLst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35,4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35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±8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Fin del Cretácico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65,0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76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Cretácico temprano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90,4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53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±7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Fin del Jurásico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145,6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45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±7,5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Jurásico temprano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187,0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53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onstantia" pitchFamily="18" charset="0"/>
                        </a:rPr>
                        <a:t>±7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Fin del Triásico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208,0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80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±4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Fin del Pérmico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245,0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95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±2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1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Devónico tardío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367,0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83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±4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Fin del Ordovícico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439,0</a:t>
                      </a:r>
                    </a:p>
                  </a:txBody>
                  <a:tcPr marL="90000" marR="504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85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±3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Faunas evolutiv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7143750" y="3214688"/>
            <a:ext cx="1911350" cy="1570037"/>
          </a:xfrm>
          <a:prstGeom prst="rect">
            <a:avLst/>
          </a:prstGeom>
          <a:ln w="635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800" baseline="0"/>
              <a:t>¿Y la sexta?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 rot="10800000" flipV="1">
            <a:off x="0" y="0"/>
            <a:ext cx="914400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7 Imagen" descr="peces viv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857753" cy="3095627"/>
          </a:xfrm>
          <a:prstGeom prst="rect">
            <a:avLst/>
          </a:prstGeom>
        </p:spPr>
      </p:pic>
      <p:pic>
        <p:nvPicPr>
          <p:cNvPr id="11" name="10 Imagen" descr="pez fós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3486925"/>
            <a:ext cx="4500562" cy="337107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827584" y="0"/>
            <a:ext cx="4733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La gran crisis </a:t>
            </a:r>
            <a:r>
              <a:rPr lang="es-MX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finipérmica</a:t>
            </a:r>
            <a:endParaRPr lang="es-E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dirty="0"/>
              <a:t>L</a:t>
            </a:r>
            <a:r>
              <a:rPr lang="es-ES_tradnl" sz="2800" b="1" dirty="0" err="1"/>
              <a:t>ímite</a:t>
            </a:r>
            <a:r>
              <a:rPr lang="es-ES_tradnl" sz="2800" b="1" dirty="0"/>
              <a:t> P-TR presente en </a:t>
            </a:r>
            <a:r>
              <a:rPr lang="es-ES" sz="2800" b="1" dirty="0"/>
              <a:t>China, </a:t>
            </a:r>
            <a:r>
              <a:rPr lang="es-ES" sz="2800" b="1" dirty="0" err="1"/>
              <a:t>Jap</a:t>
            </a:r>
            <a:r>
              <a:rPr lang="es-ES_tradnl" sz="2800" b="1" dirty="0" err="1"/>
              <a:t>ó</a:t>
            </a:r>
            <a:r>
              <a:rPr lang="es-ES" sz="2800" b="1" dirty="0"/>
              <a:t>n, </a:t>
            </a:r>
            <a:r>
              <a:rPr lang="es-ES" sz="2800" b="1" dirty="0" err="1"/>
              <a:t>Pakist</a:t>
            </a:r>
            <a:r>
              <a:rPr lang="es-ES_tradnl" sz="2800" b="1" dirty="0"/>
              <a:t>á</a:t>
            </a:r>
            <a:r>
              <a:rPr lang="es-ES" sz="2800" b="1" dirty="0"/>
              <a:t>n, Ir</a:t>
            </a:r>
            <a:r>
              <a:rPr lang="es-ES_tradnl" sz="2800" b="1" dirty="0"/>
              <a:t>á</a:t>
            </a:r>
            <a:r>
              <a:rPr lang="es-ES" sz="2800" b="1" dirty="0"/>
              <a:t>n, Gr</a:t>
            </a:r>
            <a:r>
              <a:rPr lang="es-ES_tradnl" sz="2800" b="1" dirty="0"/>
              <a:t>o</a:t>
            </a:r>
            <a:r>
              <a:rPr lang="es-ES" sz="2800" b="1" dirty="0" err="1"/>
              <a:t>enland</a:t>
            </a:r>
            <a:r>
              <a:rPr lang="es-ES_tradnl" sz="2800" b="1" dirty="0" err="1"/>
              <a:t>ia</a:t>
            </a:r>
            <a:r>
              <a:rPr lang="es-ES" sz="2800" b="1" dirty="0"/>
              <a:t>, Austria, </a:t>
            </a:r>
            <a:r>
              <a:rPr lang="es-ES" sz="2800" b="1" dirty="0" err="1"/>
              <a:t>Sicil</a:t>
            </a:r>
            <a:r>
              <a:rPr lang="es-ES_tradnl" sz="2800" b="1" dirty="0" err="1"/>
              <a:t>ia</a:t>
            </a:r>
            <a:r>
              <a:rPr lang="es-ES" sz="2800" b="1" dirty="0"/>
              <a:t>, S</a:t>
            </a:r>
            <a:r>
              <a:rPr lang="es-ES_tradnl" sz="2800" b="1" dirty="0" err="1"/>
              <a:t>udá</a:t>
            </a:r>
            <a:r>
              <a:rPr lang="es-ES" sz="2800" b="1" dirty="0"/>
              <a:t>frica</a:t>
            </a:r>
            <a:r>
              <a:rPr lang="es-ES_tradnl" sz="2800" b="1" dirty="0"/>
              <a:t> y la Antártida.</a:t>
            </a:r>
          </a:p>
          <a:p>
            <a:pPr>
              <a:spcBef>
                <a:spcPct val="50000"/>
              </a:spcBef>
            </a:pPr>
            <a:r>
              <a:rPr lang="es-ES_tradnl" sz="2800" b="1" dirty="0"/>
              <a:t>¡Y en </a:t>
            </a:r>
            <a:r>
              <a:rPr lang="es-ES_tradnl" sz="28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Uruguay</a:t>
            </a:r>
            <a:r>
              <a:rPr lang="es-ES_tradnl" sz="2800" b="1" dirty="0"/>
              <a:t>!</a:t>
            </a:r>
          </a:p>
          <a:p>
            <a:pPr>
              <a:spcBef>
                <a:spcPct val="50000"/>
              </a:spcBef>
            </a:pPr>
            <a:r>
              <a:rPr lang="es-ES" sz="2800" b="1" dirty="0"/>
              <a:t>La mitad de las familias (267 </a:t>
            </a:r>
            <a:r>
              <a:rPr lang="es-ES_tradnl" sz="2800" b="1" dirty="0"/>
              <a:t>de </a:t>
            </a:r>
            <a:r>
              <a:rPr lang="es-ES" sz="2800" b="1" dirty="0"/>
              <a:t>526)</a:t>
            </a:r>
            <a:r>
              <a:rPr lang="es-ES_tradnl" sz="2800" b="1" dirty="0"/>
              <a:t> y</a:t>
            </a:r>
            <a:br>
              <a:rPr lang="es-ES_tradnl" sz="2800" b="1" dirty="0"/>
            </a:br>
            <a:r>
              <a:rPr lang="es-ES_tradnl" sz="2800" b="1" dirty="0"/>
              <a:t>más del </a:t>
            </a:r>
            <a:r>
              <a:rPr lang="es-ES" sz="2800" b="1" dirty="0"/>
              <a:t>90% </a:t>
            </a:r>
            <a:r>
              <a:rPr lang="es-ES_tradnl" sz="2800" b="1" dirty="0"/>
              <a:t>de las especies desaparecieron.</a:t>
            </a:r>
          </a:p>
          <a:p>
            <a:pPr>
              <a:spcBef>
                <a:spcPct val="50000"/>
              </a:spcBef>
            </a:pPr>
            <a:r>
              <a:rPr lang="es-ES_tradnl" sz="2800" b="1" dirty="0"/>
              <a:t>Las faunas y floras se recuperaron muy lentamente (5 millones de años).</a:t>
            </a:r>
          </a:p>
          <a:p>
            <a:pPr>
              <a:spcBef>
                <a:spcPct val="50000"/>
              </a:spcBef>
            </a:pPr>
            <a:r>
              <a:rPr lang="es-ES_tradnl" sz="2800" b="1" dirty="0"/>
              <a:t>No hubo carbón ni arrecifes en el Triásico temprano.</a:t>
            </a:r>
          </a:p>
          <a:p>
            <a:pPr>
              <a:spcBef>
                <a:spcPct val="50000"/>
              </a:spcBef>
            </a:pPr>
            <a:r>
              <a:rPr lang="es-ES_tradnl" sz="2800" b="1" dirty="0"/>
              <a:t>El Pérmico tardío era muy diverso y con faunas y floras endémicas.</a:t>
            </a:r>
            <a:endParaRPr lang="es-ES" sz="2800" b="1" dirty="0"/>
          </a:p>
        </p:txBody>
      </p:sp>
      <p:pic>
        <p:nvPicPr>
          <p:cNvPr id="1761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871" y="1988840"/>
            <a:ext cx="574675" cy="382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8590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8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¿Por qué?</a:t>
            </a:r>
            <a:endParaRPr lang="es-ES" sz="4800" b="1" baseline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399213" y="188913"/>
            <a:ext cx="2744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6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Vulcanismo</a:t>
            </a:r>
            <a:endParaRPr lang="es-ES" sz="3600" b="1" baseline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pic>
        <p:nvPicPr>
          <p:cNvPr id="177155" name="Picture 6" descr="russ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28590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8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¿Por qué?</a:t>
            </a:r>
            <a:endParaRPr lang="es-ES" sz="4800" b="1" baseline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372225" y="0"/>
            <a:ext cx="2744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6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Vulcanismo</a:t>
            </a:r>
            <a:endParaRPr lang="es-ES" sz="3600" b="1" baseline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pic>
        <p:nvPicPr>
          <p:cNvPr id="178179" name="Picture 5" descr="Efectos del vulcanis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0263"/>
            <a:ext cx="9144000" cy="60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3" descr="Paleogeografía Tataria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787400"/>
            <a:ext cx="91313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6" name="Rectangle 4"/>
          <p:cNvSpPr>
            <a:spLocks noChangeArrowheads="1"/>
          </p:cNvSpPr>
          <p:nvPr/>
        </p:nvSpPr>
        <p:spPr bwMode="auto">
          <a:xfrm>
            <a:off x="0" y="0"/>
            <a:ext cx="28590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8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¿Por qué?</a:t>
            </a:r>
            <a:endParaRPr lang="es-ES" sz="4800" b="1" baseline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238597" name="Rectangle 5"/>
          <p:cNvSpPr>
            <a:spLocks noChangeArrowheads="1"/>
          </p:cNvSpPr>
          <p:nvPr/>
        </p:nvSpPr>
        <p:spPr bwMode="auto">
          <a:xfrm>
            <a:off x="6227763" y="0"/>
            <a:ext cx="281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6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La geografía</a:t>
            </a:r>
            <a:endParaRPr lang="es-ES" sz="3600" b="1" baseline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5" descr="Permi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91440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0" y="5876925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s-ES_tradnl" sz="35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Pérmico Temprano (270 millones de años)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5"/>
          <p:cNvSpPr>
            <a:spLocks noChangeArrowheads="1"/>
          </p:cNvSpPr>
          <p:nvPr/>
        </p:nvSpPr>
        <p:spPr bwMode="auto">
          <a:xfrm>
            <a:off x="0" y="4800600"/>
            <a:ext cx="9144000" cy="2057400"/>
          </a:xfrm>
          <a:prstGeom prst="rect">
            <a:avLst/>
          </a:prstGeom>
          <a:gradFill rotWithShape="0">
            <a:gsLst>
              <a:gs pos="0">
                <a:srgbClr val="764700"/>
              </a:gs>
              <a:gs pos="50000">
                <a:srgbClr val="FF9900"/>
              </a:gs>
              <a:gs pos="100000">
                <a:srgbClr val="76470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s-UY">
              <a:latin typeface="Lucida Calligraphy" pitchFamily="66" charset="0"/>
            </a:endParaRPr>
          </a:p>
        </p:txBody>
      </p:sp>
      <p:pic>
        <p:nvPicPr>
          <p:cNvPr id="181250" name="Picture 4" descr="Cloisters_Norman_Apocalypse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0"/>
            <a:ext cx="5943600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Rectangle 2"/>
          <p:cNvSpPr>
            <a:spLocks noChangeArrowheads="1"/>
          </p:cNvSpPr>
          <p:nvPr/>
        </p:nvSpPr>
        <p:spPr bwMode="auto">
          <a:xfrm>
            <a:off x="0" y="4803775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2400" i="1" dirty="0">
                <a:latin typeface="Old English Text MT" pitchFamily="66" charset="0"/>
              </a:rPr>
              <a:t>El ter</a:t>
            </a:r>
            <a:r>
              <a:rPr lang="es-ES_tradnl" sz="2400" i="1" dirty="0">
                <a:latin typeface="Old English Text MT" pitchFamily="66" charset="0"/>
              </a:rPr>
              <a:t>ç</a:t>
            </a:r>
            <a:r>
              <a:rPr lang="es-ES" sz="2400" i="1" dirty="0" err="1">
                <a:latin typeface="Old English Text MT" pitchFamily="66" charset="0"/>
              </a:rPr>
              <a:t>er</a:t>
            </a:r>
            <a:r>
              <a:rPr lang="es-ES" sz="2400" i="1" dirty="0">
                <a:latin typeface="Old English Text MT" pitchFamily="66" charset="0"/>
              </a:rPr>
              <a:t> ángel toc</a:t>
            </a:r>
            <a:r>
              <a:rPr lang="es-ES" sz="2400" i="1" u="sng" dirty="0">
                <a:latin typeface="Old English Text MT" pitchFamily="66" charset="0"/>
              </a:rPr>
              <a:t>ó</a:t>
            </a:r>
            <a:r>
              <a:rPr lang="es-ES" sz="2400" i="1" dirty="0">
                <a:latin typeface="Old English Text MT" pitchFamily="66" charset="0"/>
              </a:rPr>
              <a:t> la trompeta, y cay</a:t>
            </a:r>
            <a:r>
              <a:rPr lang="es-ES" sz="2400" i="1" u="sng" dirty="0">
                <a:latin typeface="Old English Text MT" pitchFamily="66" charset="0"/>
              </a:rPr>
              <a:t>ó</a:t>
            </a:r>
            <a:r>
              <a:rPr lang="es-ES" sz="2400" i="1" dirty="0">
                <a:latin typeface="Old English Text MT" pitchFamily="66" charset="0"/>
              </a:rPr>
              <a:t> del </a:t>
            </a:r>
            <a:r>
              <a:rPr lang="es-ES" sz="2400" i="1" dirty="0" err="1">
                <a:latin typeface="Old English Text MT" pitchFamily="66" charset="0"/>
              </a:rPr>
              <a:t>ciœlo</a:t>
            </a:r>
            <a:r>
              <a:rPr lang="es-ES" sz="2400" i="1" dirty="0">
                <a:latin typeface="Old English Text MT" pitchFamily="66" charset="0"/>
              </a:rPr>
              <a:t> un gran estrella, ardiendo como una antorcha y cay</a:t>
            </a:r>
            <a:r>
              <a:rPr lang="es-ES" sz="2400" i="1" u="sng" dirty="0">
                <a:latin typeface="Old English Text MT" pitchFamily="66" charset="0"/>
              </a:rPr>
              <a:t>ó</a:t>
            </a:r>
            <a:r>
              <a:rPr lang="es-ES" sz="2400" i="1" dirty="0">
                <a:latin typeface="Old English Text MT" pitchFamily="66" charset="0"/>
              </a:rPr>
              <a:t> sobre la ter</a:t>
            </a:r>
            <a:r>
              <a:rPr lang="es-ES_tradnl" sz="2400" i="1" dirty="0">
                <a:latin typeface="Old English Text MT" pitchFamily="66" charset="0"/>
              </a:rPr>
              <a:t>ç</a:t>
            </a:r>
            <a:r>
              <a:rPr lang="es-ES" sz="2400" i="1" dirty="0">
                <a:latin typeface="Old English Text MT" pitchFamily="66" charset="0"/>
              </a:rPr>
              <a:t>era parte de los ríos, y sobre las fuentes de las </a:t>
            </a:r>
            <a:r>
              <a:rPr lang="es-ES_tradnl" sz="2400" i="1" dirty="0">
                <a:latin typeface="Old English Text MT" pitchFamily="66" charset="0"/>
              </a:rPr>
              <a:t>á</a:t>
            </a:r>
            <a:r>
              <a:rPr lang="es-ES" sz="2400" i="1" dirty="0">
                <a:latin typeface="Old English Text MT" pitchFamily="66" charset="0"/>
              </a:rPr>
              <a:t>gua</a:t>
            </a:r>
            <a:r>
              <a:rPr lang="es-ES_tradnl" sz="2400" i="1" dirty="0">
                <a:latin typeface="Old English Text MT" pitchFamily="66" charset="0"/>
              </a:rPr>
              <a:t>f</a:t>
            </a:r>
            <a:r>
              <a:rPr lang="es-ES" sz="2400" i="1" dirty="0">
                <a:latin typeface="Old English Text MT" pitchFamily="66" charset="0"/>
              </a:rPr>
              <a:t>. Y el nombre de la estrella es A</a:t>
            </a:r>
            <a:r>
              <a:rPr lang="es-ES_tradnl" sz="2400" i="1" dirty="0">
                <a:latin typeface="Old English Text MT" pitchFamily="66" charset="0"/>
              </a:rPr>
              <a:t>x</a:t>
            </a:r>
            <a:r>
              <a:rPr lang="es-ES" sz="2400" i="1" dirty="0">
                <a:latin typeface="Old English Text MT" pitchFamily="66" charset="0"/>
              </a:rPr>
              <a:t>en</a:t>
            </a:r>
            <a:r>
              <a:rPr lang="es-ES_tradnl" sz="2400" i="1" dirty="0">
                <a:latin typeface="Old English Text MT" pitchFamily="66" charset="0"/>
              </a:rPr>
              <a:t>x</a:t>
            </a:r>
            <a:r>
              <a:rPr lang="es-ES" sz="2400" i="1" dirty="0">
                <a:latin typeface="Old English Text MT" pitchFamily="66" charset="0"/>
              </a:rPr>
              <a:t>o. Y la ter</a:t>
            </a:r>
            <a:r>
              <a:rPr lang="es-ES_tradnl" sz="2400" i="1" dirty="0">
                <a:latin typeface="Old English Text MT" pitchFamily="66" charset="0"/>
              </a:rPr>
              <a:t>ç</a:t>
            </a:r>
            <a:r>
              <a:rPr lang="es-ES" sz="2400" i="1" dirty="0">
                <a:latin typeface="Old English Text MT" pitchFamily="66" charset="0"/>
              </a:rPr>
              <a:t>era parte de las </a:t>
            </a:r>
            <a:r>
              <a:rPr lang="es-ES_tradnl" sz="2400" i="1" dirty="0">
                <a:latin typeface="Old English Text MT" pitchFamily="66" charset="0"/>
              </a:rPr>
              <a:t>á</a:t>
            </a:r>
            <a:r>
              <a:rPr lang="es-ES" sz="2400" i="1" dirty="0">
                <a:latin typeface="Old English Text MT" pitchFamily="66" charset="0"/>
              </a:rPr>
              <a:t>gua</a:t>
            </a:r>
            <a:r>
              <a:rPr lang="es-ES_tradnl" sz="2400" i="1" dirty="0">
                <a:latin typeface="Old English Text MT" pitchFamily="66" charset="0"/>
              </a:rPr>
              <a:t>f</a:t>
            </a:r>
            <a:r>
              <a:rPr lang="es-ES" sz="2400" i="1" dirty="0">
                <a:latin typeface="Old English Text MT" pitchFamily="66" charset="0"/>
              </a:rPr>
              <a:t> se convirtió en a</a:t>
            </a:r>
            <a:r>
              <a:rPr lang="es-ES_tradnl" sz="2400" i="1" dirty="0">
                <a:latin typeface="Old English Text MT" pitchFamily="66" charset="0"/>
              </a:rPr>
              <a:t>x</a:t>
            </a:r>
            <a:r>
              <a:rPr lang="es-ES" sz="2400" i="1" dirty="0">
                <a:latin typeface="Old English Text MT" pitchFamily="66" charset="0"/>
              </a:rPr>
              <a:t>en</a:t>
            </a:r>
            <a:r>
              <a:rPr lang="es-ES_tradnl" sz="2400" i="1" dirty="0">
                <a:latin typeface="Old English Text MT" pitchFamily="66" charset="0"/>
              </a:rPr>
              <a:t>x</a:t>
            </a:r>
            <a:r>
              <a:rPr lang="es-ES" sz="2400" i="1" dirty="0">
                <a:latin typeface="Old English Text MT" pitchFamily="66" charset="0"/>
              </a:rPr>
              <a:t>o; y muchos murieron a causa de esas </a:t>
            </a:r>
            <a:r>
              <a:rPr lang="es-ES_tradnl" sz="2400" i="1" dirty="0">
                <a:latin typeface="Old English Text MT" pitchFamily="66" charset="0"/>
              </a:rPr>
              <a:t>á</a:t>
            </a:r>
            <a:r>
              <a:rPr lang="es-ES" sz="2400" i="1" dirty="0">
                <a:latin typeface="Old English Text MT" pitchFamily="66" charset="0"/>
              </a:rPr>
              <a:t>gua</a:t>
            </a:r>
            <a:r>
              <a:rPr lang="es-ES_tradnl" sz="2400" i="1" dirty="0">
                <a:latin typeface="Old English Text MT" pitchFamily="66" charset="0"/>
              </a:rPr>
              <a:t>f</a:t>
            </a:r>
            <a:r>
              <a:rPr lang="es-ES" sz="2400" i="1" dirty="0">
                <a:latin typeface="Old English Text MT" pitchFamily="66" charset="0"/>
              </a:rPr>
              <a:t>, porque se hi</a:t>
            </a:r>
            <a:r>
              <a:rPr lang="es-ES_tradnl" sz="2400" i="1" dirty="0">
                <a:latin typeface="Old English Text MT" pitchFamily="66" charset="0"/>
              </a:rPr>
              <a:t>ç</a:t>
            </a:r>
            <a:r>
              <a:rPr lang="es-ES" sz="2400" i="1" dirty="0" err="1">
                <a:latin typeface="Old English Text MT" pitchFamily="66" charset="0"/>
              </a:rPr>
              <a:t>ieron</a:t>
            </a:r>
            <a:r>
              <a:rPr lang="es-ES" sz="2400" i="1" dirty="0">
                <a:latin typeface="Old English Text MT" pitchFamily="66" charset="0"/>
              </a:rPr>
              <a:t> amarga</a:t>
            </a:r>
            <a:r>
              <a:rPr lang="es-ES_tradnl" sz="2400" i="1" dirty="0">
                <a:latin typeface="Old English Text MT" pitchFamily="66" charset="0"/>
              </a:rPr>
              <a:t>f</a:t>
            </a:r>
            <a:r>
              <a:rPr lang="es-ES" sz="2400" i="1" dirty="0">
                <a:latin typeface="Old English Text MT" pitchFamily="66" charset="0"/>
              </a:rPr>
              <a:t>. 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95263" y="1517650"/>
            <a:ext cx="293528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4000" b="1" baseline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Apocalipsis</a:t>
            </a:r>
            <a:endParaRPr lang="es-ES_tradnl" sz="4000" b="1" baseline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s-ES" sz="4000" b="1" baseline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8:</a:t>
            </a:r>
            <a:r>
              <a:rPr lang="es-ES_tradnl" sz="4000" b="1" baseline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4000" b="1" baseline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10-11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66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800" b="1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3) La glamorosa extinción K-T</a:t>
            </a:r>
            <a:endParaRPr lang="es-ES" sz="4800" b="1" baseline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s-MX" sz="2400" baseline="0">
                <a:cs typeface="Arial" charset="0"/>
              </a:rPr>
              <a:t>En el límite Cretácico Terciario de Gubbio (Italia) se encuentra la anomalía de Iridio;</a:t>
            </a:r>
          </a:p>
          <a:p>
            <a:pPr>
              <a:spcBef>
                <a:spcPct val="50000"/>
              </a:spcBef>
            </a:pPr>
            <a:r>
              <a:rPr lang="es-MX" sz="2400" baseline="0">
                <a:cs typeface="Arial" charset="0"/>
              </a:rPr>
              <a:t>Se registra una concentración de hasta 9 partes por mil millones  de este metal, raro en la corteza y más abundante en meteoritos y capas más profundas de la Tierra;</a:t>
            </a:r>
          </a:p>
          <a:p>
            <a:pPr>
              <a:spcBef>
                <a:spcPct val="50000"/>
              </a:spcBef>
            </a:pPr>
            <a:r>
              <a:rPr lang="es-MX" sz="2400" baseline="0">
                <a:cs typeface="Arial" charset="0"/>
              </a:rPr>
              <a:t>Para cubrir la tierra con una capa continua con esa concentración haría falta un meteorito de 10 km de diámetro;</a:t>
            </a:r>
            <a:endParaRPr lang="es-ES" sz="2400" baseline="0"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s-MX" sz="2400" baseline="0">
                <a:cs typeface="Arial" charset="0"/>
              </a:rPr>
              <a:t>El impacto debe de haber sido equivalente a 10</a:t>
            </a:r>
            <a:r>
              <a:rPr lang="es-MX" sz="2400">
                <a:cs typeface="Arial" charset="0"/>
              </a:rPr>
              <a:t>8</a:t>
            </a:r>
            <a:r>
              <a:rPr lang="es-MX" sz="2400" baseline="0">
                <a:cs typeface="Arial" charset="0"/>
              </a:rPr>
              <a:t> megatones de TNT, y provocado que la iluminación diurna cayese al 4 % de la actual;</a:t>
            </a:r>
            <a:endParaRPr lang="es-ES" sz="2400" baseline="0"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s-MX" sz="2400" baseline="0">
                <a:cs typeface="Arial" charset="0"/>
              </a:rPr>
              <a:t>Otros efectos pueden haber sido lluvia ácida, efecto invernadero, vulcanismo, incendios globales, etc.;</a:t>
            </a:r>
          </a:p>
          <a:p>
            <a:pPr>
              <a:spcBef>
                <a:spcPct val="50000"/>
              </a:spcBef>
            </a:pPr>
            <a:r>
              <a:rPr lang="es-MX" sz="2400" baseline="0">
                <a:cs typeface="Arial" charset="0"/>
              </a:rPr>
              <a:t>En Yucatán, México, hay un cráter de tamaño y edad apropiados. Otros cráteres también son evidencia accesoria de este impacto.</a:t>
            </a:r>
            <a:endParaRPr lang="es-ES" sz="2400" baseline="0">
              <a:cs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4" descr="Gubbio lej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298" name="Text Box 6"/>
          <p:cNvSpPr txBox="1">
            <a:spLocks noChangeArrowheads="1"/>
          </p:cNvSpPr>
          <p:nvPr/>
        </p:nvSpPr>
        <p:spPr bwMode="auto">
          <a:xfrm>
            <a:off x="0" y="908050"/>
            <a:ext cx="3276600" cy="2147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>
                <a:solidFill>
                  <a:srgbClr val="FFFF00"/>
                </a:solidFill>
              </a:rPr>
              <a:t>Gubbio è un comune di 32.674 abitanti della provincia di Perugia, in Umbria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183299" name="AutoShape 7"/>
          <p:cNvSpPr>
            <a:spLocks noChangeArrowheads="1"/>
          </p:cNvSpPr>
          <p:nvPr/>
        </p:nvSpPr>
        <p:spPr bwMode="auto">
          <a:xfrm>
            <a:off x="3059113" y="1412875"/>
            <a:ext cx="1081087" cy="215900"/>
          </a:xfrm>
          <a:prstGeom prst="rightArrow">
            <a:avLst>
              <a:gd name="adj1" fmla="val 50000"/>
              <a:gd name="adj2" fmla="val 12518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s-UY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 descr="Gola del Bottaccione cart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0"/>
            <a:ext cx="4859337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Picture 3" descr="Gola del Bottaccion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96975"/>
            <a:ext cx="434975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5" name="Text Box 4"/>
          <p:cNvSpPr txBox="1">
            <a:spLocks noChangeArrowheads="1"/>
          </p:cNvSpPr>
          <p:nvPr/>
        </p:nvSpPr>
        <p:spPr bwMode="auto">
          <a:xfrm>
            <a:off x="0" y="0"/>
            <a:ext cx="4067175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i="1" baseline="0"/>
              <a:t>La gola del Bottaccione</a:t>
            </a:r>
            <a:endParaRPr lang="es-ES" sz="4000" i="1" baseline="0"/>
          </a:p>
        </p:txBody>
      </p:sp>
      <p:sp>
        <p:nvSpPr>
          <p:cNvPr id="187396" name="Text Box 5"/>
          <p:cNvSpPr txBox="1">
            <a:spLocks noChangeArrowheads="1"/>
          </p:cNvSpPr>
          <p:nvPr/>
        </p:nvSpPr>
        <p:spPr bwMode="auto">
          <a:xfrm>
            <a:off x="5076825" y="4005263"/>
            <a:ext cx="3529013" cy="1800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i="1" baseline="0"/>
              <a:t>Gola del Bottaccione. Gola dell’iridio.</a:t>
            </a:r>
            <a:br>
              <a:rPr lang="es-ES" sz="2800" i="1" baseline="0"/>
            </a:br>
            <a:r>
              <a:rPr lang="es-ES" sz="2800" i="1" baseline="0"/>
              <a:t>Sito scientifico di rilevanza mondiale</a:t>
            </a:r>
            <a:r>
              <a:rPr lang="es-ES" sz="2800" baseline="0"/>
              <a:t>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2" descr="Alvarez et 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3150"/>
            <a:ext cx="9144000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8" name="Rectangle 3"/>
          <p:cNvSpPr>
            <a:spLocks noChangeArrowheads="1"/>
          </p:cNvSpPr>
          <p:nvPr/>
        </p:nvSpPr>
        <p:spPr bwMode="auto">
          <a:xfrm>
            <a:off x="7308850" y="4797425"/>
            <a:ext cx="1439863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baseline="0"/>
              <a:t>Luis W.</a:t>
            </a:r>
            <a:br>
              <a:rPr lang="es-ES" sz="2800" b="1" baseline="0"/>
            </a:br>
            <a:r>
              <a:rPr lang="es-ES" sz="2800" b="1" baseline="0"/>
              <a:t>Alvarez</a:t>
            </a:r>
          </a:p>
        </p:txBody>
      </p:sp>
      <p:sp>
        <p:nvSpPr>
          <p:cNvPr id="188419" name="Rectangle 5"/>
          <p:cNvSpPr>
            <a:spLocks noChangeArrowheads="1"/>
          </p:cNvSpPr>
          <p:nvPr/>
        </p:nvSpPr>
        <p:spPr bwMode="auto">
          <a:xfrm>
            <a:off x="5867400" y="1189038"/>
            <a:ext cx="2665413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baseline="0">
                <a:solidFill>
                  <a:srgbClr val="FFFF00"/>
                </a:solidFill>
              </a:rPr>
              <a:t>Walter Alvarez</a:t>
            </a:r>
          </a:p>
        </p:txBody>
      </p:sp>
      <p:sp>
        <p:nvSpPr>
          <p:cNvPr id="188420" name="Rectangle 6"/>
          <p:cNvSpPr>
            <a:spLocks noChangeArrowheads="1"/>
          </p:cNvSpPr>
          <p:nvPr/>
        </p:nvSpPr>
        <p:spPr bwMode="auto">
          <a:xfrm>
            <a:off x="0" y="1476375"/>
            <a:ext cx="2955925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baseline="0">
                <a:solidFill>
                  <a:srgbClr val="FFFF00"/>
                </a:solidFill>
              </a:rPr>
              <a:t>Helen V. Michel </a:t>
            </a:r>
          </a:p>
        </p:txBody>
      </p:sp>
      <p:sp>
        <p:nvSpPr>
          <p:cNvPr id="188421" name="Rectangle 7"/>
          <p:cNvSpPr>
            <a:spLocks noChangeArrowheads="1"/>
          </p:cNvSpPr>
          <p:nvPr/>
        </p:nvSpPr>
        <p:spPr bwMode="auto">
          <a:xfrm>
            <a:off x="2339975" y="5005388"/>
            <a:ext cx="221615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baseline="0">
                <a:solidFill>
                  <a:srgbClr val="FFFF00"/>
                </a:solidFill>
              </a:rPr>
              <a:t>Frank Asaro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 rot="10800000" flipV="1">
            <a:off x="0" y="0"/>
            <a:ext cx="914400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7 Imagen" descr="peces viv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857753" cy="3095627"/>
          </a:xfrm>
          <a:prstGeom prst="rect">
            <a:avLst/>
          </a:prstGeom>
        </p:spPr>
      </p:pic>
      <p:pic>
        <p:nvPicPr>
          <p:cNvPr id="11" name="10 Imagen" descr="pez fós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3486925"/>
            <a:ext cx="4500562" cy="3371076"/>
          </a:xfrm>
          <a:prstGeom prst="rect">
            <a:avLst/>
          </a:prstGeom>
        </p:spPr>
      </p:pic>
      <p:pic>
        <p:nvPicPr>
          <p:cNvPr id="5" name="4 Imagen" descr="fósil en barran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71670" y="1452562"/>
            <a:ext cx="5143536" cy="395287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2" descr="alvarez-iri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12700"/>
            <a:ext cx="59436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2" name="Picture 3" descr="GubbioIr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82813"/>
            <a:ext cx="3235325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3" name="Text Box 4"/>
          <p:cNvSpPr txBox="1">
            <a:spLocks noChangeArrowheads="1"/>
          </p:cNvSpPr>
          <p:nvPr/>
        </p:nvSpPr>
        <p:spPr bwMode="auto">
          <a:xfrm>
            <a:off x="0" y="165100"/>
            <a:ext cx="3200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600" baseline="0"/>
              <a:t>L. Álvarez y la anomalía de Iridio</a:t>
            </a:r>
            <a:endParaRPr lang="es-ES" sz="3600" baseline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3" descr="117-1754_IM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6" name="Text Box 4"/>
          <p:cNvSpPr txBox="1">
            <a:spLocks noChangeArrowheads="1"/>
          </p:cNvSpPr>
          <p:nvPr/>
        </p:nvSpPr>
        <p:spPr bwMode="auto">
          <a:xfrm>
            <a:off x="5508625" y="1557338"/>
            <a:ext cx="3200400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600" b="1" baseline="0"/>
              <a:t>El límite</a:t>
            </a:r>
          </a:p>
          <a:p>
            <a:pPr>
              <a:spcBef>
                <a:spcPct val="50000"/>
              </a:spcBef>
            </a:pPr>
            <a:r>
              <a:rPr lang="es-ES_tradnl" sz="3600" b="1" baseline="0"/>
              <a:t>K-T</a:t>
            </a:r>
          </a:p>
          <a:p>
            <a:pPr>
              <a:spcBef>
                <a:spcPct val="50000"/>
              </a:spcBef>
            </a:pPr>
            <a:r>
              <a:rPr lang="es-ES_tradnl" sz="3600" b="1" baseline="0"/>
              <a:t>en la Gola del</a:t>
            </a:r>
          </a:p>
          <a:p>
            <a:pPr>
              <a:spcBef>
                <a:spcPct val="50000"/>
              </a:spcBef>
            </a:pPr>
            <a:r>
              <a:rPr lang="es-ES_tradnl" sz="3600" b="1" baseline="0"/>
              <a:t>Bottaccione</a:t>
            </a:r>
            <a:endParaRPr lang="es-ES" sz="3600" b="1" baseline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F180AA-2A8A-4DF7-BF6C-DE6C2FB71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07" y="-29181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7" descr="Iglesia de Chicxulu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0" name="Text Box 8"/>
          <p:cNvSpPr txBox="1">
            <a:spLocks noChangeArrowheads="1"/>
          </p:cNvSpPr>
          <p:nvPr/>
        </p:nvSpPr>
        <p:spPr bwMode="auto">
          <a:xfrm>
            <a:off x="5940425" y="404813"/>
            <a:ext cx="2659063" cy="1766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Iglesia de</a:t>
            </a:r>
          </a:p>
          <a:p>
            <a:pPr>
              <a:spcBef>
                <a:spcPct val="50000"/>
              </a:spcBef>
            </a:pPr>
            <a:r>
              <a:rPr lang="es-ES"/>
              <a:t>Chicxulub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476250"/>
            <a:ext cx="9144000" cy="5976938"/>
            <a:chOff x="1292" y="1616"/>
            <a:chExt cx="3571" cy="2132"/>
          </a:xfrm>
        </p:grpSpPr>
        <p:pic>
          <p:nvPicPr>
            <p:cNvPr id="192515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92" y="1616"/>
              <a:ext cx="3571" cy="21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92516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2" y="3430"/>
              <a:ext cx="862" cy="3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192514" name="Text Box 7"/>
          <p:cNvSpPr txBox="1">
            <a:spLocks noChangeArrowheads="1"/>
          </p:cNvSpPr>
          <p:nvPr/>
        </p:nvSpPr>
        <p:spPr bwMode="auto">
          <a:xfrm>
            <a:off x="6119813" y="1268413"/>
            <a:ext cx="3024187" cy="277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rgbClr val="FFFF00"/>
                </a:solidFill>
              </a:rPr>
              <a:t>Chicxulub,</a:t>
            </a:r>
            <a:br>
              <a:rPr lang="es-ES">
                <a:solidFill>
                  <a:srgbClr val="FFFF00"/>
                </a:solidFill>
              </a:rPr>
            </a:br>
            <a:r>
              <a:rPr lang="es-ES">
                <a:solidFill>
                  <a:srgbClr val="FFFF00"/>
                </a:solidFill>
              </a:rPr>
              <a:t>Península de Yucatán,</a:t>
            </a:r>
            <a:br>
              <a:rPr lang="es-ES">
                <a:solidFill>
                  <a:srgbClr val="FFFF00"/>
                </a:solidFill>
              </a:rPr>
            </a:br>
            <a:r>
              <a:rPr lang="es-ES">
                <a:solidFill>
                  <a:srgbClr val="FFFF00"/>
                </a:solidFill>
              </a:rPr>
              <a:t>Méjico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3" descr="Chicxulu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42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8" name="Text Box 4"/>
          <p:cNvSpPr txBox="1">
            <a:spLocks noChangeArrowheads="1"/>
          </p:cNvSpPr>
          <p:nvPr/>
        </p:nvSpPr>
        <p:spPr bwMode="auto">
          <a:xfrm>
            <a:off x="6119813" y="2708275"/>
            <a:ext cx="3024187" cy="277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Chicxulub,</a:t>
            </a:r>
            <a:br>
              <a:rPr lang="es-ES"/>
            </a:br>
            <a:r>
              <a:rPr lang="es-ES"/>
              <a:t>Península de Yucatán,</a:t>
            </a:r>
            <a:br>
              <a:rPr lang="es-ES"/>
            </a:br>
            <a:r>
              <a:rPr lang="es-ES"/>
              <a:t>Méjico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2" descr="Magchic-Hi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2700"/>
            <a:ext cx="6858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2" name="Text Box 3"/>
          <p:cNvSpPr txBox="1">
            <a:spLocks noChangeArrowheads="1"/>
          </p:cNvSpPr>
          <p:nvPr/>
        </p:nvSpPr>
        <p:spPr bwMode="auto">
          <a:xfrm>
            <a:off x="0" y="0"/>
            <a:ext cx="25146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300" b="1" baseline="0"/>
              <a:t>El cráter se ve por anomalías magnéticas</a:t>
            </a:r>
            <a:endParaRPr lang="es-ES" sz="3300" b="1" baseline="0"/>
          </a:p>
        </p:txBody>
      </p:sp>
      <p:pic>
        <p:nvPicPr>
          <p:cNvPr id="194563" name="Picture 4" descr="Chicxulub-Anoma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6338"/>
            <a:ext cx="231933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4" descr="Cráter de impacto animado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3038"/>
            <a:ext cx="91440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5" descr="wildfires_loop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1838"/>
            <a:ext cx="9144000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0" y="0"/>
            <a:ext cx="51450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8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¿Qué se extinguió?</a:t>
            </a:r>
            <a:endParaRPr lang="es-ES" sz="4800" b="1" baseline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1143000"/>
            <a:ext cx="55753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es-ES_tradnl" sz="36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Reptiles dominantes;</a:t>
            </a:r>
          </a:p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es-ES_tradnl" sz="36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Microfósiles plantónicos;</a:t>
            </a:r>
          </a:p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es-ES_tradnl" sz="36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Ammonites;</a:t>
            </a:r>
          </a:p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es-ES_tradnl" sz="36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Belemnites.</a:t>
            </a:r>
            <a:endParaRPr lang="es-ES" sz="3600" b="1" baseline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pic>
        <p:nvPicPr>
          <p:cNvPr id="72709" name="Picture 5" descr="Belemnites-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578100"/>
            <a:ext cx="57150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Picture 2" descr="Keller,Ger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5025" y="0"/>
            <a:ext cx="449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6" name="Picture 3" descr="Kell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3438" cy="327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0" y="3357563"/>
            <a:ext cx="4427538" cy="3386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4800" b="1" baseline="0">
                <a:effectLst>
                  <a:outerShdw blurRad="38100" dist="38100" dir="2700000" algn="tl">
                    <a:srgbClr val="FFFFFF"/>
                  </a:outerShdw>
                </a:effectLst>
              </a:rPr>
              <a:t>La contra:</a:t>
            </a:r>
            <a:br>
              <a:rPr lang="es-ES" sz="4800" b="1" baseline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s-ES" sz="4800" b="1" baseline="0">
                <a:effectLst>
                  <a:outerShdw blurRad="38100" dist="38100" dir="2700000" algn="tl">
                    <a:srgbClr val="FFFFFF"/>
                  </a:outerShdw>
                </a:effectLst>
              </a:rPr>
              <a:t>Gerta Keller</a:t>
            </a:r>
          </a:p>
          <a:p>
            <a:pPr>
              <a:spcBef>
                <a:spcPct val="50000"/>
              </a:spcBef>
            </a:pPr>
            <a:r>
              <a:rPr lang="es-ES" sz="4800" b="1" baseline="0">
                <a:effectLst>
                  <a:outerShdw blurRad="38100" dist="38100" dir="2700000" algn="tl">
                    <a:srgbClr val="FFFFFF"/>
                  </a:outerShdw>
                </a:effectLst>
              </a:rPr>
              <a:t>en el Brazos River, Texas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Fossil_Preparation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3" descr="Tapialito Trabajo de camp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AGESOR - Periodismo las 24 horas">
            <a:extLst>
              <a:ext uri="{FF2B5EF4-FFF2-40B4-BE49-F238E27FC236}">
                <a16:creationId xmlns:a16="http://schemas.microsoft.com/office/drawing/2014/main" id="{1885E2AE-8FBC-4927-B673-3ADA2E9D9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1"/>
          <a:stretch/>
        </p:blipFill>
        <p:spPr bwMode="auto">
          <a:xfrm>
            <a:off x="4572000" y="3461483"/>
            <a:ext cx="4572000" cy="340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85D091-2174-428B-A3F2-F42E47F1E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336"/>
            <a:ext cx="4572000" cy="346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305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 Box 2"/>
          <p:cNvSpPr txBox="1">
            <a:spLocks noChangeArrowheads="1"/>
          </p:cNvSpPr>
          <p:nvPr/>
        </p:nvSpPr>
        <p:spPr bwMode="auto">
          <a:xfrm>
            <a:off x="0" y="0"/>
            <a:ext cx="3059113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baseline="0"/>
              <a:t>El límite K-T se identifica por el cambio negativo en el δ</a:t>
            </a:r>
            <a:r>
              <a:rPr lang="es-ES" sz="2000" b="1"/>
              <a:t>13</a:t>
            </a:r>
            <a:r>
              <a:rPr lang="es-ES" sz="2000" b="1" baseline="0"/>
              <a:t>C, la primera ocurrencia de foraminíferos plantónicos y palinomorfos del Daniense (primer</a:t>
            </a:r>
            <a:br>
              <a:rPr lang="es-ES" sz="2000" b="1" baseline="0"/>
            </a:br>
            <a:r>
              <a:rPr lang="es-ES" sz="2000" b="1" baseline="0"/>
              <a:t>piso del Paleógeno).</a:t>
            </a:r>
          </a:p>
          <a:p>
            <a:pPr>
              <a:spcBef>
                <a:spcPct val="60000"/>
              </a:spcBef>
            </a:pPr>
            <a:r>
              <a:rPr lang="es-ES" sz="2000" b="1" baseline="0"/>
              <a:t>Los 80 cm por debajo denotan un ambiente marino bajo con poco oxígeno durante el Maastrichtiense más tardío, como lo indican microfósiles de alto estrés.</a:t>
            </a:r>
          </a:p>
        </p:txBody>
      </p:sp>
      <p:pic>
        <p:nvPicPr>
          <p:cNvPr id="20275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4175" y="0"/>
            <a:ext cx="62198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0" name="Rectangle 4"/>
          <p:cNvSpPr>
            <a:spLocks noChangeArrowheads="1"/>
          </p:cNvSpPr>
          <p:nvPr/>
        </p:nvSpPr>
        <p:spPr bwMode="auto">
          <a:xfrm>
            <a:off x="4859338" y="5445125"/>
            <a:ext cx="4033837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4000" b="1" baseline="0"/>
              <a:t>¡El impacto está ABAJO!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4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7638"/>
            <a:ext cx="9144000" cy="659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59338" cy="2930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0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357438"/>
            <a:ext cx="4284662" cy="3646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0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24175"/>
            <a:ext cx="4859338" cy="393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4804" name="Text Box 8"/>
          <p:cNvSpPr txBox="1">
            <a:spLocks noChangeArrowheads="1"/>
          </p:cNvSpPr>
          <p:nvPr/>
        </p:nvSpPr>
        <p:spPr bwMode="auto">
          <a:xfrm>
            <a:off x="4598988" y="6029325"/>
            <a:ext cx="4545012" cy="900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100" b="1" baseline="0"/>
              <a:t>Cráter de Boltysh: 24 km de diámetro</a:t>
            </a:r>
          </a:p>
          <a:p>
            <a:pPr algn="r">
              <a:spcBef>
                <a:spcPct val="50000"/>
              </a:spcBef>
            </a:pPr>
            <a:r>
              <a:rPr lang="es-ES_tradnl" sz="2100" b="1" baseline="0"/>
              <a:t>Edad Ar-Ar: 65,17 ± 0,64 Ma</a:t>
            </a:r>
          </a:p>
        </p:txBody>
      </p:sp>
      <p:pic>
        <p:nvPicPr>
          <p:cNvPr id="204805" name="Picture 10"/>
          <p:cNvPicPr>
            <a:picLocks noChangeAspect="1" noChangeArrowheads="1"/>
          </p:cNvPicPr>
          <p:nvPr/>
        </p:nvPicPr>
        <p:blipFill>
          <a:blip r:embed="rId5"/>
          <a:srcRect r="5727"/>
          <a:stretch>
            <a:fillRect/>
          </a:stretch>
        </p:blipFill>
        <p:spPr bwMode="auto">
          <a:xfrm>
            <a:off x="6011863" y="0"/>
            <a:ext cx="3132137" cy="2492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4806" name="Text Box 11"/>
          <p:cNvSpPr txBox="1">
            <a:spLocks noChangeArrowheads="1"/>
          </p:cNvSpPr>
          <p:nvPr/>
        </p:nvSpPr>
        <p:spPr bwMode="auto">
          <a:xfrm>
            <a:off x="5005388" y="549275"/>
            <a:ext cx="100647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/>
              <a:t>David</a:t>
            </a:r>
            <a:br>
              <a:rPr lang="es-ES_tradnl"/>
            </a:br>
            <a:r>
              <a:rPr lang="es-ES_tradnl"/>
              <a:t> Jolley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5"/>
          <p:cNvSpPr txBox="1">
            <a:spLocks noChangeArrowheads="1"/>
          </p:cNvSpPr>
          <p:nvPr/>
        </p:nvSpPr>
        <p:spPr bwMode="auto">
          <a:xfrm>
            <a:off x="4788024" y="332656"/>
            <a:ext cx="4114800" cy="1338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 b="1" baseline="0" dirty="0"/>
              <a:t>La flora </a:t>
            </a:r>
            <a:r>
              <a:rPr lang="es-ES_tradnl" sz="1800" b="1" baseline="0" dirty="0" err="1"/>
              <a:t>pos-impacto</a:t>
            </a:r>
            <a:r>
              <a:rPr lang="es-ES_tradnl" sz="1800" b="1" baseline="0" dirty="0"/>
              <a:t> fue devastada por el impacto K-T.</a:t>
            </a:r>
          </a:p>
          <a:p>
            <a:pPr>
              <a:spcBef>
                <a:spcPct val="50000"/>
              </a:spcBef>
            </a:pPr>
            <a:r>
              <a:rPr lang="es-ES_tradnl" sz="1800" b="1" baseline="0" dirty="0"/>
              <a:t>Se ve en el polen y en el cambio en los valores de </a:t>
            </a:r>
            <a:r>
              <a:rPr lang="es-ES_tradnl" sz="1800" b="1" dirty="0"/>
              <a:t>13</a:t>
            </a:r>
            <a:r>
              <a:rPr lang="es-ES_tradnl" sz="1800" b="1" baseline="0" dirty="0"/>
              <a:t>C.</a:t>
            </a:r>
          </a:p>
        </p:txBody>
      </p:sp>
      <p:sp>
        <p:nvSpPr>
          <p:cNvPr id="205826" name="Text Box 7"/>
          <p:cNvSpPr txBox="1">
            <a:spLocks noChangeArrowheads="1"/>
          </p:cNvSpPr>
          <p:nvPr/>
        </p:nvSpPr>
        <p:spPr bwMode="auto">
          <a:xfrm>
            <a:off x="-27767" y="1958975"/>
            <a:ext cx="9144000" cy="54476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/>
              <a:t>Arriba de la </a:t>
            </a:r>
            <a:r>
              <a:rPr lang="es-ES_tradnl" sz="2400" dirty="0" err="1"/>
              <a:t>suevita</a:t>
            </a:r>
            <a:r>
              <a:rPr lang="es-ES_tradnl" sz="2400" dirty="0"/>
              <a:t> (583,4 m), hay un moderadamente diverso grupo de plantas, típicas de sucesiones continentales: </a:t>
            </a:r>
            <a:r>
              <a:rPr lang="es-ES_tradnl" sz="2400" i="1" dirty="0" err="1"/>
              <a:t>Botryococcus</a:t>
            </a:r>
            <a:r>
              <a:rPr lang="es-ES_tradnl" sz="2400" i="1" dirty="0"/>
              <a:t> </a:t>
            </a:r>
            <a:r>
              <a:rPr lang="es-ES_tradnl" sz="2400" i="1" dirty="0" err="1"/>
              <a:t>braunii</a:t>
            </a:r>
            <a:r>
              <a:rPr lang="es-ES_tradnl" sz="2400" dirty="0"/>
              <a:t>, </a:t>
            </a:r>
            <a:r>
              <a:rPr lang="es-ES_tradnl" sz="2400" dirty="0" err="1"/>
              <a:t>Normapolles</a:t>
            </a:r>
            <a:r>
              <a:rPr lang="es-ES_tradnl" sz="2400" dirty="0"/>
              <a:t>, polen de fagáceas </a:t>
            </a:r>
            <a:r>
              <a:rPr lang="es-ES_tradnl" sz="2400" i="1" dirty="0" err="1"/>
              <a:t>Platycarya</a:t>
            </a:r>
            <a:r>
              <a:rPr lang="es-ES_tradnl" sz="2400" dirty="0"/>
              <a:t> (angiospermas arbustivas), esporas de helechos polipodiáceos y de equisetos.</a:t>
            </a:r>
          </a:p>
          <a:p>
            <a:pPr>
              <a:spcBef>
                <a:spcPct val="50000"/>
              </a:spcBef>
            </a:pPr>
            <a:r>
              <a:rPr lang="es-ES_tradnl" sz="2400" dirty="0"/>
              <a:t>A los 581,9 89 cm de litología igual pero sin fósiles.</a:t>
            </a:r>
          </a:p>
          <a:p>
            <a:pPr>
              <a:spcBef>
                <a:spcPct val="50000"/>
              </a:spcBef>
            </a:pPr>
            <a:r>
              <a:rPr lang="es-ES_tradnl" sz="2400" dirty="0"/>
              <a:t>A los 581,01 m esporas de </a:t>
            </a:r>
            <a:r>
              <a:rPr lang="es-ES_tradnl" sz="2400" i="1" dirty="0" err="1"/>
              <a:t>Echinatisporis</a:t>
            </a:r>
            <a:r>
              <a:rPr lang="es-ES_tradnl" sz="2400" dirty="0"/>
              <a:t> y de helechos.</a:t>
            </a:r>
          </a:p>
          <a:p>
            <a:pPr>
              <a:spcBef>
                <a:spcPct val="50000"/>
              </a:spcBef>
            </a:pPr>
            <a:r>
              <a:rPr lang="es-ES_tradnl" sz="2400" dirty="0"/>
              <a:t>A los 580,6 m esporas de </a:t>
            </a:r>
            <a:r>
              <a:rPr lang="es-ES_tradnl" sz="2400" dirty="0" err="1"/>
              <a:t>pteridáceas</a:t>
            </a:r>
            <a:endParaRPr lang="es-ES_tradnl" sz="2400" dirty="0"/>
          </a:p>
          <a:p>
            <a:pPr>
              <a:spcBef>
                <a:spcPct val="50000"/>
              </a:spcBef>
            </a:pPr>
            <a:r>
              <a:rPr lang="es-ES_tradnl" sz="2400" dirty="0"/>
              <a:t>A los 580,35 m </a:t>
            </a:r>
            <a:r>
              <a:rPr lang="es-ES_tradnl" sz="2400" dirty="0" err="1"/>
              <a:t>Normapolles</a:t>
            </a:r>
            <a:endParaRPr lang="es-ES_tradnl" sz="2400" dirty="0"/>
          </a:p>
          <a:p>
            <a:pPr>
              <a:spcBef>
                <a:spcPct val="50000"/>
              </a:spcBef>
            </a:pPr>
            <a:r>
              <a:rPr lang="es-ES_tradnl" sz="2400" dirty="0"/>
              <a:t>A los 579,6 m invasión marina</a:t>
            </a:r>
          </a:p>
          <a:p>
            <a:pPr>
              <a:spcBef>
                <a:spcPct val="50000"/>
              </a:spcBef>
            </a:pPr>
            <a:r>
              <a:rPr lang="es-ES_tradnl" sz="2400" dirty="0"/>
              <a:t>A los 578,1 m polen de angiospermas y pinos </a:t>
            </a:r>
            <a:r>
              <a:rPr lang="es-ES_tradnl" sz="2400" dirty="0" err="1"/>
              <a:t>haploxylonoides</a:t>
            </a:r>
            <a:r>
              <a:rPr lang="es-ES_tradnl" sz="2400" dirty="0"/>
              <a:t>, en lago.</a:t>
            </a:r>
          </a:p>
          <a:p>
            <a:pPr>
              <a:spcBef>
                <a:spcPct val="50000"/>
              </a:spcBef>
            </a:pPr>
            <a:endParaRPr lang="es-ES_tradnl" sz="24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2" descr="Crustal_thickness 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0"/>
            <a:ext cx="8027987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5076825" y="0"/>
            <a:ext cx="330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32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Grosor de rocas</a:t>
            </a:r>
            <a:endParaRPr lang="es-ES" sz="3200" b="1" baseline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284663" y="4868863"/>
            <a:ext cx="3816350" cy="1152525"/>
            <a:chOff x="2336" y="3067"/>
            <a:chExt cx="2404" cy="726"/>
          </a:xfrm>
        </p:grpSpPr>
        <p:sp>
          <p:nvSpPr>
            <p:cNvPr id="206853" name="AutoShape 5"/>
            <p:cNvSpPr>
              <a:spLocks noChangeArrowheads="1"/>
            </p:cNvSpPr>
            <p:nvPr/>
          </p:nvSpPr>
          <p:spPr bwMode="auto">
            <a:xfrm>
              <a:off x="2336" y="3067"/>
              <a:ext cx="2404" cy="726"/>
            </a:xfrm>
            <a:prstGeom prst="upArrowCallout">
              <a:avLst>
                <a:gd name="adj1" fmla="val 36639"/>
                <a:gd name="adj2" fmla="val 38708"/>
                <a:gd name="adj3" fmla="val 23690"/>
                <a:gd name="adj4" fmla="val 5261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s-UY" baseline="0"/>
            </a:p>
          </p:txBody>
        </p:sp>
        <p:sp>
          <p:nvSpPr>
            <p:cNvPr id="103430" name="Text Box 6"/>
            <p:cNvSpPr txBox="1">
              <a:spLocks noChangeArrowheads="1"/>
            </p:cNvSpPr>
            <p:nvPr/>
          </p:nvSpPr>
          <p:spPr bwMode="auto">
            <a:xfrm>
              <a:off x="2365" y="3366"/>
              <a:ext cx="235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 sz="3600" b="1" baseline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Tierra de Wilkes</a:t>
              </a:r>
              <a:endParaRPr lang="es-ES" sz="3600" b="1" baseline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103432" name="Rectangle 8"/>
          <p:cNvSpPr>
            <a:spLocks noChangeArrowheads="1"/>
          </p:cNvSpPr>
          <p:nvPr/>
        </p:nvSpPr>
        <p:spPr bwMode="auto">
          <a:xfrm rot="16200000">
            <a:off x="-1805781" y="3632994"/>
            <a:ext cx="47672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8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Volvemos al P-T</a:t>
            </a:r>
            <a:r>
              <a:rPr lang="es-MX" sz="32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R</a:t>
            </a:r>
            <a:endParaRPr lang="es-ES" sz="3200" b="1" baseline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4"/>
          <p:cNvPicPr>
            <a:picLocks noChangeAspect="1" noChangeArrowheads="1"/>
          </p:cNvPicPr>
          <p:nvPr/>
        </p:nvPicPr>
        <p:blipFill>
          <a:blip r:embed="rId2"/>
          <a:srcRect r="870"/>
          <a:stretch>
            <a:fillRect/>
          </a:stretch>
        </p:blipFill>
        <p:spPr bwMode="auto">
          <a:xfrm>
            <a:off x="395288" y="1412875"/>
            <a:ext cx="813752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5" name="Freeform 5"/>
          <p:cNvSpPr>
            <a:spLocks/>
          </p:cNvSpPr>
          <p:nvPr/>
        </p:nvSpPr>
        <p:spPr bwMode="auto">
          <a:xfrm>
            <a:off x="4787900" y="1484313"/>
            <a:ext cx="639763" cy="504825"/>
          </a:xfrm>
          <a:custGeom>
            <a:avLst/>
            <a:gdLst>
              <a:gd name="T0" fmla="*/ 265 w 403"/>
              <a:gd name="T1" fmla="*/ 0 h 318"/>
              <a:gd name="T2" fmla="*/ 147 w 403"/>
              <a:gd name="T3" fmla="*/ 22 h 318"/>
              <a:gd name="T4" fmla="*/ 80 w 403"/>
              <a:gd name="T5" fmla="*/ 52 h 318"/>
              <a:gd name="T6" fmla="*/ 6 w 403"/>
              <a:gd name="T7" fmla="*/ 163 h 318"/>
              <a:gd name="T8" fmla="*/ 65 w 403"/>
              <a:gd name="T9" fmla="*/ 288 h 318"/>
              <a:gd name="T10" fmla="*/ 132 w 403"/>
              <a:gd name="T11" fmla="*/ 318 h 318"/>
              <a:gd name="T12" fmla="*/ 228 w 403"/>
              <a:gd name="T13" fmla="*/ 310 h 318"/>
              <a:gd name="T14" fmla="*/ 294 w 403"/>
              <a:gd name="T15" fmla="*/ 273 h 318"/>
              <a:gd name="T16" fmla="*/ 324 w 403"/>
              <a:gd name="T17" fmla="*/ 244 h 318"/>
              <a:gd name="T18" fmla="*/ 346 w 403"/>
              <a:gd name="T19" fmla="*/ 236 h 318"/>
              <a:gd name="T20" fmla="*/ 398 w 403"/>
              <a:gd name="T21" fmla="*/ 155 h 318"/>
              <a:gd name="T22" fmla="*/ 390 w 403"/>
              <a:gd name="T23" fmla="*/ 44 h 318"/>
              <a:gd name="T24" fmla="*/ 265 w 403"/>
              <a:gd name="T25" fmla="*/ 0 h 3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3"/>
              <a:gd name="T40" fmla="*/ 0 h 318"/>
              <a:gd name="T41" fmla="*/ 403 w 403"/>
              <a:gd name="T42" fmla="*/ 318 h 31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3" h="318">
                <a:moveTo>
                  <a:pt x="265" y="0"/>
                </a:moveTo>
                <a:cubicBezTo>
                  <a:pt x="226" y="8"/>
                  <a:pt x="186" y="12"/>
                  <a:pt x="147" y="22"/>
                </a:cubicBezTo>
                <a:cubicBezTo>
                  <a:pt x="123" y="28"/>
                  <a:pt x="103" y="43"/>
                  <a:pt x="80" y="52"/>
                </a:cubicBezTo>
                <a:cubicBezTo>
                  <a:pt x="48" y="84"/>
                  <a:pt x="21" y="121"/>
                  <a:pt x="6" y="163"/>
                </a:cubicBezTo>
                <a:cubicBezTo>
                  <a:pt x="13" y="231"/>
                  <a:pt x="0" y="267"/>
                  <a:pt x="65" y="288"/>
                </a:cubicBezTo>
                <a:cubicBezTo>
                  <a:pt x="87" y="303"/>
                  <a:pt x="107" y="309"/>
                  <a:pt x="132" y="318"/>
                </a:cubicBezTo>
                <a:cubicBezTo>
                  <a:pt x="164" y="315"/>
                  <a:pt x="197" y="318"/>
                  <a:pt x="228" y="310"/>
                </a:cubicBezTo>
                <a:cubicBezTo>
                  <a:pt x="252" y="304"/>
                  <a:pt x="270" y="282"/>
                  <a:pt x="294" y="273"/>
                </a:cubicBezTo>
                <a:cubicBezTo>
                  <a:pt x="304" y="263"/>
                  <a:pt x="313" y="252"/>
                  <a:pt x="324" y="244"/>
                </a:cubicBezTo>
                <a:cubicBezTo>
                  <a:pt x="330" y="239"/>
                  <a:pt x="340" y="241"/>
                  <a:pt x="346" y="236"/>
                </a:cubicBezTo>
                <a:cubicBezTo>
                  <a:pt x="368" y="217"/>
                  <a:pt x="385" y="180"/>
                  <a:pt x="398" y="155"/>
                </a:cubicBezTo>
                <a:cubicBezTo>
                  <a:pt x="395" y="118"/>
                  <a:pt x="403" y="79"/>
                  <a:pt x="390" y="44"/>
                </a:cubicBezTo>
                <a:cubicBezTo>
                  <a:pt x="378" y="11"/>
                  <a:pt x="287" y="0"/>
                  <a:pt x="265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235526" name="Text Box 6"/>
          <p:cNvSpPr txBox="1">
            <a:spLocks noChangeArrowheads="1"/>
          </p:cNvSpPr>
          <p:nvPr/>
        </p:nvSpPr>
        <p:spPr bwMode="auto">
          <a:xfrm>
            <a:off x="6356350" y="0"/>
            <a:ext cx="2852738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8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Trampas</a:t>
            </a:r>
            <a:br>
              <a:rPr lang="es-ES_tradnl" sz="48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</a:br>
            <a:r>
              <a:rPr lang="es-ES_tradnl" sz="48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siberianas</a:t>
            </a:r>
          </a:p>
        </p:txBody>
      </p:sp>
      <p:sp>
        <p:nvSpPr>
          <p:cNvPr id="235527" name="Line 7"/>
          <p:cNvSpPr>
            <a:spLocks noChangeShapeType="1"/>
          </p:cNvSpPr>
          <p:nvPr/>
        </p:nvSpPr>
        <p:spPr bwMode="auto">
          <a:xfrm flipH="1">
            <a:off x="5508625" y="1268413"/>
            <a:ext cx="719138" cy="28733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s-ES_tradnl"/>
          </a:p>
        </p:txBody>
      </p:sp>
      <p:sp>
        <p:nvSpPr>
          <p:cNvPr id="235528" name="Freeform 8"/>
          <p:cNvSpPr>
            <a:spLocks/>
          </p:cNvSpPr>
          <p:nvPr/>
        </p:nvSpPr>
        <p:spPr bwMode="auto">
          <a:xfrm>
            <a:off x="5041900" y="4735513"/>
            <a:ext cx="303213" cy="246062"/>
          </a:xfrm>
          <a:custGeom>
            <a:avLst/>
            <a:gdLst>
              <a:gd name="T0" fmla="*/ 154 w 191"/>
              <a:gd name="T1" fmla="*/ 0 h 155"/>
              <a:gd name="T2" fmla="*/ 66 w 191"/>
              <a:gd name="T3" fmla="*/ 30 h 155"/>
              <a:gd name="T4" fmla="*/ 7 w 191"/>
              <a:gd name="T5" fmla="*/ 74 h 155"/>
              <a:gd name="T6" fmla="*/ 58 w 191"/>
              <a:gd name="T7" fmla="*/ 155 h 155"/>
              <a:gd name="T8" fmla="*/ 191 w 191"/>
              <a:gd name="T9" fmla="*/ 89 h 155"/>
              <a:gd name="T10" fmla="*/ 154 w 191"/>
              <a:gd name="T11" fmla="*/ 0 h 15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55"/>
              <a:gd name="T20" fmla="*/ 191 w 191"/>
              <a:gd name="T21" fmla="*/ 155 h 15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55">
                <a:moveTo>
                  <a:pt x="154" y="0"/>
                </a:moveTo>
                <a:cubicBezTo>
                  <a:pt x="125" y="11"/>
                  <a:pt x="96" y="21"/>
                  <a:pt x="66" y="30"/>
                </a:cubicBezTo>
                <a:cubicBezTo>
                  <a:pt x="40" y="48"/>
                  <a:pt x="25" y="48"/>
                  <a:pt x="7" y="74"/>
                </a:cubicBezTo>
                <a:cubicBezTo>
                  <a:pt x="15" y="135"/>
                  <a:pt x="0" y="144"/>
                  <a:pt x="58" y="155"/>
                </a:cubicBezTo>
                <a:cubicBezTo>
                  <a:pt x="129" y="148"/>
                  <a:pt x="154" y="147"/>
                  <a:pt x="191" y="89"/>
                </a:cubicBezTo>
                <a:cubicBezTo>
                  <a:pt x="185" y="42"/>
                  <a:pt x="185" y="31"/>
                  <a:pt x="154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3635375" y="6034088"/>
            <a:ext cx="4640263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8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Cráter de Wilkes</a:t>
            </a:r>
          </a:p>
        </p:txBody>
      </p:sp>
      <p:sp>
        <p:nvSpPr>
          <p:cNvPr id="235530" name="Line 10"/>
          <p:cNvSpPr>
            <a:spLocks noChangeShapeType="1"/>
          </p:cNvSpPr>
          <p:nvPr/>
        </p:nvSpPr>
        <p:spPr bwMode="auto">
          <a:xfrm flipH="1" flipV="1">
            <a:off x="5219700" y="5013325"/>
            <a:ext cx="288925" cy="10080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s-ES_tradnl"/>
          </a:p>
        </p:txBody>
      </p:sp>
      <p:sp>
        <p:nvSpPr>
          <p:cNvPr id="235531" name="Text Box 11"/>
          <p:cNvSpPr txBox="1">
            <a:spLocks noChangeArrowheads="1"/>
          </p:cNvSpPr>
          <p:nvPr/>
        </p:nvSpPr>
        <p:spPr bwMode="auto">
          <a:xfrm>
            <a:off x="0" y="0"/>
            <a:ext cx="6443663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800" b="1" baseline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Combinación de causas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35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5" grpId="0" animBg="1"/>
      <p:bldP spid="235526" grpId="0"/>
      <p:bldP spid="235527" grpId="0" animBg="1"/>
      <p:bldP spid="235528" grpId="0" animBg="1"/>
      <p:bldP spid="235529" grpId="0"/>
      <p:bldP spid="235530" grpId="0" animBg="1"/>
      <p:bldP spid="23553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14" descr="world_crat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91440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8" descr="Ficus_elastica_leaf_4-11-00"/>
          <p:cNvPicPr>
            <a:picLocks noChangeAspect="1" noChangeArrowheads="1"/>
          </p:cNvPicPr>
          <p:nvPr/>
        </p:nvPicPr>
        <p:blipFill>
          <a:blip r:embed="rId2">
            <a:lum contrast="-42000"/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908050"/>
            <a:ext cx="91440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719138" indent="-719138">
              <a:spcBef>
                <a:spcPct val="50000"/>
              </a:spcBef>
            </a:pPr>
            <a:r>
              <a:rPr lang="es-MX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Evidencias climáticas aportadas por las plantas:</a:t>
            </a:r>
          </a:p>
          <a:p>
            <a:pPr marL="719138" indent="-719138">
              <a:spcBef>
                <a:spcPct val="50000"/>
              </a:spcBef>
              <a:buFontTx/>
              <a:buChar char="o"/>
            </a:pPr>
            <a:r>
              <a:rPr lang="es-MX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Tamaño de hoja, asociado a altas humedad y temperatura y escasa luz;</a:t>
            </a:r>
          </a:p>
          <a:p>
            <a:pPr marL="719138" indent="-719138">
              <a:spcBef>
                <a:spcPct val="50000"/>
              </a:spcBef>
              <a:buFontTx/>
              <a:buChar char="o"/>
            </a:pPr>
            <a:r>
              <a:rPr lang="es-MX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Ápices acuminados, asociados a alta humedad;</a:t>
            </a:r>
          </a:p>
          <a:p>
            <a:pPr marL="719138" indent="-719138">
              <a:spcBef>
                <a:spcPct val="50000"/>
              </a:spcBef>
              <a:buFontTx/>
              <a:buChar char="o"/>
            </a:pPr>
            <a:r>
              <a:rPr lang="es-MX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Textura de hoja; las hojas coriáceas indican ambientes cálidos;</a:t>
            </a:r>
          </a:p>
          <a:p>
            <a:pPr marL="719138" indent="-719138">
              <a:spcBef>
                <a:spcPct val="50000"/>
              </a:spcBef>
              <a:buFontTx/>
              <a:buChar char="o"/>
            </a:pPr>
            <a:r>
              <a:rPr lang="es-MX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Forma de la hoja; hojas delgadas son propias de riberas, hojas cilíndricas y gruesas indican aridez;</a:t>
            </a:r>
          </a:p>
          <a:p>
            <a:pPr marL="719138" indent="-719138">
              <a:spcBef>
                <a:spcPct val="50000"/>
              </a:spcBef>
              <a:buFontTx/>
              <a:buChar char="o"/>
            </a:pPr>
            <a:r>
              <a:rPr lang="es-MX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Anillos de crecimiento, indican estacionalidad.</a:t>
            </a: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0" y="4763"/>
            <a:ext cx="87036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3200" b="1" u="sng" dirty="0">
                <a:solidFill>
                  <a:srgbClr val="FFFF00"/>
                </a:solidFill>
              </a:rPr>
              <a:t>Fuentes biológicas de inferencias </a:t>
            </a:r>
            <a:r>
              <a:rPr lang="es-MX" sz="3200" b="1" u="sng" dirty="0" err="1">
                <a:solidFill>
                  <a:srgbClr val="FFFF00"/>
                </a:solidFill>
              </a:rPr>
              <a:t>paleoclimáticas</a:t>
            </a:r>
            <a:endParaRPr lang="es-ES" sz="3200" b="1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5" name="Picture 11" descr="annual%20ring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58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 descr="reconstrucción mari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"/>
            <a:ext cx="9144000" cy="6858023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4143372" y="4857760"/>
            <a:ext cx="5000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>
                <a:solidFill>
                  <a:srgbClr val="FFFF00"/>
                </a:solidFill>
              </a:rPr>
              <a:t>“El cazador de fósiles no mata, los resucita, y el resultado de este deporte se añade a la suma de los placeres humanos y a los tesoros del conocimiento de la humanidad”.</a:t>
            </a:r>
          </a:p>
          <a:p>
            <a:r>
              <a:rPr lang="es-UY" dirty="0">
                <a:solidFill>
                  <a:srgbClr val="FFFF00"/>
                </a:solidFill>
              </a:rPr>
              <a:t>George </a:t>
            </a:r>
            <a:r>
              <a:rPr lang="es-UY" dirty="0" err="1">
                <a:solidFill>
                  <a:srgbClr val="FFFF00"/>
                </a:solidFill>
              </a:rPr>
              <a:t>Gaylord</a:t>
            </a:r>
            <a:r>
              <a:rPr lang="es-UY" dirty="0">
                <a:solidFill>
                  <a:srgbClr val="FFFF00"/>
                </a:solidFill>
              </a:rPr>
              <a:t> Simpson (1902-1984)</a:t>
            </a:r>
          </a:p>
          <a:p>
            <a:r>
              <a:rPr lang="es-UY" dirty="0">
                <a:solidFill>
                  <a:srgbClr val="FFFF00"/>
                </a:solidFill>
              </a:rPr>
              <a:t>Paleontólogo estadounidense</a:t>
            </a:r>
            <a:endParaRPr lang="es-E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2" descr="Black%20Coral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71588"/>
            <a:ext cx="9144000" cy="5586412"/>
          </a:xfrm>
        </p:spPr>
      </p:pic>
      <p:sp>
        <p:nvSpPr>
          <p:cNvPr id="217090" name="Rectangle 4"/>
          <p:cNvSpPr>
            <a:spLocks noChangeArrowheads="1"/>
          </p:cNvSpPr>
          <p:nvPr/>
        </p:nvSpPr>
        <p:spPr bwMode="auto">
          <a:xfrm>
            <a:off x="0" y="0"/>
            <a:ext cx="80279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baseline="0">
                <a:solidFill>
                  <a:srgbClr val="FFFF00"/>
                </a:solidFill>
              </a:rPr>
              <a:t>Evidencias climáticas aportadas por </a:t>
            </a:r>
            <a:r>
              <a:rPr lang="es-MX" sz="4000" b="1" baseline="0">
                <a:solidFill>
                  <a:srgbClr val="FFFF00"/>
                </a:solidFill>
              </a:rPr>
              <a:t>invertebrados</a:t>
            </a:r>
            <a:endParaRPr lang="es-MX" sz="4000" baseline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Text Box 5"/>
          <p:cNvSpPr txBox="1">
            <a:spLocks noChangeArrowheads="1"/>
          </p:cNvSpPr>
          <p:nvPr/>
        </p:nvSpPr>
        <p:spPr bwMode="auto">
          <a:xfrm>
            <a:off x="357188" y="2000250"/>
            <a:ext cx="72866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000" baseline="0" dirty="0"/>
              <a:t>		(</a:t>
            </a:r>
            <a:r>
              <a:rPr lang="es-MX" sz="2000" baseline="30000" dirty="0"/>
              <a:t>18</a:t>
            </a:r>
            <a:r>
              <a:rPr lang="es-MX" sz="2000" baseline="0" dirty="0"/>
              <a:t>O: </a:t>
            </a:r>
            <a:r>
              <a:rPr lang="es-MX" sz="2000" baseline="30000" dirty="0"/>
              <a:t>16</a:t>
            </a:r>
            <a:r>
              <a:rPr lang="es-MX" sz="2000" baseline="0" dirty="0"/>
              <a:t>O) muestra – (</a:t>
            </a:r>
            <a:r>
              <a:rPr lang="es-MX" sz="2000" baseline="30000" dirty="0"/>
              <a:t>18</a:t>
            </a:r>
            <a:r>
              <a:rPr lang="es-MX" sz="2000" baseline="0" dirty="0"/>
              <a:t>O: </a:t>
            </a:r>
            <a:r>
              <a:rPr lang="es-MX" sz="2000" baseline="30000" dirty="0"/>
              <a:t>16</a:t>
            </a:r>
            <a:r>
              <a:rPr lang="es-MX" sz="2000" baseline="0" dirty="0"/>
              <a:t>O) patrón</a:t>
            </a:r>
          </a:p>
          <a:p>
            <a:pPr>
              <a:spcBef>
                <a:spcPct val="50000"/>
              </a:spcBef>
            </a:pPr>
            <a:r>
              <a:rPr lang="es-MX" sz="2000" i="1" baseline="0" dirty="0">
                <a:latin typeface="Symbol" pitchFamily="18" charset="2"/>
              </a:rPr>
              <a:t>d</a:t>
            </a:r>
            <a:r>
              <a:rPr lang="es-MX" sz="2000" baseline="0" dirty="0"/>
              <a:t> </a:t>
            </a:r>
            <a:r>
              <a:rPr lang="es-MX" sz="2000" baseline="30000" dirty="0"/>
              <a:t>18</a:t>
            </a:r>
            <a:r>
              <a:rPr lang="es-MX" sz="2000" baseline="0" dirty="0"/>
              <a:t>O = 							x 10</a:t>
            </a:r>
            <a:r>
              <a:rPr lang="es-MX" sz="2000" baseline="30000" dirty="0"/>
              <a:t>3</a:t>
            </a:r>
          </a:p>
          <a:p>
            <a:pPr>
              <a:spcBef>
                <a:spcPct val="50000"/>
              </a:spcBef>
            </a:pPr>
            <a:r>
              <a:rPr lang="es-MX" sz="2000" baseline="0" dirty="0"/>
              <a:t>			(</a:t>
            </a:r>
            <a:r>
              <a:rPr lang="es-MX" sz="2000" baseline="30000" dirty="0"/>
              <a:t>18</a:t>
            </a:r>
            <a:r>
              <a:rPr lang="es-MX" sz="2000" baseline="0" dirty="0"/>
              <a:t>O: </a:t>
            </a:r>
            <a:r>
              <a:rPr lang="es-MX" sz="2000" baseline="30000" dirty="0"/>
              <a:t>16</a:t>
            </a:r>
            <a:r>
              <a:rPr lang="es-MX" sz="2000" baseline="0" dirty="0"/>
              <a:t>O) patrón</a:t>
            </a:r>
            <a:endParaRPr lang="es-ES" sz="2000" baseline="0" dirty="0"/>
          </a:p>
        </p:txBody>
      </p:sp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0" y="0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000" b="1" u="sng" baseline="0" dirty="0"/>
              <a:t>Fuentes no biológicas de inferencias </a:t>
            </a:r>
            <a:r>
              <a:rPr lang="es-MX" sz="2000" b="1" u="sng" baseline="0" dirty="0" err="1"/>
              <a:t>paleoclimáticas</a:t>
            </a:r>
            <a:endParaRPr lang="es-MX" sz="2000" baseline="0" dirty="0"/>
          </a:p>
          <a:p>
            <a:pPr>
              <a:spcBef>
                <a:spcPct val="50000"/>
              </a:spcBef>
            </a:pPr>
            <a:endParaRPr lang="es-MX" sz="2000" baseline="0" dirty="0"/>
          </a:p>
          <a:p>
            <a:pPr>
              <a:spcBef>
                <a:spcPct val="50000"/>
              </a:spcBef>
            </a:pPr>
            <a:r>
              <a:rPr lang="es-MX" sz="2000" baseline="0" dirty="0"/>
              <a:t>Isótopos de oxígeno: la temperatura a la que se formaron algunos compuestos biológicos que incluyen el oxígeno puede ser calculada mediante la siguiente fórmula:</a:t>
            </a:r>
          </a:p>
        </p:txBody>
      </p:sp>
      <p:sp>
        <p:nvSpPr>
          <p:cNvPr id="218115" name="Line 4"/>
          <p:cNvSpPr>
            <a:spLocks noChangeShapeType="1"/>
          </p:cNvSpPr>
          <p:nvPr/>
        </p:nvSpPr>
        <p:spPr bwMode="auto">
          <a:xfrm>
            <a:off x="1979613" y="2565400"/>
            <a:ext cx="4449762" cy="46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_tradnl"/>
          </a:p>
        </p:txBody>
      </p:sp>
      <p:sp>
        <p:nvSpPr>
          <p:cNvPr id="218116" name="Text Box 7"/>
          <p:cNvSpPr txBox="1">
            <a:spLocks noChangeArrowheads="1"/>
          </p:cNvSpPr>
          <p:nvPr/>
        </p:nvSpPr>
        <p:spPr bwMode="auto">
          <a:xfrm>
            <a:off x="0" y="3357563"/>
            <a:ext cx="9144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000" baseline="0" dirty="0"/>
              <a:t>El patrón para carbonatos es PDB, un belemnita de la Fm Pee Dee de Carolina del Sur (USA) y para el agua es SMOW (</a:t>
            </a:r>
            <a:r>
              <a:rPr lang="es-MX" sz="2000" i="1" baseline="0" dirty="0"/>
              <a:t>standard mean </a:t>
            </a:r>
            <a:r>
              <a:rPr lang="es-MX" sz="2000" i="1" baseline="0" dirty="0" err="1"/>
              <a:t>ocean</a:t>
            </a:r>
            <a:r>
              <a:rPr lang="es-MX" sz="2000" i="1" baseline="0" dirty="0"/>
              <a:t> </a:t>
            </a:r>
            <a:r>
              <a:rPr lang="es-MX" sz="2000" i="1" baseline="0" dirty="0" err="1"/>
              <a:t>water</a:t>
            </a:r>
            <a:r>
              <a:rPr lang="es-MX" sz="2000" baseline="0" dirty="0"/>
              <a:t>).</a:t>
            </a:r>
          </a:p>
          <a:p>
            <a:pPr>
              <a:spcBef>
                <a:spcPct val="50000"/>
              </a:spcBef>
            </a:pPr>
            <a:endParaRPr lang="es-MX" sz="2000" baseline="0" dirty="0"/>
          </a:p>
          <a:p>
            <a:pPr>
              <a:spcBef>
                <a:spcPct val="50000"/>
              </a:spcBef>
            </a:pPr>
            <a:r>
              <a:rPr lang="es-MX" sz="2000" baseline="0" dirty="0"/>
              <a:t>La </a:t>
            </a:r>
            <a:r>
              <a:rPr lang="es-MX" sz="2000" baseline="0" dirty="0" err="1"/>
              <a:t>paleotemperatura</a:t>
            </a:r>
            <a:r>
              <a:rPr lang="es-MX" sz="2000" baseline="0" dirty="0"/>
              <a:t> para la calcita puede ser estimada con un error de 0,5 grados a partir de:</a:t>
            </a:r>
            <a:endParaRPr lang="es-MX" sz="2000" i="1" baseline="0" dirty="0"/>
          </a:p>
          <a:p>
            <a:pPr>
              <a:spcBef>
                <a:spcPct val="50000"/>
              </a:spcBef>
            </a:pPr>
            <a:endParaRPr lang="es-MX" sz="2000" i="1" baseline="0" dirty="0"/>
          </a:p>
          <a:p>
            <a:pPr>
              <a:spcBef>
                <a:spcPct val="50000"/>
              </a:spcBef>
            </a:pPr>
            <a:r>
              <a:rPr lang="es-MX" sz="2000" i="1" baseline="0" dirty="0"/>
              <a:t>T </a:t>
            </a:r>
            <a:r>
              <a:rPr lang="es-MX" sz="2000" baseline="0" dirty="0"/>
              <a:t>°C = 16,0 – 4,14</a:t>
            </a:r>
            <a:r>
              <a:rPr lang="es-MX" sz="2000" baseline="0" dirty="0">
                <a:latin typeface="Symbol" pitchFamily="18" charset="2"/>
              </a:rPr>
              <a:t>D</a:t>
            </a:r>
            <a:r>
              <a:rPr lang="es-MX" sz="2000" baseline="0" dirty="0"/>
              <a:t> + 0,13</a:t>
            </a:r>
            <a:r>
              <a:rPr lang="es-MX" sz="2000" baseline="0" dirty="0">
                <a:latin typeface="Symbol" pitchFamily="18" charset="2"/>
              </a:rPr>
              <a:t>D</a:t>
            </a:r>
            <a:r>
              <a:rPr lang="es-MX" sz="2000" baseline="30000" dirty="0"/>
              <a:t>2</a:t>
            </a:r>
          </a:p>
          <a:p>
            <a:pPr>
              <a:spcBef>
                <a:spcPct val="50000"/>
              </a:spcBef>
            </a:pPr>
            <a:r>
              <a:rPr lang="es-MX" sz="2000" baseline="0" dirty="0"/>
              <a:t>Donde </a:t>
            </a:r>
            <a:r>
              <a:rPr lang="es-MX" sz="2000" baseline="0" dirty="0">
                <a:latin typeface="Symbol" pitchFamily="18" charset="2"/>
              </a:rPr>
              <a:t>D</a:t>
            </a:r>
            <a:r>
              <a:rPr lang="es-MX" sz="2000" baseline="0" dirty="0"/>
              <a:t> = </a:t>
            </a:r>
            <a:r>
              <a:rPr lang="es-MX" sz="2000" i="1" baseline="0" dirty="0">
                <a:latin typeface="Symbol" pitchFamily="18" charset="2"/>
              </a:rPr>
              <a:t>d</a:t>
            </a:r>
            <a:r>
              <a:rPr lang="es-MX" sz="2000" baseline="0" dirty="0"/>
              <a:t> </a:t>
            </a:r>
            <a:r>
              <a:rPr lang="es-MX" sz="2000" baseline="30000" dirty="0"/>
              <a:t>18</a:t>
            </a:r>
            <a:r>
              <a:rPr lang="es-MX" sz="2000" baseline="0" dirty="0"/>
              <a:t>O calcita (vs PDB) – </a:t>
            </a:r>
            <a:r>
              <a:rPr lang="es-MX" sz="2000" i="1" baseline="0" dirty="0">
                <a:latin typeface="Symbol" pitchFamily="18" charset="2"/>
              </a:rPr>
              <a:t>d</a:t>
            </a:r>
            <a:r>
              <a:rPr lang="es-MX" sz="2000" baseline="0" dirty="0"/>
              <a:t> </a:t>
            </a:r>
            <a:r>
              <a:rPr lang="es-MX" sz="2000" baseline="30000" dirty="0"/>
              <a:t>18</a:t>
            </a:r>
            <a:r>
              <a:rPr lang="es-MX" sz="2000" baseline="0" dirty="0"/>
              <a:t>O del agua (vs SMOW).</a:t>
            </a:r>
            <a:endParaRPr lang="es-ES" sz="2000" baseline="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ChangeArrowheads="1"/>
          </p:cNvSpPr>
          <p:nvPr/>
        </p:nvSpPr>
        <p:spPr bwMode="auto">
          <a:xfrm>
            <a:off x="0" y="0"/>
            <a:ext cx="9144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4000" b="1" u="sng" baseline="0"/>
              <a:t>Pautas paleoclimáticas en el Proterozoico</a:t>
            </a:r>
            <a:endParaRPr lang="es-MX" sz="4000" u="sng" baseline="0"/>
          </a:p>
          <a:p>
            <a:pPr>
              <a:spcBef>
                <a:spcPct val="50000"/>
              </a:spcBef>
            </a:pPr>
            <a:endParaRPr lang="es-MX" sz="4000" u="sng" baseline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s-MX" sz="4000" baseline="0">
                <a:solidFill>
                  <a:srgbClr val="FFFF00"/>
                </a:solidFill>
              </a:rPr>
              <a:t>El Infierno original y la bola de nieve.</a:t>
            </a:r>
          </a:p>
        </p:txBody>
      </p:sp>
      <p:pic>
        <p:nvPicPr>
          <p:cNvPr id="219138" name="Picture 3" descr="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68450"/>
            <a:ext cx="914400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0" y="5734050"/>
            <a:ext cx="9144000" cy="8239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4800" b="1" baseline="0"/>
              <a:t>Y la tectónica salvó a la vida</a:t>
            </a:r>
            <a:r>
              <a:rPr lang="es-ES_tradnl" sz="4800" b="1">
                <a:solidFill>
                  <a:srgbClr val="FFFF00"/>
                </a:solidFill>
              </a:rPr>
              <a:t>.</a:t>
            </a:r>
            <a:endParaRPr lang="es-ES" sz="48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nimBg="1"/>
      <p:bldP spid="51204" grpId="1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3200" b="1" u="sng" baseline="0"/>
              <a:t>Pautas paleoclimáticas en el Fanerozoico</a:t>
            </a:r>
            <a:endParaRPr lang="es-MX" sz="3200" u="sng" baseline="0"/>
          </a:p>
        </p:txBody>
      </p:sp>
      <p:sp>
        <p:nvSpPr>
          <p:cNvPr id="220162" name="Rectangle 3"/>
          <p:cNvSpPr>
            <a:spLocks noChangeArrowheads="1"/>
          </p:cNvSpPr>
          <p:nvPr/>
        </p:nvSpPr>
        <p:spPr bwMode="auto">
          <a:xfrm>
            <a:off x="-12126" y="980728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800" u="sng" baseline="0" dirty="0"/>
              <a:t>Paleozoico</a:t>
            </a:r>
            <a:endParaRPr lang="es-ES" sz="2800" u="sng" baseline="0" dirty="0"/>
          </a:p>
          <a:p>
            <a:pPr>
              <a:spcBef>
                <a:spcPct val="50000"/>
              </a:spcBef>
            </a:pPr>
            <a:r>
              <a:rPr lang="es-MX" sz="2800" b="1" baseline="0" dirty="0"/>
              <a:t>Europa</a:t>
            </a:r>
            <a:r>
              <a:rPr lang="es-MX" sz="2800" baseline="0" dirty="0"/>
              <a:t> y </a:t>
            </a:r>
            <a:r>
              <a:rPr lang="es-MX" sz="2800" b="1" baseline="0" dirty="0"/>
              <a:t>Norteamérica</a:t>
            </a:r>
            <a:r>
              <a:rPr lang="es-MX" sz="2800" baseline="0" dirty="0"/>
              <a:t> tuvieron climas moderados (latitudes bajas).</a:t>
            </a:r>
          </a:p>
          <a:p>
            <a:pPr>
              <a:spcBef>
                <a:spcPct val="50000"/>
              </a:spcBef>
            </a:pPr>
            <a:r>
              <a:rPr lang="es-MX" sz="2800" b="1" baseline="0" dirty="0"/>
              <a:t>Gondwana</a:t>
            </a:r>
            <a:r>
              <a:rPr lang="es-MX" sz="2800" baseline="0" dirty="0"/>
              <a:t> con varios episodios de glaciación y aumento de humedad, debido a su migración.</a:t>
            </a:r>
          </a:p>
          <a:p>
            <a:pPr>
              <a:spcBef>
                <a:spcPct val="50000"/>
              </a:spcBef>
            </a:pPr>
            <a:r>
              <a:rPr lang="es-MX" sz="2800" b="1" baseline="0" dirty="0"/>
              <a:t>Cámbrico</a:t>
            </a:r>
            <a:r>
              <a:rPr lang="es-MX" sz="2800" baseline="0" dirty="0"/>
              <a:t> más cálido que el presente;</a:t>
            </a:r>
          </a:p>
          <a:p>
            <a:pPr>
              <a:spcBef>
                <a:spcPct val="50000"/>
              </a:spcBef>
            </a:pPr>
            <a:r>
              <a:rPr lang="es-MX" sz="2800" b="1" baseline="0" dirty="0"/>
              <a:t>Ordovícico</a:t>
            </a:r>
            <a:r>
              <a:rPr lang="es-MX" sz="2800" baseline="0" dirty="0"/>
              <a:t> variable;</a:t>
            </a:r>
          </a:p>
          <a:p>
            <a:pPr>
              <a:spcBef>
                <a:spcPct val="50000"/>
              </a:spcBef>
            </a:pPr>
            <a:r>
              <a:rPr lang="es-MX" sz="2800" b="1" baseline="0" dirty="0"/>
              <a:t>Silúrico</a:t>
            </a:r>
            <a:r>
              <a:rPr lang="es-MX" sz="2800" baseline="0" dirty="0"/>
              <a:t> y </a:t>
            </a:r>
            <a:r>
              <a:rPr lang="es-MX" sz="2800" b="1" baseline="0" dirty="0"/>
              <a:t>Devónico</a:t>
            </a:r>
            <a:r>
              <a:rPr lang="es-MX" sz="2800" baseline="0" dirty="0"/>
              <a:t> con condiciones cálidas y áridas;</a:t>
            </a:r>
          </a:p>
          <a:p>
            <a:pPr>
              <a:spcBef>
                <a:spcPct val="50000"/>
              </a:spcBef>
            </a:pPr>
            <a:r>
              <a:rPr lang="es-MX" sz="2800" b="1" baseline="0" dirty="0"/>
              <a:t>Carbonífero</a:t>
            </a:r>
            <a:r>
              <a:rPr lang="es-MX" sz="2800" baseline="0" dirty="0"/>
              <a:t> con incremento de humedad primero y glaciación después, que llegó hasta el </a:t>
            </a:r>
            <a:r>
              <a:rPr lang="es-MX" sz="2800" b="1" baseline="0" dirty="0"/>
              <a:t>Pérmico</a:t>
            </a:r>
            <a:r>
              <a:rPr lang="es-MX" sz="2800" baseline="0" dirty="0"/>
              <a:t>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nivel del mar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181475" cy="6858000"/>
          </a:xfrm>
        </p:spPr>
      </p:pic>
      <p:sp>
        <p:nvSpPr>
          <p:cNvPr id="221185" name="Rectangle 4"/>
          <p:cNvSpPr>
            <a:spLocks noChangeArrowheads="1"/>
          </p:cNvSpPr>
          <p:nvPr/>
        </p:nvSpPr>
        <p:spPr bwMode="auto">
          <a:xfrm>
            <a:off x="0" y="2705100"/>
            <a:ext cx="9144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800" u="sng" baseline="0"/>
              <a:t>Mesozoico</a:t>
            </a:r>
            <a:endParaRPr lang="es-ES" sz="1800" u="sng" baseline="0"/>
          </a:p>
          <a:p>
            <a:pPr>
              <a:spcBef>
                <a:spcPct val="50000"/>
              </a:spcBef>
            </a:pPr>
            <a:endParaRPr lang="es-MX" sz="1800" baseline="0"/>
          </a:p>
          <a:p>
            <a:pPr>
              <a:spcBef>
                <a:spcPct val="50000"/>
              </a:spcBef>
            </a:pPr>
            <a:r>
              <a:rPr lang="es-MX" sz="1800" baseline="0"/>
              <a:t>Durante el </a:t>
            </a:r>
            <a:r>
              <a:rPr lang="es-MX" sz="1800" b="1" baseline="0"/>
              <a:t>Triásico</a:t>
            </a:r>
            <a:r>
              <a:rPr lang="es-MX" sz="1800" baseline="0"/>
              <a:t> se incrementó la aridez, el </a:t>
            </a:r>
            <a:r>
              <a:rPr lang="es-MX" sz="1800" b="1" baseline="0"/>
              <a:t>Jurásico</a:t>
            </a:r>
            <a:r>
              <a:rPr lang="es-MX" sz="1800" baseline="0"/>
              <a:t> fue más cálido y el </a:t>
            </a:r>
            <a:r>
              <a:rPr lang="es-MX" sz="1800" b="1" baseline="0"/>
              <a:t>Cretácico</a:t>
            </a:r>
            <a:r>
              <a:rPr lang="es-MX" sz="1800" baseline="0"/>
              <a:t> aún más. No hubo glaciaciones a nivel del mar.</a:t>
            </a:r>
          </a:p>
          <a:p>
            <a:pPr>
              <a:spcBef>
                <a:spcPct val="50000"/>
              </a:spcBef>
            </a:pPr>
            <a:endParaRPr lang="es-MX" sz="1800" u="sng" baseline="0"/>
          </a:p>
          <a:p>
            <a:pPr>
              <a:spcBef>
                <a:spcPct val="50000"/>
              </a:spcBef>
            </a:pPr>
            <a:r>
              <a:rPr lang="es-MX" sz="1800" u="sng" baseline="0"/>
              <a:t>Cenozoico</a:t>
            </a:r>
            <a:endParaRPr lang="es-ES" sz="1800" u="sng" baseline="0"/>
          </a:p>
          <a:p>
            <a:pPr>
              <a:spcBef>
                <a:spcPct val="50000"/>
              </a:spcBef>
            </a:pPr>
            <a:endParaRPr lang="es-MX" sz="1800" baseline="0"/>
          </a:p>
          <a:p>
            <a:pPr>
              <a:spcBef>
                <a:spcPct val="50000"/>
              </a:spcBef>
            </a:pPr>
            <a:r>
              <a:rPr lang="es-MX" sz="1800" baseline="0"/>
              <a:t>Durante el </a:t>
            </a:r>
            <a:r>
              <a:rPr lang="es-MX" sz="1800" b="1" baseline="0"/>
              <a:t>Paleógeno</a:t>
            </a:r>
            <a:r>
              <a:rPr lang="es-MX" sz="1800" baseline="0"/>
              <a:t> el clima se deterioró y en el </a:t>
            </a:r>
            <a:r>
              <a:rPr lang="es-MX" sz="1800" b="1" baseline="0"/>
              <a:t>Neógeno</a:t>
            </a:r>
            <a:r>
              <a:rPr lang="es-MX" sz="1800" baseline="0"/>
              <a:t> las variaciones se fueron incrementando (pero podría haber un sesgo observacional).</a:t>
            </a:r>
            <a:endParaRPr lang="es-ES" sz="1800" baseline="0"/>
          </a:p>
        </p:txBody>
      </p:sp>
      <p:sp>
        <p:nvSpPr>
          <p:cNvPr id="221186" name="Rectangle 5"/>
          <p:cNvSpPr>
            <a:spLocks noChangeArrowheads="1"/>
          </p:cNvSpPr>
          <p:nvPr/>
        </p:nvSpPr>
        <p:spPr bwMode="auto">
          <a:xfrm>
            <a:off x="0" y="0"/>
            <a:ext cx="8815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3200" b="1" u="sng" baseline="0" dirty="0"/>
              <a:t>Pautas </a:t>
            </a:r>
            <a:r>
              <a:rPr lang="es-MX" sz="3200" b="1" u="sng" baseline="0" dirty="0" err="1"/>
              <a:t>paleoclimáticas</a:t>
            </a:r>
            <a:r>
              <a:rPr lang="es-MX" sz="3200" b="1" u="sng" baseline="0" dirty="0"/>
              <a:t> en el Fanerozoico (II)</a:t>
            </a:r>
          </a:p>
        </p:txBody>
      </p:sp>
      <p:pic>
        <p:nvPicPr>
          <p:cNvPr id="52232" name="Picture 8" descr="kgmsequenc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0475" y="692150"/>
            <a:ext cx="5343525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ChangeArrowheads="1"/>
          </p:cNvSpPr>
          <p:nvPr/>
        </p:nvSpPr>
        <p:spPr bwMode="auto">
          <a:xfrm>
            <a:off x="0" y="2705100"/>
            <a:ext cx="9144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800" u="sng" baseline="0"/>
              <a:t>Mesozoico</a:t>
            </a:r>
            <a:endParaRPr lang="es-ES" sz="1800" u="sng" baseline="0"/>
          </a:p>
          <a:p>
            <a:pPr>
              <a:spcBef>
                <a:spcPct val="50000"/>
              </a:spcBef>
            </a:pPr>
            <a:endParaRPr lang="es-MX" sz="1800" baseline="0"/>
          </a:p>
          <a:p>
            <a:pPr>
              <a:spcBef>
                <a:spcPct val="50000"/>
              </a:spcBef>
            </a:pPr>
            <a:r>
              <a:rPr lang="es-MX" sz="1800" baseline="0"/>
              <a:t>Durante el </a:t>
            </a:r>
            <a:r>
              <a:rPr lang="es-MX" sz="1800" b="1" baseline="0"/>
              <a:t>Triásico</a:t>
            </a:r>
            <a:r>
              <a:rPr lang="es-MX" sz="1800" baseline="0"/>
              <a:t> se incrementó la aridez, el </a:t>
            </a:r>
            <a:r>
              <a:rPr lang="es-MX" sz="1800" b="1" baseline="0"/>
              <a:t>Jurásico</a:t>
            </a:r>
            <a:r>
              <a:rPr lang="es-MX" sz="1800" baseline="0"/>
              <a:t> fue más cálido y el </a:t>
            </a:r>
            <a:r>
              <a:rPr lang="es-MX" sz="1800" b="1" baseline="0"/>
              <a:t>Cretácico</a:t>
            </a:r>
            <a:r>
              <a:rPr lang="es-MX" sz="1800" baseline="0"/>
              <a:t> aún más. No hubo glaciaciones a nivel del mar.</a:t>
            </a:r>
          </a:p>
          <a:p>
            <a:pPr>
              <a:spcBef>
                <a:spcPct val="50000"/>
              </a:spcBef>
            </a:pPr>
            <a:endParaRPr lang="es-MX" sz="1800" u="sng" baseline="0"/>
          </a:p>
          <a:p>
            <a:pPr>
              <a:spcBef>
                <a:spcPct val="50000"/>
              </a:spcBef>
            </a:pPr>
            <a:r>
              <a:rPr lang="es-MX" sz="1800" u="sng" baseline="0"/>
              <a:t>Cenozoico</a:t>
            </a:r>
            <a:endParaRPr lang="es-ES" sz="1800" u="sng" baseline="0"/>
          </a:p>
          <a:p>
            <a:pPr>
              <a:spcBef>
                <a:spcPct val="50000"/>
              </a:spcBef>
            </a:pPr>
            <a:endParaRPr lang="es-MX" sz="1800" baseline="0"/>
          </a:p>
          <a:p>
            <a:pPr>
              <a:spcBef>
                <a:spcPct val="50000"/>
              </a:spcBef>
            </a:pPr>
            <a:r>
              <a:rPr lang="es-MX" sz="1800" baseline="0"/>
              <a:t>Durante el </a:t>
            </a:r>
            <a:r>
              <a:rPr lang="es-MX" sz="1800" b="1" baseline="0"/>
              <a:t>Paleógeno</a:t>
            </a:r>
            <a:r>
              <a:rPr lang="es-MX" sz="1800" baseline="0"/>
              <a:t> el clima se deterioró y en el </a:t>
            </a:r>
            <a:r>
              <a:rPr lang="es-MX" sz="1800" b="1" baseline="0"/>
              <a:t>Neógeno</a:t>
            </a:r>
            <a:r>
              <a:rPr lang="es-MX" sz="1800" baseline="0"/>
              <a:t> las variaciones se fueron incrementando (pero podría haber un sesgo observacional).</a:t>
            </a:r>
            <a:endParaRPr lang="es-ES" sz="1800" baseline="0"/>
          </a:p>
        </p:txBody>
      </p:sp>
      <p:pic>
        <p:nvPicPr>
          <p:cNvPr id="222210" name="Picture 7" descr="Cambio climático cenozo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49363"/>
            <a:ext cx="9180513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1" name="Rectangle 5"/>
          <p:cNvSpPr>
            <a:spLocks noChangeArrowheads="1"/>
          </p:cNvSpPr>
          <p:nvPr/>
        </p:nvSpPr>
        <p:spPr bwMode="auto">
          <a:xfrm>
            <a:off x="0" y="0"/>
            <a:ext cx="9178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3600" b="1" u="sng" baseline="0"/>
              <a:t>Pautas paleoclimáticas en el Fanerozoico 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Text Box 4"/>
          <p:cNvSpPr txBox="1">
            <a:spLocks noChangeArrowheads="1"/>
          </p:cNvSpPr>
          <p:nvPr/>
        </p:nvSpPr>
        <p:spPr bwMode="auto">
          <a:xfrm>
            <a:off x="1500188" y="2565400"/>
            <a:ext cx="64357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4000" baseline="0">
                <a:solidFill>
                  <a:srgbClr val="4D4D4D"/>
                </a:solidFill>
              </a:rPr>
              <a:t>Extinciones del Cuaternario:</a:t>
            </a:r>
          </a:p>
          <a:p>
            <a:pPr algn="ctr">
              <a:spcBef>
                <a:spcPct val="50000"/>
              </a:spcBef>
            </a:pPr>
            <a:r>
              <a:rPr lang="es-ES" sz="4000" baseline="0">
                <a:solidFill>
                  <a:srgbClr val="4D4D4D"/>
                </a:solidFill>
              </a:rPr>
              <a:t>para terminar…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2" descr="clavícula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44763"/>
            <a:ext cx="91440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0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530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4000" baseline="0">
                <a:solidFill>
                  <a:srgbClr val="4D4D4D"/>
                </a:solidFill>
                <a:cs typeface="Times New Roman" pitchFamily="18" charset="0"/>
              </a:rPr>
              <a:t>Una de las clavículas del perezoso gigante </a:t>
            </a:r>
            <a:r>
              <a:rPr lang="es-ES_tradnl" sz="4000" i="1" baseline="0">
                <a:solidFill>
                  <a:srgbClr val="4D4D4D"/>
                </a:solidFill>
                <a:cs typeface="Times New Roman" pitchFamily="18" charset="0"/>
              </a:rPr>
              <a:t>Lestodon</a:t>
            </a:r>
            <a:r>
              <a:rPr lang="es-ES_tradnl" sz="4000" baseline="0">
                <a:solidFill>
                  <a:srgbClr val="4D4D4D"/>
                </a:solidFill>
                <a:cs typeface="Times New Roman" pitchFamily="18" charset="0"/>
              </a:rPr>
              <a:t> hallada en el Aº del Vizcaíno, Sauce, Departamento de Canelones</a:t>
            </a:r>
            <a:endParaRPr lang="es-ES" sz="4000" baseline="0">
              <a:solidFill>
                <a:srgbClr val="4D4D4D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2" descr="Figur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0"/>
            <a:ext cx="6065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6096000" algn="l"/>
          </a:tabLst>
          <a:defRPr kumimoji="0" lang="es-ES" sz="66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rus Blk BT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6096000" algn="l"/>
          </a:tabLst>
          <a:defRPr kumimoji="0" lang="es-ES" sz="66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rus Blk BT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2277</Words>
  <Application>Microsoft Office PowerPoint</Application>
  <PresentationFormat>Presentación en pantalla (4:3)</PresentationFormat>
  <Paragraphs>428</Paragraphs>
  <Slides>104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104</vt:i4>
      </vt:variant>
    </vt:vector>
  </HeadingPairs>
  <TitlesOfParts>
    <vt:vector size="115" baseType="lpstr">
      <vt:lpstr>Arial</vt:lpstr>
      <vt:lpstr>Calibri</vt:lpstr>
      <vt:lpstr>Comic Sans MS</vt:lpstr>
      <vt:lpstr>Constantia</vt:lpstr>
      <vt:lpstr>Lucida Calligraphy</vt:lpstr>
      <vt:lpstr>Old English Text MT</vt:lpstr>
      <vt:lpstr>Symbol</vt:lpstr>
      <vt:lpstr>Times New Roman</vt:lpstr>
      <vt:lpstr>Tema de Office</vt:lpstr>
      <vt:lpstr>Diseño predeterminado</vt:lpstr>
      <vt:lpstr>PHOTO-PAINT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Equipo Biologia</dc:creator>
  <cp:lastModifiedBy>Richard Fariña</cp:lastModifiedBy>
  <cp:revision>84</cp:revision>
  <dcterms:created xsi:type="dcterms:W3CDTF">2014-05-23T18:53:59Z</dcterms:created>
  <dcterms:modified xsi:type="dcterms:W3CDTF">2023-05-16T12:19:37Z</dcterms:modified>
</cp:coreProperties>
</file>