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9" r:id="rId4"/>
    <p:sldId id="260" r:id="rId5"/>
    <p:sldId id="261" r:id="rId6"/>
    <p:sldId id="262" r:id="rId7"/>
    <p:sldId id="272" r:id="rId8"/>
    <p:sldId id="274" r:id="rId9"/>
    <p:sldId id="273" r:id="rId10"/>
    <p:sldId id="263" r:id="rId11"/>
    <p:sldId id="271"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104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3F682-07C2-40B0-97A5-52E89C008F83}" type="datetimeFigureOut">
              <a:rPr lang="es-MX" smtClean="0"/>
              <a:t>22/05/2023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69E041-8945-4804-ABBA-2AD35F56C16C}" type="slidenum">
              <a:rPr lang="es-MX" smtClean="0"/>
              <a:t>‹Nº›</a:t>
            </a:fld>
            <a:endParaRPr lang="es-MX"/>
          </a:p>
        </p:txBody>
      </p:sp>
    </p:spTree>
    <p:extLst>
      <p:ext uri="{BB962C8B-B14F-4D97-AF65-F5344CB8AC3E}">
        <p14:creationId xmlns:p14="http://schemas.microsoft.com/office/powerpoint/2010/main" val="289926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1"/>
          <p:cNvSpPr txBox="1">
            <a:spLocks noGrp="1" noRot="1" noChangeAspect="1" noChangeArrowheads="1" noTextEdit="1"/>
          </p:cNvSpPr>
          <p:nvPr>
            <p:ph type="sldImg"/>
          </p:nvPr>
        </p:nvSpPr>
        <p:spPr>
          <a:xfrm>
            <a:off x="2320925" y="515938"/>
            <a:ext cx="4564063" cy="256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03" name="Rectangle 2"/>
          <p:cNvSpPr txBox="1">
            <a:spLocks noGrp="1" noChangeArrowheads="1"/>
          </p:cNvSpPr>
          <p:nvPr>
            <p:ph type="body" idx="1"/>
          </p:nvPr>
        </p:nvSpPr>
        <p:spPr>
          <a:xfrm>
            <a:off x="1227138" y="3257550"/>
            <a:ext cx="6753225" cy="30861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ltLang="es-MX"/>
          </a:p>
        </p:txBody>
      </p:sp>
    </p:spTree>
    <p:extLst>
      <p:ext uri="{BB962C8B-B14F-4D97-AF65-F5344CB8AC3E}">
        <p14:creationId xmlns:p14="http://schemas.microsoft.com/office/powerpoint/2010/main" val="140708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1"/>
          <p:cNvSpPr txBox="1">
            <a:spLocks noGrp="1" noRot="1" noChangeAspect="1" noChangeArrowheads="1" noTextEdit="1"/>
          </p:cNvSpPr>
          <p:nvPr>
            <p:ph type="sldImg"/>
          </p:nvPr>
        </p:nvSpPr>
        <p:spPr>
          <a:xfrm>
            <a:off x="2320925" y="515938"/>
            <a:ext cx="4564063" cy="256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4451" name="Rectangle 2"/>
          <p:cNvSpPr txBox="1">
            <a:spLocks noGrp="1" noChangeArrowheads="1"/>
          </p:cNvSpPr>
          <p:nvPr>
            <p:ph type="body" idx="1"/>
          </p:nvPr>
        </p:nvSpPr>
        <p:spPr>
          <a:xfrm>
            <a:off x="1227138" y="3257550"/>
            <a:ext cx="6753225" cy="30861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ltLang="es-MX"/>
          </a:p>
        </p:txBody>
      </p:sp>
    </p:spTree>
    <p:extLst>
      <p:ext uri="{BB962C8B-B14F-4D97-AF65-F5344CB8AC3E}">
        <p14:creationId xmlns:p14="http://schemas.microsoft.com/office/powerpoint/2010/main" val="55436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1"/>
          <p:cNvSpPr txBox="1">
            <a:spLocks noGrp="1" noRot="1" noChangeAspect="1" noChangeArrowheads="1" noTextEdit="1"/>
          </p:cNvSpPr>
          <p:nvPr>
            <p:ph type="sldImg"/>
          </p:nvPr>
        </p:nvSpPr>
        <p:spPr>
          <a:xfrm>
            <a:off x="2320925" y="515938"/>
            <a:ext cx="4564063" cy="256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499" name="Rectangle 2"/>
          <p:cNvSpPr txBox="1">
            <a:spLocks noGrp="1" noChangeArrowheads="1"/>
          </p:cNvSpPr>
          <p:nvPr>
            <p:ph type="body" idx="1"/>
          </p:nvPr>
        </p:nvSpPr>
        <p:spPr>
          <a:xfrm>
            <a:off x="1227138" y="3257550"/>
            <a:ext cx="6753225" cy="30861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ltLang="es-MX"/>
          </a:p>
        </p:txBody>
      </p:sp>
    </p:spTree>
    <p:extLst>
      <p:ext uri="{BB962C8B-B14F-4D97-AF65-F5344CB8AC3E}">
        <p14:creationId xmlns:p14="http://schemas.microsoft.com/office/powerpoint/2010/main" val="4078464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1"/>
          <p:cNvSpPr txBox="1">
            <a:spLocks noGrp="1" noRot="1" noChangeAspect="1" noChangeArrowheads="1" noTextEdit="1"/>
          </p:cNvSpPr>
          <p:nvPr>
            <p:ph type="sldImg"/>
          </p:nvPr>
        </p:nvSpPr>
        <p:spPr>
          <a:xfrm>
            <a:off x="2320925" y="515938"/>
            <a:ext cx="4564063" cy="256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7" name="Rectangle 2"/>
          <p:cNvSpPr txBox="1">
            <a:spLocks noGrp="1" noChangeArrowheads="1"/>
          </p:cNvSpPr>
          <p:nvPr>
            <p:ph type="body" idx="1"/>
          </p:nvPr>
        </p:nvSpPr>
        <p:spPr>
          <a:xfrm>
            <a:off x="1227138" y="3257550"/>
            <a:ext cx="6753225" cy="30861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ltLang="es-MX"/>
          </a:p>
        </p:txBody>
      </p:sp>
    </p:spTree>
    <p:extLst>
      <p:ext uri="{BB962C8B-B14F-4D97-AF65-F5344CB8AC3E}">
        <p14:creationId xmlns:p14="http://schemas.microsoft.com/office/powerpoint/2010/main" val="260195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1"/>
          <p:cNvSpPr txBox="1">
            <a:spLocks noGrp="1" noRot="1" noChangeAspect="1" noChangeArrowheads="1" noTextEdit="1"/>
          </p:cNvSpPr>
          <p:nvPr>
            <p:ph type="sldImg"/>
          </p:nvPr>
        </p:nvSpPr>
        <p:spPr>
          <a:xfrm>
            <a:off x="2320925" y="515938"/>
            <a:ext cx="4564063" cy="256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0595" name="Rectangle 2"/>
          <p:cNvSpPr txBox="1">
            <a:spLocks noGrp="1" noChangeArrowheads="1"/>
          </p:cNvSpPr>
          <p:nvPr>
            <p:ph type="body" idx="1"/>
          </p:nvPr>
        </p:nvSpPr>
        <p:spPr>
          <a:xfrm>
            <a:off x="1227138" y="3257550"/>
            <a:ext cx="6753225" cy="30861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ltLang="es-MX"/>
          </a:p>
        </p:txBody>
      </p:sp>
    </p:spTree>
    <p:extLst>
      <p:ext uri="{BB962C8B-B14F-4D97-AF65-F5344CB8AC3E}">
        <p14:creationId xmlns:p14="http://schemas.microsoft.com/office/powerpoint/2010/main" val="90220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1"/>
          <p:cNvSpPr txBox="1">
            <a:spLocks noGrp="1" noRot="1" noChangeAspect="1" noChangeArrowheads="1" noTextEdit="1"/>
          </p:cNvSpPr>
          <p:nvPr>
            <p:ph type="sldImg"/>
          </p:nvPr>
        </p:nvSpPr>
        <p:spPr>
          <a:xfrm>
            <a:off x="2320925" y="515938"/>
            <a:ext cx="4564063" cy="256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0835" name="Rectangle 2"/>
          <p:cNvSpPr txBox="1">
            <a:spLocks noGrp="1" noChangeArrowheads="1"/>
          </p:cNvSpPr>
          <p:nvPr>
            <p:ph type="body" idx="1"/>
          </p:nvPr>
        </p:nvSpPr>
        <p:spPr>
          <a:xfrm>
            <a:off x="1227138" y="3257550"/>
            <a:ext cx="6753225" cy="30861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ltLang="es-MX"/>
          </a:p>
        </p:txBody>
      </p:sp>
    </p:spTree>
    <p:extLst>
      <p:ext uri="{BB962C8B-B14F-4D97-AF65-F5344CB8AC3E}">
        <p14:creationId xmlns:p14="http://schemas.microsoft.com/office/powerpoint/2010/main" val="71966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70130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6CA31CC-2198-4842-96EF-2EC4494C694B}" type="datetimeFigureOut">
              <a:rPr lang="es-MX" smtClean="0"/>
              <a:t>22/05/2023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123459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4135031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85839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3227660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719223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1540285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1724446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16410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355339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399719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6CA31CC-2198-4842-96EF-2EC4494C694B}" type="datetimeFigureOut">
              <a:rPr lang="es-MX" smtClean="0"/>
              <a:t>22/05/2023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823865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6CA31CC-2198-4842-96EF-2EC4494C694B}" type="datetimeFigureOut">
              <a:rPr lang="es-MX" smtClean="0"/>
              <a:t>22/05/2023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292523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366471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568486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7" name="Date Placeholder 4"/>
          <p:cNvSpPr>
            <a:spLocks noGrp="1"/>
          </p:cNvSpPr>
          <p:nvPr>
            <p:ph type="dt" sz="half" idx="10"/>
          </p:nvPr>
        </p:nvSpPr>
        <p:spPr/>
        <p:txBody>
          <a:bodyPr/>
          <a:lstStyle/>
          <a:p>
            <a:fld id="{06CA31CC-2198-4842-96EF-2EC4494C694B}" type="datetimeFigureOut">
              <a:rPr lang="es-MX" smtClean="0"/>
              <a:t>22/05/2023</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167835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6CA31CC-2198-4842-96EF-2EC4494C694B}" type="datetimeFigureOut">
              <a:rPr lang="es-MX" smtClean="0"/>
              <a:t>22/05/2023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0A67731-5566-4D0B-8BCA-6F6AD2B4155F}" type="slidenum">
              <a:rPr lang="es-MX" smtClean="0"/>
              <a:t>‹Nº›</a:t>
            </a:fld>
            <a:endParaRPr lang="es-MX"/>
          </a:p>
        </p:txBody>
      </p:sp>
    </p:spTree>
    <p:extLst>
      <p:ext uri="{BB962C8B-B14F-4D97-AF65-F5344CB8AC3E}">
        <p14:creationId xmlns:p14="http://schemas.microsoft.com/office/powerpoint/2010/main" val="250169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6CA31CC-2198-4842-96EF-2EC4494C694B}" type="datetimeFigureOut">
              <a:rPr lang="es-MX" smtClean="0"/>
              <a:t>22/05/2023</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0A67731-5566-4D0B-8BCA-6F6AD2B4155F}" type="slidenum">
              <a:rPr lang="es-MX" smtClean="0"/>
              <a:t>‹Nº›</a:t>
            </a:fld>
            <a:endParaRPr lang="es-MX"/>
          </a:p>
        </p:txBody>
      </p:sp>
    </p:spTree>
    <p:extLst>
      <p:ext uri="{BB962C8B-B14F-4D97-AF65-F5344CB8AC3E}">
        <p14:creationId xmlns:p14="http://schemas.microsoft.com/office/powerpoint/2010/main" val="2421639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5586" y="549442"/>
            <a:ext cx="8825658" cy="3329581"/>
          </a:xfrm>
        </p:spPr>
        <p:txBody>
          <a:bodyPr/>
          <a:lstStyle/>
          <a:p>
            <a:pPr algn="ctr"/>
            <a:r>
              <a:rPr lang="es-MX" dirty="0"/>
              <a:t>Resumen de Consideraciones</a:t>
            </a:r>
          </a:p>
        </p:txBody>
      </p:sp>
      <p:sp>
        <p:nvSpPr>
          <p:cNvPr id="3" name="Subtítulo 2"/>
          <p:cNvSpPr>
            <a:spLocks noGrp="1"/>
          </p:cNvSpPr>
          <p:nvPr>
            <p:ph type="subTitle" idx="1"/>
          </p:nvPr>
        </p:nvSpPr>
        <p:spPr/>
        <p:txBody>
          <a:bodyPr/>
          <a:lstStyle/>
          <a:p>
            <a:pPr algn="ctr"/>
            <a:r>
              <a:rPr lang="es-MX" b="1" dirty="0"/>
              <a:t>Gustavo Ferreira</a:t>
            </a:r>
          </a:p>
          <a:p>
            <a:pPr algn="ctr"/>
            <a:r>
              <a:rPr lang="es-MX" b="1" dirty="0"/>
              <a:t>Curso 2023</a:t>
            </a:r>
          </a:p>
        </p:txBody>
      </p:sp>
    </p:spTree>
    <p:extLst>
      <p:ext uri="{BB962C8B-B14F-4D97-AF65-F5344CB8AC3E}">
        <p14:creationId xmlns:p14="http://schemas.microsoft.com/office/powerpoint/2010/main" val="1538966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CuadroTexto 1"/>
          <p:cNvSpPr txBox="1">
            <a:spLocks noChangeArrowheads="1"/>
          </p:cNvSpPr>
          <p:nvPr/>
        </p:nvSpPr>
        <p:spPr bwMode="auto">
          <a:xfrm>
            <a:off x="2566989" y="1989139"/>
            <a:ext cx="68421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ts val="1500"/>
              </a:spcBef>
              <a:buClr>
                <a:srgbClr val="000000"/>
              </a:buClr>
              <a:buSzPct val="100000"/>
            </a:pPr>
            <a:r>
              <a:rPr lang="es-MX" altLang="es-MX" sz="3200"/>
              <a:t>Ejemplos de Cadenas de Valor a las que se integran los Sistemas de Producción en Uruguay</a:t>
            </a:r>
          </a:p>
        </p:txBody>
      </p:sp>
    </p:spTree>
    <p:extLst>
      <p:ext uri="{BB962C8B-B14F-4D97-AF65-F5344CB8AC3E}">
        <p14:creationId xmlns:p14="http://schemas.microsoft.com/office/powerpoint/2010/main" val="3370379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1"/>
          <p:cNvSpPr txBox="1">
            <a:spLocks noChangeArrowheads="1"/>
          </p:cNvSpPr>
          <p:nvPr/>
        </p:nvSpPr>
        <p:spPr bwMode="auto">
          <a:xfrm>
            <a:off x="2260198" y="2572443"/>
            <a:ext cx="6824602"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buClrTx/>
              <a:buFontTx/>
              <a:buNone/>
            </a:pPr>
            <a:r>
              <a:rPr lang="es-UY" altLang="es-MX" sz="4400" dirty="0">
                <a:solidFill>
                  <a:srgbClr val="FAFD00"/>
                </a:solidFill>
              </a:rPr>
              <a:t>Resumen de Consideraciones</a:t>
            </a:r>
          </a:p>
        </p:txBody>
      </p:sp>
    </p:spTree>
    <p:extLst>
      <p:ext uri="{BB962C8B-B14F-4D97-AF65-F5344CB8AC3E}">
        <p14:creationId xmlns:p14="http://schemas.microsoft.com/office/powerpoint/2010/main" val="33330021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5" name="Group 1"/>
          <p:cNvGrpSpPr>
            <a:grpSpLocks/>
          </p:cNvGrpSpPr>
          <p:nvPr/>
        </p:nvGrpSpPr>
        <p:grpSpPr bwMode="auto">
          <a:xfrm>
            <a:off x="3810001" y="3810001"/>
            <a:ext cx="4799013" cy="2589213"/>
            <a:chOff x="1440" y="2400"/>
            <a:chExt cx="3023" cy="1631"/>
          </a:xfrm>
        </p:grpSpPr>
        <p:sp>
          <p:nvSpPr>
            <p:cNvPr id="101393" name="Rectangle 2"/>
            <p:cNvSpPr>
              <a:spLocks noChangeArrowheads="1"/>
            </p:cNvSpPr>
            <p:nvPr/>
          </p:nvSpPr>
          <p:spPr bwMode="auto">
            <a:xfrm>
              <a:off x="1440" y="2400"/>
              <a:ext cx="3023" cy="1631"/>
            </a:xfrm>
            <a:prstGeom prst="rect">
              <a:avLst/>
            </a:prstGeom>
            <a:solidFill>
              <a:srgbClr val="008000"/>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1394" name="Text Box 3"/>
            <p:cNvSpPr txBox="1">
              <a:spLocks noChangeArrowheads="1"/>
            </p:cNvSpPr>
            <p:nvPr/>
          </p:nvSpPr>
          <p:spPr bwMode="auto">
            <a:xfrm>
              <a:off x="1680" y="2832"/>
              <a:ext cx="2495" cy="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gn="ctr">
                <a:spcBef>
                  <a:spcPts val="2250"/>
                </a:spcBef>
                <a:buClrTx/>
              </a:pPr>
              <a:r>
                <a:rPr lang="es-ES" altLang="es-MX" sz="3600" b="1">
                  <a:solidFill>
                    <a:srgbClr val="FFFF00"/>
                  </a:solidFill>
                </a:rPr>
                <a:t>Sistema de Producción</a:t>
              </a:r>
            </a:p>
          </p:txBody>
        </p:sp>
      </p:grpSp>
      <p:grpSp>
        <p:nvGrpSpPr>
          <p:cNvPr id="52228" name="Group 4"/>
          <p:cNvGrpSpPr>
            <a:grpSpLocks/>
          </p:cNvGrpSpPr>
          <p:nvPr/>
        </p:nvGrpSpPr>
        <p:grpSpPr bwMode="auto">
          <a:xfrm>
            <a:off x="3810001" y="533401"/>
            <a:ext cx="4799013" cy="2589213"/>
            <a:chOff x="1440" y="336"/>
            <a:chExt cx="3023" cy="1631"/>
          </a:xfrm>
        </p:grpSpPr>
        <p:sp>
          <p:nvSpPr>
            <p:cNvPr id="101391" name="Rectangle 5"/>
            <p:cNvSpPr>
              <a:spLocks noChangeArrowheads="1"/>
            </p:cNvSpPr>
            <p:nvPr/>
          </p:nvSpPr>
          <p:spPr bwMode="auto">
            <a:xfrm>
              <a:off x="1440" y="336"/>
              <a:ext cx="3023" cy="1631"/>
            </a:xfrm>
            <a:prstGeom prst="rect">
              <a:avLst/>
            </a:prstGeom>
            <a:solidFill>
              <a:srgbClr val="800000"/>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1392" name="Text Box 6"/>
            <p:cNvSpPr txBox="1">
              <a:spLocks noChangeArrowheads="1"/>
            </p:cNvSpPr>
            <p:nvPr/>
          </p:nvSpPr>
          <p:spPr bwMode="auto">
            <a:xfrm>
              <a:off x="1872" y="576"/>
              <a:ext cx="2111" cy="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gn="ctr">
                <a:spcBef>
                  <a:spcPts val="2250"/>
                </a:spcBef>
                <a:buClrTx/>
              </a:pPr>
              <a:r>
                <a:rPr lang="es-ES" altLang="es-MX" sz="3600" b="1">
                  <a:solidFill>
                    <a:srgbClr val="FFFF00"/>
                  </a:solidFill>
                </a:rPr>
                <a:t>Unidad de Toma de Decisiones</a:t>
              </a:r>
            </a:p>
          </p:txBody>
        </p:sp>
      </p:grpSp>
      <p:grpSp>
        <p:nvGrpSpPr>
          <p:cNvPr id="52231" name="Group 7"/>
          <p:cNvGrpSpPr>
            <a:grpSpLocks/>
          </p:cNvGrpSpPr>
          <p:nvPr/>
        </p:nvGrpSpPr>
        <p:grpSpPr bwMode="auto">
          <a:xfrm>
            <a:off x="2971801" y="1524001"/>
            <a:ext cx="6551613" cy="3579813"/>
            <a:chOff x="912" y="960"/>
            <a:chExt cx="4127" cy="2255"/>
          </a:xfrm>
        </p:grpSpPr>
        <p:sp>
          <p:nvSpPr>
            <p:cNvPr id="101385" name="Line 8"/>
            <p:cNvSpPr>
              <a:spLocks noChangeShapeType="1"/>
            </p:cNvSpPr>
            <p:nvPr/>
          </p:nvSpPr>
          <p:spPr bwMode="auto">
            <a:xfrm>
              <a:off x="4464" y="3216"/>
              <a:ext cx="575" cy="0"/>
            </a:xfrm>
            <a:prstGeom prst="line">
              <a:avLst/>
            </a:prstGeom>
            <a:noFill/>
            <a:ln w="5724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1386" name="Line 9"/>
            <p:cNvSpPr>
              <a:spLocks noChangeShapeType="1"/>
            </p:cNvSpPr>
            <p:nvPr/>
          </p:nvSpPr>
          <p:spPr bwMode="auto">
            <a:xfrm flipV="1">
              <a:off x="5040" y="959"/>
              <a:ext cx="0" cy="2257"/>
            </a:xfrm>
            <a:prstGeom prst="line">
              <a:avLst/>
            </a:prstGeom>
            <a:noFill/>
            <a:ln w="5724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1387" name="Line 10"/>
            <p:cNvSpPr>
              <a:spLocks noChangeShapeType="1"/>
            </p:cNvSpPr>
            <p:nvPr/>
          </p:nvSpPr>
          <p:spPr bwMode="auto">
            <a:xfrm flipH="1">
              <a:off x="4463" y="960"/>
              <a:ext cx="577" cy="0"/>
            </a:xfrm>
            <a:prstGeom prst="line">
              <a:avLst/>
            </a:prstGeom>
            <a:noFill/>
            <a:ln w="5724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1388" name="Line 11"/>
            <p:cNvSpPr>
              <a:spLocks noChangeShapeType="1"/>
            </p:cNvSpPr>
            <p:nvPr/>
          </p:nvSpPr>
          <p:spPr bwMode="auto">
            <a:xfrm flipH="1">
              <a:off x="911" y="1008"/>
              <a:ext cx="529" cy="0"/>
            </a:xfrm>
            <a:prstGeom prst="line">
              <a:avLst/>
            </a:prstGeom>
            <a:noFill/>
            <a:ln w="5724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1389" name="Line 12"/>
            <p:cNvSpPr>
              <a:spLocks noChangeShapeType="1"/>
            </p:cNvSpPr>
            <p:nvPr/>
          </p:nvSpPr>
          <p:spPr bwMode="auto">
            <a:xfrm>
              <a:off x="912" y="1008"/>
              <a:ext cx="0" cy="2207"/>
            </a:xfrm>
            <a:prstGeom prst="line">
              <a:avLst/>
            </a:prstGeom>
            <a:noFill/>
            <a:ln w="5724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1390" name="Line 13"/>
            <p:cNvSpPr>
              <a:spLocks noChangeShapeType="1"/>
            </p:cNvSpPr>
            <p:nvPr/>
          </p:nvSpPr>
          <p:spPr bwMode="auto">
            <a:xfrm>
              <a:off x="912" y="3216"/>
              <a:ext cx="527" cy="0"/>
            </a:xfrm>
            <a:prstGeom prst="line">
              <a:avLst/>
            </a:prstGeom>
            <a:noFill/>
            <a:ln w="5724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grpSp>
      <p:grpSp>
        <p:nvGrpSpPr>
          <p:cNvPr id="52238" name="Group 14"/>
          <p:cNvGrpSpPr>
            <a:grpSpLocks/>
          </p:cNvGrpSpPr>
          <p:nvPr/>
        </p:nvGrpSpPr>
        <p:grpSpPr bwMode="auto">
          <a:xfrm>
            <a:off x="2049463" y="1830389"/>
            <a:ext cx="8256588" cy="3044825"/>
            <a:chOff x="331" y="1153"/>
            <a:chExt cx="5201" cy="1918"/>
          </a:xfrm>
        </p:grpSpPr>
        <p:sp>
          <p:nvSpPr>
            <p:cNvPr id="101383" name="Text Box 15"/>
            <p:cNvSpPr txBox="1">
              <a:spLocks noChangeArrowheads="1"/>
            </p:cNvSpPr>
            <p:nvPr/>
          </p:nvSpPr>
          <p:spPr bwMode="auto">
            <a:xfrm rot="16200000">
              <a:off x="4350" y="1888"/>
              <a:ext cx="1918" cy="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2500"/>
                </a:spcBef>
                <a:buClrTx/>
              </a:pPr>
              <a:r>
                <a:rPr lang="es-ES" altLang="es-MX" sz="4000" b="1">
                  <a:solidFill>
                    <a:srgbClr val="FFFF00"/>
                  </a:solidFill>
                </a:rPr>
                <a:t>Información</a:t>
              </a:r>
            </a:p>
          </p:txBody>
        </p:sp>
        <p:sp>
          <p:nvSpPr>
            <p:cNvPr id="101384" name="Text Box 16"/>
            <p:cNvSpPr txBox="1">
              <a:spLocks noChangeArrowheads="1"/>
            </p:cNvSpPr>
            <p:nvPr/>
          </p:nvSpPr>
          <p:spPr bwMode="auto">
            <a:xfrm rot="16200000">
              <a:off x="-92" y="1766"/>
              <a:ext cx="1294" cy="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2500"/>
                </a:spcBef>
                <a:buClrTx/>
              </a:pPr>
              <a:r>
                <a:rPr lang="es-ES" altLang="es-MX" sz="4000" b="1">
                  <a:solidFill>
                    <a:srgbClr val="FFFF00"/>
                  </a:solidFill>
                </a:rPr>
                <a:t>Acción</a:t>
              </a:r>
            </a:p>
          </p:txBody>
        </p:sp>
      </p:grpSp>
    </p:spTree>
    <p:extLst>
      <p:ext uri="{BB962C8B-B14F-4D97-AF65-F5344CB8AC3E}">
        <p14:creationId xmlns:p14="http://schemas.microsoft.com/office/powerpoint/2010/main" val="397238889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additive="repl">
                                        <p:cTn id="6" dur="1" fill="hold">
                                          <p:stCondLst>
                                            <p:cond delay="0"/>
                                          </p:stCondLst>
                                        </p:cTn>
                                        <p:tgtEl>
                                          <p:spTgt spid="52225"/>
                                        </p:tgtEl>
                                        <p:attrNameLst>
                                          <p:attrName>style.visibility</p:attrName>
                                        </p:attrNameLst>
                                      </p:cBhvr>
                                      <p:to>
                                        <p:strVal val="visible"/>
                                      </p:to>
                                    </p:set>
                                    <p:anim calcmode="lin" valueType="num">
                                      <p:cBhvr additive="repl">
                                        <p:cTn id="7" dur="500" fill="hold"/>
                                        <p:tgtEl>
                                          <p:spTgt spid="52225"/>
                                        </p:tgtEl>
                                        <p:attrNameLst>
                                          <p:attrName>ppt_w</p:attrName>
                                        </p:attrNameLst>
                                      </p:cBhvr>
                                      <p:tavLst>
                                        <p:tav tm="100000">
                                          <p:val>
                                            <p:fltVal val="0"/>
                                          </p:val>
                                        </p:tav>
                                        <p:tav>
                                          <p:val>
                                            <p:strVal val="#ppt_w"/>
                                          </p:val>
                                        </p:tav>
                                      </p:tavLst>
                                    </p:anim>
                                    <p:anim calcmode="lin" valueType="num">
                                      <p:cBhvr additive="repl">
                                        <p:cTn id="8" dur="500" fill="hold"/>
                                        <p:tgtEl>
                                          <p:spTgt spid="52225"/>
                                        </p:tgtEl>
                                        <p:attrNameLst>
                                          <p:attrName>ppt_h</p:attrName>
                                        </p:attrNameLst>
                                      </p:cBhvr>
                                      <p:tavLst>
                                        <p:tav tm="100000">
                                          <p:val>
                                            <p:fltVal val="0"/>
                                          </p:val>
                                        </p:tav>
                                        <p:tav>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528" fill="hold" nodeType="clickEffect">
                                  <p:stCondLst>
                                    <p:cond delay="0"/>
                                  </p:stCondLst>
                                  <p:childTnLst>
                                    <p:set>
                                      <p:cBhvr additive="repl">
                                        <p:cTn id="12" dur="1" fill="hold">
                                          <p:stCondLst>
                                            <p:cond delay="0"/>
                                          </p:stCondLst>
                                        </p:cTn>
                                        <p:tgtEl>
                                          <p:spTgt spid="52228"/>
                                        </p:tgtEl>
                                        <p:attrNameLst>
                                          <p:attrName>style.visibility</p:attrName>
                                        </p:attrNameLst>
                                      </p:cBhvr>
                                      <p:to>
                                        <p:strVal val="visible"/>
                                      </p:to>
                                    </p:set>
                                    <p:anim calcmode="lin" valueType="num">
                                      <p:cBhvr additive="repl">
                                        <p:cTn id="13" dur="500" fill="hold"/>
                                        <p:tgtEl>
                                          <p:spTgt spid="52228"/>
                                        </p:tgtEl>
                                        <p:attrNameLst>
                                          <p:attrName>ppt_w</p:attrName>
                                        </p:attrNameLst>
                                      </p:cBhvr>
                                      <p:tavLst>
                                        <p:tav tm="100000">
                                          <p:val>
                                            <p:fltVal val="0"/>
                                          </p:val>
                                        </p:tav>
                                        <p:tav>
                                          <p:val>
                                            <p:strVal val="#ppt_w"/>
                                          </p:val>
                                        </p:tav>
                                      </p:tavLst>
                                    </p:anim>
                                    <p:anim calcmode="lin" valueType="num">
                                      <p:cBhvr additive="repl">
                                        <p:cTn id="14" dur="500" fill="hold"/>
                                        <p:tgtEl>
                                          <p:spTgt spid="52228"/>
                                        </p:tgtEl>
                                        <p:attrNameLst>
                                          <p:attrName>ppt_h</p:attrName>
                                        </p:attrNameLst>
                                      </p:cBhvr>
                                      <p:tavLst>
                                        <p:tav tm="100000">
                                          <p:val>
                                            <p:fltVal val="0"/>
                                          </p:val>
                                        </p:tav>
                                        <p:tav>
                                          <p:val>
                                            <p:strVal val="#ppt_h"/>
                                          </p:val>
                                        </p:tav>
                                      </p:tavLst>
                                    </p:anim>
                                    <p:anim calcmode="lin" valueType="num">
                                      <p:cBhvr additive="repl">
                                        <p:cTn id="15" dur="500" fill="hold"/>
                                        <p:tgtEl>
                                          <p:spTgt spid="52228"/>
                                        </p:tgtEl>
                                        <p:attrNameLst>
                                          <p:attrName>ppt_x</p:attrName>
                                        </p:attrNameLst>
                                      </p:cBhvr>
                                      <p:tavLst>
                                        <p:tav tm="100000">
                                          <p:val>
                                            <p:fltVal val="0.5"/>
                                          </p:val>
                                        </p:tav>
                                        <p:tav>
                                          <p:val>
                                            <p:strVal val="#ppt_x"/>
                                          </p:val>
                                        </p:tav>
                                      </p:tavLst>
                                    </p:anim>
                                    <p:anim calcmode="lin" valueType="num">
                                      <p:cBhvr additive="repl">
                                        <p:cTn id="16" dur="500" fill="hold"/>
                                        <p:tgtEl>
                                          <p:spTgt spid="52228"/>
                                        </p:tgtEl>
                                        <p:attrNameLst>
                                          <p:attrName>ppt_y</p:attrName>
                                        </p:attrNameLst>
                                      </p:cBhvr>
                                      <p:tavLst>
                                        <p:tav tm="100000">
                                          <p:val>
                                            <p:fltVal val="0.5"/>
                                          </p:val>
                                        </p:tav>
                                        <p:tav>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additive="repl">
                                        <p:cTn id="20" dur="1" fill="hold">
                                          <p:stCondLst>
                                            <p:cond delay="0"/>
                                          </p:stCondLst>
                                        </p:cTn>
                                        <p:tgtEl>
                                          <p:spTgt spid="52238"/>
                                        </p:tgtEl>
                                        <p:attrNameLst>
                                          <p:attrName>style.visibility</p:attrName>
                                        </p:attrNameLst>
                                      </p:cBhvr>
                                      <p:to>
                                        <p:strVal val="visible"/>
                                      </p:to>
                                    </p:set>
                                    <p:anim calcmode="lin" valueType="num">
                                      <p:cBhvr additive="repl">
                                        <p:cTn id="21" dur="500" fill="hold"/>
                                        <p:tgtEl>
                                          <p:spTgt spid="52238"/>
                                        </p:tgtEl>
                                        <p:attrNameLst>
                                          <p:attrName>ppt_w</p:attrName>
                                        </p:attrNameLst>
                                      </p:cBhvr>
                                      <p:tavLst>
                                        <p:tav tm="100000">
                                          <p:val>
                                            <p:fltVal val="0"/>
                                          </p:val>
                                        </p:tav>
                                        <p:tav>
                                          <p:val>
                                            <p:strVal val="#ppt_w"/>
                                          </p:val>
                                        </p:tav>
                                      </p:tavLst>
                                    </p:anim>
                                    <p:anim calcmode="lin" valueType="num">
                                      <p:cBhvr additive="repl">
                                        <p:cTn id="22" dur="500" fill="hold"/>
                                        <p:tgtEl>
                                          <p:spTgt spid="52238"/>
                                        </p:tgtEl>
                                        <p:attrNameLst>
                                          <p:attrName>ppt_h</p:attrName>
                                        </p:attrNameLst>
                                      </p:cBhvr>
                                      <p:tavLst>
                                        <p:tav tm="100000">
                                          <p:val>
                                            <p:fltVal val="0"/>
                                          </p:val>
                                        </p:tav>
                                        <p:tav>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528" fill="hold" nodeType="clickEffect">
                                  <p:stCondLst>
                                    <p:cond delay="0"/>
                                  </p:stCondLst>
                                  <p:childTnLst>
                                    <p:set>
                                      <p:cBhvr additive="repl">
                                        <p:cTn id="26" dur="1" fill="hold">
                                          <p:stCondLst>
                                            <p:cond delay="0"/>
                                          </p:stCondLst>
                                        </p:cTn>
                                        <p:tgtEl>
                                          <p:spTgt spid="52231"/>
                                        </p:tgtEl>
                                        <p:attrNameLst>
                                          <p:attrName>style.visibility</p:attrName>
                                        </p:attrNameLst>
                                      </p:cBhvr>
                                      <p:to>
                                        <p:strVal val="visible"/>
                                      </p:to>
                                    </p:set>
                                    <p:anim calcmode="lin" valueType="num">
                                      <p:cBhvr additive="repl">
                                        <p:cTn id="27" dur="500" fill="hold"/>
                                        <p:tgtEl>
                                          <p:spTgt spid="52231"/>
                                        </p:tgtEl>
                                        <p:attrNameLst>
                                          <p:attrName>ppt_w</p:attrName>
                                        </p:attrNameLst>
                                      </p:cBhvr>
                                      <p:tavLst>
                                        <p:tav tm="100000">
                                          <p:val>
                                            <p:fltVal val="0"/>
                                          </p:val>
                                        </p:tav>
                                        <p:tav>
                                          <p:val>
                                            <p:strVal val="#ppt_w"/>
                                          </p:val>
                                        </p:tav>
                                      </p:tavLst>
                                    </p:anim>
                                    <p:anim calcmode="lin" valueType="num">
                                      <p:cBhvr additive="repl">
                                        <p:cTn id="28" dur="500" fill="hold"/>
                                        <p:tgtEl>
                                          <p:spTgt spid="52231"/>
                                        </p:tgtEl>
                                        <p:attrNameLst>
                                          <p:attrName>ppt_h</p:attrName>
                                        </p:attrNameLst>
                                      </p:cBhvr>
                                      <p:tavLst>
                                        <p:tav tm="100000">
                                          <p:val>
                                            <p:fltVal val="0"/>
                                          </p:val>
                                        </p:tav>
                                        <p:tav>
                                          <p:val>
                                            <p:strVal val="#ppt_h"/>
                                          </p:val>
                                        </p:tav>
                                      </p:tavLst>
                                    </p:anim>
                                    <p:anim calcmode="lin" valueType="num">
                                      <p:cBhvr additive="repl">
                                        <p:cTn id="29" dur="500" fill="hold"/>
                                        <p:tgtEl>
                                          <p:spTgt spid="52231"/>
                                        </p:tgtEl>
                                        <p:attrNameLst>
                                          <p:attrName>ppt_x</p:attrName>
                                        </p:attrNameLst>
                                      </p:cBhvr>
                                      <p:tavLst>
                                        <p:tav tm="100000">
                                          <p:val>
                                            <p:fltVal val="0.5"/>
                                          </p:val>
                                        </p:tav>
                                        <p:tav>
                                          <p:val>
                                            <p:strVal val="#ppt_x"/>
                                          </p:val>
                                        </p:tav>
                                      </p:tavLst>
                                    </p:anim>
                                    <p:anim calcmode="lin" valueType="num">
                                      <p:cBhvr additive="repl">
                                        <p:cTn id="30" dur="500" fill="hold"/>
                                        <p:tgtEl>
                                          <p:spTgt spid="52231"/>
                                        </p:tgtEl>
                                        <p:attrNameLst>
                                          <p:attrName>ppt_y</p:attrName>
                                        </p:attrNameLst>
                                      </p:cBhvr>
                                      <p:tavLst>
                                        <p:tav tm="100000">
                                          <p:val>
                                            <p:fltVal val="0.5"/>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
          <p:cNvSpPr>
            <a:spLocks noChangeArrowheads="1"/>
          </p:cNvSpPr>
          <p:nvPr/>
        </p:nvSpPr>
        <p:spPr bwMode="auto">
          <a:xfrm>
            <a:off x="2198688" y="6246813"/>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3427" name="Rectangle 2"/>
          <p:cNvSpPr>
            <a:spLocks noChangeArrowheads="1"/>
          </p:cNvSpPr>
          <p:nvPr/>
        </p:nvSpPr>
        <p:spPr bwMode="auto">
          <a:xfrm>
            <a:off x="3722688" y="914401"/>
            <a:ext cx="4724400" cy="2284413"/>
          </a:xfrm>
          <a:prstGeom prst="rect">
            <a:avLst/>
          </a:prstGeom>
          <a:noFill/>
          <a:ln w="57240" cap="sq">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3428" name="Rectangle 3"/>
          <p:cNvSpPr>
            <a:spLocks noChangeArrowheads="1"/>
          </p:cNvSpPr>
          <p:nvPr/>
        </p:nvSpPr>
        <p:spPr bwMode="auto">
          <a:xfrm>
            <a:off x="3724276" y="3733801"/>
            <a:ext cx="4721225" cy="2740025"/>
          </a:xfrm>
          <a:prstGeom prst="rect">
            <a:avLst/>
          </a:prstGeom>
          <a:solidFill>
            <a:srgbClr val="993300"/>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3429" name="Rectangle 4"/>
          <p:cNvSpPr>
            <a:spLocks noChangeArrowheads="1"/>
          </p:cNvSpPr>
          <p:nvPr/>
        </p:nvSpPr>
        <p:spPr bwMode="auto">
          <a:xfrm>
            <a:off x="4181476" y="4114801"/>
            <a:ext cx="3806825" cy="758825"/>
          </a:xfrm>
          <a:prstGeom prst="rect">
            <a:avLst/>
          </a:prstGeom>
          <a:solidFill>
            <a:srgbClr val="008000"/>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3430" name="Rectangle 5"/>
          <p:cNvSpPr>
            <a:spLocks noChangeArrowheads="1"/>
          </p:cNvSpPr>
          <p:nvPr/>
        </p:nvSpPr>
        <p:spPr bwMode="auto">
          <a:xfrm>
            <a:off x="4181476" y="5257801"/>
            <a:ext cx="911225" cy="682625"/>
          </a:xfrm>
          <a:prstGeom prst="rect">
            <a:avLst/>
          </a:prstGeom>
          <a:solidFill>
            <a:srgbClr val="008080"/>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3431" name="Rectangle 6"/>
          <p:cNvSpPr>
            <a:spLocks noChangeArrowheads="1"/>
          </p:cNvSpPr>
          <p:nvPr/>
        </p:nvSpPr>
        <p:spPr bwMode="auto">
          <a:xfrm>
            <a:off x="5553076" y="5257801"/>
            <a:ext cx="987425" cy="682625"/>
          </a:xfrm>
          <a:prstGeom prst="rect">
            <a:avLst/>
          </a:prstGeom>
          <a:solidFill>
            <a:srgbClr val="008080"/>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3432" name="Rectangle 7"/>
          <p:cNvSpPr>
            <a:spLocks noChangeArrowheads="1"/>
          </p:cNvSpPr>
          <p:nvPr/>
        </p:nvSpPr>
        <p:spPr bwMode="auto">
          <a:xfrm>
            <a:off x="7077076" y="5257801"/>
            <a:ext cx="911225" cy="682625"/>
          </a:xfrm>
          <a:prstGeom prst="rect">
            <a:avLst/>
          </a:prstGeom>
          <a:solidFill>
            <a:srgbClr val="008080"/>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3433" name="Rectangle 8"/>
          <p:cNvSpPr>
            <a:spLocks noChangeArrowheads="1"/>
          </p:cNvSpPr>
          <p:nvPr/>
        </p:nvSpPr>
        <p:spPr bwMode="auto">
          <a:xfrm>
            <a:off x="3041651" y="1"/>
            <a:ext cx="639762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gn="ctr">
              <a:spcBef>
                <a:spcPts val="2250"/>
              </a:spcBef>
              <a:buClrTx/>
            </a:pPr>
            <a:r>
              <a:rPr lang="es-ES" altLang="es-MX" sz="3600" b="1">
                <a:solidFill>
                  <a:srgbClr val="FAFD00"/>
                </a:solidFill>
              </a:rPr>
              <a:t>Sistema de producción/decisión</a:t>
            </a:r>
          </a:p>
        </p:txBody>
      </p:sp>
      <p:sp>
        <p:nvSpPr>
          <p:cNvPr id="103434" name="Line 9"/>
          <p:cNvSpPr>
            <a:spLocks noChangeShapeType="1"/>
          </p:cNvSpPr>
          <p:nvPr/>
        </p:nvSpPr>
        <p:spPr bwMode="auto">
          <a:xfrm>
            <a:off x="8455026" y="3884614"/>
            <a:ext cx="900113" cy="1587"/>
          </a:xfrm>
          <a:prstGeom prst="line">
            <a:avLst/>
          </a:prstGeom>
          <a:noFill/>
          <a:ln w="3816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35" name="Line 10"/>
          <p:cNvSpPr>
            <a:spLocks noChangeShapeType="1"/>
          </p:cNvSpPr>
          <p:nvPr/>
        </p:nvSpPr>
        <p:spPr bwMode="auto">
          <a:xfrm flipH="1">
            <a:off x="8440739" y="1141414"/>
            <a:ext cx="928687" cy="1587"/>
          </a:xfrm>
          <a:prstGeom prst="line">
            <a:avLst/>
          </a:prstGeom>
          <a:noFill/>
          <a:ln w="3816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36" name="Line 11"/>
          <p:cNvSpPr>
            <a:spLocks noChangeShapeType="1"/>
          </p:cNvSpPr>
          <p:nvPr/>
        </p:nvSpPr>
        <p:spPr bwMode="auto">
          <a:xfrm flipV="1">
            <a:off x="9361489" y="1135064"/>
            <a:ext cx="1587" cy="2757487"/>
          </a:xfrm>
          <a:prstGeom prst="line">
            <a:avLst/>
          </a:prstGeom>
          <a:noFill/>
          <a:ln w="3816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37" name="Line 12"/>
          <p:cNvSpPr>
            <a:spLocks noChangeShapeType="1"/>
          </p:cNvSpPr>
          <p:nvPr/>
        </p:nvSpPr>
        <p:spPr bwMode="auto">
          <a:xfrm flipH="1">
            <a:off x="2954339" y="1217614"/>
            <a:ext cx="776287" cy="1587"/>
          </a:xfrm>
          <a:prstGeom prst="line">
            <a:avLst/>
          </a:prstGeom>
          <a:noFill/>
          <a:ln w="3816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38" name="Line 13"/>
          <p:cNvSpPr>
            <a:spLocks noChangeShapeType="1"/>
          </p:cNvSpPr>
          <p:nvPr/>
        </p:nvSpPr>
        <p:spPr bwMode="auto">
          <a:xfrm>
            <a:off x="2968626" y="3884614"/>
            <a:ext cx="747713" cy="1587"/>
          </a:xfrm>
          <a:prstGeom prst="line">
            <a:avLst/>
          </a:prstGeom>
          <a:noFill/>
          <a:ln w="3816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39" name="Line 14"/>
          <p:cNvSpPr>
            <a:spLocks noChangeShapeType="1"/>
          </p:cNvSpPr>
          <p:nvPr/>
        </p:nvSpPr>
        <p:spPr bwMode="auto">
          <a:xfrm>
            <a:off x="2960689" y="1225551"/>
            <a:ext cx="1587" cy="2652713"/>
          </a:xfrm>
          <a:prstGeom prst="line">
            <a:avLst/>
          </a:prstGeom>
          <a:noFill/>
          <a:ln w="3816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40" name="Rectangle 15"/>
          <p:cNvSpPr>
            <a:spLocks noChangeArrowheads="1"/>
          </p:cNvSpPr>
          <p:nvPr/>
        </p:nvSpPr>
        <p:spPr bwMode="auto">
          <a:xfrm rot="-5400000">
            <a:off x="8102601" y="1870885"/>
            <a:ext cx="3743325" cy="458757"/>
          </a:xfrm>
          <a:prstGeom prst="rect">
            <a:avLst/>
          </a:prstGeom>
          <a:solidFill>
            <a:srgbClr val="CC0066"/>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buClrTx/>
              <a:buFontTx/>
              <a:buNone/>
            </a:pPr>
            <a:r>
              <a:rPr lang="es-ES" altLang="es-MX" b="1">
                <a:solidFill>
                  <a:srgbClr val="FAFD00"/>
                </a:solidFill>
              </a:rPr>
              <a:t>Medidas de los resultados</a:t>
            </a:r>
          </a:p>
        </p:txBody>
      </p:sp>
      <p:sp>
        <p:nvSpPr>
          <p:cNvPr id="103441" name="Rectangle 16"/>
          <p:cNvSpPr>
            <a:spLocks noChangeArrowheads="1"/>
          </p:cNvSpPr>
          <p:nvPr/>
        </p:nvSpPr>
        <p:spPr bwMode="auto">
          <a:xfrm rot="-5400000">
            <a:off x="841376" y="2116948"/>
            <a:ext cx="3025775" cy="458757"/>
          </a:xfrm>
          <a:prstGeom prst="rect">
            <a:avLst/>
          </a:prstGeom>
          <a:solidFill>
            <a:srgbClr val="CC0066"/>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buClrTx/>
              <a:buFontTx/>
              <a:buNone/>
            </a:pPr>
            <a:r>
              <a:rPr lang="es-ES" altLang="es-MX" b="1">
                <a:solidFill>
                  <a:srgbClr val="FAFD00"/>
                </a:solidFill>
              </a:rPr>
              <a:t>Monitoreo y Control</a:t>
            </a:r>
          </a:p>
        </p:txBody>
      </p:sp>
      <p:sp>
        <p:nvSpPr>
          <p:cNvPr id="103442" name="Rectangle 17"/>
          <p:cNvSpPr>
            <a:spLocks noChangeArrowheads="1"/>
          </p:cNvSpPr>
          <p:nvPr/>
        </p:nvSpPr>
        <p:spPr bwMode="auto">
          <a:xfrm>
            <a:off x="3879851" y="3352801"/>
            <a:ext cx="4492625" cy="458757"/>
          </a:xfrm>
          <a:prstGeom prst="rect">
            <a:avLst/>
          </a:prstGeom>
          <a:solidFill>
            <a:srgbClr val="339966"/>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gn="ctr">
              <a:buClrTx/>
              <a:buFontTx/>
              <a:buNone/>
            </a:pPr>
            <a:r>
              <a:rPr lang="es-ES" altLang="es-MX" b="1">
                <a:solidFill>
                  <a:srgbClr val="FAFD00"/>
                </a:solidFill>
              </a:rPr>
              <a:t>Sistema</a:t>
            </a:r>
            <a:r>
              <a:rPr lang="es-ES" altLang="es-MX">
                <a:solidFill>
                  <a:srgbClr val="FAFD00"/>
                </a:solidFill>
              </a:rPr>
              <a:t> </a:t>
            </a:r>
            <a:r>
              <a:rPr lang="es-ES" altLang="es-MX" b="1">
                <a:solidFill>
                  <a:srgbClr val="FAFD00"/>
                </a:solidFill>
              </a:rPr>
              <a:t>de Producción</a:t>
            </a:r>
          </a:p>
        </p:txBody>
      </p:sp>
      <p:sp>
        <p:nvSpPr>
          <p:cNvPr id="103443" name="Rectangle 18"/>
          <p:cNvSpPr>
            <a:spLocks noChangeArrowheads="1"/>
          </p:cNvSpPr>
          <p:nvPr/>
        </p:nvSpPr>
        <p:spPr bwMode="auto">
          <a:xfrm>
            <a:off x="4257676" y="4267200"/>
            <a:ext cx="3730625" cy="335646"/>
          </a:xfrm>
          <a:prstGeom prst="rect">
            <a:avLst/>
          </a:prstGeom>
          <a:noFill/>
          <a:ln w="12600" cap="sq">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a:solidFill>
                  <a:srgbClr val="FAFD00"/>
                </a:solidFill>
              </a:rPr>
              <a:t>Instalaciones / Maquinaria / Mano de obra</a:t>
            </a:r>
          </a:p>
        </p:txBody>
      </p:sp>
      <p:sp>
        <p:nvSpPr>
          <p:cNvPr id="103444" name="Rectangle 19"/>
          <p:cNvSpPr>
            <a:spLocks noChangeArrowheads="1"/>
          </p:cNvSpPr>
          <p:nvPr/>
        </p:nvSpPr>
        <p:spPr bwMode="auto">
          <a:xfrm>
            <a:off x="4181476" y="5486400"/>
            <a:ext cx="106362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a:solidFill>
                  <a:srgbClr val="FAFD00"/>
                </a:solidFill>
              </a:rPr>
              <a:t>Suelos</a:t>
            </a:r>
          </a:p>
        </p:txBody>
      </p:sp>
      <p:sp>
        <p:nvSpPr>
          <p:cNvPr id="103445" name="Rectangle 20"/>
          <p:cNvSpPr>
            <a:spLocks noChangeArrowheads="1"/>
          </p:cNvSpPr>
          <p:nvPr/>
        </p:nvSpPr>
        <p:spPr bwMode="auto">
          <a:xfrm>
            <a:off x="5553076" y="5486400"/>
            <a:ext cx="121602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a:solidFill>
                  <a:srgbClr val="FAFD00"/>
                </a:solidFill>
              </a:rPr>
              <a:t>Pasturas</a:t>
            </a:r>
          </a:p>
        </p:txBody>
      </p:sp>
      <p:sp>
        <p:nvSpPr>
          <p:cNvPr id="103446" name="Rectangle 21"/>
          <p:cNvSpPr>
            <a:spLocks noChangeArrowheads="1"/>
          </p:cNvSpPr>
          <p:nvPr/>
        </p:nvSpPr>
        <p:spPr bwMode="auto">
          <a:xfrm>
            <a:off x="7000876" y="5486400"/>
            <a:ext cx="152082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a:solidFill>
                  <a:srgbClr val="FAFD00"/>
                </a:solidFill>
              </a:rPr>
              <a:t>Animales</a:t>
            </a:r>
          </a:p>
        </p:txBody>
      </p:sp>
      <p:sp>
        <p:nvSpPr>
          <p:cNvPr id="103447" name="Line 22"/>
          <p:cNvSpPr>
            <a:spLocks noChangeShapeType="1"/>
          </p:cNvSpPr>
          <p:nvPr/>
        </p:nvSpPr>
        <p:spPr bwMode="auto">
          <a:xfrm>
            <a:off x="8455026" y="4570414"/>
            <a:ext cx="976313" cy="1587"/>
          </a:xfrm>
          <a:prstGeom prst="line">
            <a:avLst/>
          </a:prstGeom>
          <a:noFill/>
          <a:ln w="5724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48" name="Rectangle 23"/>
          <p:cNvSpPr>
            <a:spLocks noChangeArrowheads="1"/>
          </p:cNvSpPr>
          <p:nvPr/>
        </p:nvSpPr>
        <p:spPr bwMode="auto">
          <a:xfrm>
            <a:off x="8518526" y="4032250"/>
            <a:ext cx="2143125" cy="363538"/>
          </a:xfrm>
          <a:prstGeom prst="rect">
            <a:avLst/>
          </a:prstGeom>
          <a:noFill/>
          <a:ln w="12600" cap="sq">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b="1">
                <a:solidFill>
                  <a:srgbClr val="FAFD00"/>
                </a:solidFill>
              </a:rPr>
              <a:t>Productos animales</a:t>
            </a:r>
          </a:p>
        </p:txBody>
      </p:sp>
      <p:sp>
        <p:nvSpPr>
          <p:cNvPr id="103449" name="Line 24"/>
          <p:cNvSpPr>
            <a:spLocks noChangeShapeType="1"/>
          </p:cNvSpPr>
          <p:nvPr/>
        </p:nvSpPr>
        <p:spPr bwMode="auto">
          <a:xfrm>
            <a:off x="2740026" y="4951414"/>
            <a:ext cx="976313" cy="1587"/>
          </a:xfrm>
          <a:prstGeom prst="line">
            <a:avLst/>
          </a:prstGeom>
          <a:noFill/>
          <a:ln w="5724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50" name="Line 25"/>
          <p:cNvSpPr>
            <a:spLocks noChangeShapeType="1"/>
          </p:cNvSpPr>
          <p:nvPr/>
        </p:nvSpPr>
        <p:spPr bwMode="auto">
          <a:xfrm>
            <a:off x="8455026" y="5256214"/>
            <a:ext cx="976313" cy="1587"/>
          </a:xfrm>
          <a:prstGeom prst="line">
            <a:avLst/>
          </a:prstGeom>
          <a:noFill/>
          <a:ln w="5724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51" name="Line 26"/>
          <p:cNvSpPr>
            <a:spLocks noChangeShapeType="1"/>
          </p:cNvSpPr>
          <p:nvPr/>
        </p:nvSpPr>
        <p:spPr bwMode="auto">
          <a:xfrm>
            <a:off x="2736851" y="6172200"/>
            <a:ext cx="976313" cy="1588"/>
          </a:xfrm>
          <a:prstGeom prst="line">
            <a:avLst/>
          </a:prstGeom>
          <a:noFill/>
          <a:ln w="5724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52" name="Rectangle 27"/>
          <p:cNvSpPr>
            <a:spLocks noChangeArrowheads="1"/>
          </p:cNvSpPr>
          <p:nvPr/>
        </p:nvSpPr>
        <p:spPr bwMode="auto">
          <a:xfrm>
            <a:off x="1660526" y="4032251"/>
            <a:ext cx="1685925" cy="779463"/>
          </a:xfrm>
          <a:prstGeom prst="rect">
            <a:avLst/>
          </a:prstGeom>
          <a:noFill/>
          <a:ln w="12600" cap="sq">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b="1">
                <a:solidFill>
                  <a:srgbClr val="FAFD00"/>
                </a:solidFill>
              </a:rPr>
              <a:t>Factores </a:t>
            </a:r>
          </a:p>
          <a:p>
            <a:pPr>
              <a:spcBef>
                <a:spcPts val="1125"/>
              </a:spcBef>
              <a:buClrTx/>
            </a:pPr>
            <a:r>
              <a:rPr lang="es-ES" altLang="es-MX" sz="1800" b="1">
                <a:solidFill>
                  <a:srgbClr val="FAFD00"/>
                </a:solidFill>
              </a:rPr>
              <a:t>Controlables</a:t>
            </a:r>
          </a:p>
        </p:txBody>
      </p:sp>
      <p:sp>
        <p:nvSpPr>
          <p:cNvPr id="103453" name="Rectangle 28"/>
          <p:cNvSpPr>
            <a:spLocks noChangeArrowheads="1"/>
          </p:cNvSpPr>
          <p:nvPr/>
        </p:nvSpPr>
        <p:spPr bwMode="auto">
          <a:xfrm>
            <a:off x="1593851" y="5403851"/>
            <a:ext cx="1895475" cy="638175"/>
          </a:xfrm>
          <a:prstGeom prst="rect">
            <a:avLst/>
          </a:prstGeom>
          <a:noFill/>
          <a:ln w="12600" cap="sq">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b="1">
                <a:solidFill>
                  <a:srgbClr val="FAFD00"/>
                </a:solidFill>
              </a:rPr>
              <a:t>Factores incontrolables</a:t>
            </a:r>
          </a:p>
        </p:txBody>
      </p:sp>
      <p:sp>
        <p:nvSpPr>
          <p:cNvPr id="103454" name="Rectangle 29"/>
          <p:cNvSpPr>
            <a:spLocks noChangeArrowheads="1"/>
          </p:cNvSpPr>
          <p:nvPr/>
        </p:nvSpPr>
        <p:spPr bwMode="auto">
          <a:xfrm>
            <a:off x="8442326" y="4794250"/>
            <a:ext cx="2219325" cy="363538"/>
          </a:xfrm>
          <a:prstGeom prst="rect">
            <a:avLst/>
          </a:prstGeom>
          <a:noFill/>
          <a:ln w="12600" cap="sq">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b="1">
                <a:solidFill>
                  <a:srgbClr val="FAFD00"/>
                </a:solidFill>
              </a:rPr>
              <a:t>Productos vegetales</a:t>
            </a:r>
          </a:p>
        </p:txBody>
      </p:sp>
      <p:sp>
        <p:nvSpPr>
          <p:cNvPr id="103455" name="Line 30"/>
          <p:cNvSpPr>
            <a:spLocks noChangeShapeType="1"/>
          </p:cNvSpPr>
          <p:nvPr/>
        </p:nvSpPr>
        <p:spPr bwMode="auto">
          <a:xfrm>
            <a:off x="4637089" y="4883151"/>
            <a:ext cx="1587" cy="366713"/>
          </a:xfrm>
          <a:prstGeom prst="line">
            <a:avLst/>
          </a:prstGeom>
          <a:noFill/>
          <a:ln w="1260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56" name="Line 31"/>
          <p:cNvSpPr>
            <a:spLocks noChangeShapeType="1"/>
          </p:cNvSpPr>
          <p:nvPr/>
        </p:nvSpPr>
        <p:spPr bwMode="auto">
          <a:xfrm>
            <a:off x="6084889" y="4883151"/>
            <a:ext cx="1587" cy="366713"/>
          </a:xfrm>
          <a:prstGeom prst="line">
            <a:avLst/>
          </a:prstGeom>
          <a:noFill/>
          <a:ln w="1260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57" name="Line 32"/>
          <p:cNvSpPr>
            <a:spLocks noChangeShapeType="1"/>
          </p:cNvSpPr>
          <p:nvPr/>
        </p:nvSpPr>
        <p:spPr bwMode="auto">
          <a:xfrm>
            <a:off x="7532689" y="4883151"/>
            <a:ext cx="1587" cy="366713"/>
          </a:xfrm>
          <a:prstGeom prst="line">
            <a:avLst/>
          </a:prstGeom>
          <a:noFill/>
          <a:ln w="1260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58" name="Line 33"/>
          <p:cNvSpPr>
            <a:spLocks noChangeShapeType="1"/>
          </p:cNvSpPr>
          <p:nvPr/>
        </p:nvSpPr>
        <p:spPr bwMode="auto">
          <a:xfrm>
            <a:off x="5102226" y="5408614"/>
            <a:ext cx="442913" cy="1587"/>
          </a:xfrm>
          <a:prstGeom prst="line">
            <a:avLst/>
          </a:prstGeom>
          <a:noFill/>
          <a:ln w="1260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59" name="Line 34"/>
          <p:cNvSpPr>
            <a:spLocks noChangeShapeType="1"/>
          </p:cNvSpPr>
          <p:nvPr/>
        </p:nvSpPr>
        <p:spPr bwMode="auto">
          <a:xfrm flipH="1">
            <a:off x="5087939" y="5713414"/>
            <a:ext cx="471487" cy="1587"/>
          </a:xfrm>
          <a:prstGeom prst="line">
            <a:avLst/>
          </a:prstGeom>
          <a:noFill/>
          <a:ln w="1260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60" name="Line 35"/>
          <p:cNvSpPr>
            <a:spLocks noChangeShapeType="1"/>
          </p:cNvSpPr>
          <p:nvPr/>
        </p:nvSpPr>
        <p:spPr bwMode="auto">
          <a:xfrm>
            <a:off x="6550026" y="5408614"/>
            <a:ext cx="519113" cy="1587"/>
          </a:xfrm>
          <a:prstGeom prst="line">
            <a:avLst/>
          </a:prstGeom>
          <a:noFill/>
          <a:ln w="1260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61" name="Line 36"/>
          <p:cNvSpPr>
            <a:spLocks noChangeShapeType="1"/>
          </p:cNvSpPr>
          <p:nvPr/>
        </p:nvSpPr>
        <p:spPr bwMode="auto">
          <a:xfrm>
            <a:off x="7532689" y="5949951"/>
            <a:ext cx="1587" cy="366713"/>
          </a:xfrm>
          <a:prstGeom prst="line">
            <a:avLst/>
          </a:prstGeom>
          <a:noFill/>
          <a:ln w="1260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62" name="Line 37"/>
          <p:cNvSpPr>
            <a:spLocks noChangeShapeType="1"/>
          </p:cNvSpPr>
          <p:nvPr/>
        </p:nvSpPr>
        <p:spPr bwMode="auto">
          <a:xfrm flipH="1">
            <a:off x="4554539" y="6323014"/>
            <a:ext cx="2986087" cy="1587"/>
          </a:xfrm>
          <a:prstGeom prst="line">
            <a:avLst/>
          </a:prstGeom>
          <a:noFill/>
          <a:ln w="12600" cap="sq">
            <a:solidFill>
              <a:srgbClr val="FFFF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63" name="Line 38"/>
          <p:cNvSpPr>
            <a:spLocks noChangeShapeType="1"/>
          </p:cNvSpPr>
          <p:nvPr/>
        </p:nvSpPr>
        <p:spPr bwMode="auto">
          <a:xfrm flipV="1">
            <a:off x="4560889" y="5935664"/>
            <a:ext cx="1587" cy="395287"/>
          </a:xfrm>
          <a:prstGeom prst="line">
            <a:avLst/>
          </a:prstGeom>
          <a:noFill/>
          <a:ln w="1260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64" name="Rectangle 39"/>
          <p:cNvSpPr>
            <a:spLocks noChangeArrowheads="1"/>
          </p:cNvSpPr>
          <p:nvPr/>
        </p:nvSpPr>
        <p:spPr bwMode="auto">
          <a:xfrm>
            <a:off x="1895476" y="6172200"/>
            <a:ext cx="167322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a:solidFill>
                  <a:srgbClr val="FAFD00"/>
                </a:solidFill>
              </a:rPr>
              <a:t>(ej.. Clima)</a:t>
            </a:r>
          </a:p>
        </p:txBody>
      </p:sp>
      <p:sp>
        <p:nvSpPr>
          <p:cNvPr id="103465" name="Rectangle 40"/>
          <p:cNvSpPr>
            <a:spLocks noChangeArrowheads="1"/>
          </p:cNvSpPr>
          <p:nvPr/>
        </p:nvSpPr>
        <p:spPr bwMode="auto">
          <a:xfrm>
            <a:off x="2200276" y="6553200"/>
            <a:ext cx="5559425" cy="635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875"/>
              </a:spcBef>
              <a:buClrTx/>
            </a:pPr>
            <a:r>
              <a:rPr lang="es-ES" altLang="es-MX" sz="1400">
                <a:solidFill>
                  <a:srgbClr val="FAFD00"/>
                </a:solidFill>
              </a:rPr>
              <a:t>Adaptado por Ferreira en base a Sorensen y Kristensen, 1992</a:t>
            </a:r>
          </a:p>
          <a:p>
            <a:pPr>
              <a:spcBef>
                <a:spcPts val="875"/>
              </a:spcBef>
              <a:buClrTx/>
            </a:pPr>
            <a:endParaRPr lang="es-ES" altLang="es-MX" sz="1400">
              <a:solidFill>
                <a:srgbClr val="FAFD00"/>
              </a:solidFill>
            </a:endParaRPr>
          </a:p>
        </p:txBody>
      </p:sp>
      <p:sp>
        <p:nvSpPr>
          <p:cNvPr id="103466" name="Line 41"/>
          <p:cNvSpPr>
            <a:spLocks noChangeShapeType="1"/>
          </p:cNvSpPr>
          <p:nvPr/>
        </p:nvSpPr>
        <p:spPr bwMode="auto">
          <a:xfrm flipH="1">
            <a:off x="6535739" y="5713414"/>
            <a:ext cx="547687" cy="1587"/>
          </a:xfrm>
          <a:prstGeom prst="line">
            <a:avLst/>
          </a:prstGeom>
          <a:noFill/>
          <a:ln w="1260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67" name="Line 42"/>
          <p:cNvSpPr>
            <a:spLocks noChangeShapeType="1"/>
          </p:cNvSpPr>
          <p:nvPr/>
        </p:nvSpPr>
        <p:spPr bwMode="auto">
          <a:xfrm>
            <a:off x="8528051" y="6248400"/>
            <a:ext cx="976313" cy="1588"/>
          </a:xfrm>
          <a:prstGeom prst="line">
            <a:avLst/>
          </a:prstGeom>
          <a:noFill/>
          <a:ln w="57240" cap="sq">
            <a:solidFill>
              <a:srgbClr val="FF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3468" name="Rectangle 43"/>
          <p:cNvSpPr>
            <a:spLocks noChangeArrowheads="1"/>
          </p:cNvSpPr>
          <p:nvPr/>
        </p:nvSpPr>
        <p:spPr bwMode="auto">
          <a:xfrm>
            <a:off x="8518526" y="5403851"/>
            <a:ext cx="2066925" cy="638175"/>
          </a:xfrm>
          <a:prstGeom prst="rect">
            <a:avLst/>
          </a:prstGeom>
          <a:noFill/>
          <a:ln w="12600" cap="sq">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b="1">
                <a:solidFill>
                  <a:srgbClr val="FAFD00"/>
                </a:solidFill>
              </a:rPr>
              <a:t>Productos indeseables</a:t>
            </a:r>
          </a:p>
        </p:txBody>
      </p:sp>
      <p:sp>
        <p:nvSpPr>
          <p:cNvPr id="103469" name="Rectangle 44"/>
          <p:cNvSpPr>
            <a:spLocks noChangeArrowheads="1"/>
          </p:cNvSpPr>
          <p:nvPr/>
        </p:nvSpPr>
        <p:spPr bwMode="auto">
          <a:xfrm>
            <a:off x="4032251" y="1219201"/>
            <a:ext cx="3971925" cy="951199"/>
          </a:xfrm>
          <a:prstGeom prst="rect">
            <a:avLst/>
          </a:prstGeom>
          <a:solidFill>
            <a:srgbClr val="CC0000"/>
          </a:solidFill>
          <a:ln w="12600" cap="sq">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gn="ctr">
              <a:spcBef>
                <a:spcPts val="1750"/>
              </a:spcBef>
              <a:buClrTx/>
            </a:pPr>
            <a:r>
              <a:rPr lang="es-ES" altLang="es-MX" sz="2800" b="1">
                <a:solidFill>
                  <a:srgbClr val="FAFD00"/>
                </a:solidFill>
              </a:rPr>
              <a:t>Unidad de Toma de Decisiones</a:t>
            </a:r>
          </a:p>
        </p:txBody>
      </p:sp>
      <p:sp>
        <p:nvSpPr>
          <p:cNvPr id="103470" name="Rectangle 45"/>
          <p:cNvSpPr>
            <a:spLocks noChangeArrowheads="1"/>
          </p:cNvSpPr>
          <p:nvPr/>
        </p:nvSpPr>
        <p:spPr bwMode="auto">
          <a:xfrm>
            <a:off x="8601076" y="6248400"/>
            <a:ext cx="174942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a:solidFill>
                  <a:srgbClr val="FAFD00"/>
                </a:solidFill>
              </a:rPr>
              <a:t>(ej.. Erosión)</a:t>
            </a:r>
          </a:p>
        </p:txBody>
      </p:sp>
    </p:spTree>
    <p:extLst>
      <p:ext uri="{BB962C8B-B14F-4D97-AF65-F5344CB8AC3E}">
        <p14:creationId xmlns:p14="http://schemas.microsoft.com/office/powerpoint/2010/main" val="1982956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reeform 1"/>
          <p:cNvSpPr>
            <a:spLocks noChangeArrowheads="1"/>
          </p:cNvSpPr>
          <p:nvPr/>
        </p:nvSpPr>
        <p:spPr bwMode="auto">
          <a:xfrm>
            <a:off x="2806700" y="1574800"/>
            <a:ext cx="5854700" cy="3778250"/>
          </a:xfrm>
          <a:custGeom>
            <a:avLst/>
            <a:gdLst>
              <a:gd name="T0" fmla="*/ 0 w 3688"/>
              <a:gd name="T1" fmla="*/ 0 h 2380"/>
              <a:gd name="T2" fmla="*/ 2147483646 w 3688"/>
              <a:gd name="T3" fmla="*/ 0 h 2380"/>
              <a:gd name="T4" fmla="*/ 2147483646 w 3688"/>
              <a:gd name="T5" fmla="*/ 2147483646 h 2380"/>
              <a:gd name="T6" fmla="*/ 0 w 3688"/>
              <a:gd name="T7" fmla="*/ 2147483646 h 2380"/>
              <a:gd name="T8" fmla="*/ 0 w 3688"/>
              <a:gd name="T9" fmla="*/ 0 h 2380"/>
              <a:gd name="T10" fmla="*/ 0 60000 65536"/>
              <a:gd name="T11" fmla="*/ 0 60000 65536"/>
              <a:gd name="T12" fmla="*/ 0 60000 65536"/>
              <a:gd name="T13" fmla="*/ 0 60000 65536"/>
              <a:gd name="T14" fmla="*/ 0 60000 65536"/>
              <a:gd name="T15" fmla="*/ 0 w 3688"/>
              <a:gd name="T16" fmla="*/ 0 h 2380"/>
              <a:gd name="T17" fmla="*/ 3688 w 3688"/>
              <a:gd name="T18" fmla="*/ 2380 h 2380"/>
            </a:gdLst>
            <a:ahLst/>
            <a:cxnLst>
              <a:cxn ang="T10">
                <a:pos x="T0" y="T1"/>
              </a:cxn>
              <a:cxn ang="T11">
                <a:pos x="T2" y="T3"/>
              </a:cxn>
              <a:cxn ang="T12">
                <a:pos x="T4" y="T5"/>
              </a:cxn>
              <a:cxn ang="T13">
                <a:pos x="T6" y="T7"/>
              </a:cxn>
              <a:cxn ang="T14">
                <a:pos x="T8" y="T9"/>
              </a:cxn>
            </a:cxnLst>
            <a:rect l="T15" t="T16" r="T17" b="T18"/>
            <a:pathLst>
              <a:path w="3688" h="2380">
                <a:moveTo>
                  <a:pt x="0" y="0"/>
                </a:moveTo>
                <a:lnTo>
                  <a:pt x="3687" y="0"/>
                </a:lnTo>
                <a:lnTo>
                  <a:pt x="3687" y="2379"/>
                </a:lnTo>
                <a:lnTo>
                  <a:pt x="0" y="2379"/>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75" name="Line 2"/>
          <p:cNvSpPr>
            <a:spLocks noChangeShapeType="1"/>
          </p:cNvSpPr>
          <p:nvPr/>
        </p:nvSpPr>
        <p:spPr bwMode="auto">
          <a:xfrm>
            <a:off x="2813050" y="5360989"/>
            <a:ext cx="5849938" cy="1587"/>
          </a:xfrm>
          <a:prstGeom prst="line">
            <a:avLst/>
          </a:prstGeom>
          <a:noFill/>
          <a:ln w="126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76" name="Line 3"/>
          <p:cNvSpPr>
            <a:spLocks noChangeShapeType="1"/>
          </p:cNvSpPr>
          <p:nvPr/>
        </p:nvSpPr>
        <p:spPr bwMode="auto">
          <a:xfrm>
            <a:off x="2813050" y="4735514"/>
            <a:ext cx="5849938" cy="1587"/>
          </a:xfrm>
          <a:prstGeom prst="line">
            <a:avLst/>
          </a:prstGeom>
          <a:noFill/>
          <a:ln w="126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77" name="Line 4"/>
          <p:cNvSpPr>
            <a:spLocks noChangeShapeType="1"/>
          </p:cNvSpPr>
          <p:nvPr/>
        </p:nvSpPr>
        <p:spPr bwMode="auto">
          <a:xfrm>
            <a:off x="2813050" y="4092575"/>
            <a:ext cx="5849938" cy="1588"/>
          </a:xfrm>
          <a:prstGeom prst="line">
            <a:avLst/>
          </a:prstGeom>
          <a:noFill/>
          <a:ln w="126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78" name="Line 5"/>
          <p:cNvSpPr>
            <a:spLocks noChangeShapeType="1"/>
          </p:cNvSpPr>
          <p:nvPr/>
        </p:nvSpPr>
        <p:spPr bwMode="auto">
          <a:xfrm>
            <a:off x="2813050" y="3467100"/>
            <a:ext cx="5849938" cy="1588"/>
          </a:xfrm>
          <a:prstGeom prst="line">
            <a:avLst/>
          </a:prstGeom>
          <a:noFill/>
          <a:ln w="126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79" name="Line 6"/>
          <p:cNvSpPr>
            <a:spLocks noChangeShapeType="1"/>
          </p:cNvSpPr>
          <p:nvPr/>
        </p:nvSpPr>
        <p:spPr bwMode="auto">
          <a:xfrm>
            <a:off x="2813050" y="2841625"/>
            <a:ext cx="5849938" cy="1588"/>
          </a:xfrm>
          <a:prstGeom prst="line">
            <a:avLst/>
          </a:prstGeom>
          <a:noFill/>
          <a:ln w="126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80" name="Line 7"/>
          <p:cNvSpPr>
            <a:spLocks noChangeShapeType="1"/>
          </p:cNvSpPr>
          <p:nvPr/>
        </p:nvSpPr>
        <p:spPr bwMode="auto">
          <a:xfrm>
            <a:off x="2813050" y="2198689"/>
            <a:ext cx="5849938" cy="1587"/>
          </a:xfrm>
          <a:prstGeom prst="line">
            <a:avLst/>
          </a:prstGeom>
          <a:noFill/>
          <a:ln w="126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81" name="Line 8"/>
          <p:cNvSpPr>
            <a:spLocks noChangeShapeType="1"/>
          </p:cNvSpPr>
          <p:nvPr/>
        </p:nvSpPr>
        <p:spPr bwMode="auto">
          <a:xfrm>
            <a:off x="2813050" y="1574800"/>
            <a:ext cx="5849938" cy="1588"/>
          </a:xfrm>
          <a:prstGeom prst="line">
            <a:avLst/>
          </a:prstGeom>
          <a:noFill/>
          <a:ln w="126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82" name="Freeform 9"/>
          <p:cNvSpPr>
            <a:spLocks noChangeArrowheads="1"/>
          </p:cNvSpPr>
          <p:nvPr/>
        </p:nvSpPr>
        <p:spPr bwMode="auto">
          <a:xfrm>
            <a:off x="2806701" y="1574801"/>
            <a:ext cx="5864225" cy="3787775"/>
          </a:xfrm>
          <a:custGeom>
            <a:avLst/>
            <a:gdLst>
              <a:gd name="T0" fmla="*/ 0 w 3694"/>
              <a:gd name="T1" fmla="*/ 0 h 2386"/>
              <a:gd name="T2" fmla="*/ 2147483646 w 3694"/>
              <a:gd name="T3" fmla="*/ 0 h 2386"/>
              <a:gd name="T4" fmla="*/ 2147483646 w 3694"/>
              <a:gd name="T5" fmla="*/ 2147483646 h 2386"/>
              <a:gd name="T6" fmla="*/ 0 w 3694"/>
              <a:gd name="T7" fmla="*/ 2147483646 h 2386"/>
              <a:gd name="T8" fmla="*/ 0 w 3694"/>
              <a:gd name="T9" fmla="*/ 0 h 2386"/>
              <a:gd name="T10" fmla="*/ 0 60000 65536"/>
              <a:gd name="T11" fmla="*/ 0 60000 65536"/>
              <a:gd name="T12" fmla="*/ 0 60000 65536"/>
              <a:gd name="T13" fmla="*/ 0 60000 65536"/>
              <a:gd name="T14" fmla="*/ 0 60000 65536"/>
              <a:gd name="T15" fmla="*/ 0 w 3694"/>
              <a:gd name="T16" fmla="*/ 0 h 2386"/>
              <a:gd name="T17" fmla="*/ 3694 w 3694"/>
              <a:gd name="T18" fmla="*/ 2386 h 2386"/>
            </a:gdLst>
            <a:ahLst/>
            <a:cxnLst>
              <a:cxn ang="T10">
                <a:pos x="T0" y="T1"/>
              </a:cxn>
              <a:cxn ang="T11">
                <a:pos x="T2" y="T3"/>
              </a:cxn>
              <a:cxn ang="T12">
                <a:pos x="T4" y="T5"/>
              </a:cxn>
              <a:cxn ang="T13">
                <a:pos x="T6" y="T7"/>
              </a:cxn>
              <a:cxn ang="T14">
                <a:pos x="T8" y="T9"/>
              </a:cxn>
            </a:cxnLst>
            <a:rect l="T15" t="T16" r="T17" b="T18"/>
            <a:pathLst>
              <a:path w="3694" h="2386">
                <a:moveTo>
                  <a:pt x="0" y="0"/>
                </a:moveTo>
                <a:lnTo>
                  <a:pt x="3693" y="0"/>
                </a:lnTo>
                <a:lnTo>
                  <a:pt x="3693" y="2385"/>
                </a:lnTo>
                <a:lnTo>
                  <a:pt x="0" y="2385"/>
                </a:lnTo>
                <a:lnTo>
                  <a:pt x="0" y="0"/>
                </a:lnTo>
              </a:path>
            </a:pathLst>
          </a:custGeom>
          <a:noFill/>
          <a:ln w="12600" cap="rnd">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83" name="Freeform 10"/>
          <p:cNvSpPr>
            <a:spLocks noChangeArrowheads="1"/>
          </p:cNvSpPr>
          <p:nvPr/>
        </p:nvSpPr>
        <p:spPr bwMode="auto">
          <a:xfrm>
            <a:off x="2806700" y="5146675"/>
            <a:ext cx="323850" cy="19050"/>
          </a:xfrm>
          <a:custGeom>
            <a:avLst/>
            <a:gdLst>
              <a:gd name="T0" fmla="*/ 0 w 204"/>
              <a:gd name="T1" fmla="*/ 27722513 h 12"/>
              <a:gd name="T2" fmla="*/ 254536575 w 204"/>
              <a:gd name="T3" fmla="*/ 27722513 h 12"/>
              <a:gd name="T4" fmla="*/ 51159251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84" name="Freeform 11"/>
          <p:cNvSpPr>
            <a:spLocks noChangeArrowheads="1"/>
          </p:cNvSpPr>
          <p:nvPr/>
        </p:nvSpPr>
        <p:spPr bwMode="auto">
          <a:xfrm>
            <a:off x="3128963" y="5056189"/>
            <a:ext cx="323850" cy="92075"/>
          </a:xfrm>
          <a:custGeom>
            <a:avLst/>
            <a:gdLst>
              <a:gd name="T0" fmla="*/ 0 w 204"/>
              <a:gd name="T1" fmla="*/ 143649700 h 58"/>
              <a:gd name="T2" fmla="*/ 257055938 w 204"/>
              <a:gd name="T3" fmla="*/ 85685313 h 58"/>
              <a:gd name="T4" fmla="*/ 51159251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600" cap="rnd">
            <a:solidFill>
              <a:srgbClr val="0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85" name="Freeform 12"/>
          <p:cNvSpPr>
            <a:spLocks noChangeArrowheads="1"/>
          </p:cNvSpPr>
          <p:nvPr/>
        </p:nvSpPr>
        <p:spPr bwMode="auto">
          <a:xfrm>
            <a:off x="3451225" y="4895851"/>
            <a:ext cx="342900" cy="161925"/>
          </a:xfrm>
          <a:custGeom>
            <a:avLst/>
            <a:gdLst>
              <a:gd name="T0" fmla="*/ 0 w 216"/>
              <a:gd name="T1" fmla="*/ 254536575 h 102"/>
              <a:gd name="T2" fmla="*/ 257055938 w 216"/>
              <a:gd name="T3" fmla="*/ 141128750 h 102"/>
              <a:gd name="T4" fmla="*/ 541834388 w 216"/>
              <a:gd name="T5" fmla="*/ 0 h 102"/>
              <a:gd name="T6" fmla="*/ 0 60000 65536"/>
              <a:gd name="T7" fmla="*/ 0 60000 65536"/>
              <a:gd name="T8" fmla="*/ 0 60000 65536"/>
              <a:gd name="T9" fmla="*/ 0 w 216"/>
              <a:gd name="T10" fmla="*/ 0 h 102"/>
              <a:gd name="T11" fmla="*/ 216 w 216"/>
              <a:gd name="T12" fmla="*/ 102 h 102"/>
            </a:gdLst>
            <a:ahLst/>
            <a:cxnLst>
              <a:cxn ang="T6">
                <a:pos x="T0" y="T1"/>
              </a:cxn>
              <a:cxn ang="T7">
                <a:pos x="T2" y="T3"/>
              </a:cxn>
              <a:cxn ang="T8">
                <a:pos x="T4" y="T5"/>
              </a:cxn>
            </a:cxnLst>
            <a:rect l="T9" t="T10" r="T11" b="T12"/>
            <a:pathLst>
              <a:path w="216" h="102">
                <a:moveTo>
                  <a:pt x="0" y="101"/>
                </a:moveTo>
                <a:lnTo>
                  <a:pt x="102" y="56"/>
                </a:lnTo>
                <a:lnTo>
                  <a:pt x="215" y="0"/>
                </a:lnTo>
              </a:path>
            </a:pathLst>
          </a:custGeom>
          <a:noFill/>
          <a:ln w="12600" cap="rnd">
            <a:solidFill>
              <a:srgbClr val="0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86" name="Freeform 13"/>
          <p:cNvSpPr>
            <a:spLocks noChangeArrowheads="1"/>
          </p:cNvSpPr>
          <p:nvPr/>
        </p:nvSpPr>
        <p:spPr bwMode="auto">
          <a:xfrm>
            <a:off x="3792538" y="4646614"/>
            <a:ext cx="323850" cy="250825"/>
          </a:xfrm>
          <a:custGeom>
            <a:avLst/>
            <a:gdLst>
              <a:gd name="T0" fmla="*/ 0 w 204"/>
              <a:gd name="T1" fmla="*/ 395665325 h 158"/>
              <a:gd name="T2" fmla="*/ 254536575 w 204"/>
              <a:gd name="T3" fmla="*/ 196572188 h 158"/>
              <a:gd name="T4" fmla="*/ 511592513 w 204"/>
              <a:gd name="T5" fmla="*/ 0 h 158"/>
              <a:gd name="T6" fmla="*/ 0 60000 65536"/>
              <a:gd name="T7" fmla="*/ 0 60000 65536"/>
              <a:gd name="T8" fmla="*/ 0 60000 65536"/>
              <a:gd name="T9" fmla="*/ 0 w 204"/>
              <a:gd name="T10" fmla="*/ 0 h 158"/>
              <a:gd name="T11" fmla="*/ 204 w 204"/>
              <a:gd name="T12" fmla="*/ 158 h 158"/>
            </a:gdLst>
            <a:ahLst/>
            <a:cxnLst>
              <a:cxn ang="T6">
                <a:pos x="T0" y="T1"/>
              </a:cxn>
              <a:cxn ang="T7">
                <a:pos x="T2" y="T3"/>
              </a:cxn>
              <a:cxn ang="T8">
                <a:pos x="T4" y="T5"/>
              </a:cxn>
            </a:cxnLst>
            <a:rect l="T9" t="T10" r="T11" b="T12"/>
            <a:pathLst>
              <a:path w="204" h="158">
                <a:moveTo>
                  <a:pt x="0" y="157"/>
                </a:moveTo>
                <a:lnTo>
                  <a:pt x="101" y="78"/>
                </a:lnTo>
                <a:lnTo>
                  <a:pt x="203" y="0"/>
                </a:lnTo>
              </a:path>
            </a:pathLst>
          </a:custGeom>
          <a:noFill/>
          <a:ln w="12600" cap="rnd">
            <a:solidFill>
              <a:srgbClr val="0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87" name="Freeform 14"/>
          <p:cNvSpPr>
            <a:spLocks noChangeArrowheads="1"/>
          </p:cNvSpPr>
          <p:nvPr/>
        </p:nvSpPr>
        <p:spPr bwMode="auto">
          <a:xfrm>
            <a:off x="4114800" y="4378326"/>
            <a:ext cx="323850" cy="269875"/>
          </a:xfrm>
          <a:custGeom>
            <a:avLst/>
            <a:gdLst>
              <a:gd name="T0" fmla="*/ 0 w 204"/>
              <a:gd name="T1" fmla="*/ 425907200 h 170"/>
              <a:gd name="T2" fmla="*/ 257055938 w 204"/>
              <a:gd name="T3" fmla="*/ 226814063 h 170"/>
              <a:gd name="T4" fmla="*/ 511592513 w 204"/>
              <a:gd name="T5" fmla="*/ 0 h 170"/>
              <a:gd name="T6" fmla="*/ 0 60000 65536"/>
              <a:gd name="T7" fmla="*/ 0 60000 65536"/>
              <a:gd name="T8" fmla="*/ 0 60000 65536"/>
              <a:gd name="T9" fmla="*/ 0 w 204"/>
              <a:gd name="T10" fmla="*/ 0 h 170"/>
              <a:gd name="T11" fmla="*/ 204 w 204"/>
              <a:gd name="T12" fmla="*/ 170 h 170"/>
            </a:gdLst>
            <a:ahLst/>
            <a:cxnLst>
              <a:cxn ang="T6">
                <a:pos x="T0" y="T1"/>
              </a:cxn>
              <a:cxn ang="T7">
                <a:pos x="T2" y="T3"/>
              </a:cxn>
              <a:cxn ang="T8">
                <a:pos x="T4" y="T5"/>
              </a:cxn>
            </a:cxnLst>
            <a:rect l="T9" t="T10" r="T11" b="T12"/>
            <a:pathLst>
              <a:path w="204" h="170">
                <a:moveTo>
                  <a:pt x="0" y="169"/>
                </a:moveTo>
                <a:lnTo>
                  <a:pt x="102" y="90"/>
                </a:lnTo>
                <a:lnTo>
                  <a:pt x="203" y="0"/>
                </a:lnTo>
              </a:path>
            </a:pathLst>
          </a:custGeom>
          <a:noFill/>
          <a:ln w="12600" cap="rnd">
            <a:solidFill>
              <a:srgbClr val="0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88" name="Freeform 15"/>
          <p:cNvSpPr>
            <a:spLocks noChangeArrowheads="1"/>
          </p:cNvSpPr>
          <p:nvPr/>
        </p:nvSpPr>
        <p:spPr bwMode="auto">
          <a:xfrm>
            <a:off x="4437064" y="4038601"/>
            <a:ext cx="325437" cy="341313"/>
          </a:xfrm>
          <a:custGeom>
            <a:avLst/>
            <a:gdLst>
              <a:gd name="T0" fmla="*/ 0 w 205"/>
              <a:gd name="T1" fmla="*/ 539314228 h 215"/>
              <a:gd name="T2" fmla="*/ 115927009 w 205"/>
              <a:gd name="T3" fmla="*/ 398185271 h 215"/>
              <a:gd name="T4" fmla="*/ 257055543 w 205"/>
              <a:gd name="T5" fmla="*/ 254536948 h 215"/>
              <a:gd name="T6" fmla="*/ 370461606 w 205"/>
              <a:gd name="T7" fmla="*/ 113407991 h 215"/>
              <a:gd name="T8" fmla="*/ 514111085 w 205"/>
              <a:gd name="T9" fmla="*/ 0 h 215"/>
              <a:gd name="T10" fmla="*/ 0 60000 65536"/>
              <a:gd name="T11" fmla="*/ 0 60000 65536"/>
              <a:gd name="T12" fmla="*/ 0 60000 65536"/>
              <a:gd name="T13" fmla="*/ 0 60000 65536"/>
              <a:gd name="T14" fmla="*/ 0 60000 65536"/>
              <a:gd name="T15" fmla="*/ 0 w 205"/>
              <a:gd name="T16" fmla="*/ 0 h 215"/>
              <a:gd name="T17" fmla="*/ 205 w 205"/>
              <a:gd name="T18" fmla="*/ 215 h 215"/>
            </a:gdLst>
            <a:ahLst/>
            <a:cxnLst>
              <a:cxn ang="T10">
                <a:pos x="T0" y="T1"/>
              </a:cxn>
              <a:cxn ang="T11">
                <a:pos x="T2" y="T3"/>
              </a:cxn>
              <a:cxn ang="T12">
                <a:pos x="T4" y="T5"/>
              </a:cxn>
              <a:cxn ang="T13">
                <a:pos x="T6" y="T7"/>
              </a:cxn>
              <a:cxn ang="T14">
                <a:pos x="T8" y="T9"/>
              </a:cxn>
            </a:cxnLst>
            <a:rect l="T15" t="T16" r="T17" b="T18"/>
            <a:pathLst>
              <a:path w="205" h="215">
                <a:moveTo>
                  <a:pt x="0" y="214"/>
                </a:moveTo>
                <a:lnTo>
                  <a:pt x="46" y="158"/>
                </a:lnTo>
                <a:lnTo>
                  <a:pt x="102" y="101"/>
                </a:lnTo>
                <a:lnTo>
                  <a:pt x="147" y="45"/>
                </a:lnTo>
                <a:lnTo>
                  <a:pt x="204" y="0"/>
                </a:lnTo>
              </a:path>
            </a:pathLst>
          </a:custGeom>
          <a:noFill/>
          <a:ln w="12600" cap="rnd">
            <a:solidFill>
              <a:srgbClr val="0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89" name="Freeform 16"/>
          <p:cNvSpPr>
            <a:spLocks noChangeArrowheads="1"/>
          </p:cNvSpPr>
          <p:nvPr/>
        </p:nvSpPr>
        <p:spPr bwMode="auto">
          <a:xfrm>
            <a:off x="4760913" y="3841750"/>
            <a:ext cx="323850" cy="198438"/>
          </a:xfrm>
          <a:custGeom>
            <a:avLst/>
            <a:gdLst>
              <a:gd name="T0" fmla="*/ 0 w 204"/>
              <a:gd name="T1" fmla="*/ 312500162 h 125"/>
              <a:gd name="T2" fmla="*/ 254536575 w 204"/>
              <a:gd name="T3" fmla="*/ 143650062 h 125"/>
              <a:gd name="T4" fmla="*/ 511592513 w 204"/>
              <a:gd name="T5" fmla="*/ 0 h 125"/>
              <a:gd name="T6" fmla="*/ 0 60000 65536"/>
              <a:gd name="T7" fmla="*/ 0 60000 65536"/>
              <a:gd name="T8" fmla="*/ 0 60000 65536"/>
              <a:gd name="T9" fmla="*/ 0 w 204"/>
              <a:gd name="T10" fmla="*/ 0 h 125"/>
              <a:gd name="T11" fmla="*/ 204 w 204"/>
              <a:gd name="T12" fmla="*/ 125 h 125"/>
            </a:gdLst>
            <a:ahLst/>
            <a:cxnLst>
              <a:cxn ang="T6">
                <a:pos x="T0" y="T1"/>
              </a:cxn>
              <a:cxn ang="T7">
                <a:pos x="T2" y="T3"/>
              </a:cxn>
              <a:cxn ang="T8">
                <a:pos x="T4" y="T5"/>
              </a:cxn>
            </a:cxnLst>
            <a:rect l="T9" t="T10" r="T11" b="T12"/>
            <a:pathLst>
              <a:path w="204" h="125">
                <a:moveTo>
                  <a:pt x="0" y="124"/>
                </a:moveTo>
                <a:lnTo>
                  <a:pt x="101" y="57"/>
                </a:lnTo>
                <a:lnTo>
                  <a:pt x="203" y="0"/>
                </a:lnTo>
              </a:path>
            </a:pathLst>
          </a:custGeom>
          <a:noFill/>
          <a:ln w="12600" cap="rnd">
            <a:solidFill>
              <a:srgbClr val="94CA9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90" name="Freeform 17"/>
          <p:cNvSpPr>
            <a:spLocks noChangeArrowheads="1"/>
          </p:cNvSpPr>
          <p:nvPr/>
        </p:nvSpPr>
        <p:spPr bwMode="auto">
          <a:xfrm>
            <a:off x="5083175" y="3717926"/>
            <a:ext cx="323850" cy="125413"/>
          </a:xfrm>
          <a:custGeom>
            <a:avLst/>
            <a:gdLst>
              <a:gd name="T0" fmla="*/ 0 w 204"/>
              <a:gd name="T1" fmla="*/ 196572971 h 79"/>
              <a:gd name="T2" fmla="*/ 257055938 w 204"/>
              <a:gd name="T3" fmla="*/ 83166282 h 79"/>
              <a:gd name="T4" fmla="*/ 511592513 w 204"/>
              <a:gd name="T5" fmla="*/ 0 h 79"/>
              <a:gd name="T6" fmla="*/ 0 60000 65536"/>
              <a:gd name="T7" fmla="*/ 0 60000 65536"/>
              <a:gd name="T8" fmla="*/ 0 60000 65536"/>
              <a:gd name="T9" fmla="*/ 0 w 204"/>
              <a:gd name="T10" fmla="*/ 0 h 79"/>
              <a:gd name="T11" fmla="*/ 204 w 204"/>
              <a:gd name="T12" fmla="*/ 79 h 79"/>
            </a:gdLst>
            <a:ahLst/>
            <a:cxnLst>
              <a:cxn ang="T6">
                <a:pos x="T0" y="T1"/>
              </a:cxn>
              <a:cxn ang="T7">
                <a:pos x="T2" y="T3"/>
              </a:cxn>
              <a:cxn ang="T8">
                <a:pos x="T4" y="T5"/>
              </a:cxn>
            </a:cxnLst>
            <a:rect l="T9" t="T10" r="T11" b="T12"/>
            <a:pathLst>
              <a:path w="204" h="79">
                <a:moveTo>
                  <a:pt x="0" y="78"/>
                </a:moveTo>
                <a:lnTo>
                  <a:pt x="102" y="33"/>
                </a:lnTo>
                <a:lnTo>
                  <a:pt x="203" y="0"/>
                </a:lnTo>
              </a:path>
            </a:pathLst>
          </a:custGeom>
          <a:noFill/>
          <a:ln w="12600" cap="rnd">
            <a:solidFill>
              <a:srgbClr val="94CA9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91" name="Freeform 18"/>
          <p:cNvSpPr>
            <a:spLocks noChangeArrowheads="1"/>
          </p:cNvSpPr>
          <p:nvPr/>
        </p:nvSpPr>
        <p:spPr bwMode="auto">
          <a:xfrm>
            <a:off x="5405438" y="3609975"/>
            <a:ext cx="342900" cy="109538"/>
          </a:xfrm>
          <a:custGeom>
            <a:avLst/>
            <a:gdLst>
              <a:gd name="T0" fmla="*/ 0 w 216"/>
              <a:gd name="T1" fmla="*/ 171371407 h 69"/>
              <a:gd name="T2" fmla="*/ 257055938 w 216"/>
              <a:gd name="T3" fmla="*/ 85685704 h 69"/>
              <a:gd name="T4" fmla="*/ 541834388 w 216"/>
              <a:gd name="T5" fmla="*/ 0 h 69"/>
              <a:gd name="T6" fmla="*/ 0 60000 65536"/>
              <a:gd name="T7" fmla="*/ 0 60000 65536"/>
              <a:gd name="T8" fmla="*/ 0 60000 65536"/>
              <a:gd name="T9" fmla="*/ 0 w 216"/>
              <a:gd name="T10" fmla="*/ 0 h 69"/>
              <a:gd name="T11" fmla="*/ 216 w 216"/>
              <a:gd name="T12" fmla="*/ 69 h 69"/>
            </a:gdLst>
            <a:ahLst/>
            <a:cxnLst>
              <a:cxn ang="T6">
                <a:pos x="T0" y="T1"/>
              </a:cxn>
              <a:cxn ang="T7">
                <a:pos x="T2" y="T3"/>
              </a:cxn>
              <a:cxn ang="T8">
                <a:pos x="T4" y="T5"/>
              </a:cxn>
            </a:cxnLst>
            <a:rect l="T9" t="T10" r="T11" b="T12"/>
            <a:pathLst>
              <a:path w="216" h="69">
                <a:moveTo>
                  <a:pt x="0" y="68"/>
                </a:moveTo>
                <a:lnTo>
                  <a:pt x="102" y="34"/>
                </a:lnTo>
                <a:lnTo>
                  <a:pt x="215" y="0"/>
                </a:lnTo>
              </a:path>
            </a:pathLst>
          </a:custGeom>
          <a:noFill/>
          <a:ln w="12600" cap="rnd">
            <a:solidFill>
              <a:srgbClr val="94CA9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92" name="Line 19"/>
          <p:cNvSpPr>
            <a:spLocks noChangeShapeType="1"/>
          </p:cNvSpPr>
          <p:nvPr/>
        </p:nvSpPr>
        <p:spPr bwMode="auto">
          <a:xfrm flipV="1">
            <a:off x="5753101" y="3495675"/>
            <a:ext cx="309563" cy="122238"/>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93" name="Line 20"/>
          <p:cNvSpPr>
            <a:spLocks noChangeShapeType="1"/>
          </p:cNvSpPr>
          <p:nvPr/>
        </p:nvSpPr>
        <p:spPr bwMode="auto">
          <a:xfrm flipV="1">
            <a:off x="6075363" y="3405188"/>
            <a:ext cx="311150" cy="106362"/>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94" name="Line 21"/>
          <p:cNvSpPr>
            <a:spLocks noChangeShapeType="1"/>
          </p:cNvSpPr>
          <p:nvPr/>
        </p:nvSpPr>
        <p:spPr bwMode="auto">
          <a:xfrm flipV="1">
            <a:off x="6399213" y="3333751"/>
            <a:ext cx="309562" cy="87313"/>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95" name="Freeform 22"/>
          <p:cNvSpPr>
            <a:spLocks noChangeArrowheads="1"/>
          </p:cNvSpPr>
          <p:nvPr/>
        </p:nvSpPr>
        <p:spPr bwMode="auto">
          <a:xfrm>
            <a:off x="6715125" y="3289301"/>
            <a:ext cx="323850" cy="53975"/>
          </a:xfrm>
          <a:custGeom>
            <a:avLst/>
            <a:gdLst>
              <a:gd name="T0" fmla="*/ 0 w 204"/>
              <a:gd name="T1" fmla="*/ 83165950 h 34"/>
              <a:gd name="T2" fmla="*/ 257055938 w 204"/>
              <a:gd name="T3" fmla="*/ 27720925 h 34"/>
              <a:gd name="T4" fmla="*/ 511592513 w 204"/>
              <a:gd name="T5" fmla="*/ 0 h 34"/>
              <a:gd name="T6" fmla="*/ 0 60000 65536"/>
              <a:gd name="T7" fmla="*/ 0 60000 65536"/>
              <a:gd name="T8" fmla="*/ 0 60000 65536"/>
              <a:gd name="T9" fmla="*/ 0 w 204"/>
              <a:gd name="T10" fmla="*/ 0 h 34"/>
              <a:gd name="T11" fmla="*/ 204 w 204"/>
              <a:gd name="T12" fmla="*/ 34 h 34"/>
            </a:gdLst>
            <a:ahLst/>
            <a:cxnLst>
              <a:cxn ang="T6">
                <a:pos x="T0" y="T1"/>
              </a:cxn>
              <a:cxn ang="T7">
                <a:pos x="T2" y="T3"/>
              </a:cxn>
              <a:cxn ang="T8">
                <a:pos x="T4" y="T5"/>
              </a:cxn>
            </a:cxnLst>
            <a:rect l="T9" t="T10" r="T11" b="T12"/>
            <a:pathLst>
              <a:path w="204" h="34">
                <a:moveTo>
                  <a:pt x="0" y="33"/>
                </a:moveTo>
                <a:lnTo>
                  <a:pt x="102" y="11"/>
                </a:lnTo>
                <a:lnTo>
                  <a:pt x="203" y="0"/>
                </a:lnTo>
              </a:path>
            </a:pathLst>
          </a:custGeom>
          <a:noFill/>
          <a:ln w="12600" cap="rnd">
            <a:solidFill>
              <a:srgbClr val="94CA9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96" name="Freeform 23"/>
          <p:cNvSpPr>
            <a:spLocks noChangeArrowheads="1"/>
          </p:cNvSpPr>
          <p:nvPr/>
        </p:nvSpPr>
        <p:spPr bwMode="auto">
          <a:xfrm>
            <a:off x="7037388" y="3270250"/>
            <a:ext cx="323850" cy="20638"/>
          </a:xfrm>
          <a:custGeom>
            <a:avLst/>
            <a:gdLst>
              <a:gd name="T0" fmla="*/ 0 w 204"/>
              <a:gd name="T1" fmla="*/ 30242608 h 13"/>
              <a:gd name="T2" fmla="*/ 257055938 w 204"/>
              <a:gd name="T3" fmla="*/ 0 h 13"/>
              <a:gd name="T4" fmla="*/ 511592513 w 204"/>
              <a:gd name="T5" fmla="*/ 0 h 13"/>
              <a:gd name="T6" fmla="*/ 0 60000 65536"/>
              <a:gd name="T7" fmla="*/ 0 60000 65536"/>
              <a:gd name="T8" fmla="*/ 0 60000 65536"/>
              <a:gd name="T9" fmla="*/ 0 w 204"/>
              <a:gd name="T10" fmla="*/ 0 h 13"/>
              <a:gd name="T11" fmla="*/ 204 w 204"/>
              <a:gd name="T12" fmla="*/ 13 h 13"/>
            </a:gdLst>
            <a:ahLst/>
            <a:cxnLst>
              <a:cxn ang="T6">
                <a:pos x="T0" y="T1"/>
              </a:cxn>
              <a:cxn ang="T7">
                <a:pos x="T2" y="T3"/>
              </a:cxn>
              <a:cxn ang="T8">
                <a:pos x="T4" y="T5"/>
              </a:cxn>
            </a:cxnLst>
            <a:rect l="T9" t="T10" r="T11" b="T12"/>
            <a:pathLst>
              <a:path w="204" h="13">
                <a:moveTo>
                  <a:pt x="0" y="12"/>
                </a:moveTo>
                <a:lnTo>
                  <a:pt x="102" y="0"/>
                </a:lnTo>
                <a:lnTo>
                  <a:pt x="203" y="0"/>
                </a:lnTo>
              </a:path>
            </a:pathLst>
          </a:custGeom>
          <a:noFill/>
          <a:ln w="12600" cap="rnd">
            <a:solidFill>
              <a:srgbClr val="94CA9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97" name="Freeform 24"/>
          <p:cNvSpPr>
            <a:spLocks noChangeArrowheads="1"/>
          </p:cNvSpPr>
          <p:nvPr/>
        </p:nvSpPr>
        <p:spPr bwMode="auto">
          <a:xfrm>
            <a:off x="7359650" y="3235326"/>
            <a:ext cx="342900" cy="36513"/>
          </a:xfrm>
          <a:custGeom>
            <a:avLst/>
            <a:gdLst>
              <a:gd name="T0" fmla="*/ 0 w 216"/>
              <a:gd name="T1" fmla="*/ 55444197 h 23"/>
              <a:gd name="T2" fmla="*/ 257055938 w 216"/>
              <a:gd name="T3" fmla="*/ 27722892 h 23"/>
              <a:gd name="T4" fmla="*/ 541834388 w 216"/>
              <a:gd name="T5" fmla="*/ 0 h 23"/>
              <a:gd name="T6" fmla="*/ 0 60000 65536"/>
              <a:gd name="T7" fmla="*/ 0 60000 65536"/>
              <a:gd name="T8" fmla="*/ 0 60000 65536"/>
              <a:gd name="T9" fmla="*/ 0 w 216"/>
              <a:gd name="T10" fmla="*/ 0 h 23"/>
              <a:gd name="T11" fmla="*/ 216 w 216"/>
              <a:gd name="T12" fmla="*/ 23 h 23"/>
            </a:gdLst>
            <a:ahLst/>
            <a:cxnLst>
              <a:cxn ang="T6">
                <a:pos x="T0" y="T1"/>
              </a:cxn>
              <a:cxn ang="T7">
                <a:pos x="T2" y="T3"/>
              </a:cxn>
              <a:cxn ang="T8">
                <a:pos x="T4" y="T5"/>
              </a:cxn>
            </a:cxnLst>
            <a:rect l="T9" t="T10" r="T11" b="T12"/>
            <a:pathLst>
              <a:path w="216" h="23">
                <a:moveTo>
                  <a:pt x="0" y="22"/>
                </a:moveTo>
                <a:lnTo>
                  <a:pt x="102" y="11"/>
                </a:lnTo>
                <a:lnTo>
                  <a:pt x="215" y="0"/>
                </a:lnTo>
              </a:path>
            </a:pathLst>
          </a:custGeom>
          <a:noFill/>
          <a:ln w="12600" cap="rnd">
            <a:solidFill>
              <a:srgbClr val="94CA9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498" name="Line 25"/>
          <p:cNvSpPr>
            <a:spLocks noChangeShapeType="1"/>
          </p:cNvSpPr>
          <p:nvPr/>
        </p:nvSpPr>
        <p:spPr bwMode="auto">
          <a:xfrm>
            <a:off x="7707313" y="3235325"/>
            <a:ext cx="309562" cy="1588"/>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499" name="Freeform 26"/>
          <p:cNvSpPr>
            <a:spLocks noChangeArrowheads="1"/>
          </p:cNvSpPr>
          <p:nvPr/>
        </p:nvSpPr>
        <p:spPr bwMode="auto">
          <a:xfrm>
            <a:off x="8023225" y="3235326"/>
            <a:ext cx="325438" cy="36513"/>
          </a:xfrm>
          <a:custGeom>
            <a:avLst/>
            <a:gdLst>
              <a:gd name="T0" fmla="*/ 0 w 205"/>
              <a:gd name="T1" fmla="*/ 0 h 23"/>
              <a:gd name="T2" fmla="*/ 257056332 w 205"/>
              <a:gd name="T3" fmla="*/ 27722892 h 23"/>
              <a:gd name="T4" fmla="*/ 514112665 w 205"/>
              <a:gd name="T5" fmla="*/ 55444197 h 23"/>
              <a:gd name="T6" fmla="*/ 0 60000 65536"/>
              <a:gd name="T7" fmla="*/ 0 60000 65536"/>
              <a:gd name="T8" fmla="*/ 0 60000 65536"/>
              <a:gd name="T9" fmla="*/ 0 w 205"/>
              <a:gd name="T10" fmla="*/ 0 h 23"/>
              <a:gd name="T11" fmla="*/ 205 w 205"/>
              <a:gd name="T12" fmla="*/ 23 h 23"/>
            </a:gdLst>
            <a:ahLst/>
            <a:cxnLst>
              <a:cxn ang="T6">
                <a:pos x="T0" y="T1"/>
              </a:cxn>
              <a:cxn ang="T7">
                <a:pos x="T2" y="T3"/>
              </a:cxn>
              <a:cxn ang="T8">
                <a:pos x="T4" y="T5"/>
              </a:cxn>
            </a:cxnLst>
            <a:rect l="T9" t="T10" r="T11" b="T12"/>
            <a:pathLst>
              <a:path w="205" h="23">
                <a:moveTo>
                  <a:pt x="0" y="0"/>
                </a:moveTo>
                <a:lnTo>
                  <a:pt x="102" y="11"/>
                </a:lnTo>
                <a:lnTo>
                  <a:pt x="204" y="22"/>
                </a:lnTo>
              </a:path>
            </a:pathLst>
          </a:custGeom>
          <a:noFill/>
          <a:ln w="12600" cap="rnd">
            <a:solidFill>
              <a:srgbClr val="94CA9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00" name="Line 27"/>
          <p:cNvSpPr>
            <a:spLocks noChangeShapeType="1"/>
          </p:cNvSpPr>
          <p:nvPr/>
        </p:nvSpPr>
        <p:spPr bwMode="auto">
          <a:xfrm>
            <a:off x="8353426" y="3276600"/>
            <a:ext cx="309563" cy="6350"/>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01" name="Freeform 28"/>
          <p:cNvSpPr>
            <a:spLocks noChangeArrowheads="1"/>
          </p:cNvSpPr>
          <p:nvPr/>
        </p:nvSpPr>
        <p:spPr bwMode="auto">
          <a:xfrm>
            <a:off x="2806700" y="5146675"/>
            <a:ext cx="323850" cy="19050"/>
          </a:xfrm>
          <a:custGeom>
            <a:avLst/>
            <a:gdLst>
              <a:gd name="T0" fmla="*/ 0 w 204"/>
              <a:gd name="T1" fmla="*/ 27722513 h 12"/>
              <a:gd name="T2" fmla="*/ 254536575 w 204"/>
              <a:gd name="T3" fmla="*/ 27722513 h 12"/>
              <a:gd name="T4" fmla="*/ 51159251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02" name="Freeform 29"/>
          <p:cNvSpPr>
            <a:spLocks noChangeArrowheads="1"/>
          </p:cNvSpPr>
          <p:nvPr/>
        </p:nvSpPr>
        <p:spPr bwMode="auto">
          <a:xfrm>
            <a:off x="3128963" y="5056189"/>
            <a:ext cx="323850" cy="92075"/>
          </a:xfrm>
          <a:custGeom>
            <a:avLst/>
            <a:gdLst>
              <a:gd name="T0" fmla="*/ 0 w 204"/>
              <a:gd name="T1" fmla="*/ 143649700 h 58"/>
              <a:gd name="T2" fmla="*/ 257055938 w 204"/>
              <a:gd name="T3" fmla="*/ 85685313 h 58"/>
              <a:gd name="T4" fmla="*/ 51159251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600" cap="rnd">
            <a:solidFill>
              <a:srgbClr val="0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03" name="Freeform 30"/>
          <p:cNvSpPr>
            <a:spLocks noChangeArrowheads="1"/>
          </p:cNvSpPr>
          <p:nvPr/>
        </p:nvSpPr>
        <p:spPr bwMode="auto">
          <a:xfrm>
            <a:off x="3451225" y="5003801"/>
            <a:ext cx="342900" cy="53975"/>
          </a:xfrm>
          <a:custGeom>
            <a:avLst/>
            <a:gdLst>
              <a:gd name="T0" fmla="*/ 0 w 216"/>
              <a:gd name="T1" fmla="*/ 83165950 h 34"/>
              <a:gd name="T2" fmla="*/ 257055938 w 216"/>
              <a:gd name="T3" fmla="*/ 27720925 h 34"/>
              <a:gd name="T4" fmla="*/ 541834388 w 216"/>
              <a:gd name="T5" fmla="*/ 0 h 34"/>
              <a:gd name="T6" fmla="*/ 0 60000 65536"/>
              <a:gd name="T7" fmla="*/ 0 60000 65536"/>
              <a:gd name="T8" fmla="*/ 0 60000 65536"/>
              <a:gd name="T9" fmla="*/ 0 w 216"/>
              <a:gd name="T10" fmla="*/ 0 h 34"/>
              <a:gd name="T11" fmla="*/ 216 w 216"/>
              <a:gd name="T12" fmla="*/ 34 h 34"/>
            </a:gdLst>
            <a:ahLst/>
            <a:cxnLst>
              <a:cxn ang="T6">
                <a:pos x="T0" y="T1"/>
              </a:cxn>
              <a:cxn ang="T7">
                <a:pos x="T2" y="T3"/>
              </a:cxn>
              <a:cxn ang="T8">
                <a:pos x="T4" y="T5"/>
              </a:cxn>
            </a:cxnLst>
            <a:rect l="T9" t="T10" r="T11" b="T12"/>
            <a:pathLst>
              <a:path w="216" h="34">
                <a:moveTo>
                  <a:pt x="0" y="33"/>
                </a:moveTo>
                <a:lnTo>
                  <a:pt x="102" y="11"/>
                </a:lnTo>
                <a:lnTo>
                  <a:pt x="215" y="0"/>
                </a:lnTo>
              </a:path>
            </a:pathLst>
          </a:custGeom>
          <a:noFill/>
          <a:ln w="12600" cap="rnd">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04" name="Freeform 31"/>
          <p:cNvSpPr>
            <a:spLocks noChangeArrowheads="1"/>
          </p:cNvSpPr>
          <p:nvPr/>
        </p:nvSpPr>
        <p:spPr bwMode="auto">
          <a:xfrm>
            <a:off x="3792538" y="4984750"/>
            <a:ext cx="323850" cy="20638"/>
          </a:xfrm>
          <a:custGeom>
            <a:avLst/>
            <a:gdLst>
              <a:gd name="T0" fmla="*/ 0 w 204"/>
              <a:gd name="T1" fmla="*/ 30242608 h 13"/>
              <a:gd name="T2" fmla="*/ 254536575 w 204"/>
              <a:gd name="T3" fmla="*/ 0 h 13"/>
              <a:gd name="T4" fmla="*/ 511592513 w 204"/>
              <a:gd name="T5" fmla="*/ 0 h 13"/>
              <a:gd name="T6" fmla="*/ 0 60000 65536"/>
              <a:gd name="T7" fmla="*/ 0 60000 65536"/>
              <a:gd name="T8" fmla="*/ 0 60000 65536"/>
              <a:gd name="T9" fmla="*/ 0 w 204"/>
              <a:gd name="T10" fmla="*/ 0 h 13"/>
              <a:gd name="T11" fmla="*/ 204 w 204"/>
              <a:gd name="T12" fmla="*/ 13 h 13"/>
            </a:gdLst>
            <a:ahLst/>
            <a:cxnLst>
              <a:cxn ang="T6">
                <a:pos x="T0" y="T1"/>
              </a:cxn>
              <a:cxn ang="T7">
                <a:pos x="T2" y="T3"/>
              </a:cxn>
              <a:cxn ang="T8">
                <a:pos x="T4" y="T5"/>
              </a:cxn>
            </a:cxnLst>
            <a:rect l="T9" t="T10" r="T11" b="T12"/>
            <a:pathLst>
              <a:path w="204" h="13">
                <a:moveTo>
                  <a:pt x="0" y="12"/>
                </a:moveTo>
                <a:lnTo>
                  <a:pt x="101" y="0"/>
                </a:lnTo>
                <a:lnTo>
                  <a:pt x="203" y="0"/>
                </a:lnTo>
              </a:path>
            </a:pathLst>
          </a:custGeom>
          <a:solidFill>
            <a:srgbClr val="FAFD00"/>
          </a:solidFill>
          <a:ln w="12600" cap="rnd">
            <a:solidFill>
              <a:srgbClr val="FAFD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05" name="Freeform 32"/>
          <p:cNvSpPr>
            <a:spLocks noChangeArrowheads="1"/>
          </p:cNvSpPr>
          <p:nvPr/>
        </p:nvSpPr>
        <p:spPr bwMode="auto">
          <a:xfrm>
            <a:off x="4114800" y="4932364"/>
            <a:ext cx="323850" cy="53975"/>
          </a:xfrm>
          <a:custGeom>
            <a:avLst/>
            <a:gdLst>
              <a:gd name="T0" fmla="*/ 0 w 204"/>
              <a:gd name="T1" fmla="*/ 83165950 h 34"/>
              <a:gd name="T2" fmla="*/ 257055938 w 204"/>
              <a:gd name="T3" fmla="*/ 55443438 h 34"/>
              <a:gd name="T4" fmla="*/ 511592513 w 204"/>
              <a:gd name="T5" fmla="*/ 0 h 34"/>
              <a:gd name="T6" fmla="*/ 0 60000 65536"/>
              <a:gd name="T7" fmla="*/ 0 60000 65536"/>
              <a:gd name="T8" fmla="*/ 0 60000 65536"/>
              <a:gd name="T9" fmla="*/ 0 w 204"/>
              <a:gd name="T10" fmla="*/ 0 h 34"/>
              <a:gd name="T11" fmla="*/ 204 w 204"/>
              <a:gd name="T12" fmla="*/ 34 h 34"/>
            </a:gdLst>
            <a:ahLst/>
            <a:cxnLst>
              <a:cxn ang="T6">
                <a:pos x="T0" y="T1"/>
              </a:cxn>
              <a:cxn ang="T7">
                <a:pos x="T2" y="T3"/>
              </a:cxn>
              <a:cxn ang="T8">
                <a:pos x="T4" y="T5"/>
              </a:cxn>
            </a:cxnLst>
            <a:rect l="T9" t="T10" r="T11" b="T12"/>
            <a:pathLst>
              <a:path w="204" h="34">
                <a:moveTo>
                  <a:pt x="0" y="33"/>
                </a:moveTo>
                <a:lnTo>
                  <a:pt x="102" y="22"/>
                </a:lnTo>
                <a:lnTo>
                  <a:pt x="203" y="0"/>
                </a:lnTo>
              </a:path>
            </a:pathLst>
          </a:custGeom>
          <a:solidFill>
            <a:srgbClr val="FAFD00"/>
          </a:solidFill>
          <a:ln w="12600" cap="rnd">
            <a:solidFill>
              <a:srgbClr val="FAFD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06" name="Freeform 33"/>
          <p:cNvSpPr>
            <a:spLocks noChangeArrowheads="1"/>
          </p:cNvSpPr>
          <p:nvPr/>
        </p:nvSpPr>
        <p:spPr bwMode="auto">
          <a:xfrm>
            <a:off x="4437064" y="4878388"/>
            <a:ext cx="325437" cy="55562"/>
          </a:xfrm>
          <a:custGeom>
            <a:avLst/>
            <a:gdLst>
              <a:gd name="T0" fmla="*/ 0 w 205"/>
              <a:gd name="T1" fmla="*/ 85684541 h 35"/>
              <a:gd name="T2" fmla="*/ 257055543 w 205"/>
              <a:gd name="T3" fmla="*/ 27720676 h 35"/>
              <a:gd name="T4" fmla="*/ 514111085 w 205"/>
              <a:gd name="T5" fmla="*/ 0 h 35"/>
              <a:gd name="T6" fmla="*/ 0 60000 65536"/>
              <a:gd name="T7" fmla="*/ 0 60000 65536"/>
              <a:gd name="T8" fmla="*/ 0 60000 65536"/>
              <a:gd name="T9" fmla="*/ 0 w 205"/>
              <a:gd name="T10" fmla="*/ 0 h 35"/>
              <a:gd name="T11" fmla="*/ 205 w 205"/>
              <a:gd name="T12" fmla="*/ 35 h 35"/>
            </a:gdLst>
            <a:ahLst/>
            <a:cxnLst>
              <a:cxn ang="T6">
                <a:pos x="T0" y="T1"/>
              </a:cxn>
              <a:cxn ang="T7">
                <a:pos x="T2" y="T3"/>
              </a:cxn>
              <a:cxn ang="T8">
                <a:pos x="T4" y="T5"/>
              </a:cxn>
            </a:cxnLst>
            <a:rect l="T9" t="T10" r="T11" b="T12"/>
            <a:pathLst>
              <a:path w="205" h="35">
                <a:moveTo>
                  <a:pt x="0" y="34"/>
                </a:moveTo>
                <a:lnTo>
                  <a:pt x="102" y="11"/>
                </a:lnTo>
                <a:lnTo>
                  <a:pt x="204" y="0"/>
                </a:lnTo>
              </a:path>
            </a:pathLst>
          </a:custGeom>
          <a:solidFill>
            <a:srgbClr val="FAFD00"/>
          </a:solidFill>
          <a:ln w="12600" cap="rnd">
            <a:solidFill>
              <a:srgbClr val="FAFD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07" name="Freeform 34"/>
          <p:cNvSpPr>
            <a:spLocks noChangeArrowheads="1"/>
          </p:cNvSpPr>
          <p:nvPr/>
        </p:nvSpPr>
        <p:spPr bwMode="auto">
          <a:xfrm>
            <a:off x="4760913" y="4860925"/>
            <a:ext cx="323850" cy="19050"/>
          </a:xfrm>
          <a:custGeom>
            <a:avLst/>
            <a:gdLst>
              <a:gd name="T0" fmla="*/ 0 w 204"/>
              <a:gd name="T1" fmla="*/ 27722513 h 12"/>
              <a:gd name="T2" fmla="*/ 254536575 w 204"/>
              <a:gd name="T3" fmla="*/ 0 h 12"/>
              <a:gd name="T4" fmla="*/ 51159251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0"/>
                </a:lnTo>
                <a:lnTo>
                  <a:pt x="203" y="0"/>
                </a:lnTo>
              </a:path>
            </a:pathLst>
          </a:custGeom>
          <a:solidFill>
            <a:srgbClr val="FAFD00"/>
          </a:solidFill>
          <a:ln w="12600" cap="rnd">
            <a:solidFill>
              <a:srgbClr val="FAFD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08" name="Line 35"/>
          <p:cNvSpPr>
            <a:spLocks noChangeShapeType="1"/>
          </p:cNvSpPr>
          <p:nvPr/>
        </p:nvSpPr>
        <p:spPr bwMode="auto">
          <a:xfrm flipV="1">
            <a:off x="5089526" y="4816475"/>
            <a:ext cx="309563" cy="52388"/>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09" name="Freeform 36"/>
          <p:cNvSpPr>
            <a:spLocks noChangeArrowheads="1"/>
          </p:cNvSpPr>
          <p:nvPr/>
        </p:nvSpPr>
        <p:spPr bwMode="auto">
          <a:xfrm>
            <a:off x="5405438" y="4789488"/>
            <a:ext cx="342900" cy="36512"/>
          </a:xfrm>
          <a:custGeom>
            <a:avLst/>
            <a:gdLst>
              <a:gd name="T0" fmla="*/ 0 w 216"/>
              <a:gd name="T1" fmla="*/ 55442678 h 23"/>
              <a:gd name="T2" fmla="*/ 257055938 w 216"/>
              <a:gd name="T3" fmla="*/ 27720545 h 23"/>
              <a:gd name="T4" fmla="*/ 541834388 w 216"/>
              <a:gd name="T5" fmla="*/ 0 h 23"/>
              <a:gd name="T6" fmla="*/ 0 60000 65536"/>
              <a:gd name="T7" fmla="*/ 0 60000 65536"/>
              <a:gd name="T8" fmla="*/ 0 60000 65536"/>
              <a:gd name="T9" fmla="*/ 0 w 216"/>
              <a:gd name="T10" fmla="*/ 0 h 23"/>
              <a:gd name="T11" fmla="*/ 216 w 216"/>
              <a:gd name="T12" fmla="*/ 23 h 23"/>
            </a:gdLst>
            <a:ahLst/>
            <a:cxnLst>
              <a:cxn ang="T6">
                <a:pos x="T0" y="T1"/>
              </a:cxn>
              <a:cxn ang="T7">
                <a:pos x="T2" y="T3"/>
              </a:cxn>
              <a:cxn ang="T8">
                <a:pos x="T4" y="T5"/>
              </a:cxn>
            </a:cxnLst>
            <a:rect l="T9" t="T10" r="T11" b="T12"/>
            <a:pathLst>
              <a:path w="216" h="23">
                <a:moveTo>
                  <a:pt x="0" y="22"/>
                </a:moveTo>
                <a:lnTo>
                  <a:pt x="102" y="11"/>
                </a:lnTo>
                <a:lnTo>
                  <a:pt x="215" y="0"/>
                </a:lnTo>
              </a:path>
            </a:pathLst>
          </a:custGeom>
          <a:solidFill>
            <a:srgbClr val="FAFD00"/>
          </a:solidFill>
          <a:ln w="12600" cap="rnd">
            <a:solidFill>
              <a:srgbClr val="FAFD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10" name="Line 37"/>
          <p:cNvSpPr>
            <a:spLocks noChangeShapeType="1"/>
          </p:cNvSpPr>
          <p:nvPr/>
        </p:nvSpPr>
        <p:spPr bwMode="auto">
          <a:xfrm flipV="1">
            <a:off x="5753101" y="4762501"/>
            <a:ext cx="309563" cy="34925"/>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11" name="Line 38"/>
          <p:cNvSpPr>
            <a:spLocks noChangeShapeType="1"/>
          </p:cNvSpPr>
          <p:nvPr/>
        </p:nvSpPr>
        <p:spPr bwMode="auto">
          <a:xfrm>
            <a:off x="6075363" y="4770439"/>
            <a:ext cx="311150" cy="1587"/>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12" name="Line 39"/>
          <p:cNvSpPr>
            <a:spLocks noChangeShapeType="1"/>
          </p:cNvSpPr>
          <p:nvPr/>
        </p:nvSpPr>
        <p:spPr bwMode="auto">
          <a:xfrm flipV="1">
            <a:off x="6399213" y="4745039"/>
            <a:ext cx="309562" cy="33337"/>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13" name="Line 40"/>
          <p:cNvSpPr>
            <a:spLocks noChangeShapeType="1"/>
          </p:cNvSpPr>
          <p:nvPr/>
        </p:nvSpPr>
        <p:spPr bwMode="auto">
          <a:xfrm flipV="1">
            <a:off x="6721476" y="4727575"/>
            <a:ext cx="309563" cy="33338"/>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14" name="Line 41"/>
          <p:cNvSpPr>
            <a:spLocks noChangeShapeType="1"/>
          </p:cNvSpPr>
          <p:nvPr/>
        </p:nvSpPr>
        <p:spPr bwMode="auto">
          <a:xfrm flipV="1">
            <a:off x="7043738" y="4710114"/>
            <a:ext cx="309562" cy="33337"/>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15" name="Freeform 42"/>
          <p:cNvSpPr>
            <a:spLocks noChangeArrowheads="1"/>
          </p:cNvSpPr>
          <p:nvPr/>
        </p:nvSpPr>
        <p:spPr bwMode="auto">
          <a:xfrm>
            <a:off x="7359650" y="4718050"/>
            <a:ext cx="342900" cy="1588"/>
          </a:xfrm>
          <a:custGeom>
            <a:avLst/>
            <a:gdLst>
              <a:gd name="T0" fmla="*/ 0 w 216"/>
              <a:gd name="T1" fmla="*/ 0 h 1"/>
              <a:gd name="T2" fmla="*/ 257055938 w 216"/>
              <a:gd name="T3" fmla="*/ 0 h 1"/>
              <a:gd name="T4" fmla="*/ 541834388 w 216"/>
              <a:gd name="T5" fmla="*/ 0 h 1"/>
              <a:gd name="T6" fmla="*/ 0 60000 65536"/>
              <a:gd name="T7" fmla="*/ 0 60000 65536"/>
              <a:gd name="T8" fmla="*/ 0 60000 65536"/>
              <a:gd name="T9" fmla="*/ 0 w 216"/>
              <a:gd name="T10" fmla="*/ 0 h 1"/>
              <a:gd name="T11" fmla="*/ 216 w 216"/>
              <a:gd name="T12" fmla="*/ 1 h 1"/>
            </a:gdLst>
            <a:ahLst/>
            <a:cxnLst>
              <a:cxn ang="T6">
                <a:pos x="T0" y="T1"/>
              </a:cxn>
              <a:cxn ang="T7">
                <a:pos x="T2" y="T3"/>
              </a:cxn>
              <a:cxn ang="T8">
                <a:pos x="T4" y="T5"/>
              </a:cxn>
            </a:cxnLst>
            <a:rect l="T9" t="T10" r="T11" b="T12"/>
            <a:pathLst>
              <a:path w="216" h="1">
                <a:moveTo>
                  <a:pt x="0" y="0"/>
                </a:moveTo>
                <a:lnTo>
                  <a:pt x="102" y="0"/>
                </a:lnTo>
                <a:lnTo>
                  <a:pt x="215" y="0"/>
                </a:lnTo>
              </a:path>
            </a:pathLst>
          </a:custGeom>
          <a:solidFill>
            <a:srgbClr val="FAFD00"/>
          </a:solidFill>
          <a:ln w="12600" cap="rnd">
            <a:solidFill>
              <a:srgbClr val="FAFD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16" name="Line 43"/>
          <p:cNvSpPr>
            <a:spLocks noChangeShapeType="1"/>
          </p:cNvSpPr>
          <p:nvPr/>
        </p:nvSpPr>
        <p:spPr bwMode="auto">
          <a:xfrm>
            <a:off x="7707313" y="4718050"/>
            <a:ext cx="309562" cy="1588"/>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17" name="Freeform 44"/>
          <p:cNvSpPr>
            <a:spLocks noChangeArrowheads="1"/>
          </p:cNvSpPr>
          <p:nvPr/>
        </p:nvSpPr>
        <p:spPr bwMode="auto">
          <a:xfrm>
            <a:off x="8023225" y="4718050"/>
            <a:ext cx="325438" cy="19050"/>
          </a:xfrm>
          <a:custGeom>
            <a:avLst/>
            <a:gdLst>
              <a:gd name="T0" fmla="*/ 0 w 205"/>
              <a:gd name="T1" fmla="*/ 0 h 12"/>
              <a:gd name="T2" fmla="*/ 257056332 w 205"/>
              <a:gd name="T3" fmla="*/ 0 h 12"/>
              <a:gd name="T4" fmla="*/ 514112665 w 205"/>
              <a:gd name="T5" fmla="*/ 27722513 h 12"/>
              <a:gd name="T6" fmla="*/ 0 60000 65536"/>
              <a:gd name="T7" fmla="*/ 0 60000 65536"/>
              <a:gd name="T8" fmla="*/ 0 60000 65536"/>
              <a:gd name="T9" fmla="*/ 0 w 205"/>
              <a:gd name="T10" fmla="*/ 0 h 12"/>
              <a:gd name="T11" fmla="*/ 205 w 205"/>
              <a:gd name="T12" fmla="*/ 12 h 12"/>
            </a:gdLst>
            <a:ahLst/>
            <a:cxnLst>
              <a:cxn ang="T6">
                <a:pos x="T0" y="T1"/>
              </a:cxn>
              <a:cxn ang="T7">
                <a:pos x="T2" y="T3"/>
              </a:cxn>
              <a:cxn ang="T8">
                <a:pos x="T4" y="T5"/>
              </a:cxn>
            </a:cxnLst>
            <a:rect l="T9" t="T10" r="T11" b="T12"/>
            <a:pathLst>
              <a:path w="205" h="12">
                <a:moveTo>
                  <a:pt x="0" y="0"/>
                </a:moveTo>
                <a:lnTo>
                  <a:pt x="102" y="0"/>
                </a:lnTo>
                <a:lnTo>
                  <a:pt x="204" y="11"/>
                </a:lnTo>
              </a:path>
            </a:pathLst>
          </a:custGeom>
          <a:solidFill>
            <a:srgbClr val="FAFD00"/>
          </a:solidFill>
          <a:ln w="12600" cap="rnd">
            <a:solidFill>
              <a:srgbClr val="FAFD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18" name="Line 45"/>
          <p:cNvSpPr>
            <a:spLocks noChangeShapeType="1"/>
          </p:cNvSpPr>
          <p:nvPr/>
        </p:nvSpPr>
        <p:spPr bwMode="auto">
          <a:xfrm>
            <a:off x="8353426" y="4735514"/>
            <a:ext cx="309563" cy="1587"/>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19" name="Freeform 46"/>
          <p:cNvSpPr>
            <a:spLocks noChangeArrowheads="1"/>
          </p:cNvSpPr>
          <p:nvPr/>
        </p:nvSpPr>
        <p:spPr bwMode="auto">
          <a:xfrm>
            <a:off x="2806700" y="5146675"/>
            <a:ext cx="323850" cy="19050"/>
          </a:xfrm>
          <a:custGeom>
            <a:avLst/>
            <a:gdLst>
              <a:gd name="T0" fmla="*/ 0 w 204"/>
              <a:gd name="T1" fmla="*/ 27722513 h 12"/>
              <a:gd name="T2" fmla="*/ 254536575 w 204"/>
              <a:gd name="T3" fmla="*/ 27722513 h 12"/>
              <a:gd name="T4" fmla="*/ 51159251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0" name="Freeform 47"/>
          <p:cNvSpPr>
            <a:spLocks noChangeArrowheads="1"/>
          </p:cNvSpPr>
          <p:nvPr/>
        </p:nvSpPr>
        <p:spPr bwMode="auto">
          <a:xfrm>
            <a:off x="3128963" y="5056189"/>
            <a:ext cx="323850" cy="92075"/>
          </a:xfrm>
          <a:custGeom>
            <a:avLst/>
            <a:gdLst>
              <a:gd name="T0" fmla="*/ 0 w 204"/>
              <a:gd name="T1" fmla="*/ 143649700 h 58"/>
              <a:gd name="T2" fmla="*/ 257055938 w 204"/>
              <a:gd name="T3" fmla="*/ 85685313 h 58"/>
              <a:gd name="T4" fmla="*/ 51159251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600" cap="rnd">
            <a:solidFill>
              <a:srgbClr val="DD9CB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1" name="Freeform 48"/>
          <p:cNvSpPr>
            <a:spLocks noChangeArrowheads="1"/>
          </p:cNvSpPr>
          <p:nvPr/>
        </p:nvSpPr>
        <p:spPr bwMode="auto">
          <a:xfrm>
            <a:off x="3451225" y="4895851"/>
            <a:ext cx="342900" cy="161925"/>
          </a:xfrm>
          <a:custGeom>
            <a:avLst/>
            <a:gdLst>
              <a:gd name="T0" fmla="*/ 0 w 216"/>
              <a:gd name="T1" fmla="*/ 254536575 h 102"/>
              <a:gd name="T2" fmla="*/ 257055938 w 216"/>
              <a:gd name="T3" fmla="*/ 141128750 h 102"/>
              <a:gd name="T4" fmla="*/ 541834388 w 216"/>
              <a:gd name="T5" fmla="*/ 0 h 102"/>
              <a:gd name="T6" fmla="*/ 0 60000 65536"/>
              <a:gd name="T7" fmla="*/ 0 60000 65536"/>
              <a:gd name="T8" fmla="*/ 0 60000 65536"/>
              <a:gd name="T9" fmla="*/ 0 w 216"/>
              <a:gd name="T10" fmla="*/ 0 h 102"/>
              <a:gd name="T11" fmla="*/ 216 w 216"/>
              <a:gd name="T12" fmla="*/ 102 h 102"/>
            </a:gdLst>
            <a:ahLst/>
            <a:cxnLst>
              <a:cxn ang="T6">
                <a:pos x="T0" y="T1"/>
              </a:cxn>
              <a:cxn ang="T7">
                <a:pos x="T2" y="T3"/>
              </a:cxn>
              <a:cxn ang="T8">
                <a:pos x="T4" y="T5"/>
              </a:cxn>
            </a:cxnLst>
            <a:rect l="T9" t="T10" r="T11" b="T12"/>
            <a:pathLst>
              <a:path w="216" h="102">
                <a:moveTo>
                  <a:pt x="0" y="101"/>
                </a:moveTo>
                <a:lnTo>
                  <a:pt x="102" y="56"/>
                </a:lnTo>
                <a:lnTo>
                  <a:pt x="215" y="0"/>
                </a:lnTo>
              </a:path>
            </a:pathLst>
          </a:custGeom>
          <a:noFill/>
          <a:ln w="12600" cap="rnd">
            <a:solidFill>
              <a:srgbClr val="DD9CB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2" name="Freeform 49"/>
          <p:cNvSpPr>
            <a:spLocks noChangeArrowheads="1"/>
          </p:cNvSpPr>
          <p:nvPr/>
        </p:nvSpPr>
        <p:spPr bwMode="auto">
          <a:xfrm>
            <a:off x="3792538" y="4646614"/>
            <a:ext cx="323850" cy="250825"/>
          </a:xfrm>
          <a:custGeom>
            <a:avLst/>
            <a:gdLst>
              <a:gd name="T0" fmla="*/ 0 w 204"/>
              <a:gd name="T1" fmla="*/ 395665325 h 158"/>
              <a:gd name="T2" fmla="*/ 141128750 w 204"/>
              <a:gd name="T3" fmla="*/ 309978425 h 158"/>
              <a:gd name="T4" fmla="*/ 254536575 w 204"/>
              <a:gd name="T5" fmla="*/ 196572188 h 158"/>
              <a:gd name="T6" fmla="*/ 398184688 w 204"/>
              <a:gd name="T7" fmla="*/ 83165950 h 158"/>
              <a:gd name="T8" fmla="*/ 511592513 w 204"/>
              <a:gd name="T9" fmla="*/ 0 h 158"/>
              <a:gd name="T10" fmla="*/ 0 60000 65536"/>
              <a:gd name="T11" fmla="*/ 0 60000 65536"/>
              <a:gd name="T12" fmla="*/ 0 60000 65536"/>
              <a:gd name="T13" fmla="*/ 0 60000 65536"/>
              <a:gd name="T14" fmla="*/ 0 60000 65536"/>
              <a:gd name="T15" fmla="*/ 0 w 204"/>
              <a:gd name="T16" fmla="*/ 0 h 158"/>
              <a:gd name="T17" fmla="*/ 204 w 204"/>
              <a:gd name="T18" fmla="*/ 158 h 158"/>
            </a:gdLst>
            <a:ahLst/>
            <a:cxnLst>
              <a:cxn ang="T10">
                <a:pos x="T0" y="T1"/>
              </a:cxn>
              <a:cxn ang="T11">
                <a:pos x="T2" y="T3"/>
              </a:cxn>
              <a:cxn ang="T12">
                <a:pos x="T4" y="T5"/>
              </a:cxn>
              <a:cxn ang="T13">
                <a:pos x="T6" y="T7"/>
              </a:cxn>
              <a:cxn ang="T14">
                <a:pos x="T8" y="T9"/>
              </a:cxn>
            </a:cxnLst>
            <a:rect l="T15" t="T16" r="T17" b="T18"/>
            <a:pathLst>
              <a:path w="204" h="158">
                <a:moveTo>
                  <a:pt x="0" y="157"/>
                </a:moveTo>
                <a:lnTo>
                  <a:pt x="56" y="123"/>
                </a:lnTo>
                <a:lnTo>
                  <a:pt x="101" y="78"/>
                </a:lnTo>
                <a:lnTo>
                  <a:pt x="158" y="33"/>
                </a:lnTo>
                <a:lnTo>
                  <a:pt x="203" y="0"/>
                </a:lnTo>
              </a:path>
            </a:pathLst>
          </a:custGeom>
          <a:noFill/>
          <a:ln w="12600" cap="rnd">
            <a:solidFill>
              <a:srgbClr val="DD9CB3"/>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3" name="Freeform 50"/>
          <p:cNvSpPr>
            <a:spLocks noChangeArrowheads="1"/>
          </p:cNvSpPr>
          <p:nvPr/>
        </p:nvSpPr>
        <p:spPr bwMode="auto">
          <a:xfrm>
            <a:off x="4114800" y="4484688"/>
            <a:ext cx="323850" cy="163512"/>
          </a:xfrm>
          <a:custGeom>
            <a:avLst/>
            <a:gdLst>
              <a:gd name="T0" fmla="*/ 0 w 204"/>
              <a:gd name="T1" fmla="*/ 257055151 h 103"/>
              <a:gd name="T2" fmla="*/ 257055938 w 204"/>
              <a:gd name="T3" fmla="*/ 113405891 h 103"/>
              <a:gd name="T4" fmla="*/ 511592513 w 204"/>
              <a:gd name="T5" fmla="*/ 0 h 103"/>
              <a:gd name="T6" fmla="*/ 0 60000 65536"/>
              <a:gd name="T7" fmla="*/ 0 60000 65536"/>
              <a:gd name="T8" fmla="*/ 0 60000 65536"/>
              <a:gd name="T9" fmla="*/ 0 w 204"/>
              <a:gd name="T10" fmla="*/ 0 h 103"/>
              <a:gd name="T11" fmla="*/ 204 w 204"/>
              <a:gd name="T12" fmla="*/ 103 h 103"/>
            </a:gdLst>
            <a:ahLst/>
            <a:cxnLst>
              <a:cxn ang="T6">
                <a:pos x="T0" y="T1"/>
              </a:cxn>
              <a:cxn ang="T7">
                <a:pos x="T2" y="T3"/>
              </a:cxn>
              <a:cxn ang="T8">
                <a:pos x="T4" y="T5"/>
              </a:cxn>
            </a:cxnLst>
            <a:rect l="T9" t="T10" r="T11" b="T12"/>
            <a:pathLst>
              <a:path w="204" h="103">
                <a:moveTo>
                  <a:pt x="0" y="102"/>
                </a:moveTo>
                <a:lnTo>
                  <a:pt x="102" y="45"/>
                </a:lnTo>
                <a:lnTo>
                  <a:pt x="203" y="0"/>
                </a:lnTo>
              </a:path>
            </a:pathLst>
          </a:custGeom>
          <a:noFill/>
          <a:ln w="12600" cap="rnd">
            <a:solidFill>
              <a:srgbClr val="F95AB7"/>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4" name="Line 51"/>
          <p:cNvSpPr>
            <a:spLocks noChangeShapeType="1"/>
          </p:cNvSpPr>
          <p:nvPr/>
        </p:nvSpPr>
        <p:spPr bwMode="auto">
          <a:xfrm flipV="1">
            <a:off x="4443413" y="4316413"/>
            <a:ext cx="311150" cy="176212"/>
          </a:xfrm>
          <a:prstGeom prst="line">
            <a:avLst/>
          </a:prstGeom>
          <a:noFill/>
          <a:ln w="12600" cap="sq">
            <a:solidFill>
              <a:srgbClr val="F95AB7"/>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25" name="Freeform 52"/>
          <p:cNvSpPr>
            <a:spLocks noChangeArrowheads="1"/>
          </p:cNvSpPr>
          <p:nvPr/>
        </p:nvSpPr>
        <p:spPr bwMode="auto">
          <a:xfrm>
            <a:off x="4760913" y="4181476"/>
            <a:ext cx="323850" cy="144463"/>
          </a:xfrm>
          <a:custGeom>
            <a:avLst/>
            <a:gdLst>
              <a:gd name="T0" fmla="*/ 0 w 204"/>
              <a:gd name="T1" fmla="*/ 226814848 h 91"/>
              <a:gd name="T2" fmla="*/ 254536575 w 204"/>
              <a:gd name="T3" fmla="*/ 113408218 h 91"/>
              <a:gd name="T4" fmla="*/ 511592513 w 204"/>
              <a:gd name="T5" fmla="*/ 0 h 91"/>
              <a:gd name="T6" fmla="*/ 0 60000 65536"/>
              <a:gd name="T7" fmla="*/ 0 60000 65536"/>
              <a:gd name="T8" fmla="*/ 0 60000 65536"/>
              <a:gd name="T9" fmla="*/ 0 w 204"/>
              <a:gd name="T10" fmla="*/ 0 h 91"/>
              <a:gd name="T11" fmla="*/ 204 w 204"/>
              <a:gd name="T12" fmla="*/ 91 h 91"/>
            </a:gdLst>
            <a:ahLst/>
            <a:cxnLst>
              <a:cxn ang="T6">
                <a:pos x="T0" y="T1"/>
              </a:cxn>
              <a:cxn ang="T7">
                <a:pos x="T2" y="T3"/>
              </a:cxn>
              <a:cxn ang="T8">
                <a:pos x="T4" y="T5"/>
              </a:cxn>
            </a:cxnLst>
            <a:rect l="T9" t="T10" r="T11" b="T12"/>
            <a:pathLst>
              <a:path w="204" h="91">
                <a:moveTo>
                  <a:pt x="0" y="90"/>
                </a:moveTo>
                <a:lnTo>
                  <a:pt x="101" y="45"/>
                </a:lnTo>
                <a:lnTo>
                  <a:pt x="203" y="0"/>
                </a:lnTo>
              </a:path>
            </a:pathLst>
          </a:custGeom>
          <a:noFill/>
          <a:ln w="12600" cap="rnd">
            <a:solidFill>
              <a:srgbClr val="F95AB7"/>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6" name="Freeform 53"/>
          <p:cNvSpPr>
            <a:spLocks noChangeArrowheads="1"/>
          </p:cNvSpPr>
          <p:nvPr/>
        </p:nvSpPr>
        <p:spPr bwMode="auto">
          <a:xfrm>
            <a:off x="5083175" y="4075113"/>
            <a:ext cx="323850" cy="107950"/>
          </a:xfrm>
          <a:custGeom>
            <a:avLst/>
            <a:gdLst>
              <a:gd name="T0" fmla="*/ 0 w 204"/>
              <a:gd name="T1" fmla="*/ 168851263 h 68"/>
              <a:gd name="T2" fmla="*/ 257055938 w 204"/>
              <a:gd name="T3" fmla="*/ 83165950 h 68"/>
              <a:gd name="T4" fmla="*/ 511592513 w 204"/>
              <a:gd name="T5" fmla="*/ 0 h 68"/>
              <a:gd name="T6" fmla="*/ 0 60000 65536"/>
              <a:gd name="T7" fmla="*/ 0 60000 65536"/>
              <a:gd name="T8" fmla="*/ 0 60000 65536"/>
              <a:gd name="T9" fmla="*/ 0 w 204"/>
              <a:gd name="T10" fmla="*/ 0 h 68"/>
              <a:gd name="T11" fmla="*/ 204 w 204"/>
              <a:gd name="T12" fmla="*/ 68 h 68"/>
            </a:gdLst>
            <a:ahLst/>
            <a:cxnLst>
              <a:cxn ang="T6">
                <a:pos x="T0" y="T1"/>
              </a:cxn>
              <a:cxn ang="T7">
                <a:pos x="T2" y="T3"/>
              </a:cxn>
              <a:cxn ang="T8">
                <a:pos x="T4" y="T5"/>
              </a:cxn>
            </a:cxnLst>
            <a:rect l="T9" t="T10" r="T11" b="T12"/>
            <a:pathLst>
              <a:path w="204" h="68">
                <a:moveTo>
                  <a:pt x="0" y="67"/>
                </a:moveTo>
                <a:lnTo>
                  <a:pt x="102" y="33"/>
                </a:lnTo>
                <a:lnTo>
                  <a:pt x="203"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7" name="Freeform 54"/>
          <p:cNvSpPr>
            <a:spLocks noChangeArrowheads="1"/>
          </p:cNvSpPr>
          <p:nvPr/>
        </p:nvSpPr>
        <p:spPr bwMode="auto">
          <a:xfrm>
            <a:off x="5405438" y="3967164"/>
            <a:ext cx="342900" cy="109537"/>
          </a:xfrm>
          <a:custGeom>
            <a:avLst/>
            <a:gdLst>
              <a:gd name="T0" fmla="*/ 0 w 216"/>
              <a:gd name="T1" fmla="*/ 171369843 h 69"/>
              <a:gd name="T2" fmla="*/ 257055938 w 216"/>
              <a:gd name="T3" fmla="*/ 85684921 h 69"/>
              <a:gd name="T4" fmla="*/ 541834388 w 216"/>
              <a:gd name="T5" fmla="*/ 0 h 69"/>
              <a:gd name="T6" fmla="*/ 0 60000 65536"/>
              <a:gd name="T7" fmla="*/ 0 60000 65536"/>
              <a:gd name="T8" fmla="*/ 0 60000 65536"/>
              <a:gd name="T9" fmla="*/ 0 w 216"/>
              <a:gd name="T10" fmla="*/ 0 h 69"/>
              <a:gd name="T11" fmla="*/ 216 w 216"/>
              <a:gd name="T12" fmla="*/ 69 h 69"/>
            </a:gdLst>
            <a:ahLst/>
            <a:cxnLst>
              <a:cxn ang="T6">
                <a:pos x="T0" y="T1"/>
              </a:cxn>
              <a:cxn ang="T7">
                <a:pos x="T2" y="T3"/>
              </a:cxn>
              <a:cxn ang="T8">
                <a:pos x="T4" y="T5"/>
              </a:cxn>
            </a:cxnLst>
            <a:rect l="T9" t="T10" r="T11" b="T12"/>
            <a:pathLst>
              <a:path w="216" h="69">
                <a:moveTo>
                  <a:pt x="0" y="68"/>
                </a:moveTo>
                <a:lnTo>
                  <a:pt x="102" y="34"/>
                </a:lnTo>
                <a:lnTo>
                  <a:pt x="215" y="0"/>
                </a:lnTo>
              </a:path>
            </a:pathLst>
          </a:custGeom>
          <a:noFill/>
          <a:ln w="12600" cap="rnd">
            <a:solidFill>
              <a:srgbClr val="F95AB7"/>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8" name="Freeform 55"/>
          <p:cNvSpPr>
            <a:spLocks noChangeArrowheads="1"/>
          </p:cNvSpPr>
          <p:nvPr/>
        </p:nvSpPr>
        <p:spPr bwMode="auto">
          <a:xfrm>
            <a:off x="5746750" y="3913188"/>
            <a:ext cx="323850" cy="55562"/>
          </a:xfrm>
          <a:custGeom>
            <a:avLst/>
            <a:gdLst>
              <a:gd name="T0" fmla="*/ 0 w 204"/>
              <a:gd name="T1" fmla="*/ 85684541 h 35"/>
              <a:gd name="T2" fmla="*/ 257055938 w 204"/>
              <a:gd name="T3" fmla="*/ 30241603 h 35"/>
              <a:gd name="T4" fmla="*/ 511592513 w 204"/>
              <a:gd name="T5" fmla="*/ 0 h 35"/>
              <a:gd name="T6" fmla="*/ 0 60000 65536"/>
              <a:gd name="T7" fmla="*/ 0 60000 65536"/>
              <a:gd name="T8" fmla="*/ 0 60000 65536"/>
              <a:gd name="T9" fmla="*/ 0 w 204"/>
              <a:gd name="T10" fmla="*/ 0 h 35"/>
              <a:gd name="T11" fmla="*/ 204 w 204"/>
              <a:gd name="T12" fmla="*/ 35 h 35"/>
            </a:gdLst>
            <a:ahLst/>
            <a:cxnLst>
              <a:cxn ang="T6">
                <a:pos x="T0" y="T1"/>
              </a:cxn>
              <a:cxn ang="T7">
                <a:pos x="T2" y="T3"/>
              </a:cxn>
              <a:cxn ang="T8">
                <a:pos x="T4" y="T5"/>
              </a:cxn>
            </a:cxnLst>
            <a:rect l="T9" t="T10" r="T11" b="T12"/>
            <a:pathLst>
              <a:path w="204" h="35">
                <a:moveTo>
                  <a:pt x="0" y="34"/>
                </a:moveTo>
                <a:lnTo>
                  <a:pt x="102" y="12"/>
                </a:lnTo>
                <a:lnTo>
                  <a:pt x="203"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29" name="Line 56"/>
          <p:cNvSpPr>
            <a:spLocks noChangeShapeType="1"/>
          </p:cNvSpPr>
          <p:nvPr/>
        </p:nvSpPr>
        <p:spPr bwMode="auto">
          <a:xfrm flipV="1">
            <a:off x="6075363" y="3870325"/>
            <a:ext cx="311150" cy="50800"/>
          </a:xfrm>
          <a:prstGeom prst="line">
            <a:avLst/>
          </a:prstGeom>
          <a:noFill/>
          <a:ln w="12600" cap="sq">
            <a:solidFill>
              <a:srgbClr val="F95AB7"/>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30" name="Line 57"/>
          <p:cNvSpPr>
            <a:spLocks noChangeShapeType="1"/>
          </p:cNvSpPr>
          <p:nvPr/>
        </p:nvSpPr>
        <p:spPr bwMode="auto">
          <a:xfrm flipV="1">
            <a:off x="6399213" y="3833814"/>
            <a:ext cx="309562" cy="52387"/>
          </a:xfrm>
          <a:prstGeom prst="line">
            <a:avLst/>
          </a:prstGeom>
          <a:noFill/>
          <a:ln w="12600" cap="sq">
            <a:solidFill>
              <a:srgbClr val="F95AB7"/>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31" name="Line 58"/>
          <p:cNvSpPr>
            <a:spLocks noChangeShapeType="1"/>
          </p:cNvSpPr>
          <p:nvPr/>
        </p:nvSpPr>
        <p:spPr bwMode="auto">
          <a:xfrm flipV="1">
            <a:off x="6721476" y="3816350"/>
            <a:ext cx="309563" cy="33338"/>
          </a:xfrm>
          <a:prstGeom prst="line">
            <a:avLst/>
          </a:prstGeom>
          <a:noFill/>
          <a:ln w="12600" cap="sq">
            <a:solidFill>
              <a:srgbClr val="F95AB7"/>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32" name="Freeform 59"/>
          <p:cNvSpPr>
            <a:spLocks noChangeArrowheads="1"/>
          </p:cNvSpPr>
          <p:nvPr/>
        </p:nvSpPr>
        <p:spPr bwMode="auto">
          <a:xfrm>
            <a:off x="7037388" y="3824289"/>
            <a:ext cx="323850" cy="1587"/>
          </a:xfrm>
          <a:custGeom>
            <a:avLst/>
            <a:gdLst>
              <a:gd name="T0" fmla="*/ 0 w 204"/>
              <a:gd name="T1" fmla="*/ 0 h 1"/>
              <a:gd name="T2" fmla="*/ 257055938 w 204"/>
              <a:gd name="T3" fmla="*/ 0 h 1"/>
              <a:gd name="T4" fmla="*/ 511592513 w 204"/>
              <a:gd name="T5" fmla="*/ 0 h 1"/>
              <a:gd name="T6" fmla="*/ 0 60000 65536"/>
              <a:gd name="T7" fmla="*/ 0 60000 65536"/>
              <a:gd name="T8" fmla="*/ 0 60000 65536"/>
              <a:gd name="T9" fmla="*/ 0 w 204"/>
              <a:gd name="T10" fmla="*/ 0 h 1"/>
              <a:gd name="T11" fmla="*/ 204 w 204"/>
              <a:gd name="T12" fmla="*/ 1 h 1"/>
            </a:gdLst>
            <a:ahLst/>
            <a:cxnLst>
              <a:cxn ang="T6">
                <a:pos x="T0" y="T1"/>
              </a:cxn>
              <a:cxn ang="T7">
                <a:pos x="T2" y="T3"/>
              </a:cxn>
              <a:cxn ang="T8">
                <a:pos x="T4" y="T5"/>
              </a:cxn>
            </a:cxnLst>
            <a:rect l="T9" t="T10" r="T11" b="T12"/>
            <a:pathLst>
              <a:path w="204" h="1">
                <a:moveTo>
                  <a:pt x="0" y="0"/>
                </a:moveTo>
                <a:lnTo>
                  <a:pt x="102" y="0"/>
                </a:lnTo>
                <a:lnTo>
                  <a:pt x="203"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33" name="Freeform 60"/>
          <p:cNvSpPr>
            <a:spLocks noChangeArrowheads="1"/>
          </p:cNvSpPr>
          <p:nvPr/>
        </p:nvSpPr>
        <p:spPr bwMode="auto">
          <a:xfrm>
            <a:off x="7359650" y="3789363"/>
            <a:ext cx="342900" cy="36512"/>
          </a:xfrm>
          <a:custGeom>
            <a:avLst/>
            <a:gdLst>
              <a:gd name="T0" fmla="*/ 0 w 216"/>
              <a:gd name="T1" fmla="*/ 55442678 h 23"/>
              <a:gd name="T2" fmla="*/ 257055938 w 216"/>
              <a:gd name="T3" fmla="*/ 27720545 h 23"/>
              <a:gd name="T4" fmla="*/ 541834388 w 216"/>
              <a:gd name="T5" fmla="*/ 0 h 23"/>
              <a:gd name="T6" fmla="*/ 0 60000 65536"/>
              <a:gd name="T7" fmla="*/ 0 60000 65536"/>
              <a:gd name="T8" fmla="*/ 0 60000 65536"/>
              <a:gd name="T9" fmla="*/ 0 w 216"/>
              <a:gd name="T10" fmla="*/ 0 h 23"/>
              <a:gd name="T11" fmla="*/ 216 w 216"/>
              <a:gd name="T12" fmla="*/ 23 h 23"/>
            </a:gdLst>
            <a:ahLst/>
            <a:cxnLst>
              <a:cxn ang="T6">
                <a:pos x="T0" y="T1"/>
              </a:cxn>
              <a:cxn ang="T7">
                <a:pos x="T2" y="T3"/>
              </a:cxn>
              <a:cxn ang="T8">
                <a:pos x="T4" y="T5"/>
              </a:cxn>
            </a:cxnLst>
            <a:rect l="T9" t="T10" r="T11" b="T12"/>
            <a:pathLst>
              <a:path w="216" h="23">
                <a:moveTo>
                  <a:pt x="0" y="22"/>
                </a:moveTo>
                <a:lnTo>
                  <a:pt x="102" y="11"/>
                </a:lnTo>
                <a:lnTo>
                  <a:pt x="215"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34" name="Line 61"/>
          <p:cNvSpPr>
            <a:spLocks noChangeShapeType="1"/>
          </p:cNvSpPr>
          <p:nvPr/>
        </p:nvSpPr>
        <p:spPr bwMode="auto">
          <a:xfrm>
            <a:off x="7707313" y="3789364"/>
            <a:ext cx="309562" cy="1587"/>
          </a:xfrm>
          <a:prstGeom prst="line">
            <a:avLst/>
          </a:prstGeom>
          <a:noFill/>
          <a:ln w="12600" cap="sq">
            <a:solidFill>
              <a:srgbClr val="F95AB7"/>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35" name="Freeform 62"/>
          <p:cNvSpPr>
            <a:spLocks noChangeArrowheads="1"/>
          </p:cNvSpPr>
          <p:nvPr/>
        </p:nvSpPr>
        <p:spPr bwMode="auto">
          <a:xfrm>
            <a:off x="8023225" y="3789363"/>
            <a:ext cx="325438" cy="36512"/>
          </a:xfrm>
          <a:custGeom>
            <a:avLst/>
            <a:gdLst>
              <a:gd name="T0" fmla="*/ 0 w 205"/>
              <a:gd name="T1" fmla="*/ 0 h 23"/>
              <a:gd name="T2" fmla="*/ 257056332 w 205"/>
              <a:gd name="T3" fmla="*/ 27720545 h 23"/>
              <a:gd name="T4" fmla="*/ 514112665 w 205"/>
              <a:gd name="T5" fmla="*/ 55442678 h 23"/>
              <a:gd name="T6" fmla="*/ 0 60000 65536"/>
              <a:gd name="T7" fmla="*/ 0 60000 65536"/>
              <a:gd name="T8" fmla="*/ 0 60000 65536"/>
              <a:gd name="T9" fmla="*/ 0 w 205"/>
              <a:gd name="T10" fmla="*/ 0 h 23"/>
              <a:gd name="T11" fmla="*/ 205 w 205"/>
              <a:gd name="T12" fmla="*/ 23 h 23"/>
            </a:gdLst>
            <a:ahLst/>
            <a:cxnLst>
              <a:cxn ang="T6">
                <a:pos x="T0" y="T1"/>
              </a:cxn>
              <a:cxn ang="T7">
                <a:pos x="T2" y="T3"/>
              </a:cxn>
              <a:cxn ang="T8">
                <a:pos x="T4" y="T5"/>
              </a:cxn>
            </a:cxnLst>
            <a:rect l="T9" t="T10" r="T11" b="T12"/>
            <a:pathLst>
              <a:path w="205" h="23">
                <a:moveTo>
                  <a:pt x="0" y="0"/>
                </a:moveTo>
                <a:lnTo>
                  <a:pt x="102" y="11"/>
                </a:lnTo>
                <a:lnTo>
                  <a:pt x="204" y="22"/>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36" name="Line 63"/>
          <p:cNvSpPr>
            <a:spLocks noChangeShapeType="1"/>
          </p:cNvSpPr>
          <p:nvPr/>
        </p:nvSpPr>
        <p:spPr bwMode="auto">
          <a:xfrm>
            <a:off x="8353426" y="3830639"/>
            <a:ext cx="309563" cy="41275"/>
          </a:xfrm>
          <a:prstGeom prst="line">
            <a:avLst/>
          </a:prstGeom>
          <a:noFill/>
          <a:ln w="12600" cap="sq">
            <a:solidFill>
              <a:srgbClr val="F95AB7"/>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37" name="Freeform 64"/>
          <p:cNvSpPr>
            <a:spLocks noChangeArrowheads="1"/>
          </p:cNvSpPr>
          <p:nvPr/>
        </p:nvSpPr>
        <p:spPr bwMode="auto">
          <a:xfrm>
            <a:off x="2806700" y="5146675"/>
            <a:ext cx="323850" cy="19050"/>
          </a:xfrm>
          <a:custGeom>
            <a:avLst/>
            <a:gdLst>
              <a:gd name="T0" fmla="*/ 0 w 204"/>
              <a:gd name="T1" fmla="*/ 27722513 h 12"/>
              <a:gd name="T2" fmla="*/ 254536575 w 204"/>
              <a:gd name="T3" fmla="*/ 27722513 h 12"/>
              <a:gd name="T4" fmla="*/ 51159251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38" name="Freeform 65"/>
          <p:cNvSpPr>
            <a:spLocks noChangeArrowheads="1"/>
          </p:cNvSpPr>
          <p:nvPr/>
        </p:nvSpPr>
        <p:spPr bwMode="auto">
          <a:xfrm>
            <a:off x="3128963" y="5056189"/>
            <a:ext cx="323850" cy="92075"/>
          </a:xfrm>
          <a:custGeom>
            <a:avLst/>
            <a:gdLst>
              <a:gd name="T0" fmla="*/ 0 w 204"/>
              <a:gd name="T1" fmla="*/ 143649700 h 58"/>
              <a:gd name="T2" fmla="*/ 257055938 w 204"/>
              <a:gd name="T3" fmla="*/ 85685313 h 58"/>
              <a:gd name="T4" fmla="*/ 51159251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600" cap="rnd">
            <a:solidFill>
              <a:srgbClr val="8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39" name="Freeform 66"/>
          <p:cNvSpPr>
            <a:spLocks noChangeArrowheads="1"/>
          </p:cNvSpPr>
          <p:nvPr/>
        </p:nvSpPr>
        <p:spPr bwMode="auto">
          <a:xfrm>
            <a:off x="3451225" y="4895851"/>
            <a:ext cx="342900" cy="161925"/>
          </a:xfrm>
          <a:custGeom>
            <a:avLst/>
            <a:gdLst>
              <a:gd name="T0" fmla="*/ 0 w 216"/>
              <a:gd name="T1" fmla="*/ 254536575 h 102"/>
              <a:gd name="T2" fmla="*/ 257055938 w 216"/>
              <a:gd name="T3" fmla="*/ 141128750 h 102"/>
              <a:gd name="T4" fmla="*/ 541834388 w 216"/>
              <a:gd name="T5" fmla="*/ 0 h 102"/>
              <a:gd name="T6" fmla="*/ 0 60000 65536"/>
              <a:gd name="T7" fmla="*/ 0 60000 65536"/>
              <a:gd name="T8" fmla="*/ 0 60000 65536"/>
              <a:gd name="T9" fmla="*/ 0 w 216"/>
              <a:gd name="T10" fmla="*/ 0 h 102"/>
              <a:gd name="T11" fmla="*/ 216 w 216"/>
              <a:gd name="T12" fmla="*/ 102 h 102"/>
            </a:gdLst>
            <a:ahLst/>
            <a:cxnLst>
              <a:cxn ang="T6">
                <a:pos x="T0" y="T1"/>
              </a:cxn>
              <a:cxn ang="T7">
                <a:pos x="T2" y="T3"/>
              </a:cxn>
              <a:cxn ang="T8">
                <a:pos x="T4" y="T5"/>
              </a:cxn>
            </a:cxnLst>
            <a:rect l="T9" t="T10" r="T11" b="T12"/>
            <a:pathLst>
              <a:path w="216" h="102">
                <a:moveTo>
                  <a:pt x="0" y="101"/>
                </a:moveTo>
                <a:lnTo>
                  <a:pt x="102" y="56"/>
                </a:lnTo>
                <a:lnTo>
                  <a:pt x="215" y="0"/>
                </a:lnTo>
              </a:path>
            </a:pathLst>
          </a:custGeom>
          <a:noFill/>
          <a:ln w="12600" cap="rnd">
            <a:solidFill>
              <a:srgbClr val="8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0" name="Freeform 67"/>
          <p:cNvSpPr>
            <a:spLocks noChangeArrowheads="1"/>
          </p:cNvSpPr>
          <p:nvPr/>
        </p:nvSpPr>
        <p:spPr bwMode="auto">
          <a:xfrm>
            <a:off x="3792538" y="4646614"/>
            <a:ext cx="323850" cy="250825"/>
          </a:xfrm>
          <a:custGeom>
            <a:avLst/>
            <a:gdLst>
              <a:gd name="T0" fmla="*/ 0 w 204"/>
              <a:gd name="T1" fmla="*/ 395665325 h 158"/>
              <a:gd name="T2" fmla="*/ 254536575 w 204"/>
              <a:gd name="T3" fmla="*/ 196572188 h 158"/>
              <a:gd name="T4" fmla="*/ 511592513 w 204"/>
              <a:gd name="T5" fmla="*/ 0 h 158"/>
              <a:gd name="T6" fmla="*/ 0 60000 65536"/>
              <a:gd name="T7" fmla="*/ 0 60000 65536"/>
              <a:gd name="T8" fmla="*/ 0 60000 65536"/>
              <a:gd name="T9" fmla="*/ 0 w 204"/>
              <a:gd name="T10" fmla="*/ 0 h 158"/>
              <a:gd name="T11" fmla="*/ 204 w 204"/>
              <a:gd name="T12" fmla="*/ 158 h 158"/>
            </a:gdLst>
            <a:ahLst/>
            <a:cxnLst>
              <a:cxn ang="T6">
                <a:pos x="T0" y="T1"/>
              </a:cxn>
              <a:cxn ang="T7">
                <a:pos x="T2" y="T3"/>
              </a:cxn>
              <a:cxn ang="T8">
                <a:pos x="T4" y="T5"/>
              </a:cxn>
            </a:cxnLst>
            <a:rect l="T9" t="T10" r="T11" b="T12"/>
            <a:pathLst>
              <a:path w="204" h="158">
                <a:moveTo>
                  <a:pt x="0" y="157"/>
                </a:moveTo>
                <a:lnTo>
                  <a:pt x="101" y="78"/>
                </a:lnTo>
                <a:lnTo>
                  <a:pt x="203" y="0"/>
                </a:lnTo>
              </a:path>
            </a:pathLst>
          </a:custGeom>
          <a:noFill/>
          <a:ln w="12600" cap="rnd">
            <a:solidFill>
              <a:srgbClr val="8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1" name="Freeform 68"/>
          <p:cNvSpPr>
            <a:spLocks noChangeArrowheads="1"/>
          </p:cNvSpPr>
          <p:nvPr/>
        </p:nvSpPr>
        <p:spPr bwMode="auto">
          <a:xfrm>
            <a:off x="4114800" y="4378326"/>
            <a:ext cx="323850" cy="269875"/>
          </a:xfrm>
          <a:custGeom>
            <a:avLst/>
            <a:gdLst>
              <a:gd name="T0" fmla="*/ 0 w 204"/>
              <a:gd name="T1" fmla="*/ 425907200 h 170"/>
              <a:gd name="T2" fmla="*/ 257055938 w 204"/>
              <a:gd name="T3" fmla="*/ 226814063 h 170"/>
              <a:gd name="T4" fmla="*/ 511592513 w 204"/>
              <a:gd name="T5" fmla="*/ 0 h 170"/>
              <a:gd name="T6" fmla="*/ 0 60000 65536"/>
              <a:gd name="T7" fmla="*/ 0 60000 65536"/>
              <a:gd name="T8" fmla="*/ 0 60000 65536"/>
              <a:gd name="T9" fmla="*/ 0 w 204"/>
              <a:gd name="T10" fmla="*/ 0 h 170"/>
              <a:gd name="T11" fmla="*/ 204 w 204"/>
              <a:gd name="T12" fmla="*/ 170 h 170"/>
            </a:gdLst>
            <a:ahLst/>
            <a:cxnLst>
              <a:cxn ang="T6">
                <a:pos x="T0" y="T1"/>
              </a:cxn>
              <a:cxn ang="T7">
                <a:pos x="T2" y="T3"/>
              </a:cxn>
              <a:cxn ang="T8">
                <a:pos x="T4" y="T5"/>
              </a:cxn>
            </a:cxnLst>
            <a:rect l="T9" t="T10" r="T11" b="T12"/>
            <a:pathLst>
              <a:path w="204" h="170">
                <a:moveTo>
                  <a:pt x="0" y="169"/>
                </a:moveTo>
                <a:lnTo>
                  <a:pt x="102" y="90"/>
                </a:lnTo>
                <a:lnTo>
                  <a:pt x="203" y="0"/>
                </a:lnTo>
              </a:path>
            </a:pathLst>
          </a:custGeom>
          <a:noFill/>
          <a:ln w="12600" cap="rnd">
            <a:solidFill>
              <a:srgbClr val="8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2" name="Freeform 69"/>
          <p:cNvSpPr>
            <a:spLocks noChangeArrowheads="1"/>
          </p:cNvSpPr>
          <p:nvPr/>
        </p:nvSpPr>
        <p:spPr bwMode="auto">
          <a:xfrm>
            <a:off x="4437064" y="4038601"/>
            <a:ext cx="325437" cy="341313"/>
          </a:xfrm>
          <a:custGeom>
            <a:avLst/>
            <a:gdLst>
              <a:gd name="T0" fmla="*/ 0 w 205"/>
              <a:gd name="T1" fmla="*/ 539314228 h 215"/>
              <a:gd name="T2" fmla="*/ 257055543 w 205"/>
              <a:gd name="T3" fmla="*/ 284778867 h 215"/>
              <a:gd name="T4" fmla="*/ 514111085 w 205"/>
              <a:gd name="T5" fmla="*/ 0 h 215"/>
              <a:gd name="T6" fmla="*/ 0 60000 65536"/>
              <a:gd name="T7" fmla="*/ 0 60000 65536"/>
              <a:gd name="T8" fmla="*/ 0 60000 65536"/>
              <a:gd name="T9" fmla="*/ 0 w 205"/>
              <a:gd name="T10" fmla="*/ 0 h 215"/>
              <a:gd name="T11" fmla="*/ 205 w 205"/>
              <a:gd name="T12" fmla="*/ 215 h 215"/>
            </a:gdLst>
            <a:ahLst/>
            <a:cxnLst>
              <a:cxn ang="T6">
                <a:pos x="T0" y="T1"/>
              </a:cxn>
              <a:cxn ang="T7">
                <a:pos x="T2" y="T3"/>
              </a:cxn>
              <a:cxn ang="T8">
                <a:pos x="T4" y="T5"/>
              </a:cxn>
            </a:cxnLst>
            <a:rect l="T9" t="T10" r="T11" b="T12"/>
            <a:pathLst>
              <a:path w="205" h="215">
                <a:moveTo>
                  <a:pt x="0" y="214"/>
                </a:moveTo>
                <a:lnTo>
                  <a:pt x="102" y="113"/>
                </a:lnTo>
                <a:lnTo>
                  <a:pt x="204" y="0"/>
                </a:lnTo>
              </a:path>
            </a:pathLst>
          </a:custGeom>
          <a:noFill/>
          <a:ln w="12600" cap="rnd">
            <a:solidFill>
              <a:srgbClr val="8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3" name="Freeform 70"/>
          <p:cNvSpPr>
            <a:spLocks noChangeArrowheads="1"/>
          </p:cNvSpPr>
          <p:nvPr/>
        </p:nvSpPr>
        <p:spPr bwMode="auto">
          <a:xfrm>
            <a:off x="4760913" y="3663950"/>
            <a:ext cx="323850" cy="376238"/>
          </a:xfrm>
          <a:custGeom>
            <a:avLst/>
            <a:gdLst>
              <a:gd name="T0" fmla="*/ 0 w 204"/>
              <a:gd name="T1" fmla="*/ 594757665 h 237"/>
              <a:gd name="T2" fmla="*/ 254536575 w 204"/>
              <a:gd name="T3" fmla="*/ 282257875 h 237"/>
              <a:gd name="T4" fmla="*/ 370463763 w 204"/>
              <a:gd name="T5" fmla="*/ 141128938 h 237"/>
              <a:gd name="T6" fmla="*/ 511592513 w 204"/>
              <a:gd name="T7" fmla="*/ 0 h 237"/>
              <a:gd name="T8" fmla="*/ 0 60000 65536"/>
              <a:gd name="T9" fmla="*/ 0 60000 65536"/>
              <a:gd name="T10" fmla="*/ 0 60000 65536"/>
              <a:gd name="T11" fmla="*/ 0 60000 65536"/>
              <a:gd name="T12" fmla="*/ 0 w 204"/>
              <a:gd name="T13" fmla="*/ 0 h 237"/>
              <a:gd name="T14" fmla="*/ 204 w 204"/>
              <a:gd name="T15" fmla="*/ 237 h 237"/>
            </a:gdLst>
            <a:ahLst/>
            <a:cxnLst>
              <a:cxn ang="T8">
                <a:pos x="T0" y="T1"/>
              </a:cxn>
              <a:cxn ang="T9">
                <a:pos x="T2" y="T3"/>
              </a:cxn>
              <a:cxn ang="T10">
                <a:pos x="T4" y="T5"/>
              </a:cxn>
              <a:cxn ang="T11">
                <a:pos x="T6" y="T7"/>
              </a:cxn>
            </a:cxnLst>
            <a:rect l="T12" t="T13" r="T14" b="T15"/>
            <a:pathLst>
              <a:path w="204" h="237">
                <a:moveTo>
                  <a:pt x="0" y="236"/>
                </a:moveTo>
                <a:lnTo>
                  <a:pt x="101" y="112"/>
                </a:lnTo>
                <a:lnTo>
                  <a:pt x="147" y="56"/>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4" name="Freeform 71"/>
          <p:cNvSpPr>
            <a:spLocks noChangeArrowheads="1"/>
          </p:cNvSpPr>
          <p:nvPr/>
        </p:nvSpPr>
        <p:spPr bwMode="auto">
          <a:xfrm>
            <a:off x="5083175" y="3395664"/>
            <a:ext cx="323850" cy="269875"/>
          </a:xfrm>
          <a:custGeom>
            <a:avLst/>
            <a:gdLst>
              <a:gd name="T0" fmla="*/ 0 w 204"/>
              <a:gd name="T1" fmla="*/ 425907200 h 170"/>
              <a:gd name="T2" fmla="*/ 257055938 w 204"/>
              <a:gd name="T3" fmla="*/ 199093138 h 170"/>
              <a:gd name="T4" fmla="*/ 511592513 w 204"/>
              <a:gd name="T5" fmla="*/ 0 h 170"/>
              <a:gd name="T6" fmla="*/ 0 60000 65536"/>
              <a:gd name="T7" fmla="*/ 0 60000 65536"/>
              <a:gd name="T8" fmla="*/ 0 60000 65536"/>
              <a:gd name="T9" fmla="*/ 0 w 204"/>
              <a:gd name="T10" fmla="*/ 0 h 170"/>
              <a:gd name="T11" fmla="*/ 204 w 204"/>
              <a:gd name="T12" fmla="*/ 170 h 170"/>
            </a:gdLst>
            <a:ahLst/>
            <a:cxnLst>
              <a:cxn ang="T6">
                <a:pos x="T0" y="T1"/>
              </a:cxn>
              <a:cxn ang="T7">
                <a:pos x="T2" y="T3"/>
              </a:cxn>
              <a:cxn ang="T8">
                <a:pos x="T4" y="T5"/>
              </a:cxn>
            </a:cxnLst>
            <a:rect l="T9" t="T10" r="T11" b="T12"/>
            <a:pathLst>
              <a:path w="204" h="170">
                <a:moveTo>
                  <a:pt x="0" y="169"/>
                </a:moveTo>
                <a:lnTo>
                  <a:pt x="102" y="79"/>
                </a:lnTo>
                <a:lnTo>
                  <a:pt x="203" y="0"/>
                </a:lnTo>
              </a:path>
            </a:pathLst>
          </a:custGeom>
          <a:noFill/>
          <a:ln w="12600" cap="rnd">
            <a:solidFill>
              <a:srgbClr val="FC012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5" name="Freeform 72"/>
          <p:cNvSpPr>
            <a:spLocks noChangeArrowheads="1"/>
          </p:cNvSpPr>
          <p:nvPr/>
        </p:nvSpPr>
        <p:spPr bwMode="auto">
          <a:xfrm>
            <a:off x="5410200" y="3200400"/>
            <a:ext cx="342900" cy="215900"/>
          </a:xfrm>
          <a:custGeom>
            <a:avLst/>
            <a:gdLst>
              <a:gd name="T0" fmla="*/ 0 w 216"/>
              <a:gd name="T1" fmla="*/ 340221888 h 136"/>
              <a:gd name="T2" fmla="*/ 257055938 w 216"/>
              <a:gd name="T3" fmla="*/ 171370625 h 136"/>
              <a:gd name="T4" fmla="*/ 541834388 w 216"/>
              <a:gd name="T5" fmla="*/ 0 h 136"/>
              <a:gd name="T6" fmla="*/ 0 60000 65536"/>
              <a:gd name="T7" fmla="*/ 0 60000 65536"/>
              <a:gd name="T8" fmla="*/ 0 60000 65536"/>
              <a:gd name="T9" fmla="*/ 0 w 216"/>
              <a:gd name="T10" fmla="*/ 0 h 136"/>
              <a:gd name="T11" fmla="*/ 216 w 216"/>
              <a:gd name="T12" fmla="*/ 136 h 136"/>
            </a:gdLst>
            <a:ahLst/>
            <a:cxnLst>
              <a:cxn ang="T6">
                <a:pos x="T0" y="T1"/>
              </a:cxn>
              <a:cxn ang="T7">
                <a:pos x="T2" y="T3"/>
              </a:cxn>
              <a:cxn ang="T8">
                <a:pos x="T4" y="T5"/>
              </a:cxn>
            </a:cxnLst>
            <a:rect l="T9" t="T10" r="T11" b="T12"/>
            <a:pathLst>
              <a:path w="216" h="136">
                <a:moveTo>
                  <a:pt x="0" y="135"/>
                </a:moveTo>
                <a:lnTo>
                  <a:pt x="102" y="68"/>
                </a:lnTo>
                <a:lnTo>
                  <a:pt x="215" y="0"/>
                </a:lnTo>
              </a:path>
            </a:pathLst>
          </a:custGeom>
          <a:noFill/>
          <a:ln w="12600" cap="rnd">
            <a:solidFill>
              <a:srgbClr val="FC012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6" name="Freeform 73"/>
          <p:cNvSpPr>
            <a:spLocks noChangeArrowheads="1"/>
          </p:cNvSpPr>
          <p:nvPr/>
        </p:nvSpPr>
        <p:spPr bwMode="auto">
          <a:xfrm>
            <a:off x="5746750" y="3021014"/>
            <a:ext cx="323850" cy="161925"/>
          </a:xfrm>
          <a:custGeom>
            <a:avLst/>
            <a:gdLst>
              <a:gd name="T0" fmla="*/ 0 w 204"/>
              <a:gd name="T1" fmla="*/ 254536575 h 102"/>
              <a:gd name="T2" fmla="*/ 257055938 w 204"/>
              <a:gd name="T3" fmla="*/ 113407825 h 102"/>
              <a:gd name="T4" fmla="*/ 511592513 w 204"/>
              <a:gd name="T5" fmla="*/ 0 h 102"/>
              <a:gd name="T6" fmla="*/ 0 60000 65536"/>
              <a:gd name="T7" fmla="*/ 0 60000 65536"/>
              <a:gd name="T8" fmla="*/ 0 60000 65536"/>
              <a:gd name="T9" fmla="*/ 0 w 204"/>
              <a:gd name="T10" fmla="*/ 0 h 102"/>
              <a:gd name="T11" fmla="*/ 204 w 204"/>
              <a:gd name="T12" fmla="*/ 102 h 102"/>
            </a:gdLst>
            <a:ahLst/>
            <a:cxnLst>
              <a:cxn ang="T6">
                <a:pos x="T0" y="T1"/>
              </a:cxn>
              <a:cxn ang="T7">
                <a:pos x="T2" y="T3"/>
              </a:cxn>
              <a:cxn ang="T8">
                <a:pos x="T4" y="T5"/>
              </a:cxn>
            </a:cxnLst>
            <a:rect l="T9" t="T10" r="T11" b="T12"/>
            <a:pathLst>
              <a:path w="204" h="102">
                <a:moveTo>
                  <a:pt x="0" y="101"/>
                </a:moveTo>
                <a:lnTo>
                  <a:pt x="102" y="45"/>
                </a:lnTo>
                <a:lnTo>
                  <a:pt x="203" y="0"/>
                </a:lnTo>
              </a:path>
            </a:pathLst>
          </a:custGeom>
          <a:solidFill>
            <a:srgbClr val="FC0128"/>
          </a:solidFill>
          <a:ln w="12600" cap="rnd">
            <a:solidFill>
              <a:srgbClr val="FC0128"/>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7" name="Freeform 74"/>
          <p:cNvSpPr>
            <a:spLocks noChangeArrowheads="1"/>
          </p:cNvSpPr>
          <p:nvPr/>
        </p:nvSpPr>
        <p:spPr bwMode="auto">
          <a:xfrm>
            <a:off x="6069014" y="2860676"/>
            <a:ext cx="325437" cy="161925"/>
          </a:xfrm>
          <a:custGeom>
            <a:avLst/>
            <a:gdLst>
              <a:gd name="T0" fmla="*/ 0 w 205"/>
              <a:gd name="T1" fmla="*/ 254536575 h 102"/>
              <a:gd name="T2" fmla="*/ 257055543 w 205"/>
              <a:gd name="T3" fmla="*/ 113407825 h 102"/>
              <a:gd name="T4" fmla="*/ 514111085 w 205"/>
              <a:gd name="T5" fmla="*/ 0 h 102"/>
              <a:gd name="T6" fmla="*/ 0 60000 65536"/>
              <a:gd name="T7" fmla="*/ 0 60000 65536"/>
              <a:gd name="T8" fmla="*/ 0 60000 65536"/>
              <a:gd name="T9" fmla="*/ 0 w 205"/>
              <a:gd name="T10" fmla="*/ 0 h 102"/>
              <a:gd name="T11" fmla="*/ 205 w 205"/>
              <a:gd name="T12" fmla="*/ 102 h 102"/>
            </a:gdLst>
            <a:ahLst/>
            <a:cxnLst>
              <a:cxn ang="T6">
                <a:pos x="T0" y="T1"/>
              </a:cxn>
              <a:cxn ang="T7">
                <a:pos x="T2" y="T3"/>
              </a:cxn>
              <a:cxn ang="T8">
                <a:pos x="T4" y="T5"/>
              </a:cxn>
            </a:cxnLst>
            <a:rect l="T9" t="T10" r="T11" b="T12"/>
            <a:pathLst>
              <a:path w="205" h="102">
                <a:moveTo>
                  <a:pt x="0" y="101"/>
                </a:moveTo>
                <a:lnTo>
                  <a:pt x="102" y="45"/>
                </a:lnTo>
                <a:lnTo>
                  <a:pt x="204" y="0"/>
                </a:lnTo>
              </a:path>
            </a:pathLst>
          </a:custGeom>
          <a:solidFill>
            <a:srgbClr val="FC0128"/>
          </a:solidFill>
          <a:ln w="12600" cap="rnd">
            <a:solidFill>
              <a:srgbClr val="FC0128"/>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8" name="Freeform 75"/>
          <p:cNvSpPr>
            <a:spLocks noChangeArrowheads="1"/>
          </p:cNvSpPr>
          <p:nvPr/>
        </p:nvSpPr>
        <p:spPr bwMode="auto">
          <a:xfrm>
            <a:off x="6392863" y="2735263"/>
            <a:ext cx="323850" cy="127000"/>
          </a:xfrm>
          <a:custGeom>
            <a:avLst/>
            <a:gdLst>
              <a:gd name="T0" fmla="*/ 0 w 204"/>
              <a:gd name="T1" fmla="*/ 199093138 h 80"/>
              <a:gd name="T2" fmla="*/ 254536575 w 204"/>
              <a:gd name="T3" fmla="*/ 85685313 h 80"/>
              <a:gd name="T4" fmla="*/ 511592513 w 204"/>
              <a:gd name="T5" fmla="*/ 0 h 80"/>
              <a:gd name="T6" fmla="*/ 0 60000 65536"/>
              <a:gd name="T7" fmla="*/ 0 60000 65536"/>
              <a:gd name="T8" fmla="*/ 0 60000 65536"/>
              <a:gd name="T9" fmla="*/ 0 w 204"/>
              <a:gd name="T10" fmla="*/ 0 h 80"/>
              <a:gd name="T11" fmla="*/ 204 w 204"/>
              <a:gd name="T12" fmla="*/ 80 h 80"/>
            </a:gdLst>
            <a:ahLst/>
            <a:cxnLst>
              <a:cxn ang="T6">
                <a:pos x="T0" y="T1"/>
              </a:cxn>
              <a:cxn ang="T7">
                <a:pos x="T2" y="T3"/>
              </a:cxn>
              <a:cxn ang="T8">
                <a:pos x="T4" y="T5"/>
              </a:cxn>
            </a:cxnLst>
            <a:rect l="T9" t="T10" r="T11" b="T12"/>
            <a:pathLst>
              <a:path w="204" h="80">
                <a:moveTo>
                  <a:pt x="0" y="79"/>
                </a:moveTo>
                <a:lnTo>
                  <a:pt x="101" y="34"/>
                </a:lnTo>
                <a:lnTo>
                  <a:pt x="203" y="0"/>
                </a:lnTo>
              </a:path>
            </a:pathLst>
          </a:custGeom>
          <a:solidFill>
            <a:srgbClr val="FC0128"/>
          </a:solidFill>
          <a:ln w="12600" cap="rnd">
            <a:solidFill>
              <a:srgbClr val="FC0128"/>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49" name="Freeform 76"/>
          <p:cNvSpPr>
            <a:spLocks noChangeArrowheads="1"/>
          </p:cNvSpPr>
          <p:nvPr/>
        </p:nvSpPr>
        <p:spPr bwMode="auto">
          <a:xfrm>
            <a:off x="6715125" y="2663826"/>
            <a:ext cx="323850" cy="73025"/>
          </a:xfrm>
          <a:custGeom>
            <a:avLst/>
            <a:gdLst>
              <a:gd name="T0" fmla="*/ 0 w 204"/>
              <a:gd name="T1" fmla="*/ 113407825 h 46"/>
              <a:gd name="T2" fmla="*/ 257055938 w 204"/>
              <a:gd name="T3" fmla="*/ 55443438 h 46"/>
              <a:gd name="T4" fmla="*/ 511592513 w 204"/>
              <a:gd name="T5" fmla="*/ 0 h 46"/>
              <a:gd name="T6" fmla="*/ 0 60000 65536"/>
              <a:gd name="T7" fmla="*/ 0 60000 65536"/>
              <a:gd name="T8" fmla="*/ 0 60000 65536"/>
              <a:gd name="T9" fmla="*/ 0 w 204"/>
              <a:gd name="T10" fmla="*/ 0 h 46"/>
              <a:gd name="T11" fmla="*/ 204 w 204"/>
              <a:gd name="T12" fmla="*/ 46 h 46"/>
            </a:gdLst>
            <a:ahLst/>
            <a:cxnLst>
              <a:cxn ang="T6">
                <a:pos x="T0" y="T1"/>
              </a:cxn>
              <a:cxn ang="T7">
                <a:pos x="T2" y="T3"/>
              </a:cxn>
              <a:cxn ang="T8">
                <a:pos x="T4" y="T5"/>
              </a:cxn>
            </a:cxnLst>
            <a:rect l="T9" t="T10" r="T11" b="T12"/>
            <a:pathLst>
              <a:path w="204" h="46">
                <a:moveTo>
                  <a:pt x="0" y="45"/>
                </a:moveTo>
                <a:lnTo>
                  <a:pt x="102" y="22"/>
                </a:lnTo>
                <a:lnTo>
                  <a:pt x="203" y="0"/>
                </a:lnTo>
              </a:path>
            </a:pathLst>
          </a:custGeom>
          <a:solidFill>
            <a:srgbClr val="FC0128"/>
          </a:solidFill>
          <a:ln w="12600" cap="rnd">
            <a:solidFill>
              <a:srgbClr val="FC0128"/>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50" name="Freeform 77"/>
          <p:cNvSpPr>
            <a:spLocks noChangeArrowheads="1"/>
          </p:cNvSpPr>
          <p:nvPr/>
        </p:nvSpPr>
        <p:spPr bwMode="auto">
          <a:xfrm>
            <a:off x="7037388" y="2646363"/>
            <a:ext cx="323850" cy="19050"/>
          </a:xfrm>
          <a:custGeom>
            <a:avLst/>
            <a:gdLst>
              <a:gd name="T0" fmla="*/ 0 w 204"/>
              <a:gd name="T1" fmla="*/ 27722513 h 12"/>
              <a:gd name="T2" fmla="*/ 257055938 w 204"/>
              <a:gd name="T3" fmla="*/ 0 h 12"/>
              <a:gd name="T4" fmla="*/ 51159251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2" y="0"/>
                </a:lnTo>
                <a:lnTo>
                  <a:pt x="203" y="0"/>
                </a:lnTo>
              </a:path>
            </a:pathLst>
          </a:custGeom>
          <a:solidFill>
            <a:srgbClr val="FC0128"/>
          </a:solidFill>
          <a:ln w="12600" cap="rnd">
            <a:solidFill>
              <a:srgbClr val="FC0128"/>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51" name="Freeform 78"/>
          <p:cNvSpPr>
            <a:spLocks noChangeArrowheads="1"/>
          </p:cNvSpPr>
          <p:nvPr/>
        </p:nvSpPr>
        <p:spPr bwMode="auto">
          <a:xfrm>
            <a:off x="7359650" y="2609850"/>
            <a:ext cx="342900" cy="38100"/>
          </a:xfrm>
          <a:custGeom>
            <a:avLst/>
            <a:gdLst>
              <a:gd name="T0" fmla="*/ 0 w 216"/>
              <a:gd name="T1" fmla="*/ 57964388 h 24"/>
              <a:gd name="T2" fmla="*/ 257055938 w 216"/>
              <a:gd name="T3" fmla="*/ 27722513 h 24"/>
              <a:gd name="T4" fmla="*/ 541834388 w 216"/>
              <a:gd name="T5" fmla="*/ 0 h 24"/>
              <a:gd name="T6" fmla="*/ 0 60000 65536"/>
              <a:gd name="T7" fmla="*/ 0 60000 65536"/>
              <a:gd name="T8" fmla="*/ 0 60000 65536"/>
              <a:gd name="T9" fmla="*/ 0 w 216"/>
              <a:gd name="T10" fmla="*/ 0 h 24"/>
              <a:gd name="T11" fmla="*/ 216 w 216"/>
              <a:gd name="T12" fmla="*/ 24 h 24"/>
            </a:gdLst>
            <a:ahLst/>
            <a:cxnLst>
              <a:cxn ang="T6">
                <a:pos x="T0" y="T1"/>
              </a:cxn>
              <a:cxn ang="T7">
                <a:pos x="T2" y="T3"/>
              </a:cxn>
              <a:cxn ang="T8">
                <a:pos x="T4" y="T5"/>
              </a:cxn>
            </a:cxnLst>
            <a:rect l="T9" t="T10" r="T11" b="T12"/>
            <a:pathLst>
              <a:path w="216" h="24">
                <a:moveTo>
                  <a:pt x="0" y="23"/>
                </a:moveTo>
                <a:lnTo>
                  <a:pt x="102" y="11"/>
                </a:lnTo>
                <a:lnTo>
                  <a:pt x="215" y="0"/>
                </a:lnTo>
              </a:path>
            </a:pathLst>
          </a:custGeom>
          <a:solidFill>
            <a:srgbClr val="FC0128"/>
          </a:solidFill>
          <a:ln w="12600" cap="rnd">
            <a:solidFill>
              <a:srgbClr val="FC0128"/>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52" name="Line 79"/>
          <p:cNvSpPr>
            <a:spLocks noChangeShapeType="1"/>
          </p:cNvSpPr>
          <p:nvPr/>
        </p:nvSpPr>
        <p:spPr bwMode="auto">
          <a:xfrm>
            <a:off x="7707313" y="2609850"/>
            <a:ext cx="309562" cy="1588"/>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53" name="Freeform 80"/>
          <p:cNvSpPr>
            <a:spLocks noChangeArrowheads="1"/>
          </p:cNvSpPr>
          <p:nvPr/>
        </p:nvSpPr>
        <p:spPr bwMode="auto">
          <a:xfrm>
            <a:off x="8023225" y="2609850"/>
            <a:ext cx="325438" cy="38100"/>
          </a:xfrm>
          <a:custGeom>
            <a:avLst/>
            <a:gdLst>
              <a:gd name="T0" fmla="*/ 0 w 205"/>
              <a:gd name="T1" fmla="*/ 0 h 24"/>
              <a:gd name="T2" fmla="*/ 257056332 w 205"/>
              <a:gd name="T3" fmla="*/ 27722513 h 24"/>
              <a:gd name="T4" fmla="*/ 514112665 w 205"/>
              <a:gd name="T5" fmla="*/ 57964388 h 24"/>
              <a:gd name="T6" fmla="*/ 0 60000 65536"/>
              <a:gd name="T7" fmla="*/ 0 60000 65536"/>
              <a:gd name="T8" fmla="*/ 0 60000 65536"/>
              <a:gd name="T9" fmla="*/ 0 w 205"/>
              <a:gd name="T10" fmla="*/ 0 h 24"/>
              <a:gd name="T11" fmla="*/ 205 w 205"/>
              <a:gd name="T12" fmla="*/ 24 h 24"/>
            </a:gdLst>
            <a:ahLst/>
            <a:cxnLst>
              <a:cxn ang="T6">
                <a:pos x="T0" y="T1"/>
              </a:cxn>
              <a:cxn ang="T7">
                <a:pos x="T2" y="T3"/>
              </a:cxn>
              <a:cxn ang="T8">
                <a:pos x="T4" y="T5"/>
              </a:cxn>
            </a:cxnLst>
            <a:rect l="T9" t="T10" r="T11" b="T12"/>
            <a:pathLst>
              <a:path w="205" h="24">
                <a:moveTo>
                  <a:pt x="0" y="0"/>
                </a:moveTo>
                <a:lnTo>
                  <a:pt x="102" y="11"/>
                </a:lnTo>
                <a:lnTo>
                  <a:pt x="204" y="23"/>
                </a:lnTo>
              </a:path>
            </a:pathLst>
          </a:custGeom>
          <a:solidFill>
            <a:srgbClr val="FC0128"/>
          </a:solidFill>
          <a:ln w="12600" cap="rnd">
            <a:solidFill>
              <a:srgbClr val="FC0128"/>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54" name="Line 81"/>
          <p:cNvSpPr>
            <a:spLocks noChangeShapeType="1"/>
          </p:cNvSpPr>
          <p:nvPr/>
        </p:nvSpPr>
        <p:spPr bwMode="auto">
          <a:xfrm>
            <a:off x="8353426" y="2652713"/>
            <a:ext cx="309563" cy="4762"/>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55" name="Freeform 82"/>
          <p:cNvSpPr>
            <a:spLocks noChangeArrowheads="1"/>
          </p:cNvSpPr>
          <p:nvPr/>
        </p:nvSpPr>
        <p:spPr bwMode="auto">
          <a:xfrm>
            <a:off x="2806700" y="5146675"/>
            <a:ext cx="323850" cy="19050"/>
          </a:xfrm>
          <a:custGeom>
            <a:avLst/>
            <a:gdLst>
              <a:gd name="T0" fmla="*/ 0 w 204"/>
              <a:gd name="T1" fmla="*/ 27722513 h 12"/>
              <a:gd name="T2" fmla="*/ 254536575 w 204"/>
              <a:gd name="T3" fmla="*/ 27722513 h 12"/>
              <a:gd name="T4" fmla="*/ 511592513 w 204"/>
              <a:gd name="T5" fmla="*/ 0 h 12"/>
              <a:gd name="T6" fmla="*/ 0 60000 65536"/>
              <a:gd name="T7" fmla="*/ 0 60000 65536"/>
              <a:gd name="T8" fmla="*/ 0 60000 65536"/>
              <a:gd name="T9" fmla="*/ 0 w 204"/>
              <a:gd name="T10" fmla="*/ 0 h 12"/>
              <a:gd name="T11" fmla="*/ 204 w 204"/>
              <a:gd name="T12" fmla="*/ 12 h 12"/>
            </a:gdLst>
            <a:ahLst/>
            <a:cxnLst>
              <a:cxn ang="T6">
                <a:pos x="T0" y="T1"/>
              </a:cxn>
              <a:cxn ang="T7">
                <a:pos x="T2" y="T3"/>
              </a:cxn>
              <a:cxn ang="T8">
                <a:pos x="T4" y="T5"/>
              </a:cxn>
            </a:cxnLst>
            <a:rect l="T9" t="T10" r="T11" b="T12"/>
            <a:pathLst>
              <a:path w="204" h="12">
                <a:moveTo>
                  <a:pt x="0" y="11"/>
                </a:moveTo>
                <a:lnTo>
                  <a:pt x="101" y="11"/>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56" name="Freeform 83"/>
          <p:cNvSpPr>
            <a:spLocks noChangeArrowheads="1"/>
          </p:cNvSpPr>
          <p:nvPr/>
        </p:nvSpPr>
        <p:spPr bwMode="auto">
          <a:xfrm>
            <a:off x="3124200" y="5056189"/>
            <a:ext cx="323850" cy="92075"/>
          </a:xfrm>
          <a:custGeom>
            <a:avLst/>
            <a:gdLst>
              <a:gd name="T0" fmla="*/ 0 w 204"/>
              <a:gd name="T1" fmla="*/ 143649700 h 58"/>
              <a:gd name="T2" fmla="*/ 257055938 w 204"/>
              <a:gd name="T3" fmla="*/ 85685313 h 58"/>
              <a:gd name="T4" fmla="*/ 511592513 w 204"/>
              <a:gd name="T5" fmla="*/ 0 h 58"/>
              <a:gd name="T6" fmla="*/ 0 60000 65536"/>
              <a:gd name="T7" fmla="*/ 0 60000 65536"/>
              <a:gd name="T8" fmla="*/ 0 60000 65536"/>
              <a:gd name="T9" fmla="*/ 0 w 204"/>
              <a:gd name="T10" fmla="*/ 0 h 58"/>
              <a:gd name="T11" fmla="*/ 204 w 204"/>
              <a:gd name="T12" fmla="*/ 58 h 58"/>
            </a:gdLst>
            <a:ahLst/>
            <a:cxnLst>
              <a:cxn ang="T6">
                <a:pos x="T0" y="T1"/>
              </a:cxn>
              <a:cxn ang="T7">
                <a:pos x="T2" y="T3"/>
              </a:cxn>
              <a:cxn ang="T8">
                <a:pos x="T4" y="T5"/>
              </a:cxn>
            </a:cxnLst>
            <a:rect l="T9" t="T10" r="T11" b="T12"/>
            <a:pathLst>
              <a:path w="204" h="58">
                <a:moveTo>
                  <a:pt x="0" y="57"/>
                </a:moveTo>
                <a:lnTo>
                  <a:pt x="102" y="34"/>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57" name="Freeform 84"/>
          <p:cNvSpPr>
            <a:spLocks noChangeArrowheads="1"/>
          </p:cNvSpPr>
          <p:nvPr/>
        </p:nvSpPr>
        <p:spPr bwMode="auto">
          <a:xfrm>
            <a:off x="3451225" y="4895851"/>
            <a:ext cx="342900" cy="161925"/>
          </a:xfrm>
          <a:custGeom>
            <a:avLst/>
            <a:gdLst>
              <a:gd name="T0" fmla="*/ 0 w 216"/>
              <a:gd name="T1" fmla="*/ 254536575 h 102"/>
              <a:gd name="T2" fmla="*/ 257055938 w 216"/>
              <a:gd name="T3" fmla="*/ 141128750 h 102"/>
              <a:gd name="T4" fmla="*/ 541834388 w 216"/>
              <a:gd name="T5" fmla="*/ 0 h 102"/>
              <a:gd name="T6" fmla="*/ 0 60000 65536"/>
              <a:gd name="T7" fmla="*/ 0 60000 65536"/>
              <a:gd name="T8" fmla="*/ 0 60000 65536"/>
              <a:gd name="T9" fmla="*/ 0 w 216"/>
              <a:gd name="T10" fmla="*/ 0 h 102"/>
              <a:gd name="T11" fmla="*/ 216 w 216"/>
              <a:gd name="T12" fmla="*/ 102 h 102"/>
            </a:gdLst>
            <a:ahLst/>
            <a:cxnLst>
              <a:cxn ang="T6">
                <a:pos x="T0" y="T1"/>
              </a:cxn>
              <a:cxn ang="T7">
                <a:pos x="T2" y="T3"/>
              </a:cxn>
              <a:cxn ang="T8">
                <a:pos x="T4" y="T5"/>
              </a:cxn>
            </a:cxnLst>
            <a:rect l="T9" t="T10" r="T11" b="T12"/>
            <a:pathLst>
              <a:path w="216" h="102">
                <a:moveTo>
                  <a:pt x="0" y="101"/>
                </a:moveTo>
                <a:lnTo>
                  <a:pt x="102" y="56"/>
                </a:lnTo>
                <a:lnTo>
                  <a:pt x="215"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58" name="Freeform 85"/>
          <p:cNvSpPr>
            <a:spLocks noChangeArrowheads="1"/>
          </p:cNvSpPr>
          <p:nvPr/>
        </p:nvSpPr>
        <p:spPr bwMode="auto">
          <a:xfrm>
            <a:off x="3792538" y="4646614"/>
            <a:ext cx="323850" cy="250825"/>
          </a:xfrm>
          <a:custGeom>
            <a:avLst/>
            <a:gdLst>
              <a:gd name="T0" fmla="*/ 0 w 204"/>
              <a:gd name="T1" fmla="*/ 395665325 h 158"/>
              <a:gd name="T2" fmla="*/ 254536575 w 204"/>
              <a:gd name="T3" fmla="*/ 196572188 h 158"/>
              <a:gd name="T4" fmla="*/ 511592513 w 204"/>
              <a:gd name="T5" fmla="*/ 0 h 158"/>
              <a:gd name="T6" fmla="*/ 0 60000 65536"/>
              <a:gd name="T7" fmla="*/ 0 60000 65536"/>
              <a:gd name="T8" fmla="*/ 0 60000 65536"/>
              <a:gd name="T9" fmla="*/ 0 w 204"/>
              <a:gd name="T10" fmla="*/ 0 h 158"/>
              <a:gd name="T11" fmla="*/ 204 w 204"/>
              <a:gd name="T12" fmla="*/ 158 h 158"/>
            </a:gdLst>
            <a:ahLst/>
            <a:cxnLst>
              <a:cxn ang="T6">
                <a:pos x="T0" y="T1"/>
              </a:cxn>
              <a:cxn ang="T7">
                <a:pos x="T2" y="T3"/>
              </a:cxn>
              <a:cxn ang="T8">
                <a:pos x="T4" y="T5"/>
              </a:cxn>
            </a:cxnLst>
            <a:rect l="T9" t="T10" r="T11" b="T12"/>
            <a:pathLst>
              <a:path w="204" h="158">
                <a:moveTo>
                  <a:pt x="0" y="157"/>
                </a:moveTo>
                <a:lnTo>
                  <a:pt x="101" y="78"/>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59" name="Freeform 86"/>
          <p:cNvSpPr>
            <a:spLocks noChangeArrowheads="1"/>
          </p:cNvSpPr>
          <p:nvPr/>
        </p:nvSpPr>
        <p:spPr bwMode="auto">
          <a:xfrm>
            <a:off x="4114800" y="4378326"/>
            <a:ext cx="323850" cy="269875"/>
          </a:xfrm>
          <a:custGeom>
            <a:avLst/>
            <a:gdLst>
              <a:gd name="T0" fmla="*/ 0 w 204"/>
              <a:gd name="T1" fmla="*/ 425907200 h 170"/>
              <a:gd name="T2" fmla="*/ 257055938 w 204"/>
              <a:gd name="T3" fmla="*/ 226814063 h 170"/>
              <a:gd name="T4" fmla="*/ 511592513 w 204"/>
              <a:gd name="T5" fmla="*/ 0 h 170"/>
              <a:gd name="T6" fmla="*/ 0 60000 65536"/>
              <a:gd name="T7" fmla="*/ 0 60000 65536"/>
              <a:gd name="T8" fmla="*/ 0 60000 65536"/>
              <a:gd name="T9" fmla="*/ 0 w 204"/>
              <a:gd name="T10" fmla="*/ 0 h 170"/>
              <a:gd name="T11" fmla="*/ 204 w 204"/>
              <a:gd name="T12" fmla="*/ 170 h 170"/>
            </a:gdLst>
            <a:ahLst/>
            <a:cxnLst>
              <a:cxn ang="T6">
                <a:pos x="T0" y="T1"/>
              </a:cxn>
              <a:cxn ang="T7">
                <a:pos x="T2" y="T3"/>
              </a:cxn>
              <a:cxn ang="T8">
                <a:pos x="T4" y="T5"/>
              </a:cxn>
            </a:cxnLst>
            <a:rect l="T9" t="T10" r="T11" b="T12"/>
            <a:pathLst>
              <a:path w="204" h="170">
                <a:moveTo>
                  <a:pt x="0" y="169"/>
                </a:moveTo>
                <a:lnTo>
                  <a:pt x="102" y="90"/>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0" name="Freeform 87"/>
          <p:cNvSpPr>
            <a:spLocks noChangeArrowheads="1"/>
          </p:cNvSpPr>
          <p:nvPr/>
        </p:nvSpPr>
        <p:spPr bwMode="auto">
          <a:xfrm>
            <a:off x="4437064" y="4038601"/>
            <a:ext cx="325437" cy="341313"/>
          </a:xfrm>
          <a:custGeom>
            <a:avLst/>
            <a:gdLst>
              <a:gd name="T0" fmla="*/ 0 w 205"/>
              <a:gd name="T1" fmla="*/ 539314228 h 215"/>
              <a:gd name="T2" fmla="*/ 257055543 w 205"/>
              <a:gd name="T3" fmla="*/ 284778867 h 215"/>
              <a:gd name="T4" fmla="*/ 514111085 w 205"/>
              <a:gd name="T5" fmla="*/ 0 h 215"/>
              <a:gd name="T6" fmla="*/ 0 60000 65536"/>
              <a:gd name="T7" fmla="*/ 0 60000 65536"/>
              <a:gd name="T8" fmla="*/ 0 60000 65536"/>
              <a:gd name="T9" fmla="*/ 0 w 205"/>
              <a:gd name="T10" fmla="*/ 0 h 215"/>
              <a:gd name="T11" fmla="*/ 205 w 205"/>
              <a:gd name="T12" fmla="*/ 215 h 215"/>
            </a:gdLst>
            <a:ahLst/>
            <a:cxnLst>
              <a:cxn ang="T6">
                <a:pos x="T0" y="T1"/>
              </a:cxn>
              <a:cxn ang="T7">
                <a:pos x="T2" y="T3"/>
              </a:cxn>
              <a:cxn ang="T8">
                <a:pos x="T4" y="T5"/>
              </a:cxn>
            </a:cxnLst>
            <a:rect l="T9" t="T10" r="T11" b="T12"/>
            <a:pathLst>
              <a:path w="205" h="215">
                <a:moveTo>
                  <a:pt x="0" y="214"/>
                </a:moveTo>
                <a:lnTo>
                  <a:pt x="102" y="113"/>
                </a:lnTo>
                <a:lnTo>
                  <a:pt x="204"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1" name="Freeform 88"/>
          <p:cNvSpPr>
            <a:spLocks noChangeArrowheads="1"/>
          </p:cNvSpPr>
          <p:nvPr/>
        </p:nvSpPr>
        <p:spPr bwMode="auto">
          <a:xfrm>
            <a:off x="5083175" y="3270250"/>
            <a:ext cx="323850" cy="395288"/>
          </a:xfrm>
          <a:custGeom>
            <a:avLst/>
            <a:gdLst>
              <a:gd name="T0" fmla="*/ 0 w 204"/>
              <a:gd name="T1" fmla="*/ 624999541 h 249"/>
              <a:gd name="T2" fmla="*/ 257055938 w 204"/>
              <a:gd name="T3" fmla="*/ 312499770 h 249"/>
              <a:gd name="T4" fmla="*/ 511592513 w 204"/>
              <a:gd name="T5" fmla="*/ 0 h 249"/>
              <a:gd name="T6" fmla="*/ 0 60000 65536"/>
              <a:gd name="T7" fmla="*/ 0 60000 65536"/>
              <a:gd name="T8" fmla="*/ 0 60000 65536"/>
              <a:gd name="T9" fmla="*/ 0 w 204"/>
              <a:gd name="T10" fmla="*/ 0 h 249"/>
              <a:gd name="T11" fmla="*/ 204 w 204"/>
              <a:gd name="T12" fmla="*/ 249 h 249"/>
            </a:gdLst>
            <a:ahLst/>
            <a:cxnLst>
              <a:cxn ang="T6">
                <a:pos x="T0" y="T1"/>
              </a:cxn>
              <a:cxn ang="T7">
                <a:pos x="T2" y="T3"/>
              </a:cxn>
              <a:cxn ang="T8">
                <a:pos x="T4" y="T5"/>
              </a:cxn>
            </a:cxnLst>
            <a:rect l="T9" t="T10" r="T11" b="T12"/>
            <a:pathLst>
              <a:path w="204" h="249">
                <a:moveTo>
                  <a:pt x="0" y="248"/>
                </a:moveTo>
                <a:lnTo>
                  <a:pt x="102" y="124"/>
                </a:lnTo>
                <a:lnTo>
                  <a:pt x="203" y="0"/>
                </a:lnTo>
              </a:path>
            </a:pathLst>
          </a:custGeom>
          <a:noFill/>
          <a:ln w="12600" cap="rnd">
            <a:solidFill>
              <a:srgbClr val="FF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2" name="Freeform 89"/>
          <p:cNvSpPr>
            <a:spLocks noChangeArrowheads="1"/>
          </p:cNvSpPr>
          <p:nvPr/>
        </p:nvSpPr>
        <p:spPr bwMode="auto">
          <a:xfrm>
            <a:off x="5405438" y="2967038"/>
            <a:ext cx="342900" cy="304800"/>
          </a:xfrm>
          <a:custGeom>
            <a:avLst/>
            <a:gdLst>
              <a:gd name="T0" fmla="*/ 0 w 216"/>
              <a:gd name="T1" fmla="*/ 481350638 h 192"/>
              <a:gd name="T2" fmla="*/ 257055938 w 216"/>
              <a:gd name="T3" fmla="*/ 226814063 h 192"/>
              <a:gd name="T4" fmla="*/ 541834388 w 216"/>
              <a:gd name="T5" fmla="*/ 0 h 192"/>
              <a:gd name="T6" fmla="*/ 0 60000 65536"/>
              <a:gd name="T7" fmla="*/ 0 60000 65536"/>
              <a:gd name="T8" fmla="*/ 0 60000 65536"/>
              <a:gd name="T9" fmla="*/ 0 w 216"/>
              <a:gd name="T10" fmla="*/ 0 h 192"/>
              <a:gd name="T11" fmla="*/ 216 w 216"/>
              <a:gd name="T12" fmla="*/ 192 h 192"/>
            </a:gdLst>
            <a:ahLst/>
            <a:cxnLst>
              <a:cxn ang="T6">
                <a:pos x="T0" y="T1"/>
              </a:cxn>
              <a:cxn ang="T7">
                <a:pos x="T2" y="T3"/>
              </a:cxn>
              <a:cxn ang="T8">
                <a:pos x="T4" y="T5"/>
              </a:cxn>
            </a:cxnLst>
            <a:rect l="T9" t="T10" r="T11" b="T12"/>
            <a:pathLst>
              <a:path w="216" h="192">
                <a:moveTo>
                  <a:pt x="0" y="191"/>
                </a:moveTo>
                <a:lnTo>
                  <a:pt x="102" y="90"/>
                </a:lnTo>
                <a:lnTo>
                  <a:pt x="215" y="0"/>
                </a:lnTo>
              </a:path>
            </a:pathLst>
          </a:custGeom>
          <a:solidFill>
            <a:srgbClr val="FFFFFF"/>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3" name="Freeform 90"/>
          <p:cNvSpPr>
            <a:spLocks noChangeArrowheads="1"/>
          </p:cNvSpPr>
          <p:nvPr/>
        </p:nvSpPr>
        <p:spPr bwMode="auto">
          <a:xfrm>
            <a:off x="5746750" y="2717801"/>
            <a:ext cx="323850" cy="250825"/>
          </a:xfrm>
          <a:custGeom>
            <a:avLst/>
            <a:gdLst>
              <a:gd name="T0" fmla="*/ 0 w 204"/>
              <a:gd name="T1" fmla="*/ 395665325 h 158"/>
              <a:gd name="T2" fmla="*/ 257055938 w 204"/>
              <a:gd name="T3" fmla="*/ 196572188 h 158"/>
              <a:gd name="T4" fmla="*/ 511592513 w 204"/>
              <a:gd name="T5" fmla="*/ 0 h 158"/>
              <a:gd name="T6" fmla="*/ 0 60000 65536"/>
              <a:gd name="T7" fmla="*/ 0 60000 65536"/>
              <a:gd name="T8" fmla="*/ 0 60000 65536"/>
              <a:gd name="T9" fmla="*/ 0 w 204"/>
              <a:gd name="T10" fmla="*/ 0 h 158"/>
              <a:gd name="T11" fmla="*/ 204 w 204"/>
              <a:gd name="T12" fmla="*/ 158 h 158"/>
            </a:gdLst>
            <a:ahLst/>
            <a:cxnLst>
              <a:cxn ang="T6">
                <a:pos x="T0" y="T1"/>
              </a:cxn>
              <a:cxn ang="T7">
                <a:pos x="T2" y="T3"/>
              </a:cxn>
              <a:cxn ang="T8">
                <a:pos x="T4" y="T5"/>
              </a:cxn>
            </a:cxnLst>
            <a:rect l="T9" t="T10" r="T11" b="T12"/>
            <a:pathLst>
              <a:path w="204" h="158">
                <a:moveTo>
                  <a:pt x="0" y="157"/>
                </a:moveTo>
                <a:lnTo>
                  <a:pt x="102" y="78"/>
                </a:lnTo>
                <a:lnTo>
                  <a:pt x="203" y="0"/>
                </a:lnTo>
              </a:path>
            </a:pathLst>
          </a:custGeom>
          <a:solidFill>
            <a:srgbClr val="FFFFFF"/>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4" name="Freeform 91"/>
          <p:cNvSpPr>
            <a:spLocks noChangeArrowheads="1"/>
          </p:cNvSpPr>
          <p:nvPr/>
        </p:nvSpPr>
        <p:spPr bwMode="auto">
          <a:xfrm>
            <a:off x="6069014" y="2520950"/>
            <a:ext cx="325437" cy="198438"/>
          </a:xfrm>
          <a:custGeom>
            <a:avLst/>
            <a:gdLst>
              <a:gd name="T0" fmla="*/ 0 w 205"/>
              <a:gd name="T1" fmla="*/ 312500162 h 125"/>
              <a:gd name="T2" fmla="*/ 257055543 w 205"/>
              <a:gd name="T3" fmla="*/ 141129106 h 125"/>
              <a:gd name="T4" fmla="*/ 514111085 w 205"/>
              <a:gd name="T5" fmla="*/ 0 h 125"/>
              <a:gd name="T6" fmla="*/ 0 60000 65536"/>
              <a:gd name="T7" fmla="*/ 0 60000 65536"/>
              <a:gd name="T8" fmla="*/ 0 60000 65536"/>
              <a:gd name="T9" fmla="*/ 0 w 205"/>
              <a:gd name="T10" fmla="*/ 0 h 125"/>
              <a:gd name="T11" fmla="*/ 205 w 205"/>
              <a:gd name="T12" fmla="*/ 125 h 125"/>
            </a:gdLst>
            <a:ahLst/>
            <a:cxnLst>
              <a:cxn ang="T6">
                <a:pos x="T0" y="T1"/>
              </a:cxn>
              <a:cxn ang="T7">
                <a:pos x="T2" y="T3"/>
              </a:cxn>
              <a:cxn ang="T8">
                <a:pos x="T4" y="T5"/>
              </a:cxn>
            </a:cxnLst>
            <a:rect l="T9" t="T10" r="T11" b="T12"/>
            <a:pathLst>
              <a:path w="205" h="125">
                <a:moveTo>
                  <a:pt x="0" y="124"/>
                </a:moveTo>
                <a:lnTo>
                  <a:pt x="102" y="56"/>
                </a:lnTo>
                <a:lnTo>
                  <a:pt x="204" y="0"/>
                </a:lnTo>
              </a:path>
            </a:pathLst>
          </a:custGeom>
          <a:solidFill>
            <a:srgbClr val="FFFFFF"/>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5" name="Freeform 92"/>
          <p:cNvSpPr>
            <a:spLocks noChangeArrowheads="1"/>
          </p:cNvSpPr>
          <p:nvPr/>
        </p:nvSpPr>
        <p:spPr bwMode="auto">
          <a:xfrm>
            <a:off x="6392863" y="2378076"/>
            <a:ext cx="323850" cy="144463"/>
          </a:xfrm>
          <a:custGeom>
            <a:avLst/>
            <a:gdLst>
              <a:gd name="T0" fmla="*/ 0 w 204"/>
              <a:gd name="T1" fmla="*/ 226814848 h 91"/>
              <a:gd name="T2" fmla="*/ 254536575 w 204"/>
              <a:gd name="T3" fmla="*/ 113408218 h 91"/>
              <a:gd name="T4" fmla="*/ 511592513 w 204"/>
              <a:gd name="T5" fmla="*/ 0 h 91"/>
              <a:gd name="T6" fmla="*/ 0 60000 65536"/>
              <a:gd name="T7" fmla="*/ 0 60000 65536"/>
              <a:gd name="T8" fmla="*/ 0 60000 65536"/>
              <a:gd name="T9" fmla="*/ 0 w 204"/>
              <a:gd name="T10" fmla="*/ 0 h 91"/>
              <a:gd name="T11" fmla="*/ 204 w 204"/>
              <a:gd name="T12" fmla="*/ 91 h 91"/>
            </a:gdLst>
            <a:ahLst/>
            <a:cxnLst>
              <a:cxn ang="T6">
                <a:pos x="T0" y="T1"/>
              </a:cxn>
              <a:cxn ang="T7">
                <a:pos x="T2" y="T3"/>
              </a:cxn>
              <a:cxn ang="T8">
                <a:pos x="T4" y="T5"/>
              </a:cxn>
            </a:cxnLst>
            <a:rect l="T9" t="T10" r="T11" b="T12"/>
            <a:pathLst>
              <a:path w="204" h="91">
                <a:moveTo>
                  <a:pt x="0" y="90"/>
                </a:moveTo>
                <a:lnTo>
                  <a:pt x="101" y="45"/>
                </a:lnTo>
                <a:lnTo>
                  <a:pt x="203" y="0"/>
                </a:lnTo>
              </a:path>
            </a:pathLst>
          </a:custGeom>
          <a:solidFill>
            <a:srgbClr val="FFFFFF"/>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6" name="Freeform 93"/>
          <p:cNvSpPr>
            <a:spLocks noChangeArrowheads="1"/>
          </p:cNvSpPr>
          <p:nvPr/>
        </p:nvSpPr>
        <p:spPr bwMode="auto">
          <a:xfrm>
            <a:off x="6715125" y="2252663"/>
            <a:ext cx="323850" cy="127000"/>
          </a:xfrm>
          <a:custGeom>
            <a:avLst/>
            <a:gdLst>
              <a:gd name="T0" fmla="*/ 0 w 204"/>
              <a:gd name="T1" fmla="*/ 199093138 h 80"/>
              <a:gd name="T2" fmla="*/ 257055938 w 204"/>
              <a:gd name="T3" fmla="*/ 85685313 h 80"/>
              <a:gd name="T4" fmla="*/ 511592513 w 204"/>
              <a:gd name="T5" fmla="*/ 0 h 80"/>
              <a:gd name="T6" fmla="*/ 0 60000 65536"/>
              <a:gd name="T7" fmla="*/ 0 60000 65536"/>
              <a:gd name="T8" fmla="*/ 0 60000 65536"/>
              <a:gd name="T9" fmla="*/ 0 w 204"/>
              <a:gd name="T10" fmla="*/ 0 h 80"/>
              <a:gd name="T11" fmla="*/ 204 w 204"/>
              <a:gd name="T12" fmla="*/ 80 h 80"/>
            </a:gdLst>
            <a:ahLst/>
            <a:cxnLst>
              <a:cxn ang="T6">
                <a:pos x="T0" y="T1"/>
              </a:cxn>
              <a:cxn ang="T7">
                <a:pos x="T2" y="T3"/>
              </a:cxn>
              <a:cxn ang="T8">
                <a:pos x="T4" y="T5"/>
              </a:cxn>
            </a:cxnLst>
            <a:rect l="T9" t="T10" r="T11" b="T12"/>
            <a:pathLst>
              <a:path w="204" h="80">
                <a:moveTo>
                  <a:pt x="0" y="79"/>
                </a:moveTo>
                <a:lnTo>
                  <a:pt x="102" y="34"/>
                </a:lnTo>
                <a:lnTo>
                  <a:pt x="203" y="0"/>
                </a:lnTo>
              </a:path>
            </a:pathLst>
          </a:custGeom>
          <a:solidFill>
            <a:srgbClr val="FFFFFF"/>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7" name="Freeform 94"/>
          <p:cNvSpPr>
            <a:spLocks noChangeArrowheads="1"/>
          </p:cNvSpPr>
          <p:nvPr/>
        </p:nvSpPr>
        <p:spPr bwMode="auto">
          <a:xfrm>
            <a:off x="7037388" y="2198688"/>
            <a:ext cx="323850" cy="55562"/>
          </a:xfrm>
          <a:custGeom>
            <a:avLst/>
            <a:gdLst>
              <a:gd name="T0" fmla="*/ 0 w 204"/>
              <a:gd name="T1" fmla="*/ 85684541 h 35"/>
              <a:gd name="T2" fmla="*/ 257055938 w 204"/>
              <a:gd name="T3" fmla="*/ 30241603 h 35"/>
              <a:gd name="T4" fmla="*/ 511592513 w 204"/>
              <a:gd name="T5" fmla="*/ 0 h 35"/>
              <a:gd name="T6" fmla="*/ 0 60000 65536"/>
              <a:gd name="T7" fmla="*/ 0 60000 65536"/>
              <a:gd name="T8" fmla="*/ 0 60000 65536"/>
              <a:gd name="T9" fmla="*/ 0 w 204"/>
              <a:gd name="T10" fmla="*/ 0 h 35"/>
              <a:gd name="T11" fmla="*/ 204 w 204"/>
              <a:gd name="T12" fmla="*/ 35 h 35"/>
            </a:gdLst>
            <a:ahLst/>
            <a:cxnLst>
              <a:cxn ang="T6">
                <a:pos x="T0" y="T1"/>
              </a:cxn>
              <a:cxn ang="T7">
                <a:pos x="T2" y="T3"/>
              </a:cxn>
              <a:cxn ang="T8">
                <a:pos x="T4" y="T5"/>
              </a:cxn>
            </a:cxnLst>
            <a:rect l="T9" t="T10" r="T11" b="T12"/>
            <a:pathLst>
              <a:path w="204" h="35">
                <a:moveTo>
                  <a:pt x="0" y="34"/>
                </a:moveTo>
                <a:lnTo>
                  <a:pt x="102" y="12"/>
                </a:lnTo>
                <a:lnTo>
                  <a:pt x="203" y="0"/>
                </a:lnTo>
              </a:path>
            </a:pathLst>
          </a:custGeom>
          <a:solidFill>
            <a:srgbClr val="FFFFFF"/>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8" name="Freeform 95"/>
          <p:cNvSpPr>
            <a:spLocks noChangeArrowheads="1"/>
          </p:cNvSpPr>
          <p:nvPr/>
        </p:nvSpPr>
        <p:spPr bwMode="auto">
          <a:xfrm>
            <a:off x="7359650" y="2181225"/>
            <a:ext cx="342900" cy="19050"/>
          </a:xfrm>
          <a:custGeom>
            <a:avLst/>
            <a:gdLst>
              <a:gd name="T0" fmla="*/ 0 w 216"/>
              <a:gd name="T1" fmla="*/ 27722513 h 12"/>
              <a:gd name="T2" fmla="*/ 257055938 w 216"/>
              <a:gd name="T3" fmla="*/ 0 h 12"/>
              <a:gd name="T4" fmla="*/ 541834388 w 216"/>
              <a:gd name="T5" fmla="*/ 0 h 12"/>
              <a:gd name="T6" fmla="*/ 0 60000 65536"/>
              <a:gd name="T7" fmla="*/ 0 60000 65536"/>
              <a:gd name="T8" fmla="*/ 0 60000 65536"/>
              <a:gd name="T9" fmla="*/ 0 w 216"/>
              <a:gd name="T10" fmla="*/ 0 h 12"/>
              <a:gd name="T11" fmla="*/ 216 w 216"/>
              <a:gd name="T12" fmla="*/ 12 h 12"/>
            </a:gdLst>
            <a:ahLst/>
            <a:cxnLst>
              <a:cxn ang="T6">
                <a:pos x="T0" y="T1"/>
              </a:cxn>
              <a:cxn ang="T7">
                <a:pos x="T2" y="T3"/>
              </a:cxn>
              <a:cxn ang="T8">
                <a:pos x="T4" y="T5"/>
              </a:cxn>
            </a:cxnLst>
            <a:rect l="T9" t="T10" r="T11" b="T12"/>
            <a:pathLst>
              <a:path w="216" h="12">
                <a:moveTo>
                  <a:pt x="0" y="11"/>
                </a:moveTo>
                <a:lnTo>
                  <a:pt x="102" y="0"/>
                </a:lnTo>
                <a:lnTo>
                  <a:pt x="215" y="0"/>
                </a:lnTo>
              </a:path>
            </a:pathLst>
          </a:custGeom>
          <a:solidFill>
            <a:srgbClr val="FFFFFF"/>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69" name="Line 96"/>
          <p:cNvSpPr>
            <a:spLocks noChangeShapeType="1"/>
          </p:cNvSpPr>
          <p:nvPr/>
        </p:nvSpPr>
        <p:spPr bwMode="auto">
          <a:xfrm>
            <a:off x="7707313" y="2181225"/>
            <a:ext cx="309562" cy="1588"/>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70" name="Freeform 97"/>
          <p:cNvSpPr>
            <a:spLocks noChangeArrowheads="1"/>
          </p:cNvSpPr>
          <p:nvPr/>
        </p:nvSpPr>
        <p:spPr bwMode="auto">
          <a:xfrm>
            <a:off x="8023225" y="2181225"/>
            <a:ext cx="325438" cy="38100"/>
          </a:xfrm>
          <a:custGeom>
            <a:avLst/>
            <a:gdLst>
              <a:gd name="T0" fmla="*/ 0 w 205"/>
              <a:gd name="T1" fmla="*/ 0 h 24"/>
              <a:gd name="T2" fmla="*/ 257056332 w 205"/>
              <a:gd name="T3" fmla="*/ 27722513 h 24"/>
              <a:gd name="T4" fmla="*/ 514112665 w 205"/>
              <a:gd name="T5" fmla="*/ 57964388 h 24"/>
              <a:gd name="T6" fmla="*/ 0 60000 65536"/>
              <a:gd name="T7" fmla="*/ 0 60000 65536"/>
              <a:gd name="T8" fmla="*/ 0 60000 65536"/>
              <a:gd name="T9" fmla="*/ 0 w 205"/>
              <a:gd name="T10" fmla="*/ 0 h 24"/>
              <a:gd name="T11" fmla="*/ 205 w 205"/>
              <a:gd name="T12" fmla="*/ 24 h 24"/>
            </a:gdLst>
            <a:ahLst/>
            <a:cxnLst>
              <a:cxn ang="T6">
                <a:pos x="T0" y="T1"/>
              </a:cxn>
              <a:cxn ang="T7">
                <a:pos x="T2" y="T3"/>
              </a:cxn>
              <a:cxn ang="T8">
                <a:pos x="T4" y="T5"/>
              </a:cxn>
            </a:cxnLst>
            <a:rect l="T9" t="T10" r="T11" b="T12"/>
            <a:pathLst>
              <a:path w="205" h="24">
                <a:moveTo>
                  <a:pt x="0" y="0"/>
                </a:moveTo>
                <a:lnTo>
                  <a:pt x="102" y="11"/>
                </a:lnTo>
                <a:lnTo>
                  <a:pt x="204" y="23"/>
                </a:lnTo>
              </a:path>
            </a:pathLst>
          </a:custGeom>
          <a:solidFill>
            <a:srgbClr val="FFFFFF"/>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71" name="Line 98"/>
          <p:cNvSpPr>
            <a:spLocks noChangeShapeType="1"/>
          </p:cNvSpPr>
          <p:nvPr/>
        </p:nvSpPr>
        <p:spPr bwMode="auto">
          <a:xfrm>
            <a:off x="8353426" y="2224089"/>
            <a:ext cx="309563" cy="22225"/>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572" name="Freeform 99"/>
          <p:cNvSpPr>
            <a:spLocks noChangeArrowheads="1"/>
          </p:cNvSpPr>
          <p:nvPr/>
        </p:nvSpPr>
        <p:spPr bwMode="auto">
          <a:xfrm>
            <a:off x="2752725" y="5110164"/>
            <a:ext cx="107950" cy="109537"/>
          </a:xfrm>
          <a:custGeom>
            <a:avLst/>
            <a:gdLst>
              <a:gd name="T0" fmla="*/ 85685313 w 68"/>
              <a:gd name="T1" fmla="*/ 0 h 69"/>
              <a:gd name="T2" fmla="*/ 168851263 w 68"/>
              <a:gd name="T3" fmla="*/ 85684921 h 69"/>
              <a:gd name="T4" fmla="*/ 85685313 w 68"/>
              <a:gd name="T5" fmla="*/ 171369843 h 69"/>
              <a:gd name="T6" fmla="*/ 0 w 68"/>
              <a:gd name="T7" fmla="*/ 85684921 h 69"/>
              <a:gd name="T8" fmla="*/ 85685313 w 68"/>
              <a:gd name="T9" fmla="*/ 0 h 69"/>
              <a:gd name="T10" fmla="*/ 0 60000 65536"/>
              <a:gd name="T11" fmla="*/ 0 60000 65536"/>
              <a:gd name="T12" fmla="*/ 0 60000 65536"/>
              <a:gd name="T13" fmla="*/ 0 60000 65536"/>
              <a:gd name="T14" fmla="*/ 0 60000 65536"/>
              <a:gd name="T15" fmla="*/ 0 w 68"/>
              <a:gd name="T16" fmla="*/ 0 h 69"/>
              <a:gd name="T17" fmla="*/ 68 w 68"/>
              <a:gd name="T18" fmla="*/ 69 h 69"/>
            </a:gdLst>
            <a:ahLst/>
            <a:cxnLst>
              <a:cxn ang="T10">
                <a:pos x="T0" y="T1"/>
              </a:cxn>
              <a:cxn ang="T11">
                <a:pos x="T2" y="T3"/>
              </a:cxn>
              <a:cxn ang="T12">
                <a:pos x="T4" y="T5"/>
              </a:cxn>
              <a:cxn ang="T13">
                <a:pos x="T6" y="T7"/>
              </a:cxn>
              <a:cxn ang="T14">
                <a:pos x="T8" y="T9"/>
              </a:cxn>
            </a:cxnLst>
            <a:rect l="T15" t="T16" r="T17" b="T18"/>
            <a:pathLst>
              <a:path w="68" h="69">
                <a:moveTo>
                  <a:pt x="34" y="0"/>
                </a:moveTo>
                <a:lnTo>
                  <a:pt x="67" y="34"/>
                </a:lnTo>
                <a:lnTo>
                  <a:pt x="34" y="68"/>
                </a:lnTo>
                <a:lnTo>
                  <a:pt x="0" y="34"/>
                </a:lnTo>
                <a:lnTo>
                  <a:pt x="34" y="0"/>
                </a:lnTo>
              </a:path>
            </a:pathLst>
          </a:custGeom>
          <a:solidFill>
            <a:srgbClr val="000080"/>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73" name="Freeform 100"/>
          <p:cNvSpPr>
            <a:spLocks noChangeArrowheads="1"/>
          </p:cNvSpPr>
          <p:nvPr/>
        </p:nvSpPr>
        <p:spPr bwMode="auto">
          <a:xfrm>
            <a:off x="3397250" y="5003800"/>
            <a:ext cx="109538" cy="107950"/>
          </a:xfrm>
          <a:custGeom>
            <a:avLst/>
            <a:gdLst>
              <a:gd name="T0" fmla="*/ 85685704 w 69"/>
              <a:gd name="T1" fmla="*/ 0 h 68"/>
              <a:gd name="T2" fmla="*/ 171371407 w 69"/>
              <a:gd name="T3" fmla="*/ 83165950 h 68"/>
              <a:gd name="T4" fmla="*/ 85685704 w 69"/>
              <a:gd name="T5" fmla="*/ 168851263 h 68"/>
              <a:gd name="T6" fmla="*/ 0 w 69"/>
              <a:gd name="T7" fmla="*/ 83165950 h 68"/>
              <a:gd name="T8" fmla="*/ 85685704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3"/>
                </a:lnTo>
                <a:lnTo>
                  <a:pt x="34" y="67"/>
                </a:lnTo>
                <a:lnTo>
                  <a:pt x="0" y="33"/>
                </a:lnTo>
                <a:lnTo>
                  <a:pt x="34" y="0"/>
                </a:lnTo>
              </a:path>
            </a:pathLst>
          </a:custGeom>
          <a:solidFill>
            <a:srgbClr val="000080"/>
          </a:solidFill>
          <a:ln w="12600" cap="rnd">
            <a:solidFill>
              <a:srgbClr val="000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74" name="Freeform 101"/>
          <p:cNvSpPr>
            <a:spLocks noChangeArrowheads="1"/>
          </p:cNvSpPr>
          <p:nvPr/>
        </p:nvSpPr>
        <p:spPr bwMode="auto">
          <a:xfrm>
            <a:off x="3738564" y="4841875"/>
            <a:ext cx="109537" cy="109538"/>
          </a:xfrm>
          <a:custGeom>
            <a:avLst/>
            <a:gdLst>
              <a:gd name="T0" fmla="*/ 85684921 w 69"/>
              <a:gd name="T1" fmla="*/ 0 h 69"/>
              <a:gd name="T2" fmla="*/ 171369843 w 69"/>
              <a:gd name="T3" fmla="*/ 85685704 h 69"/>
              <a:gd name="T4" fmla="*/ 85684921 w 69"/>
              <a:gd name="T5" fmla="*/ 171371407 h 69"/>
              <a:gd name="T6" fmla="*/ 0 w 69"/>
              <a:gd name="T7" fmla="*/ 85685704 h 69"/>
              <a:gd name="T8" fmla="*/ 85684921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600" cap="rnd">
            <a:solidFill>
              <a:srgbClr val="000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75" name="Freeform 102"/>
          <p:cNvSpPr>
            <a:spLocks noChangeArrowheads="1"/>
          </p:cNvSpPr>
          <p:nvPr/>
        </p:nvSpPr>
        <p:spPr bwMode="auto">
          <a:xfrm>
            <a:off x="4060825" y="4592638"/>
            <a:ext cx="109538" cy="107950"/>
          </a:xfrm>
          <a:custGeom>
            <a:avLst/>
            <a:gdLst>
              <a:gd name="T0" fmla="*/ 85685704 w 69"/>
              <a:gd name="T1" fmla="*/ 0 h 68"/>
              <a:gd name="T2" fmla="*/ 171371407 w 69"/>
              <a:gd name="T3" fmla="*/ 85685313 h 68"/>
              <a:gd name="T4" fmla="*/ 85685704 w 69"/>
              <a:gd name="T5" fmla="*/ 168851263 h 68"/>
              <a:gd name="T6" fmla="*/ 0 w 69"/>
              <a:gd name="T7" fmla="*/ 85685313 h 68"/>
              <a:gd name="T8" fmla="*/ 85685704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600" cap="rnd">
            <a:solidFill>
              <a:srgbClr val="000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76" name="Freeform 103"/>
          <p:cNvSpPr>
            <a:spLocks noChangeArrowheads="1"/>
          </p:cNvSpPr>
          <p:nvPr/>
        </p:nvSpPr>
        <p:spPr bwMode="auto">
          <a:xfrm>
            <a:off x="4384675" y="4324350"/>
            <a:ext cx="107950" cy="109538"/>
          </a:xfrm>
          <a:custGeom>
            <a:avLst/>
            <a:gdLst>
              <a:gd name="T0" fmla="*/ 83165950 w 68"/>
              <a:gd name="T1" fmla="*/ 0 h 69"/>
              <a:gd name="T2" fmla="*/ 168851263 w 68"/>
              <a:gd name="T3" fmla="*/ 85685704 h 69"/>
              <a:gd name="T4" fmla="*/ 83165950 w 68"/>
              <a:gd name="T5" fmla="*/ 171371407 h 69"/>
              <a:gd name="T6" fmla="*/ 0 w 68"/>
              <a:gd name="T7" fmla="*/ 85685704 h 69"/>
              <a:gd name="T8" fmla="*/ 83165950 w 68"/>
              <a:gd name="T9" fmla="*/ 0 h 69"/>
              <a:gd name="T10" fmla="*/ 0 60000 65536"/>
              <a:gd name="T11" fmla="*/ 0 60000 65536"/>
              <a:gd name="T12" fmla="*/ 0 60000 65536"/>
              <a:gd name="T13" fmla="*/ 0 60000 65536"/>
              <a:gd name="T14" fmla="*/ 0 60000 65536"/>
              <a:gd name="T15" fmla="*/ 0 w 68"/>
              <a:gd name="T16" fmla="*/ 0 h 69"/>
              <a:gd name="T17" fmla="*/ 68 w 68"/>
              <a:gd name="T18" fmla="*/ 69 h 69"/>
            </a:gdLst>
            <a:ahLst/>
            <a:cxnLst>
              <a:cxn ang="T10">
                <a:pos x="T0" y="T1"/>
              </a:cxn>
              <a:cxn ang="T11">
                <a:pos x="T2" y="T3"/>
              </a:cxn>
              <a:cxn ang="T12">
                <a:pos x="T4" y="T5"/>
              </a:cxn>
              <a:cxn ang="T13">
                <a:pos x="T6" y="T7"/>
              </a:cxn>
              <a:cxn ang="T14">
                <a:pos x="T8" y="T9"/>
              </a:cxn>
            </a:cxnLst>
            <a:rect l="T15" t="T16" r="T17" b="T18"/>
            <a:pathLst>
              <a:path w="68" h="69">
                <a:moveTo>
                  <a:pt x="33" y="0"/>
                </a:moveTo>
                <a:lnTo>
                  <a:pt x="67" y="34"/>
                </a:lnTo>
                <a:lnTo>
                  <a:pt x="33" y="68"/>
                </a:lnTo>
                <a:lnTo>
                  <a:pt x="0" y="34"/>
                </a:lnTo>
                <a:lnTo>
                  <a:pt x="33" y="0"/>
                </a:lnTo>
              </a:path>
            </a:pathLst>
          </a:custGeom>
          <a:solidFill>
            <a:srgbClr val="000080"/>
          </a:solidFill>
          <a:ln w="12600" cap="rnd">
            <a:solidFill>
              <a:srgbClr val="000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77" name="Freeform 104"/>
          <p:cNvSpPr>
            <a:spLocks noChangeArrowheads="1"/>
          </p:cNvSpPr>
          <p:nvPr/>
        </p:nvSpPr>
        <p:spPr bwMode="auto">
          <a:xfrm>
            <a:off x="4706939" y="3984625"/>
            <a:ext cx="109537" cy="109538"/>
          </a:xfrm>
          <a:custGeom>
            <a:avLst/>
            <a:gdLst>
              <a:gd name="T0" fmla="*/ 85684921 w 69"/>
              <a:gd name="T1" fmla="*/ 0 h 69"/>
              <a:gd name="T2" fmla="*/ 171369843 w 69"/>
              <a:gd name="T3" fmla="*/ 85685704 h 69"/>
              <a:gd name="T4" fmla="*/ 85684921 w 69"/>
              <a:gd name="T5" fmla="*/ 171371407 h 69"/>
              <a:gd name="T6" fmla="*/ 0 w 69"/>
              <a:gd name="T7" fmla="*/ 85685704 h 69"/>
              <a:gd name="T8" fmla="*/ 85684921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600" cap="rnd">
            <a:solidFill>
              <a:srgbClr val="000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78" name="Freeform 105"/>
          <p:cNvSpPr>
            <a:spLocks noChangeArrowheads="1"/>
          </p:cNvSpPr>
          <p:nvPr/>
        </p:nvSpPr>
        <p:spPr bwMode="auto">
          <a:xfrm>
            <a:off x="5029200" y="3789363"/>
            <a:ext cx="109538" cy="107950"/>
          </a:xfrm>
          <a:custGeom>
            <a:avLst/>
            <a:gdLst>
              <a:gd name="T0" fmla="*/ 85685704 w 69"/>
              <a:gd name="T1" fmla="*/ 0 h 68"/>
              <a:gd name="T2" fmla="*/ 171371407 w 69"/>
              <a:gd name="T3" fmla="*/ 83165950 h 68"/>
              <a:gd name="T4" fmla="*/ 85685704 w 69"/>
              <a:gd name="T5" fmla="*/ 168851263 h 68"/>
              <a:gd name="T6" fmla="*/ 0 w 69"/>
              <a:gd name="T7" fmla="*/ 83165950 h 68"/>
              <a:gd name="T8" fmla="*/ 85685704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3"/>
                </a:lnTo>
                <a:lnTo>
                  <a:pt x="34" y="67"/>
                </a:lnTo>
                <a:lnTo>
                  <a:pt x="0" y="33"/>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79" name="Freeform 106"/>
          <p:cNvSpPr>
            <a:spLocks noChangeArrowheads="1"/>
          </p:cNvSpPr>
          <p:nvPr/>
        </p:nvSpPr>
        <p:spPr bwMode="auto">
          <a:xfrm>
            <a:off x="5351464" y="3663950"/>
            <a:ext cx="109537" cy="107950"/>
          </a:xfrm>
          <a:custGeom>
            <a:avLst/>
            <a:gdLst>
              <a:gd name="T0" fmla="*/ 85684921 w 69"/>
              <a:gd name="T1" fmla="*/ 0 h 68"/>
              <a:gd name="T2" fmla="*/ 171369843 w 69"/>
              <a:gd name="T3" fmla="*/ 85685313 h 68"/>
              <a:gd name="T4" fmla="*/ 85684921 w 69"/>
              <a:gd name="T5" fmla="*/ 168851263 h 68"/>
              <a:gd name="T6" fmla="*/ 0 w 69"/>
              <a:gd name="T7" fmla="*/ 85685313 h 68"/>
              <a:gd name="T8" fmla="*/ 85684921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0" name="Freeform 107"/>
          <p:cNvSpPr>
            <a:spLocks noChangeArrowheads="1"/>
          </p:cNvSpPr>
          <p:nvPr/>
        </p:nvSpPr>
        <p:spPr bwMode="auto">
          <a:xfrm>
            <a:off x="5692775" y="3556000"/>
            <a:ext cx="109538" cy="109538"/>
          </a:xfrm>
          <a:custGeom>
            <a:avLst/>
            <a:gdLst>
              <a:gd name="T0" fmla="*/ 85685704 w 69"/>
              <a:gd name="T1" fmla="*/ 0 h 69"/>
              <a:gd name="T2" fmla="*/ 171371407 w 69"/>
              <a:gd name="T3" fmla="*/ 85685704 h 69"/>
              <a:gd name="T4" fmla="*/ 85685704 w 69"/>
              <a:gd name="T5" fmla="*/ 171371407 h 69"/>
              <a:gd name="T6" fmla="*/ 0 w 69"/>
              <a:gd name="T7" fmla="*/ 85685704 h 69"/>
              <a:gd name="T8" fmla="*/ 85685704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1" name="Freeform 108"/>
          <p:cNvSpPr>
            <a:spLocks noChangeArrowheads="1"/>
          </p:cNvSpPr>
          <p:nvPr/>
        </p:nvSpPr>
        <p:spPr bwMode="auto">
          <a:xfrm>
            <a:off x="6015039" y="3449638"/>
            <a:ext cx="109537" cy="107950"/>
          </a:xfrm>
          <a:custGeom>
            <a:avLst/>
            <a:gdLst>
              <a:gd name="T0" fmla="*/ 85684921 w 69"/>
              <a:gd name="T1" fmla="*/ 0 h 68"/>
              <a:gd name="T2" fmla="*/ 171369843 w 69"/>
              <a:gd name="T3" fmla="*/ 85685313 h 68"/>
              <a:gd name="T4" fmla="*/ 85684921 w 69"/>
              <a:gd name="T5" fmla="*/ 168851263 h 68"/>
              <a:gd name="T6" fmla="*/ 0 w 69"/>
              <a:gd name="T7" fmla="*/ 85685313 h 68"/>
              <a:gd name="T8" fmla="*/ 85684921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2" name="Freeform 109"/>
          <p:cNvSpPr>
            <a:spLocks noChangeArrowheads="1"/>
          </p:cNvSpPr>
          <p:nvPr/>
        </p:nvSpPr>
        <p:spPr bwMode="auto">
          <a:xfrm>
            <a:off x="6338888" y="3360738"/>
            <a:ext cx="107950" cy="107950"/>
          </a:xfrm>
          <a:custGeom>
            <a:avLst/>
            <a:gdLst>
              <a:gd name="T0" fmla="*/ 85685313 w 68"/>
              <a:gd name="T1" fmla="*/ 0 h 68"/>
              <a:gd name="T2" fmla="*/ 168851263 w 68"/>
              <a:gd name="T3" fmla="*/ 83165950 h 68"/>
              <a:gd name="T4" fmla="*/ 85685313 w 68"/>
              <a:gd name="T5" fmla="*/ 168851263 h 68"/>
              <a:gd name="T6" fmla="*/ 0 w 68"/>
              <a:gd name="T7" fmla="*/ 83165950 h 68"/>
              <a:gd name="T8" fmla="*/ 85685313 w 68"/>
              <a:gd name="T9" fmla="*/ 0 h 68"/>
              <a:gd name="T10" fmla="*/ 0 60000 65536"/>
              <a:gd name="T11" fmla="*/ 0 60000 65536"/>
              <a:gd name="T12" fmla="*/ 0 60000 65536"/>
              <a:gd name="T13" fmla="*/ 0 60000 65536"/>
              <a:gd name="T14" fmla="*/ 0 60000 65536"/>
              <a:gd name="T15" fmla="*/ 0 w 68"/>
              <a:gd name="T16" fmla="*/ 0 h 68"/>
              <a:gd name="T17" fmla="*/ 68 w 68"/>
              <a:gd name="T18" fmla="*/ 68 h 68"/>
            </a:gdLst>
            <a:ahLst/>
            <a:cxnLst>
              <a:cxn ang="T10">
                <a:pos x="T0" y="T1"/>
              </a:cxn>
              <a:cxn ang="T11">
                <a:pos x="T2" y="T3"/>
              </a:cxn>
              <a:cxn ang="T12">
                <a:pos x="T4" y="T5"/>
              </a:cxn>
              <a:cxn ang="T13">
                <a:pos x="T6" y="T7"/>
              </a:cxn>
              <a:cxn ang="T14">
                <a:pos x="T8" y="T9"/>
              </a:cxn>
            </a:cxnLst>
            <a:rect l="T15" t="T16" r="T17" b="T18"/>
            <a:pathLst>
              <a:path w="68" h="68">
                <a:moveTo>
                  <a:pt x="34" y="0"/>
                </a:moveTo>
                <a:lnTo>
                  <a:pt x="67" y="33"/>
                </a:lnTo>
                <a:lnTo>
                  <a:pt x="34" y="67"/>
                </a:lnTo>
                <a:lnTo>
                  <a:pt x="0" y="33"/>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3" name="Freeform 110"/>
          <p:cNvSpPr>
            <a:spLocks noChangeArrowheads="1"/>
          </p:cNvSpPr>
          <p:nvPr/>
        </p:nvSpPr>
        <p:spPr bwMode="auto">
          <a:xfrm>
            <a:off x="6661150" y="3289300"/>
            <a:ext cx="109538" cy="107950"/>
          </a:xfrm>
          <a:custGeom>
            <a:avLst/>
            <a:gdLst>
              <a:gd name="T0" fmla="*/ 85685704 w 69"/>
              <a:gd name="T1" fmla="*/ 0 h 68"/>
              <a:gd name="T2" fmla="*/ 171371407 w 69"/>
              <a:gd name="T3" fmla="*/ 83165950 h 68"/>
              <a:gd name="T4" fmla="*/ 85685704 w 69"/>
              <a:gd name="T5" fmla="*/ 168851263 h 68"/>
              <a:gd name="T6" fmla="*/ 0 w 69"/>
              <a:gd name="T7" fmla="*/ 83165950 h 68"/>
              <a:gd name="T8" fmla="*/ 85685704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3"/>
                </a:lnTo>
                <a:lnTo>
                  <a:pt x="34" y="67"/>
                </a:lnTo>
                <a:lnTo>
                  <a:pt x="0" y="33"/>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4" name="Freeform 111"/>
          <p:cNvSpPr>
            <a:spLocks noChangeArrowheads="1"/>
          </p:cNvSpPr>
          <p:nvPr/>
        </p:nvSpPr>
        <p:spPr bwMode="auto">
          <a:xfrm>
            <a:off x="6983414" y="3235325"/>
            <a:ext cx="109537" cy="107950"/>
          </a:xfrm>
          <a:custGeom>
            <a:avLst/>
            <a:gdLst>
              <a:gd name="T0" fmla="*/ 85684921 w 69"/>
              <a:gd name="T1" fmla="*/ 0 h 68"/>
              <a:gd name="T2" fmla="*/ 171369843 w 69"/>
              <a:gd name="T3" fmla="*/ 85685313 h 68"/>
              <a:gd name="T4" fmla="*/ 85684921 w 69"/>
              <a:gd name="T5" fmla="*/ 168851263 h 68"/>
              <a:gd name="T6" fmla="*/ 0 w 69"/>
              <a:gd name="T7" fmla="*/ 85685313 h 68"/>
              <a:gd name="T8" fmla="*/ 85684921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5" name="Freeform 112"/>
          <p:cNvSpPr>
            <a:spLocks noChangeArrowheads="1"/>
          </p:cNvSpPr>
          <p:nvPr/>
        </p:nvSpPr>
        <p:spPr bwMode="auto">
          <a:xfrm>
            <a:off x="7307263" y="3217863"/>
            <a:ext cx="107950" cy="107950"/>
          </a:xfrm>
          <a:custGeom>
            <a:avLst/>
            <a:gdLst>
              <a:gd name="T0" fmla="*/ 83165950 w 68"/>
              <a:gd name="T1" fmla="*/ 0 h 68"/>
              <a:gd name="T2" fmla="*/ 168851263 w 68"/>
              <a:gd name="T3" fmla="*/ 83165950 h 68"/>
              <a:gd name="T4" fmla="*/ 83165950 w 68"/>
              <a:gd name="T5" fmla="*/ 168851263 h 68"/>
              <a:gd name="T6" fmla="*/ 0 w 68"/>
              <a:gd name="T7" fmla="*/ 83165950 h 68"/>
              <a:gd name="T8" fmla="*/ 83165950 w 68"/>
              <a:gd name="T9" fmla="*/ 0 h 68"/>
              <a:gd name="T10" fmla="*/ 0 60000 65536"/>
              <a:gd name="T11" fmla="*/ 0 60000 65536"/>
              <a:gd name="T12" fmla="*/ 0 60000 65536"/>
              <a:gd name="T13" fmla="*/ 0 60000 65536"/>
              <a:gd name="T14" fmla="*/ 0 60000 65536"/>
              <a:gd name="T15" fmla="*/ 0 w 68"/>
              <a:gd name="T16" fmla="*/ 0 h 68"/>
              <a:gd name="T17" fmla="*/ 68 w 68"/>
              <a:gd name="T18" fmla="*/ 68 h 68"/>
            </a:gdLst>
            <a:ahLst/>
            <a:cxnLst>
              <a:cxn ang="T10">
                <a:pos x="T0" y="T1"/>
              </a:cxn>
              <a:cxn ang="T11">
                <a:pos x="T2" y="T3"/>
              </a:cxn>
              <a:cxn ang="T12">
                <a:pos x="T4" y="T5"/>
              </a:cxn>
              <a:cxn ang="T13">
                <a:pos x="T6" y="T7"/>
              </a:cxn>
              <a:cxn ang="T14">
                <a:pos x="T8" y="T9"/>
              </a:cxn>
            </a:cxnLst>
            <a:rect l="T15" t="T16" r="T17" b="T18"/>
            <a:pathLst>
              <a:path w="68" h="68">
                <a:moveTo>
                  <a:pt x="33" y="0"/>
                </a:moveTo>
                <a:lnTo>
                  <a:pt x="67" y="33"/>
                </a:lnTo>
                <a:lnTo>
                  <a:pt x="33" y="67"/>
                </a:lnTo>
                <a:lnTo>
                  <a:pt x="0" y="33"/>
                </a:lnTo>
                <a:lnTo>
                  <a:pt x="33"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6" name="Freeform 113"/>
          <p:cNvSpPr>
            <a:spLocks noChangeArrowheads="1"/>
          </p:cNvSpPr>
          <p:nvPr/>
        </p:nvSpPr>
        <p:spPr bwMode="auto">
          <a:xfrm>
            <a:off x="7646989" y="3181350"/>
            <a:ext cx="109537" cy="109538"/>
          </a:xfrm>
          <a:custGeom>
            <a:avLst/>
            <a:gdLst>
              <a:gd name="T0" fmla="*/ 85684921 w 69"/>
              <a:gd name="T1" fmla="*/ 0 h 69"/>
              <a:gd name="T2" fmla="*/ 171369843 w 69"/>
              <a:gd name="T3" fmla="*/ 85685704 h 69"/>
              <a:gd name="T4" fmla="*/ 85684921 w 69"/>
              <a:gd name="T5" fmla="*/ 171371407 h 69"/>
              <a:gd name="T6" fmla="*/ 0 w 69"/>
              <a:gd name="T7" fmla="*/ 85685704 h 69"/>
              <a:gd name="T8" fmla="*/ 85684921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7" name="Freeform 114"/>
          <p:cNvSpPr>
            <a:spLocks noChangeArrowheads="1"/>
          </p:cNvSpPr>
          <p:nvPr/>
        </p:nvSpPr>
        <p:spPr bwMode="auto">
          <a:xfrm>
            <a:off x="7969250" y="3181350"/>
            <a:ext cx="109538" cy="109538"/>
          </a:xfrm>
          <a:custGeom>
            <a:avLst/>
            <a:gdLst>
              <a:gd name="T0" fmla="*/ 85685704 w 69"/>
              <a:gd name="T1" fmla="*/ 0 h 69"/>
              <a:gd name="T2" fmla="*/ 171371407 w 69"/>
              <a:gd name="T3" fmla="*/ 85685704 h 69"/>
              <a:gd name="T4" fmla="*/ 85685704 w 69"/>
              <a:gd name="T5" fmla="*/ 171371407 h 69"/>
              <a:gd name="T6" fmla="*/ 0 w 69"/>
              <a:gd name="T7" fmla="*/ 85685704 h 69"/>
              <a:gd name="T8" fmla="*/ 85685704 w 69"/>
              <a:gd name="T9" fmla="*/ 0 h 69"/>
              <a:gd name="T10" fmla="*/ 0 60000 65536"/>
              <a:gd name="T11" fmla="*/ 0 60000 65536"/>
              <a:gd name="T12" fmla="*/ 0 60000 65536"/>
              <a:gd name="T13" fmla="*/ 0 60000 65536"/>
              <a:gd name="T14" fmla="*/ 0 60000 65536"/>
              <a:gd name="T15" fmla="*/ 0 w 69"/>
              <a:gd name="T16" fmla="*/ 0 h 69"/>
              <a:gd name="T17" fmla="*/ 69 w 69"/>
              <a:gd name="T18" fmla="*/ 69 h 69"/>
            </a:gdLst>
            <a:ahLst/>
            <a:cxnLst>
              <a:cxn ang="T10">
                <a:pos x="T0" y="T1"/>
              </a:cxn>
              <a:cxn ang="T11">
                <a:pos x="T2" y="T3"/>
              </a:cxn>
              <a:cxn ang="T12">
                <a:pos x="T4" y="T5"/>
              </a:cxn>
              <a:cxn ang="T13">
                <a:pos x="T6" y="T7"/>
              </a:cxn>
              <a:cxn ang="T14">
                <a:pos x="T8" y="T9"/>
              </a:cxn>
            </a:cxnLst>
            <a:rect l="T15" t="T16" r="T17" b="T18"/>
            <a:pathLst>
              <a:path w="69" h="69">
                <a:moveTo>
                  <a:pt x="34" y="0"/>
                </a:moveTo>
                <a:lnTo>
                  <a:pt x="68" y="34"/>
                </a:lnTo>
                <a:lnTo>
                  <a:pt x="34" y="68"/>
                </a:lnTo>
                <a:lnTo>
                  <a:pt x="0" y="34"/>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8" name="Freeform 115"/>
          <p:cNvSpPr>
            <a:spLocks noChangeArrowheads="1"/>
          </p:cNvSpPr>
          <p:nvPr/>
        </p:nvSpPr>
        <p:spPr bwMode="auto">
          <a:xfrm>
            <a:off x="8293100" y="3217863"/>
            <a:ext cx="109538" cy="107950"/>
          </a:xfrm>
          <a:custGeom>
            <a:avLst/>
            <a:gdLst>
              <a:gd name="T0" fmla="*/ 85685704 w 69"/>
              <a:gd name="T1" fmla="*/ 0 h 68"/>
              <a:gd name="T2" fmla="*/ 171371407 w 69"/>
              <a:gd name="T3" fmla="*/ 83165950 h 68"/>
              <a:gd name="T4" fmla="*/ 85685704 w 69"/>
              <a:gd name="T5" fmla="*/ 168851263 h 68"/>
              <a:gd name="T6" fmla="*/ 0 w 69"/>
              <a:gd name="T7" fmla="*/ 83165950 h 68"/>
              <a:gd name="T8" fmla="*/ 85685704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3"/>
                </a:lnTo>
                <a:lnTo>
                  <a:pt x="34" y="67"/>
                </a:lnTo>
                <a:lnTo>
                  <a:pt x="0" y="33"/>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89" name="Freeform 116"/>
          <p:cNvSpPr>
            <a:spLocks noChangeArrowheads="1"/>
          </p:cNvSpPr>
          <p:nvPr/>
        </p:nvSpPr>
        <p:spPr bwMode="auto">
          <a:xfrm>
            <a:off x="8615364" y="3235325"/>
            <a:ext cx="109537" cy="107950"/>
          </a:xfrm>
          <a:custGeom>
            <a:avLst/>
            <a:gdLst>
              <a:gd name="T0" fmla="*/ 85684921 w 69"/>
              <a:gd name="T1" fmla="*/ 0 h 68"/>
              <a:gd name="T2" fmla="*/ 171369843 w 69"/>
              <a:gd name="T3" fmla="*/ 85685313 h 68"/>
              <a:gd name="T4" fmla="*/ 85684921 w 69"/>
              <a:gd name="T5" fmla="*/ 168851263 h 68"/>
              <a:gd name="T6" fmla="*/ 0 w 69"/>
              <a:gd name="T7" fmla="*/ 85685313 h 68"/>
              <a:gd name="T8" fmla="*/ 85684921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34" y="0"/>
                </a:moveTo>
                <a:lnTo>
                  <a:pt x="68" y="34"/>
                </a:lnTo>
                <a:lnTo>
                  <a:pt x="34" y="67"/>
                </a:lnTo>
                <a:lnTo>
                  <a:pt x="0" y="34"/>
                </a:lnTo>
                <a:lnTo>
                  <a:pt x="34" y="0"/>
                </a:lnTo>
              </a:path>
            </a:pathLst>
          </a:custGeom>
          <a:solidFill>
            <a:srgbClr val="000080"/>
          </a:solidFill>
          <a:ln w="12600" cap="rnd">
            <a:solidFill>
              <a:srgbClr val="94CA9E"/>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590" name="Rectangle 117"/>
          <p:cNvSpPr>
            <a:spLocks noChangeArrowheads="1"/>
          </p:cNvSpPr>
          <p:nvPr/>
        </p:nvSpPr>
        <p:spPr bwMode="auto">
          <a:xfrm>
            <a:off x="2751138" y="5108575"/>
            <a:ext cx="100012" cy="101600"/>
          </a:xfrm>
          <a:prstGeom prst="rect">
            <a:avLst/>
          </a:prstGeom>
          <a:solidFill>
            <a:srgbClr val="FF00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1" name="Rectangle 118"/>
          <p:cNvSpPr>
            <a:spLocks noChangeArrowheads="1"/>
          </p:cNvSpPr>
          <p:nvPr/>
        </p:nvSpPr>
        <p:spPr bwMode="auto">
          <a:xfrm>
            <a:off x="3395663" y="5002213"/>
            <a:ext cx="101600" cy="100012"/>
          </a:xfrm>
          <a:prstGeom prst="rect">
            <a:avLst/>
          </a:prstGeom>
          <a:solidFill>
            <a:srgbClr val="FF00FF"/>
          </a:solidFill>
          <a:ln w="12600" cap="sq">
            <a:solidFill>
              <a:srgbClr val="FF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2" name="Rectangle 119"/>
          <p:cNvSpPr>
            <a:spLocks noChangeArrowheads="1"/>
          </p:cNvSpPr>
          <p:nvPr/>
        </p:nvSpPr>
        <p:spPr bwMode="auto">
          <a:xfrm>
            <a:off x="3736975" y="4948238"/>
            <a:ext cx="101600" cy="100012"/>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3" name="Rectangle 120"/>
          <p:cNvSpPr>
            <a:spLocks noChangeArrowheads="1"/>
          </p:cNvSpPr>
          <p:nvPr/>
        </p:nvSpPr>
        <p:spPr bwMode="auto">
          <a:xfrm>
            <a:off x="4059238" y="4930776"/>
            <a:ext cx="101600" cy="100013"/>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4" name="Rectangle 121"/>
          <p:cNvSpPr>
            <a:spLocks noChangeArrowheads="1"/>
          </p:cNvSpPr>
          <p:nvPr/>
        </p:nvSpPr>
        <p:spPr bwMode="auto">
          <a:xfrm>
            <a:off x="4383088" y="4876801"/>
            <a:ext cx="100012" cy="100013"/>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5" name="Rectangle 122"/>
          <p:cNvSpPr>
            <a:spLocks noChangeArrowheads="1"/>
          </p:cNvSpPr>
          <p:nvPr/>
        </p:nvSpPr>
        <p:spPr bwMode="auto">
          <a:xfrm>
            <a:off x="4705350" y="4822825"/>
            <a:ext cx="101600" cy="101600"/>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6" name="Rectangle 123"/>
          <p:cNvSpPr>
            <a:spLocks noChangeArrowheads="1"/>
          </p:cNvSpPr>
          <p:nvPr/>
        </p:nvSpPr>
        <p:spPr bwMode="auto">
          <a:xfrm>
            <a:off x="5027613" y="4805363"/>
            <a:ext cx="101600" cy="100012"/>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7" name="Rectangle 124"/>
          <p:cNvSpPr>
            <a:spLocks noChangeArrowheads="1"/>
          </p:cNvSpPr>
          <p:nvPr/>
        </p:nvSpPr>
        <p:spPr bwMode="auto">
          <a:xfrm>
            <a:off x="5349875" y="4768850"/>
            <a:ext cx="101600" cy="101600"/>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8" name="Rectangle 125"/>
          <p:cNvSpPr>
            <a:spLocks noChangeArrowheads="1"/>
          </p:cNvSpPr>
          <p:nvPr/>
        </p:nvSpPr>
        <p:spPr bwMode="auto">
          <a:xfrm>
            <a:off x="5691188" y="4733926"/>
            <a:ext cx="101600" cy="100013"/>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599" name="Rectangle 126"/>
          <p:cNvSpPr>
            <a:spLocks noChangeArrowheads="1"/>
          </p:cNvSpPr>
          <p:nvPr/>
        </p:nvSpPr>
        <p:spPr bwMode="auto">
          <a:xfrm>
            <a:off x="6013450" y="4716463"/>
            <a:ext cx="101600" cy="100012"/>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0" name="Rectangle 127"/>
          <p:cNvSpPr>
            <a:spLocks noChangeArrowheads="1"/>
          </p:cNvSpPr>
          <p:nvPr/>
        </p:nvSpPr>
        <p:spPr bwMode="auto">
          <a:xfrm>
            <a:off x="6337301" y="4716463"/>
            <a:ext cx="100013" cy="100012"/>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1" name="Rectangle 128"/>
          <p:cNvSpPr>
            <a:spLocks noChangeArrowheads="1"/>
          </p:cNvSpPr>
          <p:nvPr/>
        </p:nvSpPr>
        <p:spPr bwMode="auto">
          <a:xfrm>
            <a:off x="6659563" y="4697413"/>
            <a:ext cx="101600" cy="101600"/>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2" name="Rectangle 129"/>
          <p:cNvSpPr>
            <a:spLocks noChangeArrowheads="1"/>
          </p:cNvSpPr>
          <p:nvPr/>
        </p:nvSpPr>
        <p:spPr bwMode="auto">
          <a:xfrm>
            <a:off x="6981825" y="4679950"/>
            <a:ext cx="101600" cy="101600"/>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3" name="Rectangle 130"/>
          <p:cNvSpPr>
            <a:spLocks noChangeArrowheads="1"/>
          </p:cNvSpPr>
          <p:nvPr/>
        </p:nvSpPr>
        <p:spPr bwMode="auto">
          <a:xfrm>
            <a:off x="7305676" y="4662488"/>
            <a:ext cx="100013" cy="100012"/>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4" name="Rectangle 131"/>
          <p:cNvSpPr>
            <a:spLocks noChangeArrowheads="1"/>
          </p:cNvSpPr>
          <p:nvPr/>
        </p:nvSpPr>
        <p:spPr bwMode="auto">
          <a:xfrm>
            <a:off x="7645400" y="4662488"/>
            <a:ext cx="101600" cy="100012"/>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5" name="Rectangle 132"/>
          <p:cNvSpPr>
            <a:spLocks noChangeArrowheads="1"/>
          </p:cNvSpPr>
          <p:nvPr/>
        </p:nvSpPr>
        <p:spPr bwMode="auto">
          <a:xfrm>
            <a:off x="7967663" y="4662488"/>
            <a:ext cx="101600" cy="100012"/>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6" name="Rectangle 133"/>
          <p:cNvSpPr>
            <a:spLocks noChangeArrowheads="1"/>
          </p:cNvSpPr>
          <p:nvPr/>
        </p:nvSpPr>
        <p:spPr bwMode="auto">
          <a:xfrm>
            <a:off x="8291513" y="4679950"/>
            <a:ext cx="101600" cy="101600"/>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7" name="Rectangle 134"/>
          <p:cNvSpPr>
            <a:spLocks noChangeArrowheads="1"/>
          </p:cNvSpPr>
          <p:nvPr/>
        </p:nvSpPr>
        <p:spPr bwMode="auto">
          <a:xfrm>
            <a:off x="8613775" y="4679950"/>
            <a:ext cx="101600" cy="101600"/>
          </a:xfrm>
          <a:prstGeom prst="rect">
            <a:avLst/>
          </a:prstGeom>
          <a:solidFill>
            <a:srgbClr val="FAFD00"/>
          </a:solidFill>
          <a:ln w="12600" cap="sq">
            <a:solidFill>
              <a:srgbClr val="FAFD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08" name="Freeform 135"/>
          <p:cNvSpPr>
            <a:spLocks noChangeArrowheads="1"/>
          </p:cNvSpPr>
          <p:nvPr/>
        </p:nvSpPr>
        <p:spPr bwMode="auto">
          <a:xfrm>
            <a:off x="2752725" y="5110164"/>
            <a:ext cx="107950" cy="109537"/>
          </a:xfrm>
          <a:custGeom>
            <a:avLst/>
            <a:gdLst>
              <a:gd name="T0" fmla="*/ 85685313 w 68"/>
              <a:gd name="T1" fmla="*/ 0 h 69"/>
              <a:gd name="T2" fmla="*/ 168851263 w 68"/>
              <a:gd name="T3" fmla="*/ 171369843 h 69"/>
              <a:gd name="T4" fmla="*/ 0 w 68"/>
              <a:gd name="T5" fmla="*/ 171369843 h 69"/>
              <a:gd name="T6" fmla="*/ 85685313 w 68"/>
              <a:gd name="T7" fmla="*/ 0 h 69"/>
              <a:gd name="T8" fmla="*/ 0 60000 65536"/>
              <a:gd name="T9" fmla="*/ 0 60000 65536"/>
              <a:gd name="T10" fmla="*/ 0 60000 65536"/>
              <a:gd name="T11" fmla="*/ 0 60000 65536"/>
              <a:gd name="T12" fmla="*/ 0 w 68"/>
              <a:gd name="T13" fmla="*/ 0 h 69"/>
              <a:gd name="T14" fmla="*/ 68 w 68"/>
              <a:gd name="T15" fmla="*/ 69 h 69"/>
            </a:gdLst>
            <a:ahLst/>
            <a:cxnLst>
              <a:cxn ang="T8">
                <a:pos x="T0" y="T1"/>
              </a:cxn>
              <a:cxn ang="T9">
                <a:pos x="T2" y="T3"/>
              </a:cxn>
              <a:cxn ang="T10">
                <a:pos x="T4" y="T5"/>
              </a:cxn>
              <a:cxn ang="T11">
                <a:pos x="T6" y="T7"/>
              </a:cxn>
            </a:cxnLst>
            <a:rect l="T12" t="T13" r="T14" b="T15"/>
            <a:pathLst>
              <a:path w="68" h="69">
                <a:moveTo>
                  <a:pt x="34" y="0"/>
                </a:moveTo>
                <a:lnTo>
                  <a:pt x="67" y="68"/>
                </a:lnTo>
                <a:lnTo>
                  <a:pt x="0" y="68"/>
                </a:lnTo>
                <a:lnTo>
                  <a:pt x="34" y="0"/>
                </a:lnTo>
              </a:path>
            </a:pathLst>
          </a:custGeom>
          <a:solidFill>
            <a:srgbClr val="DD9CB3"/>
          </a:solidFill>
          <a:ln w="12600" cap="rnd">
            <a:solidFill>
              <a:srgbClr val="FF99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09" name="Freeform 136"/>
          <p:cNvSpPr>
            <a:spLocks noChangeArrowheads="1"/>
          </p:cNvSpPr>
          <p:nvPr/>
        </p:nvSpPr>
        <p:spPr bwMode="auto">
          <a:xfrm>
            <a:off x="3397250" y="5003800"/>
            <a:ext cx="109538" cy="107950"/>
          </a:xfrm>
          <a:custGeom>
            <a:avLst/>
            <a:gdLst>
              <a:gd name="T0" fmla="*/ 85685704 w 69"/>
              <a:gd name="T1" fmla="*/ 0 h 68"/>
              <a:gd name="T2" fmla="*/ 171371407 w 69"/>
              <a:gd name="T3" fmla="*/ 168851263 h 68"/>
              <a:gd name="T4" fmla="*/ 0 w 69"/>
              <a:gd name="T5" fmla="*/ 168851263 h 68"/>
              <a:gd name="T6" fmla="*/ 85685704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DD9CB3"/>
          </a:solidFill>
          <a:ln w="12600" cap="rnd">
            <a:solidFill>
              <a:srgbClr val="DD9CB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0" name="Freeform 137"/>
          <p:cNvSpPr>
            <a:spLocks noChangeArrowheads="1"/>
          </p:cNvSpPr>
          <p:nvPr/>
        </p:nvSpPr>
        <p:spPr bwMode="auto">
          <a:xfrm>
            <a:off x="3738564" y="4841875"/>
            <a:ext cx="109537" cy="109538"/>
          </a:xfrm>
          <a:custGeom>
            <a:avLst/>
            <a:gdLst>
              <a:gd name="T0" fmla="*/ 85684921 w 69"/>
              <a:gd name="T1" fmla="*/ 0 h 69"/>
              <a:gd name="T2" fmla="*/ 171369843 w 69"/>
              <a:gd name="T3" fmla="*/ 171371407 h 69"/>
              <a:gd name="T4" fmla="*/ 0 w 69"/>
              <a:gd name="T5" fmla="*/ 171371407 h 69"/>
              <a:gd name="T6" fmla="*/ 85684921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rgbClr val="DD9CB3"/>
          </a:solidFill>
          <a:ln w="12600" cap="rnd">
            <a:solidFill>
              <a:srgbClr val="DD9CB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1" name="Freeform 138"/>
          <p:cNvSpPr>
            <a:spLocks noChangeArrowheads="1"/>
          </p:cNvSpPr>
          <p:nvPr/>
        </p:nvSpPr>
        <p:spPr bwMode="auto">
          <a:xfrm>
            <a:off x="4060825" y="4592638"/>
            <a:ext cx="109538" cy="107950"/>
          </a:xfrm>
          <a:custGeom>
            <a:avLst/>
            <a:gdLst>
              <a:gd name="T0" fmla="*/ 85685704 w 69"/>
              <a:gd name="T1" fmla="*/ 0 h 68"/>
              <a:gd name="T2" fmla="*/ 171371407 w 69"/>
              <a:gd name="T3" fmla="*/ 168851263 h 68"/>
              <a:gd name="T4" fmla="*/ 0 w 69"/>
              <a:gd name="T5" fmla="*/ 168851263 h 68"/>
              <a:gd name="T6" fmla="*/ 85685704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DD9CB3"/>
          </a:solidFill>
          <a:ln w="12600" cap="rnd">
            <a:solidFill>
              <a:srgbClr val="DD9CB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2" name="Freeform 139"/>
          <p:cNvSpPr>
            <a:spLocks noChangeArrowheads="1"/>
          </p:cNvSpPr>
          <p:nvPr/>
        </p:nvSpPr>
        <p:spPr bwMode="auto">
          <a:xfrm>
            <a:off x="4384675" y="4432300"/>
            <a:ext cx="107950" cy="107950"/>
          </a:xfrm>
          <a:custGeom>
            <a:avLst/>
            <a:gdLst>
              <a:gd name="T0" fmla="*/ 83165950 w 68"/>
              <a:gd name="T1" fmla="*/ 0 h 68"/>
              <a:gd name="T2" fmla="*/ 168851263 w 68"/>
              <a:gd name="T3" fmla="*/ 168851263 h 68"/>
              <a:gd name="T4" fmla="*/ 0 w 68"/>
              <a:gd name="T5" fmla="*/ 168851263 h 68"/>
              <a:gd name="T6" fmla="*/ 83165950 w 68"/>
              <a:gd name="T7" fmla="*/ 0 h 68"/>
              <a:gd name="T8" fmla="*/ 0 60000 65536"/>
              <a:gd name="T9" fmla="*/ 0 60000 65536"/>
              <a:gd name="T10" fmla="*/ 0 60000 65536"/>
              <a:gd name="T11" fmla="*/ 0 60000 65536"/>
              <a:gd name="T12" fmla="*/ 0 w 68"/>
              <a:gd name="T13" fmla="*/ 0 h 68"/>
              <a:gd name="T14" fmla="*/ 68 w 68"/>
              <a:gd name="T15" fmla="*/ 68 h 68"/>
            </a:gdLst>
            <a:ahLst/>
            <a:cxnLst>
              <a:cxn ang="T8">
                <a:pos x="T0" y="T1"/>
              </a:cxn>
              <a:cxn ang="T9">
                <a:pos x="T2" y="T3"/>
              </a:cxn>
              <a:cxn ang="T10">
                <a:pos x="T4" y="T5"/>
              </a:cxn>
              <a:cxn ang="T11">
                <a:pos x="T6" y="T7"/>
              </a:cxn>
            </a:cxnLst>
            <a:rect l="T12" t="T13" r="T14" b="T15"/>
            <a:pathLst>
              <a:path w="68" h="68">
                <a:moveTo>
                  <a:pt x="33" y="0"/>
                </a:moveTo>
                <a:lnTo>
                  <a:pt x="67" y="67"/>
                </a:lnTo>
                <a:lnTo>
                  <a:pt x="0" y="67"/>
                </a:lnTo>
                <a:lnTo>
                  <a:pt x="33"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3" name="Freeform 140"/>
          <p:cNvSpPr>
            <a:spLocks noChangeArrowheads="1"/>
          </p:cNvSpPr>
          <p:nvPr/>
        </p:nvSpPr>
        <p:spPr bwMode="auto">
          <a:xfrm>
            <a:off x="4706939" y="4270375"/>
            <a:ext cx="109537" cy="109538"/>
          </a:xfrm>
          <a:custGeom>
            <a:avLst/>
            <a:gdLst>
              <a:gd name="T0" fmla="*/ 85684921 w 69"/>
              <a:gd name="T1" fmla="*/ 0 h 69"/>
              <a:gd name="T2" fmla="*/ 171369843 w 69"/>
              <a:gd name="T3" fmla="*/ 171371407 h 69"/>
              <a:gd name="T4" fmla="*/ 0 w 69"/>
              <a:gd name="T5" fmla="*/ 171371407 h 69"/>
              <a:gd name="T6" fmla="*/ 85684921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4" name="Freeform 141"/>
          <p:cNvSpPr>
            <a:spLocks noChangeArrowheads="1"/>
          </p:cNvSpPr>
          <p:nvPr/>
        </p:nvSpPr>
        <p:spPr bwMode="auto">
          <a:xfrm>
            <a:off x="5029200" y="4127500"/>
            <a:ext cx="109538" cy="109538"/>
          </a:xfrm>
          <a:custGeom>
            <a:avLst/>
            <a:gdLst>
              <a:gd name="T0" fmla="*/ 85685704 w 69"/>
              <a:gd name="T1" fmla="*/ 0 h 69"/>
              <a:gd name="T2" fmla="*/ 171371407 w 69"/>
              <a:gd name="T3" fmla="*/ 171371407 h 69"/>
              <a:gd name="T4" fmla="*/ 0 w 69"/>
              <a:gd name="T5" fmla="*/ 171371407 h 69"/>
              <a:gd name="T6" fmla="*/ 85685704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5" name="Freeform 142"/>
          <p:cNvSpPr>
            <a:spLocks noChangeArrowheads="1"/>
          </p:cNvSpPr>
          <p:nvPr/>
        </p:nvSpPr>
        <p:spPr bwMode="auto">
          <a:xfrm>
            <a:off x="5351464" y="4021138"/>
            <a:ext cx="109537" cy="107950"/>
          </a:xfrm>
          <a:custGeom>
            <a:avLst/>
            <a:gdLst>
              <a:gd name="T0" fmla="*/ 85684921 w 69"/>
              <a:gd name="T1" fmla="*/ 0 h 68"/>
              <a:gd name="T2" fmla="*/ 171369843 w 69"/>
              <a:gd name="T3" fmla="*/ 168851263 h 68"/>
              <a:gd name="T4" fmla="*/ 0 w 69"/>
              <a:gd name="T5" fmla="*/ 168851263 h 68"/>
              <a:gd name="T6" fmla="*/ 85684921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6" name="Freeform 143"/>
          <p:cNvSpPr>
            <a:spLocks noChangeArrowheads="1"/>
          </p:cNvSpPr>
          <p:nvPr/>
        </p:nvSpPr>
        <p:spPr bwMode="auto">
          <a:xfrm>
            <a:off x="5692775" y="3913189"/>
            <a:ext cx="109538" cy="109537"/>
          </a:xfrm>
          <a:custGeom>
            <a:avLst/>
            <a:gdLst>
              <a:gd name="T0" fmla="*/ 85685704 w 69"/>
              <a:gd name="T1" fmla="*/ 0 h 69"/>
              <a:gd name="T2" fmla="*/ 171371407 w 69"/>
              <a:gd name="T3" fmla="*/ 171369843 h 69"/>
              <a:gd name="T4" fmla="*/ 0 w 69"/>
              <a:gd name="T5" fmla="*/ 171369843 h 69"/>
              <a:gd name="T6" fmla="*/ 85685704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7" name="Freeform 144"/>
          <p:cNvSpPr>
            <a:spLocks noChangeArrowheads="1"/>
          </p:cNvSpPr>
          <p:nvPr/>
        </p:nvSpPr>
        <p:spPr bwMode="auto">
          <a:xfrm>
            <a:off x="6015039" y="3860800"/>
            <a:ext cx="109537" cy="107950"/>
          </a:xfrm>
          <a:custGeom>
            <a:avLst/>
            <a:gdLst>
              <a:gd name="T0" fmla="*/ 85684921 w 69"/>
              <a:gd name="T1" fmla="*/ 0 h 68"/>
              <a:gd name="T2" fmla="*/ 171369843 w 69"/>
              <a:gd name="T3" fmla="*/ 168851263 h 68"/>
              <a:gd name="T4" fmla="*/ 0 w 69"/>
              <a:gd name="T5" fmla="*/ 168851263 h 68"/>
              <a:gd name="T6" fmla="*/ 85684921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8" name="Freeform 145"/>
          <p:cNvSpPr>
            <a:spLocks noChangeArrowheads="1"/>
          </p:cNvSpPr>
          <p:nvPr/>
        </p:nvSpPr>
        <p:spPr bwMode="auto">
          <a:xfrm>
            <a:off x="6338888" y="3824289"/>
            <a:ext cx="107950" cy="109537"/>
          </a:xfrm>
          <a:custGeom>
            <a:avLst/>
            <a:gdLst>
              <a:gd name="T0" fmla="*/ 85685313 w 68"/>
              <a:gd name="T1" fmla="*/ 0 h 69"/>
              <a:gd name="T2" fmla="*/ 168851263 w 68"/>
              <a:gd name="T3" fmla="*/ 171369843 h 69"/>
              <a:gd name="T4" fmla="*/ 0 w 68"/>
              <a:gd name="T5" fmla="*/ 171369843 h 69"/>
              <a:gd name="T6" fmla="*/ 85685313 w 68"/>
              <a:gd name="T7" fmla="*/ 0 h 69"/>
              <a:gd name="T8" fmla="*/ 0 60000 65536"/>
              <a:gd name="T9" fmla="*/ 0 60000 65536"/>
              <a:gd name="T10" fmla="*/ 0 60000 65536"/>
              <a:gd name="T11" fmla="*/ 0 60000 65536"/>
              <a:gd name="T12" fmla="*/ 0 w 68"/>
              <a:gd name="T13" fmla="*/ 0 h 69"/>
              <a:gd name="T14" fmla="*/ 68 w 68"/>
              <a:gd name="T15" fmla="*/ 69 h 69"/>
            </a:gdLst>
            <a:ahLst/>
            <a:cxnLst>
              <a:cxn ang="T8">
                <a:pos x="T0" y="T1"/>
              </a:cxn>
              <a:cxn ang="T9">
                <a:pos x="T2" y="T3"/>
              </a:cxn>
              <a:cxn ang="T10">
                <a:pos x="T4" y="T5"/>
              </a:cxn>
              <a:cxn ang="T11">
                <a:pos x="T6" y="T7"/>
              </a:cxn>
            </a:cxnLst>
            <a:rect l="T12" t="T13" r="T14" b="T15"/>
            <a:pathLst>
              <a:path w="68" h="69">
                <a:moveTo>
                  <a:pt x="34" y="0"/>
                </a:moveTo>
                <a:lnTo>
                  <a:pt x="67" y="68"/>
                </a:lnTo>
                <a:lnTo>
                  <a:pt x="0" y="68"/>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19" name="Freeform 146"/>
          <p:cNvSpPr>
            <a:spLocks noChangeArrowheads="1"/>
          </p:cNvSpPr>
          <p:nvPr/>
        </p:nvSpPr>
        <p:spPr bwMode="auto">
          <a:xfrm>
            <a:off x="6661150" y="3789363"/>
            <a:ext cx="109538" cy="107950"/>
          </a:xfrm>
          <a:custGeom>
            <a:avLst/>
            <a:gdLst>
              <a:gd name="T0" fmla="*/ 85685704 w 69"/>
              <a:gd name="T1" fmla="*/ 0 h 68"/>
              <a:gd name="T2" fmla="*/ 171371407 w 69"/>
              <a:gd name="T3" fmla="*/ 168851263 h 68"/>
              <a:gd name="T4" fmla="*/ 0 w 69"/>
              <a:gd name="T5" fmla="*/ 168851263 h 68"/>
              <a:gd name="T6" fmla="*/ 85685704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20" name="Freeform 147"/>
          <p:cNvSpPr>
            <a:spLocks noChangeArrowheads="1"/>
          </p:cNvSpPr>
          <p:nvPr/>
        </p:nvSpPr>
        <p:spPr bwMode="auto">
          <a:xfrm>
            <a:off x="6983414" y="3770314"/>
            <a:ext cx="109537" cy="109537"/>
          </a:xfrm>
          <a:custGeom>
            <a:avLst/>
            <a:gdLst>
              <a:gd name="T0" fmla="*/ 85684921 w 69"/>
              <a:gd name="T1" fmla="*/ 0 h 69"/>
              <a:gd name="T2" fmla="*/ 171369843 w 69"/>
              <a:gd name="T3" fmla="*/ 171369843 h 69"/>
              <a:gd name="T4" fmla="*/ 0 w 69"/>
              <a:gd name="T5" fmla="*/ 171369843 h 69"/>
              <a:gd name="T6" fmla="*/ 85684921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21" name="Freeform 148"/>
          <p:cNvSpPr>
            <a:spLocks noChangeArrowheads="1"/>
          </p:cNvSpPr>
          <p:nvPr/>
        </p:nvSpPr>
        <p:spPr bwMode="auto">
          <a:xfrm>
            <a:off x="7307263" y="3770314"/>
            <a:ext cx="107950" cy="109537"/>
          </a:xfrm>
          <a:custGeom>
            <a:avLst/>
            <a:gdLst>
              <a:gd name="T0" fmla="*/ 83165950 w 68"/>
              <a:gd name="T1" fmla="*/ 0 h 69"/>
              <a:gd name="T2" fmla="*/ 168851263 w 68"/>
              <a:gd name="T3" fmla="*/ 171369843 h 69"/>
              <a:gd name="T4" fmla="*/ 0 w 68"/>
              <a:gd name="T5" fmla="*/ 171369843 h 69"/>
              <a:gd name="T6" fmla="*/ 83165950 w 68"/>
              <a:gd name="T7" fmla="*/ 0 h 69"/>
              <a:gd name="T8" fmla="*/ 0 60000 65536"/>
              <a:gd name="T9" fmla="*/ 0 60000 65536"/>
              <a:gd name="T10" fmla="*/ 0 60000 65536"/>
              <a:gd name="T11" fmla="*/ 0 60000 65536"/>
              <a:gd name="T12" fmla="*/ 0 w 68"/>
              <a:gd name="T13" fmla="*/ 0 h 69"/>
              <a:gd name="T14" fmla="*/ 68 w 68"/>
              <a:gd name="T15" fmla="*/ 69 h 69"/>
            </a:gdLst>
            <a:ahLst/>
            <a:cxnLst>
              <a:cxn ang="T8">
                <a:pos x="T0" y="T1"/>
              </a:cxn>
              <a:cxn ang="T9">
                <a:pos x="T2" y="T3"/>
              </a:cxn>
              <a:cxn ang="T10">
                <a:pos x="T4" y="T5"/>
              </a:cxn>
              <a:cxn ang="T11">
                <a:pos x="T6" y="T7"/>
              </a:cxn>
            </a:cxnLst>
            <a:rect l="T12" t="T13" r="T14" b="T15"/>
            <a:pathLst>
              <a:path w="68" h="69">
                <a:moveTo>
                  <a:pt x="33" y="0"/>
                </a:moveTo>
                <a:lnTo>
                  <a:pt x="67" y="68"/>
                </a:lnTo>
                <a:lnTo>
                  <a:pt x="0" y="68"/>
                </a:lnTo>
                <a:lnTo>
                  <a:pt x="33"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22" name="Freeform 149"/>
          <p:cNvSpPr>
            <a:spLocks noChangeArrowheads="1"/>
          </p:cNvSpPr>
          <p:nvPr/>
        </p:nvSpPr>
        <p:spPr bwMode="auto">
          <a:xfrm>
            <a:off x="7646989" y="3735388"/>
            <a:ext cx="109537" cy="107950"/>
          </a:xfrm>
          <a:custGeom>
            <a:avLst/>
            <a:gdLst>
              <a:gd name="T0" fmla="*/ 85684921 w 69"/>
              <a:gd name="T1" fmla="*/ 0 h 68"/>
              <a:gd name="T2" fmla="*/ 171369843 w 69"/>
              <a:gd name="T3" fmla="*/ 168851263 h 68"/>
              <a:gd name="T4" fmla="*/ 0 w 69"/>
              <a:gd name="T5" fmla="*/ 168851263 h 68"/>
              <a:gd name="T6" fmla="*/ 85684921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23" name="Freeform 150"/>
          <p:cNvSpPr>
            <a:spLocks noChangeArrowheads="1"/>
          </p:cNvSpPr>
          <p:nvPr/>
        </p:nvSpPr>
        <p:spPr bwMode="auto">
          <a:xfrm>
            <a:off x="7969250" y="3735388"/>
            <a:ext cx="109538" cy="107950"/>
          </a:xfrm>
          <a:custGeom>
            <a:avLst/>
            <a:gdLst>
              <a:gd name="T0" fmla="*/ 85685704 w 69"/>
              <a:gd name="T1" fmla="*/ 0 h 68"/>
              <a:gd name="T2" fmla="*/ 171371407 w 69"/>
              <a:gd name="T3" fmla="*/ 168851263 h 68"/>
              <a:gd name="T4" fmla="*/ 0 w 69"/>
              <a:gd name="T5" fmla="*/ 168851263 h 68"/>
              <a:gd name="T6" fmla="*/ 85685704 w 69"/>
              <a:gd name="T7" fmla="*/ 0 h 68"/>
              <a:gd name="T8" fmla="*/ 0 60000 65536"/>
              <a:gd name="T9" fmla="*/ 0 60000 65536"/>
              <a:gd name="T10" fmla="*/ 0 60000 65536"/>
              <a:gd name="T11" fmla="*/ 0 60000 65536"/>
              <a:gd name="T12" fmla="*/ 0 w 69"/>
              <a:gd name="T13" fmla="*/ 0 h 68"/>
              <a:gd name="T14" fmla="*/ 69 w 69"/>
              <a:gd name="T15" fmla="*/ 68 h 68"/>
            </a:gdLst>
            <a:ahLst/>
            <a:cxnLst>
              <a:cxn ang="T8">
                <a:pos x="T0" y="T1"/>
              </a:cxn>
              <a:cxn ang="T9">
                <a:pos x="T2" y="T3"/>
              </a:cxn>
              <a:cxn ang="T10">
                <a:pos x="T4" y="T5"/>
              </a:cxn>
              <a:cxn ang="T11">
                <a:pos x="T6" y="T7"/>
              </a:cxn>
            </a:cxnLst>
            <a:rect l="T12" t="T13" r="T14" b="T15"/>
            <a:pathLst>
              <a:path w="69" h="68">
                <a:moveTo>
                  <a:pt x="34" y="0"/>
                </a:moveTo>
                <a:lnTo>
                  <a:pt x="68" y="67"/>
                </a:lnTo>
                <a:lnTo>
                  <a:pt x="0" y="67"/>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24" name="Freeform 151"/>
          <p:cNvSpPr>
            <a:spLocks noChangeArrowheads="1"/>
          </p:cNvSpPr>
          <p:nvPr/>
        </p:nvSpPr>
        <p:spPr bwMode="auto">
          <a:xfrm>
            <a:off x="8293100" y="3770314"/>
            <a:ext cx="109538" cy="109537"/>
          </a:xfrm>
          <a:custGeom>
            <a:avLst/>
            <a:gdLst>
              <a:gd name="T0" fmla="*/ 85685704 w 69"/>
              <a:gd name="T1" fmla="*/ 0 h 69"/>
              <a:gd name="T2" fmla="*/ 171371407 w 69"/>
              <a:gd name="T3" fmla="*/ 171369843 h 69"/>
              <a:gd name="T4" fmla="*/ 0 w 69"/>
              <a:gd name="T5" fmla="*/ 171369843 h 69"/>
              <a:gd name="T6" fmla="*/ 85685704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25" name="Freeform 152"/>
          <p:cNvSpPr>
            <a:spLocks noChangeArrowheads="1"/>
          </p:cNvSpPr>
          <p:nvPr/>
        </p:nvSpPr>
        <p:spPr bwMode="auto">
          <a:xfrm>
            <a:off x="8615364" y="3824289"/>
            <a:ext cx="109537" cy="109537"/>
          </a:xfrm>
          <a:custGeom>
            <a:avLst/>
            <a:gdLst>
              <a:gd name="T0" fmla="*/ 85684921 w 69"/>
              <a:gd name="T1" fmla="*/ 0 h 69"/>
              <a:gd name="T2" fmla="*/ 171369843 w 69"/>
              <a:gd name="T3" fmla="*/ 171369843 h 69"/>
              <a:gd name="T4" fmla="*/ 0 w 69"/>
              <a:gd name="T5" fmla="*/ 171369843 h 69"/>
              <a:gd name="T6" fmla="*/ 85684921 w 69"/>
              <a:gd name="T7" fmla="*/ 0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34" y="0"/>
                </a:moveTo>
                <a:lnTo>
                  <a:pt x="68" y="68"/>
                </a:lnTo>
                <a:lnTo>
                  <a:pt x="0" y="68"/>
                </a:lnTo>
                <a:lnTo>
                  <a:pt x="34" y="0"/>
                </a:lnTo>
              </a:path>
            </a:pathLst>
          </a:custGeom>
          <a:solidFill>
            <a:srgbClr val="F95AB7"/>
          </a:solidFill>
          <a:ln w="12600" cap="rnd">
            <a:solidFill>
              <a:srgbClr val="F95AB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5626" name="Line 153"/>
          <p:cNvSpPr>
            <a:spLocks noChangeShapeType="1"/>
          </p:cNvSpPr>
          <p:nvPr/>
        </p:nvSpPr>
        <p:spPr bwMode="auto">
          <a:xfrm flipH="1" flipV="1">
            <a:off x="2744788" y="5102225"/>
            <a:ext cx="69850" cy="69850"/>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27" name="Line 154"/>
          <p:cNvSpPr>
            <a:spLocks noChangeShapeType="1"/>
          </p:cNvSpPr>
          <p:nvPr/>
        </p:nvSpPr>
        <p:spPr bwMode="auto">
          <a:xfrm>
            <a:off x="2813050" y="5170489"/>
            <a:ext cx="39688" cy="41275"/>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28" name="Line 155"/>
          <p:cNvSpPr>
            <a:spLocks noChangeShapeType="1"/>
          </p:cNvSpPr>
          <p:nvPr/>
        </p:nvSpPr>
        <p:spPr bwMode="auto">
          <a:xfrm flipH="1">
            <a:off x="2744788" y="5170489"/>
            <a:ext cx="69850" cy="41275"/>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29" name="Line 156"/>
          <p:cNvSpPr>
            <a:spLocks noChangeShapeType="1"/>
          </p:cNvSpPr>
          <p:nvPr/>
        </p:nvSpPr>
        <p:spPr bwMode="auto">
          <a:xfrm flipV="1">
            <a:off x="2813050" y="5102225"/>
            <a:ext cx="39688" cy="69850"/>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0" name="Line 157"/>
          <p:cNvSpPr>
            <a:spLocks noChangeShapeType="1"/>
          </p:cNvSpPr>
          <p:nvPr/>
        </p:nvSpPr>
        <p:spPr bwMode="auto">
          <a:xfrm flipV="1">
            <a:off x="2806700" y="5102225"/>
            <a:ext cx="1588" cy="69850"/>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1" name="Line 158"/>
          <p:cNvSpPr>
            <a:spLocks noChangeShapeType="1"/>
          </p:cNvSpPr>
          <p:nvPr/>
        </p:nvSpPr>
        <p:spPr bwMode="auto">
          <a:xfrm>
            <a:off x="2806700" y="5170489"/>
            <a:ext cx="1588" cy="41275"/>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2" name="Rectangle 159"/>
          <p:cNvSpPr>
            <a:spLocks noChangeArrowheads="1"/>
          </p:cNvSpPr>
          <p:nvPr/>
        </p:nvSpPr>
        <p:spPr bwMode="auto">
          <a:xfrm>
            <a:off x="3379788" y="4984751"/>
            <a:ext cx="169862" cy="169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33" name="Line 160"/>
          <p:cNvSpPr>
            <a:spLocks noChangeShapeType="1"/>
          </p:cNvSpPr>
          <p:nvPr/>
        </p:nvSpPr>
        <p:spPr bwMode="auto">
          <a:xfrm flipH="1" flipV="1">
            <a:off x="3389313" y="4995863"/>
            <a:ext cx="69850" cy="68262"/>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4" name="Line 161"/>
          <p:cNvSpPr>
            <a:spLocks noChangeShapeType="1"/>
          </p:cNvSpPr>
          <p:nvPr/>
        </p:nvSpPr>
        <p:spPr bwMode="auto">
          <a:xfrm>
            <a:off x="3457576" y="5062539"/>
            <a:ext cx="41275" cy="41275"/>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5" name="Line 162"/>
          <p:cNvSpPr>
            <a:spLocks noChangeShapeType="1"/>
          </p:cNvSpPr>
          <p:nvPr/>
        </p:nvSpPr>
        <p:spPr bwMode="auto">
          <a:xfrm flipH="1">
            <a:off x="3389313" y="5062539"/>
            <a:ext cx="69850" cy="41275"/>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6" name="Line 163"/>
          <p:cNvSpPr>
            <a:spLocks noChangeShapeType="1"/>
          </p:cNvSpPr>
          <p:nvPr/>
        </p:nvSpPr>
        <p:spPr bwMode="auto">
          <a:xfrm flipV="1">
            <a:off x="3457576" y="4995863"/>
            <a:ext cx="41275" cy="68262"/>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7" name="Line 164"/>
          <p:cNvSpPr>
            <a:spLocks noChangeShapeType="1"/>
          </p:cNvSpPr>
          <p:nvPr/>
        </p:nvSpPr>
        <p:spPr bwMode="auto">
          <a:xfrm flipV="1">
            <a:off x="3451225" y="4995863"/>
            <a:ext cx="1588" cy="68262"/>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8" name="Line 165"/>
          <p:cNvSpPr>
            <a:spLocks noChangeShapeType="1"/>
          </p:cNvSpPr>
          <p:nvPr/>
        </p:nvSpPr>
        <p:spPr bwMode="auto">
          <a:xfrm>
            <a:off x="3451225" y="5062539"/>
            <a:ext cx="1588" cy="41275"/>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39" name="Rectangle 166"/>
          <p:cNvSpPr>
            <a:spLocks noChangeArrowheads="1"/>
          </p:cNvSpPr>
          <p:nvPr/>
        </p:nvSpPr>
        <p:spPr bwMode="auto">
          <a:xfrm>
            <a:off x="3721101" y="4824413"/>
            <a:ext cx="169863" cy="169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40" name="Line 167"/>
          <p:cNvSpPr>
            <a:spLocks noChangeShapeType="1"/>
          </p:cNvSpPr>
          <p:nvPr/>
        </p:nvSpPr>
        <p:spPr bwMode="auto">
          <a:xfrm flipH="1" flipV="1">
            <a:off x="3730625" y="4833938"/>
            <a:ext cx="69850"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41" name="Line 168"/>
          <p:cNvSpPr>
            <a:spLocks noChangeShapeType="1"/>
          </p:cNvSpPr>
          <p:nvPr/>
        </p:nvSpPr>
        <p:spPr bwMode="auto">
          <a:xfrm>
            <a:off x="3798889" y="4902201"/>
            <a:ext cx="41275" cy="41275"/>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42" name="Line 169"/>
          <p:cNvSpPr>
            <a:spLocks noChangeShapeType="1"/>
          </p:cNvSpPr>
          <p:nvPr/>
        </p:nvSpPr>
        <p:spPr bwMode="auto">
          <a:xfrm flipH="1">
            <a:off x="3730625" y="4902201"/>
            <a:ext cx="69850" cy="41275"/>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43" name="Line 170"/>
          <p:cNvSpPr>
            <a:spLocks noChangeShapeType="1"/>
          </p:cNvSpPr>
          <p:nvPr/>
        </p:nvSpPr>
        <p:spPr bwMode="auto">
          <a:xfrm flipV="1">
            <a:off x="3798889" y="4833938"/>
            <a:ext cx="41275"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44" name="Line 171"/>
          <p:cNvSpPr>
            <a:spLocks noChangeShapeType="1"/>
          </p:cNvSpPr>
          <p:nvPr/>
        </p:nvSpPr>
        <p:spPr bwMode="auto">
          <a:xfrm flipV="1">
            <a:off x="3792539" y="4833938"/>
            <a:ext cx="1587"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45" name="Line 172"/>
          <p:cNvSpPr>
            <a:spLocks noChangeShapeType="1"/>
          </p:cNvSpPr>
          <p:nvPr/>
        </p:nvSpPr>
        <p:spPr bwMode="auto">
          <a:xfrm>
            <a:off x="3792539" y="4902201"/>
            <a:ext cx="1587" cy="41275"/>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46" name="Rectangle 173"/>
          <p:cNvSpPr>
            <a:spLocks noChangeArrowheads="1"/>
          </p:cNvSpPr>
          <p:nvPr/>
        </p:nvSpPr>
        <p:spPr bwMode="auto">
          <a:xfrm>
            <a:off x="4043363" y="4575176"/>
            <a:ext cx="169862" cy="16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47" name="Line 174"/>
          <p:cNvSpPr>
            <a:spLocks noChangeShapeType="1"/>
          </p:cNvSpPr>
          <p:nvPr/>
        </p:nvSpPr>
        <p:spPr bwMode="auto">
          <a:xfrm flipH="1" flipV="1">
            <a:off x="4052888" y="4584700"/>
            <a:ext cx="69850"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48" name="Line 175"/>
          <p:cNvSpPr>
            <a:spLocks noChangeShapeType="1"/>
          </p:cNvSpPr>
          <p:nvPr/>
        </p:nvSpPr>
        <p:spPr bwMode="auto">
          <a:xfrm>
            <a:off x="4121151" y="4652964"/>
            <a:ext cx="41275" cy="39687"/>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49" name="Line 176"/>
          <p:cNvSpPr>
            <a:spLocks noChangeShapeType="1"/>
          </p:cNvSpPr>
          <p:nvPr/>
        </p:nvSpPr>
        <p:spPr bwMode="auto">
          <a:xfrm flipH="1">
            <a:off x="4052888" y="4652964"/>
            <a:ext cx="69850" cy="39687"/>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0" name="Line 177"/>
          <p:cNvSpPr>
            <a:spLocks noChangeShapeType="1"/>
          </p:cNvSpPr>
          <p:nvPr/>
        </p:nvSpPr>
        <p:spPr bwMode="auto">
          <a:xfrm flipV="1">
            <a:off x="4121151" y="4584700"/>
            <a:ext cx="41275"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1" name="Line 178"/>
          <p:cNvSpPr>
            <a:spLocks noChangeShapeType="1"/>
          </p:cNvSpPr>
          <p:nvPr/>
        </p:nvSpPr>
        <p:spPr bwMode="auto">
          <a:xfrm flipV="1">
            <a:off x="4114800" y="4584700"/>
            <a:ext cx="1588"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2" name="Line 179"/>
          <p:cNvSpPr>
            <a:spLocks noChangeShapeType="1"/>
          </p:cNvSpPr>
          <p:nvPr/>
        </p:nvSpPr>
        <p:spPr bwMode="auto">
          <a:xfrm>
            <a:off x="4114800" y="4652964"/>
            <a:ext cx="1588" cy="39687"/>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3" name="Line 180"/>
          <p:cNvSpPr>
            <a:spLocks noChangeShapeType="1"/>
          </p:cNvSpPr>
          <p:nvPr/>
        </p:nvSpPr>
        <p:spPr bwMode="auto">
          <a:xfrm flipH="1" flipV="1">
            <a:off x="4376738" y="4316413"/>
            <a:ext cx="68262"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4" name="Line 181"/>
          <p:cNvSpPr>
            <a:spLocks noChangeShapeType="1"/>
          </p:cNvSpPr>
          <p:nvPr/>
        </p:nvSpPr>
        <p:spPr bwMode="auto">
          <a:xfrm>
            <a:off x="4443414" y="4384676"/>
            <a:ext cx="41275" cy="41275"/>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5" name="Line 182"/>
          <p:cNvSpPr>
            <a:spLocks noChangeShapeType="1"/>
          </p:cNvSpPr>
          <p:nvPr/>
        </p:nvSpPr>
        <p:spPr bwMode="auto">
          <a:xfrm flipH="1">
            <a:off x="4376738" y="4384676"/>
            <a:ext cx="68262" cy="41275"/>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6" name="Line 183"/>
          <p:cNvSpPr>
            <a:spLocks noChangeShapeType="1"/>
          </p:cNvSpPr>
          <p:nvPr/>
        </p:nvSpPr>
        <p:spPr bwMode="auto">
          <a:xfrm flipV="1">
            <a:off x="4443414" y="4316413"/>
            <a:ext cx="41275"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7" name="Line 184"/>
          <p:cNvSpPr>
            <a:spLocks noChangeShapeType="1"/>
          </p:cNvSpPr>
          <p:nvPr/>
        </p:nvSpPr>
        <p:spPr bwMode="auto">
          <a:xfrm flipV="1">
            <a:off x="4437064" y="4316413"/>
            <a:ext cx="1587"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8" name="Line 185"/>
          <p:cNvSpPr>
            <a:spLocks noChangeShapeType="1"/>
          </p:cNvSpPr>
          <p:nvPr/>
        </p:nvSpPr>
        <p:spPr bwMode="auto">
          <a:xfrm>
            <a:off x="4437064" y="4384676"/>
            <a:ext cx="1587" cy="41275"/>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59" name="Rectangle 186"/>
          <p:cNvSpPr>
            <a:spLocks noChangeArrowheads="1"/>
          </p:cNvSpPr>
          <p:nvPr/>
        </p:nvSpPr>
        <p:spPr bwMode="auto">
          <a:xfrm>
            <a:off x="4689476" y="3967163"/>
            <a:ext cx="168275" cy="169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60" name="Line 187"/>
          <p:cNvSpPr>
            <a:spLocks noChangeShapeType="1"/>
          </p:cNvSpPr>
          <p:nvPr/>
        </p:nvSpPr>
        <p:spPr bwMode="auto">
          <a:xfrm flipH="1" flipV="1">
            <a:off x="4699000" y="3976688"/>
            <a:ext cx="69850" cy="69850"/>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61" name="Line 188"/>
          <p:cNvSpPr>
            <a:spLocks noChangeShapeType="1"/>
          </p:cNvSpPr>
          <p:nvPr/>
        </p:nvSpPr>
        <p:spPr bwMode="auto">
          <a:xfrm>
            <a:off x="4767264" y="4044951"/>
            <a:ext cx="41275" cy="41275"/>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62" name="Line 189"/>
          <p:cNvSpPr>
            <a:spLocks noChangeShapeType="1"/>
          </p:cNvSpPr>
          <p:nvPr/>
        </p:nvSpPr>
        <p:spPr bwMode="auto">
          <a:xfrm flipH="1">
            <a:off x="4699000" y="4044951"/>
            <a:ext cx="69850" cy="41275"/>
          </a:xfrm>
          <a:prstGeom prst="line">
            <a:avLst/>
          </a:prstGeom>
          <a:noFill/>
          <a:ln w="12600" cap="sq">
            <a:solidFill>
              <a:srgbClr val="8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63" name="Line 190"/>
          <p:cNvSpPr>
            <a:spLocks noChangeShapeType="1"/>
          </p:cNvSpPr>
          <p:nvPr/>
        </p:nvSpPr>
        <p:spPr bwMode="auto">
          <a:xfrm flipV="1">
            <a:off x="4767264" y="3976688"/>
            <a:ext cx="41275" cy="69850"/>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64" name="Line 191"/>
          <p:cNvSpPr>
            <a:spLocks noChangeShapeType="1"/>
          </p:cNvSpPr>
          <p:nvPr/>
        </p:nvSpPr>
        <p:spPr bwMode="auto">
          <a:xfrm flipV="1">
            <a:off x="4760914" y="3976688"/>
            <a:ext cx="1587" cy="69850"/>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65" name="Line 192"/>
          <p:cNvSpPr>
            <a:spLocks noChangeShapeType="1"/>
          </p:cNvSpPr>
          <p:nvPr/>
        </p:nvSpPr>
        <p:spPr bwMode="auto">
          <a:xfrm>
            <a:off x="4760914" y="4044951"/>
            <a:ext cx="1587" cy="41275"/>
          </a:xfrm>
          <a:prstGeom prst="line">
            <a:avLst/>
          </a:prstGeom>
          <a:noFill/>
          <a:ln w="12600" cap="sq">
            <a:solidFill>
              <a:srgbClr val="94CA9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66" name="Rectangle 193"/>
          <p:cNvSpPr>
            <a:spLocks noChangeArrowheads="1"/>
          </p:cNvSpPr>
          <p:nvPr/>
        </p:nvSpPr>
        <p:spPr bwMode="auto">
          <a:xfrm>
            <a:off x="5011738" y="3592514"/>
            <a:ext cx="169862" cy="16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67" name="Line 194"/>
          <p:cNvSpPr>
            <a:spLocks noChangeShapeType="1"/>
          </p:cNvSpPr>
          <p:nvPr/>
        </p:nvSpPr>
        <p:spPr bwMode="auto">
          <a:xfrm flipH="1" flipV="1">
            <a:off x="5021263" y="3602038"/>
            <a:ext cx="69850" cy="69850"/>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68" name="Line 195"/>
          <p:cNvSpPr>
            <a:spLocks noChangeShapeType="1"/>
          </p:cNvSpPr>
          <p:nvPr/>
        </p:nvSpPr>
        <p:spPr bwMode="auto">
          <a:xfrm>
            <a:off x="5089526" y="3670301"/>
            <a:ext cx="41275" cy="41275"/>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69" name="Line 196"/>
          <p:cNvSpPr>
            <a:spLocks noChangeShapeType="1"/>
          </p:cNvSpPr>
          <p:nvPr/>
        </p:nvSpPr>
        <p:spPr bwMode="auto">
          <a:xfrm flipH="1">
            <a:off x="5021263" y="3670301"/>
            <a:ext cx="69850" cy="41275"/>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70" name="Line 197"/>
          <p:cNvSpPr>
            <a:spLocks noChangeShapeType="1"/>
          </p:cNvSpPr>
          <p:nvPr/>
        </p:nvSpPr>
        <p:spPr bwMode="auto">
          <a:xfrm flipV="1">
            <a:off x="5089526" y="3602038"/>
            <a:ext cx="41275" cy="69850"/>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71" name="Line 198"/>
          <p:cNvSpPr>
            <a:spLocks noChangeShapeType="1"/>
          </p:cNvSpPr>
          <p:nvPr/>
        </p:nvSpPr>
        <p:spPr bwMode="auto">
          <a:xfrm flipV="1">
            <a:off x="5083175" y="3602038"/>
            <a:ext cx="1588" cy="69850"/>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72" name="Line 199"/>
          <p:cNvSpPr>
            <a:spLocks noChangeShapeType="1"/>
          </p:cNvSpPr>
          <p:nvPr/>
        </p:nvSpPr>
        <p:spPr bwMode="auto">
          <a:xfrm>
            <a:off x="5083175" y="3670301"/>
            <a:ext cx="1588" cy="41275"/>
          </a:xfrm>
          <a:prstGeom prst="line">
            <a:avLst/>
          </a:prstGeom>
          <a:noFill/>
          <a:ln w="12600" cap="sq">
            <a:solidFill>
              <a:srgbClr val="FF99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73" name="Rectangle 200"/>
          <p:cNvSpPr>
            <a:spLocks noChangeArrowheads="1"/>
          </p:cNvSpPr>
          <p:nvPr/>
        </p:nvSpPr>
        <p:spPr bwMode="auto">
          <a:xfrm>
            <a:off x="5340351" y="3330576"/>
            <a:ext cx="157163" cy="157163"/>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74" name="Line 201"/>
          <p:cNvSpPr>
            <a:spLocks noChangeShapeType="1"/>
          </p:cNvSpPr>
          <p:nvPr/>
        </p:nvSpPr>
        <p:spPr bwMode="auto">
          <a:xfrm flipH="1">
            <a:off x="5343525" y="3402014"/>
            <a:ext cx="69850"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75" name="Line 202"/>
          <p:cNvSpPr>
            <a:spLocks noChangeShapeType="1"/>
          </p:cNvSpPr>
          <p:nvPr/>
        </p:nvSpPr>
        <p:spPr bwMode="auto">
          <a:xfrm>
            <a:off x="5405439" y="3402014"/>
            <a:ext cx="1587"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76" name="Rectangle 203"/>
          <p:cNvSpPr>
            <a:spLocks noChangeArrowheads="1"/>
          </p:cNvSpPr>
          <p:nvPr/>
        </p:nvSpPr>
        <p:spPr bwMode="auto">
          <a:xfrm>
            <a:off x="5681663" y="3116263"/>
            <a:ext cx="157162" cy="157162"/>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77" name="Line 204"/>
          <p:cNvSpPr>
            <a:spLocks noChangeShapeType="1"/>
          </p:cNvSpPr>
          <p:nvPr/>
        </p:nvSpPr>
        <p:spPr bwMode="auto">
          <a:xfrm>
            <a:off x="5753101" y="3187701"/>
            <a:ext cx="41275"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78" name="Line 205"/>
          <p:cNvSpPr>
            <a:spLocks noChangeShapeType="1"/>
          </p:cNvSpPr>
          <p:nvPr/>
        </p:nvSpPr>
        <p:spPr bwMode="auto">
          <a:xfrm flipV="1">
            <a:off x="5753101" y="3119438"/>
            <a:ext cx="41275"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79" name="Rectangle 206"/>
          <p:cNvSpPr>
            <a:spLocks noChangeArrowheads="1"/>
          </p:cNvSpPr>
          <p:nvPr/>
        </p:nvSpPr>
        <p:spPr bwMode="auto">
          <a:xfrm>
            <a:off x="6003926" y="2955926"/>
            <a:ext cx="157163" cy="155575"/>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80" name="Line 207"/>
          <p:cNvSpPr>
            <a:spLocks noChangeShapeType="1"/>
          </p:cNvSpPr>
          <p:nvPr/>
        </p:nvSpPr>
        <p:spPr bwMode="auto">
          <a:xfrm>
            <a:off x="6075364" y="3027364"/>
            <a:ext cx="41275"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81" name="Line 208"/>
          <p:cNvSpPr>
            <a:spLocks noChangeShapeType="1"/>
          </p:cNvSpPr>
          <p:nvPr/>
        </p:nvSpPr>
        <p:spPr bwMode="auto">
          <a:xfrm flipH="1">
            <a:off x="6007100" y="3027364"/>
            <a:ext cx="69850"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82" name="Line 209"/>
          <p:cNvSpPr>
            <a:spLocks noChangeShapeType="1"/>
          </p:cNvSpPr>
          <p:nvPr/>
        </p:nvSpPr>
        <p:spPr bwMode="auto">
          <a:xfrm>
            <a:off x="6069014" y="3027364"/>
            <a:ext cx="1587"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83" name="Rectangle 210"/>
          <p:cNvSpPr>
            <a:spLocks noChangeArrowheads="1"/>
          </p:cNvSpPr>
          <p:nvPr/>
        </p:nvSpPr>
        <p:spPr bwMode="auto">
          <a:xfrm>
            <a:off x="6326188" y="2795589"/>
            <a:ext cx="157162" cy="155575"/>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84" name="Line 211"/>
          <p:cNvSpPr>
            <a:spLocks noChangeShapeType="1"/>
          </p:cNvSpPr>
          <p:nvPr/>
        </p:nvSpPr>
        <p:spPr bwMode="auto">
          <a:xfrm flipH="1" flipV="1">
            <a:off x="6330950" y="2798763"/>
            <a:ext cx="69850"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85" name="Line 212"/>
          <p:cNvSpPr>
            <a:spLocks noChangeShapeType="1"/>
          </p:cNvSpPr>
          <p:nvPr/>
        </p:nvSpPr>
        <p:spPr bwMode="auto">
          <a:xfrm>
            <a:off x="6399214" y="2867025"/>
            <a:ext cx="39687" cy="39688"/>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86" name="Line 213"/>
          <p:cNvSpPr>
            <a:spLocks noChangeShapeType="1"/>
          </p:cNvSpPr>
          <p:nvPr/>
        </p:nvSpPr>
        <p:spPr bwMode="auto">
          <a:xfrm flipH="1">
            <a:off x="6330950" y="2867025"/>
            <a:ext cx="69850" cy="39688"/>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87" name="Line 214"/>
          <p:cNvSpPr>
            <a:spLocks noChangeShapeType="1"/>
          </p:cNvSpPr>
          <p:nvPr/>
        </p:nvSpPr>
        <p:spPr bwMode="auto">
          <a:xfrm flipV="1">
            <a:off x="6399214" y="2798763"/>
            <a:ext cx="39687"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88" name="Line 215"/>
          <p:cNvSpPr>
            <a:spLocks noChangeShapeType="1"/>
          </p:cNvSpPr>
          <p:nvPr/>
        </p:nvSpPr>
        <p:spPr bwMode="auto">
          <a:xfrm flipV="1">
            <a:off x="6392864" y="2798763"/>
            <a:ext cx="1587"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89" name="Line 216"/>
          <p:cNvSpPr>
            <a:spLocks noChangeShapeType="1"/>
          </p:cNvSpPr>
          <p:nvPr/>
        </p:nvSpPr>
        <p:spPr bwMode="auto">
          <a:xfrm>
            <a:off x="6392864" y="2867025"/>
            <a:ext cx="1587" cy="39688"/>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90" name="Rectangle 217"/>
          <p:cNvSpPr>
            <a:spLocks noChangeArrowheads="1"/>
          </p:cNvSpPr>
          <p:nvPr/>
        </p:nvSpPr>
        <p:spPr bwMode="auto">
          <a:xfrm>
            <a:off x="6650038" y="2670176"/>
            <a:ext cx="157162" cy="155575"/>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91" name="Rectangle 218"/>
          <p:cNvSpPr>
            <a:spLocks noChangeArrowheads="1"/>
          </p:cNvSpPr>
          <p:nvPr/>
        </p:nvSpPr>
        <p:spPr bwMode="auto">
          <a:xfrm>
            <a:off x="6972301" y="2598739"/>
            <a:ext cx="157163" cy="155575"/>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92" name="Line 219"/>
          <p:cNvSpPr>
            <a:spLocks noChangeShapeType="1"/>
          </p:cNvSpPr>
          <p:nvPr/>
        </p:nvSpPr>
        <p:spPr bwMode="auto">
          <a:xfrm flipH="1">
            <a:off x="6975475" y="2670176"/>
            <a:ext cx="69850"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93" name="Line 220"/>
          <p:cNvSpPr>
            <a:spLocks noChangeShapeType="1"/>
          </p:cNvSpPr>
          <p:nvPr/>
        </p:nvSpPr>
        <p:spPr bwMode="auto">
          <a:xfrm>
            <a:off x="7037389" y="2670176"/>
            <a:ext cx="1587"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94" name="Rectangle 221"/>
          <p:cNvSpPr>
            <a:spLocks noChangeArrowheads="1"/>
          </p:cNvSpPr>
          <p:nvPr/>
        </p:nvSpPr>
        <p:spPr bwMode="auto">
          <a:xfrm>
            <a:off x="7294563" y="2581276"/>
            <a:ext cx="157162" cy="155575"/>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695" name="Line 222"/>
          <p:cNvSpPr>
            <a:spLocks noChangeShapeType="1"/>
          </p:cNvSpPr>
          <p:nvPr/>
        </p:nvSpPr>
        <p:spPr bwMode="auto">
          <a:xfrm flipH="1" flipV="1">
            <a:off x="7299326" y="2584450"/>
            <a:ext cx="68263"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96" name="Line 223"/>
          <p:cNvSpPr>
            <a:spLocks noChangeShapeType="1"/>
          </p:cNvSpPr>
          <p:nvPr/>
        </p:nvSpPr>
        <p:spPr bwMode="auto">
          <a:xfrm>
            <a:off x="7366001" y="2652714"/>
            <a:ext cx="41275" cy="39687"/>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97" name="Line 224"/>
          <p:cNvSpPr>
            <a:spLocks noChangeShapeType="1"/>
          </p:cNvSpPr>
          <p:nvPr/>
        </p:nvSpPr>
        <p:spPr bwMode="auto">
          <a:xfrm flipH="1">
            <a:off x="7299326" y="2652714"/>
            <a:ext cx="68263" cy="39687"/>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98" name="Line 225"/>
          <p:cNvSpPr>
            <a:spLocks noChangeShapeType="1"/>
          </p:cNvSpPr>
          <p:nvPr/>
        </p:nvSpPr>
        <p:spPr bwMode="auto">
          <a:xfrm flipV="1">
            <a:off x="7366001" y="2584450"/>
            <a:ext cx="41275"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699" name="Line 226"/>
          <p:cNvSpPr>
            <a:spLocks noChangeShapeType="1"/>
          </p:cNvSpPr>
          <p:nvPr/>
        </p:nvSpPr>
        <p:spPr bwMode="auto">
          <a:xfrm flipV="1">
            <a:off x="7359650" y="2584450"/>
            <a:ext cx="1588"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00" name="Line 227"/>
          <p:cNvSpPr>
            <a:spLocks noChangeShapeType="1"/>
          </p:cNvSpPr>
          <p:nvPr/>
        </p:nvSpPr>
        <p:spPr bwMode="auto">
          <a:xfrm>
            <a:off x="7359650" y="2652714"/>
            <a:ext cx="1588" cy="39687"/>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01" name="Rectangle 228"/>
          <p:cNvSpPr>
            <a:spLocks noChangeArrowheads="1"/>
          </p:cNvSpPr>
          <p:nvPr/>
        </p:nvSpPr>
        <p:spPr bwMode="auto">
          <a:xfrm>
            <a:off x="7635876" y="2544763"/>
            <a:ext cx="157163" cy="157162"/>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02" name="Line 229"/>
          <p:cNvSpPr>
            <a:spLocks noChangeShapeType="1"/>
          </p:cNvSpPr>
          <p:nvPr/>
        </p:nvSpPr>
        <p:spPr bwMode="auto">
          <a:xfrm flipH="1" flipV="1">
            <a:off x="7639050" y="2547938"/>
            <a:ext cx="69850"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03" name="Line 230"/>
          <p:cNvSpPr>
            <a:spLocks noChangeShapeType="1"/>
          </p:cNvSpPr>
          <p:nvPr/>
        </p:nvSpPr>
        <p:spPr bwMode="auto">
          <a:xfrm>
            <a:off x="7707314" y="2616201"/>
            <a:ext cx="41275"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04" name="Line 231"/>
          <p:cNvSpPr>
            <a:spLocks noChangeShapeType="1"/>
          </p:cNvSpPr>
          <p:nvPr/>
        </p:nvSpPr>
        <p:spPr bwMode="auto">
          <a:xfrm flipH="1">
            <a:off x="7639050" y="2616201"/>
            <a:ext cx="69850"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05" name="Line 232"/>
          <p:cNvSpPr>
            <a:spLocks noChangeShapeType="1"/>
          </p:cNvSpPr>
          <p:nvPr/>
        </p:nvSpPr>
        <p:spPr bwMode="auto">
          <a:xfrm flipV="1">
            <a:off x="7707314" y="2547938"/>
            <a:ext cx="41275"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06" name="Line 233"/>
          <p:cNvSpPr>
            <a:spLocks noChangeShapeType="1"/>
          </p:cNvSpPr>
          <p:nvPr/>
        </p:nvSpPr>
        <p:spPr bwMode="auto">
          <a:xfrm flipV="1">
            <a:off x="7700964" y="2547938"/>
            <a:ext cx="1587"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07" name="Line 234"/>
          <p:cNvSpPr>
            <a:spLocks noChangeShapeType="1"/>
          </p:cNvSpPr>
          <p:nvPr/>
        </p:nvSpPr>
        <p:spPr bwMode="auto">
          <a:xfrm>
            <a:off x="7700964" y="2616201"/>
            <a:ext cx="1587"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08" name="Rectangle 235"/>
          <p:cNvSpPr>
            <a:spLocks noChangeArrowheads="1"/>
          </p:cNvSpPr>
          <p:nvPr/>
        </p:nvSpPr>
        <p:spPr bwMode="auto">
          <a:xfrm>
            <a:off x="7958138" y="2544763"/>
            <a:ext cx="157162" cy="157162"/>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09" name="Line 236"/>
          <p:cNvSpPr>
            <a:spLocks noChangeShapeType="1"/>
          </p:cNvSpPr>
          <p:nvPr/>
        </p:nvSpPr>
        <p:spPr bwMode="auto">
          <a:xfrm flipH="1" flipV="1">
            <a:off x="7961313" y="2547938"/>
            <a:ext cx="69850"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0" name="Line 237"/>
          <p:cNvSpPr>
            <a:spLocks noChangeShapeType="1"/>
          </p:cNvSpPr>
          <p:nvPr/>
        </p:nvSpPr>
        <p:spPr bwMode="auto">
          <a:xfrm>
            <a:off x="8029576" y="2616201"/>
            <a:ext cx="41275"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1" name="Line 238"/>
          <p:cNvSpPr>
            <a:spLocks noChangeShapeType="1"/>
          </p:cNvSpPr>
          <p:nvPr/>
        </p:nvSpPr>
        <p:spPr bwMode="auto">
          <a:xfrm flipH="1">
            <a:off x="7961313" y="2616201"/>
            <a:ext cx="69850"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2" name="Line 239"/>
          <p:cNvSpPr>
            <a:spLocks noChangeShapeType="1"/>
          </p:cNvSpPr>
          <p:nvPr/>
        </p:nvSpPr>
        <p:spPr bwMode="auto">
          <a:xfrm flipV="1">
            <a:off x="8029576" y="2547938"/>
            <a:ext cx="41275"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3" name="Line 240"/>
          <p:cNvSpPr>
            <a:spLocks noChangeShapeType="1"/>
          </p:cNvSpPr>
          <p:nvPr/>
        </p:nvSpPr>
        <p:spPr bwMode="auto">
          <a:xfrm flipV="1">
            <a:off x="8023225" y="2547938"/>
            <a:ext cx="1588"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4" name="Line 241"/>
          <p:cNvSpPr>
            <a:spLocks noChangeShapeType="1"/>
          </p:cNvSpPr>
          <p:nvPr/>
        </p:nvSpPr>
        <p:spPr bwMode="auto">
          <a:xfrm>
            <a:off x="8023225" y="2616201"/>
            <a:ext cx="1588"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5" name="Rectangle 242"/>
          <p:cNvSpPr>
            <a:spLocks noChangeArrowheads="1"/>
          </p:cNvSpPr>
          <p:nvPr/>
        </p:nvSpPr>
        <p:spPr bwMode="auto">
          <a:xfrm>
            <a:off x="8281989" y="2581276"/>
            <a:ext cx="155575" cy="155575"/>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16" name="Line 243"/>
          <p:cNvSpPr>
            <a:spLocks noChangeShapeType="1"/>
          </p:cNvSpPr>
          <p:nvPr/>
        </p:nvSpPr>
        <p:spPr bwMode="auto">
          <a:xfrm flipH="1" flipV="1">
            <a:off x="8285163" y="2584450"/>
            <a:ext cx="69850"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7" name="Line 244"/>
          <p:cNvSpPr>
            <a:spLocks noChangeShapeType="1"/>
          </p:cNvSpPr>
          <p:nvPr/>
        </p:nvSpPr>
        <p:spPr bwMode="auto">
          <a:xfrm>
            <a:off x="8353426" y="2652714"/>
            <a:ext cx="41275" cy="39687"/>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8" name="Line 245"/>
          <p:cNvSpPr>
            <a:spLocks noChangeShapeType="1"/>
          </p:cNvSpPr>
          <p:nvPr/>
        </p:nvSpPr>
        <p:spPr bwMode="auto">
          <a:xfrm flipH="1">
            <a:off x="8285163" y="2652714"/>
            <a:ext cx="69850" cy="39687"/>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19" name="Line 246"/>
          <p:cNvSpPr>
            <a:spLocks noChangeShapeType="1"/>
          </p:cNvSpPr>
          <p:nvPr/>
        </p:nvSpPr>
        <p:spPr bwMode="auto">
          <a:xfrm flipV="1">
            <a:off x="8353426" y="2584450"/>
            <a:ext cx="41275"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0" name="Line 247"/>
          <p:cNvSpPr>
            <a:spLocks noChangeShapeType="1"/>
          </p:cNvSpPr>
          <p:nvPr/>
        </p:nvSpPr>
        <p:spPr bwMode="auto">
          <a:xfrm flipV="1">
            <a:off x="8347075" y="2584450"/>
            <a:ext cx="1588"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1" name="Line 248"/>
          <p:cNvSpPr>
            <a:spLocks noChangeShapeType="1"/>
          </p:cNvSpPr>
          <p:nvPr/>
        </p:nvSpPr>
        <p:spPr bwMode="auto">
          <a:xfrm>
            <a:off x="8347075" y="2652714"/>
            <a:ext cx="1588" cy="39687"/>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2" name="Rectangle 249"/>
          <p:cNvSpPr>
            <a:spLocks noChangeArrowheads="1"/>
          </p:cNvSpPr>
          <p:nvPr/>
        </p:nvSpPr>
        <p:spPr bwMode="auto">
          <a:xfrm>
            <a:off x="8604251" y="2598739"/>
            <a:ext cx="157163" cy="155575"/>
          </a:xfrm>
          <a:prstGeom prst="rect">
            <a:avLst/>
          </a:prstGeom>
          <a:solidFill>
            <a:srgbClr val="FC0128"/>
          </a:solidFill>
          <a:ln w="12600" cap="sq">
            <a:solidFill>
              <a:srgbClr val="FC0128"/>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23" name="Line 250"/>
          <p:cNvSpPr>
            <a:spLocks noChangeShapeType="1"/>
          </p:cNvSpPr>
          <p:nvPr/>
        </p:nvSpPr>
        <p:spPr bwMode="auto">
          <a:xfrm flipH="1" flipV="1">
            <a:off x="8607425" y="2601913"/>
            <a:ext cx="69850"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4" name="Line 251"/>
          <p:cNvSpPr>
            <a:spLocks noChangeShapeType="1"/>
          </p:cNvSpPr>
          <p:nvPr/>
        </p:nvSpPr>
        <p:spPr bwMode="auto">
          <a:xfrm>
            <a:off x="8675689" y="2670176"/>
            <a:ext cx="41275"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5" name="Line 252"/>
          <p:cNvSpPr>
            <a:spLocks noChangeShapeType="1"/>
          </p:cNvSpPr>
          <p:nvPr/>
        </p:nvSpPr>
        <p:spPr bwMode="auto">
          <a:xfrm flipH="1">
            <a:off x="8607425" y="2670176"/>
            <a:ext cx="69850"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6" name="Line 253"/>
          <p:cNvSpPr>
            <a:spLocks noChangeShapeType="1"/>
          </p:cNvSpPr>
          <p:nvPr/>
        </p:nvSpPr>
        <p:spPr bwMode="auto">
          <a:xfrm flipV="1">
            <a:off x="8675689" y="2601913"/>
            <a:ext cx="41275"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7" name="Line 254"/>
          <p:cNvSpPr>
            <a:spLocks noChangeShapeType="1"/>
          </p:cNvSpPr>
          <p:nvPr/>
        </p:nvSpPr>
        <p:spPr bwMode="auto">
          <a:xfrm flipV="1">
            <a:off x="8669339" y="2601913"/>
            <a:ext cx="1587" cy="69850"/>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8" name="Line 255"/>
          <p:cNvSpPr>
            <a:spLocks noChangeShapeType="1"/>
          </p:cNvSpPr>
          <p:nvPr/>
        </p:nvSpPr>
        <p:spPr bwMode="auto">
          <a:xfrm>
            <a:off x="8669339" y="2670176"/>
            <a:ext cx="1587" cy="41275"/>
          </a:xfrm>
          <a:prstGeom prst="line">
            <a:avLst/>
          </a:prstGeom>
          <a:noFill/>
          <a:ln w="12600" cap="sq">
            <a:solidFill>
              <a:srgbClr val="FC012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5729" name="Oval 256"/>
          <p:cNvSpPr>
            <a:spLocks noChangeArrowheads="1"/>
          </p:cNvSpPr>
          <p:nvPr/>
        </p:nvSpPr>
        <p:spPr bwMode="auto">
          <a:xfrm>
            <a:off x="2751138" y="5108575"/>
            <a:ext cx="100012"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0" name="Oval 257"/>
          <p:cNvSpPr>
            <a:spLocks noChangeArrowheads="1"/>
          </p:cNvSpPr>
          <p:nvPr/>
        </p:nvSpPr>
        <p:spPr bwMode="auto">
          <a:xfrm>
            <a:off x="3395663" y="5002213"/>
            <a:ext cx="101600" cy="100012"/>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1" name="Oval 258"/>
          <p:cNvSpPr>
            <a:spLocks noChangeArrowheads="1"/>
          </p:cNvSpPr>
          <p:nvPr/>
        </p:nvSpPr>
        <p:spPr bwMode="auto">
          <a:xfrm>
            <a:off x="3736975" y="4840288"/>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2" name="Oval 259"/>
          <p:cNvSpPr>
            <a:spLocks noChangeArrowheads="1"/>
          </p:cNvSpPr>
          <p:nvPr/>
        </p:nvSpPr>
        <p:spPr bwMode="auto">
          <a:xfrm>
            <a:off x="4059238" y="4591051"/>
            <a:ext cx="101600" cy="100013"/>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3" name="Oval 260"/>
          <p:cNvSpPr>
            <a:spLocks noChangeArrowheads="1"/>
          </p:cNvSpPr>
          <p:nvPr/>
        </p:nvSpPr>
        <p:spPr bwMode="auto">
          <a:xfrm>
            <a:off x="4383088" y="4322763"/>
            <a:ext cx="100012"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4" name="Oval 261"/>
          <p:cNvSpPr>
            <a:spLocks noChangeArrowheads="1"/>
          </p:cNvSpPr>
          <p:nvPr/>
        </p:nvSpPr>
        <p:spPr bwMode="auto">
          <a:xfrm>
            <a:off x="4705350" y="3983038"/>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5" name="Oval 262"/>
          <p:cNvSpPr>
            <a:spLocks noChangeArrowheads="1"/>
          </p:cNvSpPr>
          <p:nvPr/>
        </p:nvSpPr>
        <p:spPr bwMode="auto">
          <a:xfrm>
            <a:off x="5027613" y="3608388"/>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6" name="Oval 263"/>
          <p:cNvSpPr>
            <a:spLocks noChangeArrowheads="1"/>
          </p:cNvSpPr>
          <p:nvPr/>
        </p:nvSpPr>
        <p:spPr bwMode="auto">
          <a:xfrm>
            <a:off x="5349875" y="3216276"/>
            <a:ext cx="101600" cy="100013"/>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7" name="Oval 264"/>
          <p:cNvSpPr>
            <a:spLocks noChangeArrowheads="1"/>
          </p:cNvSpPr>
          <p:nvPr/>
        </p:nvSpPr>
        <p:spPr bwMode="auto">
          <a:xfrm>
            <a:off x="5691188" y="2911475"/>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8" name="Oval 265"/>
          <p:cNvSpPr>
            <a:spLocks noChangeArrowheads="1"/>
          </p:cNvSpPr>
          <p:nvPr/>
        </p:nvSpPr>
        <p:spPr bwMode="auto">
          <a:xfrm>
            <a:off x="6013450" y="2662238"/>
            <a:ext cx="101600" cy="100012"/>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39" name="Oval 266"/>
          <p:cNvSpPr>
            <a:spLocks noChangeArrowheads="1"/>
          </p:cNvSpPr>
          <p:nvPr/>
        </p:nvSpPr>
        <p:spPr bwMode="auto">
          <a:xfrm>
            <a:off x="6337301" y="2465388"/>
            <a:ext cx="100013"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40" name="Oval 267"/>
          <p:cNvSpPr>
            <a:spLocks noChangeArrowheads="1"/>
          </p:cNvSpPr>
          <p:nvPr/>
        </p:nvSpPr>
        <p:spPr bwMode="auto">
          <a:xfrm>
            <a:off x="6659563" y="2322513"/>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41" name="Oval 268"/>
          <p:cNvSpPr>
            <a:spLocks noChangeArrowheads="1"/>
          </p:cNvSpPr>
          <p:nvPr/>
        </p:nvSpPr>
        <p:spPr bwMode="auto">
          <a:xfrm>
            <a:off x="6981825" y="2197100"/>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42" name="Oval 269"/>
          <p:cNvSpPr>
            <a:spLocks noChangeArrowheads="1"/>
          </p:cNvSpPr>
          <p:nvPr/>
        </p:nvSpPr>
        <p:spPr bwMode="auto">
          <a:xfrm>
            <a:off x="7305676" y="2144713"/>
            <a:ext cx="100013" cy="100012"/>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43" name="Oval 270"/>
          <p:cNvSpPr>
            <a:spLocks noChangeArrowheads="1"/>
          </p:cNvSpPr>
          <p:nvPr/>
        </p:nvSpPr>
        <p:spPr bwMode="auto">
          <a:xfrm>
            <a:off x="7645400" y="2125663"/>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44" name="Oval 271"/>
          <p:cNvSpPr>
            <a:spLocks noChangeArrowheads="1"/>
          </p:cNvSpPr>
          <p:nvPr/>
        </p:nvSpPr>
        <p:spPr bwMode="auto">
          <a:xfrm>
            <a:off x="7967663" y="2125663"/>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45" name="Oval 272"/>
          <p:cNvSpPr>
            <a:spLocks noChangeArrowheads="1"/>
          </p:cNvSpPr>
          <p:nvPr/>
        </p:nvSpPr>
        <p:spPr bwMode="auto">
          <a:xfrm>
            <a:off x="8291513" y="2162176"/>
            <a:ext cx="101600" cy="100013"/>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46" name="Oval 273"/>
          <p:cNvSpPr>
            <a:spLocks noChangeArrowheads="1"/>
          </p:cNvSpPr>
          <p:nvPr/>
        </p:nvSpPr>
        <p:spPr bwMode="auto">
          <a:xfrm>
            <a:off x="8613775" y="2197100"/>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47" name="Rectangle 274"/>
          <p:cNvSpPr>
            <a:spLocks noChangeArrowheads="1"/>
          </p:cNvSpPr>
          <p:nvPr/>
        </p:nvSpPr>
        <p:spPr bwMode="auto">
          <a:xfrm>
            <a:off x="4876801" y="5638800"/>
            <a:ext cx="25622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ct val="0"/>
              </a:spcBef>
              <a:buClrTx/>
              <a:buFontTx/>
              <a:buNone/>
            </a:pPr>
            <a:r>
              <a:rPr lang="es-ES" altLang="es-MX" sz="2800" b="1">
                <a:solidFill>
                  <a:srgbClr val="FAFD00"/>
                </a:solidFill>
                <a:latin typeface="Arial" panose="020B0604020202020204" pitchFamily="34" charset="0"/>
              </a:rPr>
              <a:t>F</a:t>
            </a:r>
            <a:r>
              <a:rPr lang="es-ES" altLang="es-MX" sz="2000" b="1">
                <a:solidFill>
                  <a:srgbClr val="FAFD00"/>
                </a:solidFill>
                <a:latin typeface="Arial" panose="020B0604020202020204" pitchFamily="34" charset="0"/>
              </a:rPr>
              <a:t>actores limitantes</a:t>
            </a:r>
          </a:p>
        </p:txBody>
      </p:sp>
      <p:sp>
        <p:nvSpPr>
          <p:cNvPr id="105748" name="Rectangle 275"/>
          <p:cNvSpPr>
            <a:spLocks noChangeArrowheads="1"/>
          </p:cNvSpPr>
          <p:nvPr/>
        </p:nvSpPr>
        <p:spPr bwMode="auto">
          <a:xfrm rot="-5400000">
            <a:off x="1398388" y="3127391"/>
            <a:ext cx="1873653" cy="458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ct val="0"/>
              </a:spcBef>
              <a:buClrTx/>
              <a:buFontTx/>
              <a:buNone/>
            </a:pPr>
            <a:r>
              <a:rPr lang="es-ES" altLang="es-MX" b="1">
                <a:solidFill>
                  <a:srgbClr val="FAFD00"/>
                </a:solidFill>
                <a:latin typeface="Arial" panose="020B0604020202020204" pitchFamily="34" charset="0"/>
              </a:rPr>
              <a:t>Producción</a:t>
            </a:r>
          </a:p>
        </p:txBody>
      </p:sp>
      <p:sp>
        <p:nvSpPr>
          <p:cNvPr id="105749" name="Rectangle 276"/>
          <p:cNvSpPr>
            <a:spLocks noChangeArrowheads="1"/>
          </p:cNvSpPr>
          <p:nvPr/>
        </p:nvSpPr>
        <p:spPr bwMode="auto">
          <a:xfrm>
            <a:off x="7462838" y="1595439"/>
            <a:ext cx="2900362" cy="458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buClrTx/>
              <a:buFontTx/>
              <a:buNone/>
            </a:pPr>
            <a:r>
              <a:rPr lang="es-ES" altLang="es-MX" b="1">
                <a:solidFill>
                  <a:srgbClr val="FAFD00"/>
                </a:solidFill>
              </a:rPr>
              <a:t>Potencial Genético</a:t>
            </a:r>
          </a:p>
        </p:txBody>
      </p:sp>
      <p:sp>
        <p:nvSpPr>
          <p:cNvPr id="105750" name="Rectangle 277"/>
          <p:cNvSpPr>
            <a:spLocks noChangeArrowheads="1"/>
          </p:cNvSpPr>
          <p:nvPr/>
        </p:nvSpPr>
        <p:spPr bwMode="auto">
          <a:xfrm>
            <a:off x="8682039" y="2205039"/>
            <a:ext cx="1685925" cy="458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buClrTx/>
              <a:buFontTx/>
              <a:buNone/>
            </a:pPr>
            <a:r>
              <a:rPr lang="es-ES" altLang="es-MX" b="1">
                <a:solidFill>
                  <a:srgbClr val="FAFD00"/>
                </a:solidFill>
              </a:rPr>
              <a:t>Sanidad</a:t>
            </a:r>
          </a:p>
        </p:txBody>
      </p:sp>
      <p:sp>
        <p:nvSpPr>
          <p:cNvPr id="105751" name="Rectangle 278"/>
          <p:cNvSpPr>
            <a:spLocks noChangeArrowheads="1"/>
          </p:cNvSpPr>
          <p:nvPr/>
        </p:nvSpPr>
        <p:spPr bwMode="auto">
          <a:xfrm>
            <a:off x="8686801" y="2819401"/>
            <a:ext cx="1685925" cy="458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buClrTx/>
              <a:buFontTx/>
              <a:buNone/>
            </a:pPr>
            <a:r>
              <a:rPr lang="es-ES" altLang="es-MX" b="1">
                <a:solidFill>
                  <a:srgbClr val="FAFD00"/>
                </a:solidFill>
              </a:rPr>
              <a:t>Manejo</a:t>
            </a:r>
          </a:p>
        </p:txBody>
      </p:sp>
      <p:sp>
        <p:nvSpPr>
          <p:cNvPr id="105752" name="Rectangle 279"/>
          <p:cNvSpPr>
            <a:spLocks noChangeArrowheads="1"/>
          </p:cNvSpPr>
          <p:nvPr/>
        </p:nvSpPr>
        <p:spPr bwMode="auto">
          <a:xfrm>
            <a:off x="8682038" y="3424239"/>
            <a:ext cx="1757362" cy="458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buClrTx/>
              <a:buFontTx/>
              <a:buNone/>
            </a:pPr>
            <a:r>
              <a:rPr lang="es-ES" altLang="es-MX" b="1">
                <a:solidFill>
                  <a:srgbClr val="FAFD00"/>
                </a:solidFill>
              </a:rPr>
              <a:t>Nutrición</a:t>
            </a:r>
          </a:p>
        </p:txBody>
      </p:sp>
      <p:sp>
        <p:nvSpPr>
          <p:cNvPr id="105753" name="Rectangle 280"/>
          <p:cNvSpPr>
            <a:spLocks noChangeArrowheads="1"/>
          </p:cNvSpPr>
          <p:nvPr/>
        </p:nvSpPr>
        <p:spPr bwMode="auto">
          <a:xfrm>
            <a:off x="8682039" y="4262439"/>
            <a:ext cx="1381125" cy="458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360" tIns="44280" rIns="90360" bIns="4428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buClrTx/>
              <a:buFontTx/>
              <a:buNone/>
            </a:pPr>
            <a:r>
              <a:rPr lang="es-ES" altLang="es-MX" b="1">
                <a:solidFill>
                  <a:srgbClr val="FAFD00"/>
                </a:solidFill>
              </a:rPr>
              <a:t>Agua</a:t>
            </a:r>
          </a:p>
        </p:txBody>
      </p:sp>
      <p:sp>
        <p:nvSpPr>
          <p:cNvPr id="105754" name="Rectangle 281"/>
          <p:cNvSpPr>
            <a:spLocks noChangeArrowheads="1"/>
          </p:cNvSpPr>
          <p:nvPr/>
        </p:nvSpPr>
        <p:spPr bwMode="auto">
          <a:xfrm>
            <a:off x="2362200" y="6172200"/>
            <a:ext cx="69342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56" name="Oval 283"/>
          <p:cNvSpPr>
            <a:spLocks noChangeArrowheads="1"/>
          </p:cNvSpPr>
          <p:nvPr/>
        </p:nvSpPr>
        <p:spPr bwMode="auto">
          <a:xfrm>
            <a:off x="3048000" y="5105400"/>
            <a:ext cx="101600" cy="101600"/>
          </a:xfrm>
          <a:prstGeom prst="ellipse">
            <a:avLst/>
          </a:prstGeom>
          <a:solidFill>
            <a:srgbClr val="FFFFFF"/>
          </a:solidFill>
          <a:ln w="12600" cap="sq">
            <a:solidFill>
              <a:srgbClr val="FF99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5757" name="Text Box 284"/>
          <p:cNvSpPr txBox="1">
            <a:spLocks noChangeArrowheads="1"/>
          </p:cNvSpPr>
          <p:nvPr/>
        </p:nvSpPr>
        <p:spPr bwMode="auto">
          <a:xfrm>
            <a:off x="1484655" y="228601"/>
            <a:ext cx="9327467" cy="10793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gn="ctr">
              <a:spcBef>
                <a:spcPct val="0"/>
              </a:spcBef>
              <a:buClrTx/>
              <a:buFontTx/>
              <a:buNone/>
            </a:pPr>
            <a:r>
              <a:rPr lang="es-ES" altLang="es-MX" sz="3200" b="1">
                <a:solidFill>
                  <a:srgbClr val="FAFD00"/>
                </a:solidFill>
              </a:rPr>
              <a:t>Principales limitantes de los sistemas de producción </a:t>
            </a:r>
          </a:p>
          <a:p>
            <a:pPr algn="ctr">
              <a:spcBef>
                <a:spcPct val="0"/>
              </a:spcBef>
              <a:buClrTx/>
              <a:buFontTx/>
              <a:buNone/>
            </a:pPr>
            <a:r>
              <a:rPr lang="es-ES" altLang="es-MX" sz="3200" b="1">
                <a:solidFill>
                  <a:srgbClr val="FAFD00"/>
                </a:solidFill>
              </a:rPr>
              <a:t>ganadera</a:t>
            </a:r>
          </a:p>
        </p:txBody>
      </p:sp>
    </p:spTree>
    <p:extLst>
      <p:ext uri="{BB962C8B-B14F-4D97-AF65-F5344CB8AC3E}">
        <p14:creationId xmlns:p14="http://schemas.microsoft.com/office/powerpoint/2010/main" val="23151966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Line 1"/>
          <p:cNvSpPr>
            <a:spLocks noChangeShapeType="1"/>
          </p:cNvSpPr>
          <p:nvPr/>
        </p:nvSpPr>
        <p:spPr bwMode="auto">
          <a:xfrm flipV="1">
            <a:off x="4489450" y="1049339"/>
            <a:ext cx="1588" cy="1620837"/>
          </a:xfrm>
          <a:prstGeom prst="line">
            <a:avLst/>
          </a:prstGeom>
          <a:noFill/>
          <a:ln w="12600" cap="sq">
            <a:solidFill>
              <a:srgbClr val="FAFD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55298" name="Rectangle 2"/>
          <p:cNvSpPr>
            <a:spLocks noChangeArrowheads="1"/>
          </p:cNvSpPr>
          <p:nvPr/>
        </p:nvSpPr>
        <p:spPr bwMode="auto">
          <a:xfrm>
            <a:off x="4565650" y="2130425"/>
            <a:ext cx="2514600" cy="368300"/>
          </a:xfrm>
          <a:prstGeom prst="rect">
            <a:avLst/>
          </a:prstGeom>
          <a:solidFill>
            <a:srgbClr val="008080"/>
          </a:solidFill>
          <a:ln w="7632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grpSp>
        <p:nvGrpSpPr>
          <p:cNvPr id="55299" name="Group 3"/>
          <p:cNvGrpSpPr>
            <a:grpSpLocks/>
          </p:cNvGrpSpPr>
          <p:nvPr/>
        </p:nvGrpSpPr>
        <p:grpSpPr bwMode="auto">
          <a:xfrm>
            <a:off x="1898651" y="6467476"/>
            <a:ext cx="2930525" cy="79375"/>
            <a:chOff x="236" y="4074"/>
            <a:chExt cx="1846" cy="50"/>
          </a:xfrm>
        </p:grpSpPr>
        <p:sp>
          <p:nvSpPr>
            <p:cNvPr id="107605" name="Freeform 4"/>
            <p:cNvSpPr>
              <a:spLocks noChangeArrowheads="1"/>
            </p:cNvSpPr>
            <p:nvPr/>
          </p:nvSpPr>
          <p:spPr bwMode="auto">
            <a:xfrm>
              <a:off x="236" y="4077"/>
              <a:ext cx="34" cy="36"/>
            </a:xfrm>
            <a:custGeom>
              <a:avLst/>
              <a:gdLst>
                <a:gd name="T0" fmla="*/ 0 w 105"/>
                <a:gd name="T1" fmla="*/ 12 h 116"/>
                <a:gd name="T2" fmla="*/ 2 w 105"/>
                <a:gd name="T3" fmla="*/ 12 h 116"/>
                <a:gd name="T4" fmla="*/ 3 w 105"/>
                <a:gd name="T5" fmla="*/ 8 h 116"/>
                <a:gd name="T6" fmla="*/ 8 w 105"/>
                <a:gd name="T7" fmla="*/ 8 h 116"/>
                <a:gd name="T8" fmla="*/ 9 w 105"/>
                <a:gd name="T9" fmla="*/ 12 h 116"/>
                <a:gd name="T10" fmla="*/ 11 w 105"/>
                <a:gd name="T11" fmla="*/ 12 h 116"/>
                <a:gd name="T12" fmla="*/ 7 w 105"/>
                <a:gd name="T13" fmla="*/ 2 h 116"/>
                <a:gd name="T14" fmla="*/ 6 w 105"/>
                <a:gd name="T15" fmla="*/ 2 h 116"/>
                <a:gd name="T16" fmla="*/ 8 w 105"/>
                <a:gd name="T17" fmla="*/ 7 h 116"/>
                <a:gd name="T18" fmla="*/ 4 w 105"/>
                <a:gd name="T19" fmla="*/ 7 h 116"/>
                <a:gd name="T20" fmla="*/ 6 w 105"/>
                <a:gd name="T21" fmla="*/ 2 h 116"/>
                <a:gd name="T22" fmla="*/ 7 w 105"/>
                <a:gd name="T23" fmla="*/ 2 h 116"/>
                <a:gd name="T24" fmla="*/ 6 w 105"/>
                <a:gd name="T25" fmla="*/ 0 h 116"/>
                <a:gd name="T26" fmla="*/ 5 w 105"/>
                <a:gd name="T27" fmla="*/ 0 h 116"/>
                <a:gd name="T28" fmla="*/ 0 w 105"/>
                <a:gd name="T29" fmla="*/ 12 h 1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5"/>
                <a:gd name="T46" fmla="*/ 0 h 116"/>
                <a:gd name="T47" fmla="*/ 105 w 105"/>
                <a:gd name="T48" fmla="*/ 116 h 11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5" h="116">
                  <a:moveTo>
                    <a:pt x="0" y="116"/>
                  </a:moveTo>
                  <a:lnTo>
                    <a:pt x="15" y="116"/>
                  </a:lnTo>
                  <a:lnTo>
                    <a:pt x="29" y="81"/>
                  </a:lnTo>
                  <a:lnTo>
                    <a:pt x="75" y="81"/>
                  </a:lnTo>
                  <a:lnTo>
                    <a:pt x="87" y="116"/>
                  </a:lnTo>
                  <a:lnTo>
                    <a:pt x="105" y="116"/>
                  </a:lnTo>
                  <a:lnTo>
                    <a:pt x="67" y="16"/>
                  </a:lnTo>
                  <a:lnTo>
                    <a:pt x="53" y="16"/>
                  </a:lnTo>
                  <a:lnTo>
                    <a:pt x="71" y="67"/>
                  </a:lnTo>
                  <a:lnTo>
                    <a:pt x="33" y="67"/>
                  </a:lnTo>
                  <a:lnTo>
                    <a:pt x="53" y="16"/>
                  </a:lnTo>
                  <a:lnTo>
                    <a:pt x="67" y="16"/>
                  </a:lnTo>
                  <a:lnTo>
                    <a:pt x="61" y="0"/>
                  </a:lnTo>
                  <a:lnTo>
                    <a:pt x="43" y="0"/>
                  </a:lnTo>
                  <a:lnTo>
                    <a:pt x="0" y="11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06" name="Freeform 5"/>
            <p:cNvSpPr>
              <a:spLocks noChangeArrowheads="1"/>
            </p:cNvSpPr>
            <p:nvPr/>
          </p:nvSpPr>
          <p:spPr bwMode="auto">
            <a:xfrm>
              <a:off x="277" y="4077"/>
              <a:ext cx="26" cy="37"/>
            </a:xfrm>
            <a:custGeom>
              <a:avLst/>
              <a:gdLst>
                <a:gd name="T0" fmla="*/ 7 w 80"/>
                <a:gd name="T1" fmla="*/ 0 h 117"/>
                <a:gd name="T2" fmla="*/ 7 w 80"/>
                <a:gd name="T3" fmla="*/ 4 h 117"/>
                <a:gd name="T4" fmla="*/ 5 w 80"/>
                <a:gd name="T5" fmla="*/ 4 h 117"/>
                <a:gd name="T6" fmla="*/ 6 w 80"/>
                <a:gd name="T7" fmla="*/ 5 h 117"/>
                <a:gd name="T8" fmla="*/ 7 w 80"/>
                <a:gd name="T9" fmla="*/ 6 h 117"/>
                <a:gd name="T10" fmla="*/ 7 w 80"/>
                <a:gd name="T11" fmla="*/ 7 h 117"/>
                <a:gd name="T12" fmla="*/ 7 w 80"/>
                <a:gd name="T13" fmla="*/ 9 h 117"/>
                <a:gd name="T14" fmla="*/ 7 w 80"/>
                <a:gd name="T15" fmla="*/ 10 h 117"/>
                <a:gd name="T16" fmla="*/ 6 w 80"/>
                <a:gd name="T17" fmla="*/ 11 h 117"/>
                <a:gd name="T18" fmla="*/ 5 w 80"/>
                <a:gd name="T19" fmla="*/ 11 h 117"/>
                <a:gd name="T20" fmla="*/ 4 w 80"/>
                <a:gd name="T21" fmla="*/ 11 h 117"/>
                <a:gd name="T22" fmla="*/ 3 w 80"/>
                <a:gd name="T23" fmla="*/ 11 h 117"/>
                <a:gd name="T24" fmla="*/ 2 w 80"/>
                <a:gd name="T25" fmla="*/ 10 h 117"/>
                <a:gd name="T26" fmla="*/ 2 w 80"/>
                <a:gd name="T27" fmla="*/ 9 h 117"/>
                <a:gd name="T28" fmla="*/ 2 w 80"/>
                <a:gd name="T29" fmla="*/ 7 h 117"/>
                <a:gd name="T30" fmla="*/ 2 w 80"/>
                <a:gd name="T31" fmla="*/ 6 h 117"/>
                <a:gd name="T32" fmla="*/ 3 w 80"/>
                <a:gd name="T33" fmla="*/ 5 h 117"/>
                <a:gd name="T34" fmla="*/ 4 w 80"/>
                <a:gd name="T35" fmla="*/ 4 h 117"/>
                <a:gd name="T36" fmla="*/ 7 w 80"/>
                <a:gd name="T37" fmla="*/ 4 h 117"/>
                <a:gd name="T38" fmla="*/ 6 w 80"/>
                <a:gd name="T39" fmla="*/ 3 h 117"/>
                <a:gd name="T40" fmla="*/ 4 w 80"/>
                <a:gd name="T41" fmla="*/ 3 h 117"/>
                <a:gd name="T42" fmla="*/ 3 w 80"/>
                <a:gd name="T43" fmla="*/ 3 h 117"/>
                <a:gd name="T44" fmla="*/ 1 w 80"/>
                <a:gd name="T45" fmla="*/ 4 h 117"/>
                <a:gd name="T46" fmla="*/ 0 w 80"/>
                <a:gd name="T47" fmla="*/ 6 h 117"/>
                <a:gd name="T48" fmla="*/ 0 w 80"/>
                <a:gd name="T49" fmla="*/ 8 h 117"/>
                <a:gd name="T50" fmla="*/ 0 w 80"/>
                <a:gd name="T51" fmla="*/ 10 h 117"/>
                <a:gd name="T52" fmla="*/ 1 w 80"/>
                <a:gd name="T53" fmla="*/ 11 h 117"/>
                <a:gd name="T54" fmla="*/ 3 w 80"/>
                <a:gd name="T55" fmla="*/ 12 h 117"/>
                <a:gd name="T56" fmla="*/ 4 w 80"/>
                <a:gd name="T57" fmla="*/ 12 h 117"/>
                <a:gd name="T58" fmla="*/ 6 w 80"/>
                <a:gd name="T59" fmla="*/ 12 h 117"/>
                <a:gd name="T60" fmla="*/ 7 w 80"/>
                <a:gd name="T61" fmla="*/ 11 h 117"/>
                <a:gd name="T62" fmla="*/ 9 w 80"/>
                <a:gd name="T63" fmla="*/ 12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
                <a:gd name="T97" fmla="*/ 0 h 117"/>
                <a:gd name="T98" fmla="*/ 80 w 80"/>
                <a:gd name="T99" fmla="*/ 117 h 1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 h="117">
                  <a:moveTo>
                    <a:pt x="80" y="0"/>
                  </a:moveTo>
                  <a:lnTo>
                    <a:pt x="66" y="0"/>
                  </a:lnTo>
                  <a:lnTo>
                    <a:pt x="66" y="42"/>
                  </a:lnTo>
                  <a:lnTo>
                    <a:pt x="65" y="41"/>
                  </a:lnTo>
                  <a:lnTo>
                    <a:pt x="40" y="41"/>
                  </a:lnTo>
                  <a:lnTo>
                    <a:pt x="46" y="42"/>
                  </a:lnTo>
                  <a:lnTo>
                    <a:pt x="51" y="43"/>
                  </a:lnTo>
                  <a:lnTo>
                    <a:pt x="56" y="46"/>
                  </a:lnTo>
                  <a:lnTo>
                    <a:pt x="59" y="49"/>
                  </a:lnTo>
                  <a:lnTo>
                    <a:pt x="63" y="53"/>
                  </a:lnTo>
                  <a:lnTo>
                    <a:pt x="64" y="59"/>
                  </a:lnTo>
                  <a:lnTo>
                    <a:pt x="66" y="66"/>
                  </a:lnTo>
                  <a:lnTo>
                    <a:pt x="66" y="72"/>
                  </a:lnTo>
                  <a:lnTo>
                    <a:pt x="66" y="81"/>
                  </a:lnTo>
                  <a:lnTo>
                    <a:pt x="64" y="87"/>
                  </a:lnTo>
                  <a:lnTo>
                    <a:pt x="63" y="92"/>
                  </a:lnTo>
                  <a:lnTo>
                    <a:pt x="59" y="97"/>
                  </a:lnTo>
                  <a:lnTo>
                    <a:pt x="56" y="101"/>
                  </a:lnTo>
                  <a:lnTo>
                    <a:pt x="51" y="103"/>
                  </a:lnTo>
                  <a:lnTo>
                    <a:pt x="46" y="104"/>
                  </a:lnTo>
                  <a:lnTo>
                    <a:pt x="41" y="106"/>
                  </a:lnTo>
                  <a:lnTo>
                    <a:pt x="35" y="104"/>
                  </a:lnTo>
                  <a:lnTo>
                    <a:pt x="29" y="103"/>
                  </a:lnTo>
                  <a:lnTo>
                    <a:pt x="26" y="101"/>
                  </a:lnTo>
                  <a:lnTo>
                    <a:pt x="22" y="97"/>
                  </a:lnTo>
                  <a:lnTo>
                    <a:pt x="20" y="92"/>
                  </a:lnTo>
                  <a:lnTo>
                    <a:pt x="17" y="87"/>
                  </a:lnTo>
                  <a:lnTo>
                    <a:pt x="16" y="82"/>
                  </a:lnTo>
                  <a:lnTo>
                    <a:pt x="15" y="74"/>
                  </a:lnTo>
                  <a:lnTo>
                    <a:pt x="16" y="67"/>
                  </a:lnTo>
                  <a:lnTo>
                    <a:pt x="17" y="61"/>
                  </a:lnTo>
                  <a:lnTo>
                    <a:pt x="20" y="54"/>
                  </a:lnTo>
                  <a:lnTo>
                    <a:pt x="22" y="49"/>
                  </a:lnTo>
                  <a:lnTo>
                    <a:pt x="26" y="46"/>
                  </a:lnTo>
                  <a:lnTo>
                    <a:pt x="29" y="43"/>
                  </a:lnTo>
                  <a:lnTo>
                    <a:pt x="34" y="42"/>
                  </a:lnTo>
                  <a:lnTo>
                    <a:pt x="40" y="41"/>
                  </a:lnTo>
                  <a:lnTo>
                    <a:pt x="65" y="41"/>
                  </a:lnTo>
                  <a:lnTo>
                    <a:pt x="60" y="37"/>
                  </a:lnTo>
                  <a:lnTo>
                    <a:pt x="53" y="32"/>
                  </a:lnTo>
                  <a:lnTo>
                    <a:pt x="46" y="30"/>
                  </a:lnTo>
                  <a:lnTo>
                    <a:pt x="38" y="28"/>
                  </a:lnTo>
                  <a:lnTo>
                    <a:pt x="29" y="30"/>
                  </a:lnTo>
                  <a:lnTo>
                    <a:pt x="23" y="32"/>
                  </a:lnTo>
                  <a:lnTo>
                    <a:pt x="16" y="36"/>
                  </a:lnTo>
                  <a:lnTo>
                    <a:pt x="10" y="41"/>
                  </a:lnTo>
                  <a:lnTo>
                    <a:pt x="6" y="47"/>
                  </a:lnTo>
                  <a:lnTo>
                    <a:pt x="4" y="56"/>
                  </a:lnTo>
                  <a:lnTo>
                    <a:pt x="2" y="63"/>
                  </a:lnTo>
                  <a:lnTo>
                    <a:pt x="0" y="73"/>
                  </a:lnTo>
                  <a:lnTo>
                    <a:pt x="2" y="83"/>
                  </a:lnTo>
                  <a:lnTo>
                    <a:pt x="4" y="92"/>
                  </a:lnTo>
                  <a:lnTo>
                    <a:pt x="6" y="99"/>
                  </a:lnTo>
                  <a:lnTo>
                    <a:pt x="10" y="106"/>
                  </a:lnTo>
                  <a:lnTo>
                    <a:pt x="16" y="111"/>
                  </a:lnTo>
                  <a:lnTo>
                    <a:pt x="23" y="114"/>
                  </a:lnTo>
                  <a:lnTo>
                    <a:pt x="29" y="117"/>
                  </a:lnTo>
                  <a:lnTo>
                    <a:pt x="38" y="117"/>
                  </a:lnTo>
                  <a:lnTo>
                    <a:pt x="46" y="117"/>
                  </a:lnTo>
                  <a:lnTo>
                    <a:pt x="53" y="114"/>
                  </a:lnTo>
                  <a:lnTo>
                    <a:pt x="59" y="111"/>
                  </a:lnTo>
                  <a:lnTo>
                    <a:pt x="66" y="106"/>
                  </a:lnTo>
                  <a:lnTo>
                    <a:pt x="66" y="114"/>
                  </a:lnTo>
                  <a:lnTo>
                    <a:pt x="80" y="114"/>
                  </a:lnTo>
                  <a:lnTo>
                    <a:pt x="80" y="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07" name="Freeform 6"/>
            <p:cNvSpPr>
              <a:spLocks noChangeArrowheads="1"/>
            </p:cNvSpPr>
            <p:nvPr/>
          </p:nvSpPr>
          <p:spPr bwMode="auto">
            <a:xfrm>
              <a:off x="313" y="4086"/>
              <a:ext cx="27" cy="28"/>
            </a:xfrm>
            <a:custGeom>
              <a:avLst/>
              <a:gdLst>
                <a:gd name="T0" fmla="*/ 7 w 82"/>
                <a:gd name="T1" fmla="*/ 8 h 89"/>
                <a:gd name="T2" fmla="*/ 7 w 82"/>
                <a:gd name="T3" fmla="*/ 9 h 89"/>
                <a:gd name="T4" fmla="*/ 8 w 82"/>
                <a:gd name="T5" fmla="*/ 9 h 89"/>
                <a:gd name="T6" fmla="*/ 9 w 82"/>
                <a:gd name="T7" fmla="*/ 8 h 89"/>
                <a:gd name="T8" fmla="*/ 9 w 82"/>
                <a:gd name="T9" fmla="*/ 8 h 89"/>
                <a:gd name="T10" fmla="*/ 8 w 82"/>
                <a:gd name="T11" fmla="*/ 7 h 89"/>
                <a:gd name="T12" fmla="*/ 7 w 82"/>
                <a:gd name="T13" fmla="*/ 5 h 89"/>
                <a:gd name="T14" fmla="*/ 6 w 82"/>
                <a:gd name="T15" fmla="*/ 7 h 89"/>
                <a:gd name="T16" fmla="*/ 6 w 82"/>
                <a:gd name="T17" fmla="*/ 7 h 89"/>
                <a:gd name="T18" fmla="*/ 5 w 82"/>
                <a:gd name="T19" fmla="*/ 8 h 89"/>
                <a:gd name="T20" fmla="*/ 4 w 82"/>
                <a:gd name="T21" fmla="*/ 8 h 89"/>
                <a:gd name="T22" fmla="*/ 2 w 82"/>
                <a:gd name="T23" fmla="*/ 8 h 89"/>
                <a:gd name="T24" fmla="*/ 2 w 82"/>
                <a:gd name="T25" fmla="*/ 7 h 89"/>
                <a:gd name="T26" fmla="*/ 2 w 82"/>
                <a:gd name="T27" fmla="*/ 6 h 89"/>
                <a:gd name="T28" fmla="*/ 3 w 82"/>
                <a:gd name="T29" fmla="*/ 5 h 89"/>
                <a:gd name="T30" fmla="*/ 5 w 82"/>
                <a:gd name="T31" fmla="*/ 5 h 89"/>
                <a:gd name="T32" fmla="*/ 7 w 82"/>
                <a:gd name="T33" fmla="*/ 5 h 89"/>
                <a:gd name="T34" fmla="*/ 8 w 82"/>
                <a:gd name="T35" fmla="*/ 3 h 89"/>
                <a:gd name="T36" fmla="*/ 8 w 82"/>
                <a:gd name="T37" fmla="*/ 2 h 89"/>
                <a:gd name="T38" fmla="*/ 7 w 82"/>
                <a:gd name="T39" fmla="*/ 1 h 89"/>
                <a:gd name="T40" fmla="*/ 6 w 82"/>
                <a:gd name="T41" fmla="*/ 0 h 89"/>
                <a:gd name="T42" fmla="*/ 4 w 82"/>
                <a:gd name="T43" fmla="*/ 0 h 89"/>
                <a:gd name="T44" fmla="*/ 3 w 82"/>
                <a:gd name="T45" fmla="*/ 0 h 89"/>
                <a:gd name="T46" fmla="*/ 2 w 82"/>
                <a:gd name="T47" fmla="*/ 1 h 89"/>
                <a:gd name="T48" fmla="*/ 1 w 82"/>
                <a:gd name="T49" fmla="*/ 2 h 89"/>
                <a:gd name="T50" fmla="*/ 1 w 82"/>
                <a:gd name="T51" fmla="*/ 3 h 89"/>
                <a:gd name="T52" fmla="*/ 2 w 82"/>
                <a:gd name="T53" fmla="*/ 3 h 89"/>
                <a:gd name="T54" fmla="*/ 2 w 82"/>
                <a:gd name="T55" fmla="*/ 2 h 89"/>
                <a:gd name="T56" fmla="*/ 4 w 82"/>
                <a:gd name="T57" fmla="*/ 2 h 89"/>
                <a:gd name="T58" fmla="*/ 4 w 82"/>
                <a:gd name="T59" fmla="*/ 1 h 89"/>
                <a:gd name="T60" fmla="*/ 6 w 82"/>
                <a:gd name="T61" fmla="*/ 2 h 89"/>
                <a:gd name="T62" fmla="*/ 7 w 82"/>
                <a:gd name="T63" fmla="*/ 3 h 89"/>
                <a:gd name="T64" fmla="*/ 6 w 82"/>
                <a:gd name="T65" fmla="*/ 3 h 89"/>
                <a:gd name="T66" fmla="*/ 5 w 82"/>
                <a:gd name="T67" fmla="*/ 4 h 89"/>
                <a:gd name="T68" fmla="*/ 2 w 82"/>
                <a:gd name="T69" fmla="*/ 4 h 89"/>
                <a:gd name="T70" fmla="*/ 1 w 82"/>
                <a:gd name="T71" fmla="*/ 5 h 89"/>
                <a:gd name="T72" fmla="*/ 0 w 82"/>
                <a:gd name="T73" fmla="*/ 7 h 89"/>
                <a:gd name="T74" fmla="*/ 0 w 82"/>
                <a:gd name="T75" fmla="*/ 8 h 89"/>
                <a:gd name="T76" fmla="*/ 1 w 82"/>
                <a:gd name="T77" fmla="*/ 9 h 89"/>
                <a:gd name="T78" fmla="*/ 3 w 82"/>
                <a:gd name="T79" fmla="*/ 9 h 89"/>
                <a:gd name="T80" fmla="*/ 4 w 82"/>
                <a:gd name="T81" fmla="*/ 9 h 89"/>
                <a:gd name="T82" fmla="*/ 6 w 82"/>
                <a:gd name="T83" fmla="*/ 8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2"/>
                <a:gd name="T127" fmla="*/ 0 h 89"/>
                <a:gd name="T128" fmla="*/ 82 w 82"/>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2" h="89">
                  <a:moveTo>
                    <a:pt x="59" y="75"/>
                  </a:moveTo>
                  <a:lnTo>
                    <a:pt x="59" y="76"/>
                  </a:lnTo>
                  <a:lnTo>
                    <a:pt x="59" y="81"/>
                  </a:lnTo>
                  <a:lnTo>
                    <a:pt x="62" y="85"/>
                  </a:lnTo>
                  <a:lnTo>
                    <a:pt x="67" y="88"/>
                  </a:lnTo>
                  <a:lnTo>
                    <a:pt x="74" y="88"/>
                  </a:lnTo>
                  <a:lnTo>
                    <a:pt x="82" y="88"/>
                  </a:lnTo>
                  <a:lnTo>
                    <a:pt x="82" y="76"/>
                  </a:lnTo>
                  <a:lnTo>
                    <a:pt x="79" y="78"/>
                  </a:lnTo>
                  <a:lnTo>
                    <a:pt x="75" y="76"/>
                  </a:lnTo>
                  <a:lnTo>
                    <a:pt x="74" y="75"/>
                  </a:lnTo>
                  <a:lnTo>
                    <a:pt x="73" y="69"/>
                  </a:lnTo>
                  <a:lnTo>
                    <a:pt x="73" y="44"/>
                  </a:lnTo>
                  <a:lnTo>
                    <a:pt x="58" y="44"/>
                  </a:lnTo>
                  <a:lnTo>
                    <a:pt x="58" y="56"/>
                  </a:lnTo>
                  <a:lnTo>
                    <a:pt x="57" y="61"/>
                  </a:lnTo>
                  <a:lnTo>
                    <a:pt x="56" y="65"/>
                  </a:lnTo>
                  <a:lnTo>
                    <a:pt x="53" y="69"/>
                  </a:lnTo>
                  <a:lnTo>
                    <a:pt x="50" y="71"/>
                  </a:lnTo>
                  <a:lnTo>
                    <a:pt x="46" y="74"/>
                  </a:lnTo>
                  <a:lnTo>
                    <a:pt x="41" y="75"/>
                  </a:lnTo>
                  <a:lnTo>
                    <a:pt x="31" y="78"/>
                  </a:lnTo>
                  <a:lnTo>
                    <a:pt x="25" y="76"/>
                  </a:lnTo>
                  <a:lnTo>
                    <a:pt x="20" y="74"/>
                  </a:lnTo>
                  <a:lnTo>
                    <a:pt x="17" y="70"/>
                  </a:lnTo>
                  <a:lnTo>
                    <a:pt x="16" y="66"/>
                  </a:lnTo>
                  <a:lnTo>
                    <a:pt x="16" y="64"/>
                  </a:lnTo>
                  <a:lnTo>
                    <a:pt x="17" y="59"/>
                  </a:lnTo>
                  <a:lnTo>
                    <a:pt x="19" y="55"/>
                  </a:lnTo>
                  <a:lnTo>
                    <a:pt x="23" y="51"/>
                  </a:lnTo>
                  <a:lnTo>
                    <a:pt x="31" y="50"/>
                  </a:lnTo>
                  <a:lnTo>
                    <a:pt x="45" y="48"/>
                  </a:lnTo>
                  <a:lnTo>
                    <a:pt x="51" y="46"/>
                  </a:lnTo>
                  <a:lnTo>
                    <a:pt x="58" y="44"/>
                  </a:lnTo>
                  <a:lnTo>
                    <a:pt x="73" y="44"/>
                  </a:lnTo>
                  <a:lnTo>
                    <a:pt x="73" y="26"/>
                  </a:lnTo>
                  <a:lnTo>
                    <a:pt x="73" y="20"/>
                  </a:lnTo>
                  <a:lnTo>
                    <a:pt x="70" y="15"/>
                  </a:lnTo>
                  <a:lnTo>
                    <a:pt x="68" y="10"/>
                  </a:lnTo>
                  <a:lnTo>
                    <a:pt x="64" y="8"/>
                  </a:lnTo>
                  <a:lnTo>
                    <a:pt x="59" y="4"/>
                  </a:lnTo>
                  <a:lnTo>
                    <a:pt x="55" y="2"/>
                  </a:lnTo>
                  <a:lnTo>
                    <a:pt x="47" y="2"/>
                  </a:lnTo>
                  <a:lnTo>
                    <a:pt x="39" y="0"/>
                  </a:lnTo>
                  <a:lnTo>
                    <a:pt x="32" y="2"/>
                  </a:lnTo>
                  <a:lnTo>
                    <a:pt x="25" y="3"/>
                  </a:lnTo>
                  <a:lnTo>
                    <a:pt x="19" y="5"/>
                  </a:lnTo>
                  <a:lnTo>
                    <a:pt x="14" y="8"/>
                  </a:lnTo>
                  <a:lnTo>
                    <a:pt x="10" y="13"/>
                  </a:lnTo>
                  <a:lnTo>
                    <a:pt x="8" y="16"/>
                  </a:lnTo>
                  <a:lnTo>
                    <a:pt x="5" y="21"/>
                  </a:lnTo>
                  <a:lnTo>
                    <a:pt x="5" y="28"/>
                  </a:lnTo>
                  <a:lnTo>
                    <a:pt x="5" y="29"/>
                  </a:lnTo>
                  <a:lnTo>
                    <a:pt x="19" y="29"/>
                  </a:lnTo>
                  <a:lnTo>
                    <a:pt x="19" y="25"/>
                  </a:lnTo>
                  <a:lnTo>
                    <a:pt x="20" y="21"/>
                  </a:lnTo>
                  <a:lnTo>
                    <a:pt x="23" y="16"/>
                  </a:lnTo>
                  <a:lnTo>
                    <a:pt x="31" y="14"/>
                  </a:lnTo>
                  <a:lnTo>
                    <a:pt x="34" y="14"/>
                  </a:lnTo>
                  <a:lnTo>
                    <a:pt x="39" y="13"/>
                  </a:lnTo>
                  <a:lnTo>
                    <a:pt x="47" y="14"/>
                  </a:lnTo>
                  <a:lnTo>
                    <a:pt x="53" y="16"/>
                  </a:lnTo>
                  <a:lnTo>
                    <a:pt x="57" y="20"/>
                  </a:lnTo>
                  <a:lnTo>
                    <a:pt x="58" y="25"/>
                  </a:lnTo>
                  <a:lnTo>
                    <a:pt x="57" y="33"/>
                  </a:lnTo>
                  <a:lnTo>
                    <a:pt x="57" y="34"/>
                  </a:lnTo>
                  <a:lnTo>
                    <a:pt x="55" y="35"/>
                  </a:lnTo>
                  <a:lnTo>
                    <a:pt x="45" y="36"/>
                  </a:lnTo>
                  <a:lnTo>
                    <a:pt x="31" y="38"/>
                  </a:lnTo>
                  <a:lnTo>
                    <a:pt x="17" y="41"/>
                  </a:lnTo>
                  <a:lnTo>
                    <a:pt x="13" y="43"/>
                  </a:lnTo>
                  <a:lnTo>
                    <a:pt x="8" y="46"/>
                  </a:lnTo>
                  <a:lnTo>
                    <a:pt x="3" y="54"/>
                  </a:lnTo>
                  <a:lnTo>
                    <a:pt x="0" y="64"/>
                  </a:lnTo>
                  <a:lnTo>
                    <a:pt x="2" y="70"/>
                  </a:lnTo>
                  <a:lnTo>
                    <a:pt x="3" y="75"/>
                  </a:lnTo>
                  <a:lnTo>
                    <a:pt x="5" y="79"/>
                  </a:lnTo>
                  <a:lnTo>
                    <a:pt x="8" y="83"/>
                  </a:lnTo>
                  <a:lnTo>
                    <a:pt x="17" y="88"/>
                  </a:lnTo>
                  <a:lnTo>
                    <a:pt x="22" y="89"/>
                  </a:lnTo>
                  <a:lnTo>
                    <a:pt x="29" y="89"/>
                  </a:lnTo>
                  <a:lnTo>
                    <a:pt x="38" y="88"/>
                  </a:lnTo>
                  <a:lnTo>
                    <a:pt x="45" y="86"/>
                  </a:lnTo>
                  <a:lnTo>
                    <a:pt x="52" y="81"/>
                  </a:lnTo>
                  <a:lnTo>
                    <a:pt x="59" y="7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08" name="Freeform 7"/>
            <p:cNvSpPr>
              <a:spLocks noChangeArrowheads="1"/>
            </p:cNvSpPr>
            <p:nvPr/>
          </p:nvSpPr>
          <p:spPr bwMode="auto">
            <a:xfrm>
              <a:off x="349" y="4086"/>
              <a:ext cx="26" cy="38"/>
            </a:xfrm>
            <a:custGeom>
              <a:avLst/>
              <a:gdLst>
                <a:gd name="T0" fmla="*/ 0 w 81"/>
                <a:gd name="T1" fmla="*/ 13 h 120"/>
                <a:gd name="T2" fmla="*/ 2 w 81"/>
                <a:gd name="T3" fmla="*/ 13 h 120"/>
                <a:gd name="T4" fmla="*/ 2 w 81"/>
                <a:gd name="T5" fmla="*/ 8 h 120"/>
                <a:gd name="T6" fmla="*/ 2 w 81"/>
                <a:gd name="T7" fmla="*/ 9 h 120"/>
                <a:gd name="T8" fmla="*/ 3 w 81"/>
                <a:gd name="T9" fmla="*/ 9 h 120"/>
                <a:gd name="T10" fmla="*/ 4 w 81"/>
                <a:gd name="T11" fmla="*/ 10 h 120"/>
                <a:gd name="T12" fmla="*/ 4 w 81"/>
                <a:gd name="T13" fmla="*/ 10 h 120"/>
                <a:gd name="T14" fmla="*/ 5 w 81"/>
                <a:gd name="T15" fmla="*/ 10 h 120"/>
                <a:gd name="T16" fmla="*/ 6 w 81"/>
                <a:gd name="T17" fmla="*/ 9 h 120"/>
                <a:gd name="T18" fmla="*/ 7 w 81"/>
                <a:gd name="T19" fmla="*/ 9 h 120"/>
                <a:gd name="T20" fmla="*/ 7 w 81"/>
                <a:gd name="T21" fmla="*/ 8 h 120"/>
                <a:gd name="T22" fmla="*/ 8 w 81"/>
                <a:gd name="T23" fmla="*/ 8 h 120"/>
                <a:gd name="T24" fmla="*/ 8 w 81"/>
                <a:gd name="T25" fmla="*/ 7 h 120"/>
                <a:gd name="T26" fmla="*/ 9 w 81"/>
                <a:gd name="T27" fmla="*/ 6 h 120"/>
                <a:gd name="T28" fmla="*/ 9 w 81"/>
                <a:gd name="T29" fmla="*/ 5 h 120"/>
                <a:gd name="T30" fmla="*/ 9 w 81"/>
                <a:gd name="T31" fmla="*/ 4 h 120"/>
                <a:gd name="T32" fmla="*/ 8 w 81"/>
                <a:gd name="T33" fmla="*/ 3 h 120"/>
                <a:gd name="T34" fmla="*/ 8 w 81"/>
                <a:gd name="T35" fmla="*/ 2 h 120"/>
                <a:gd name="T36" fmla="*/ 7 w 81"/>
                <a:gd name="T37" fmla="*/ 1 h 120"/>
                <a:gd name="T38" fmla="*/ 4 w 81"/>
                <a:gd name="T39" fmla="*/ 1 h 120"/>
                <a:gd name="T40" fmla="*/ 5 w 81"/>
                <a:gd name="T41" fmla="*/ 2 h 120"/>
                <a:gd name="T42" fmla="*/ 5 w 81"/>
                <a:gd name="T43" fmla="*/ 2 h 120"/>
                <a:gd name="T44" fmla="*/ 6 w 81"/>
                <a:gd name="T45" fmla="*/ 2 h 120"/>
                <a:gd name="T46" fmla="*/ 7 w 81"/>
                <a:gd name="T47" fmla="*/ 3 h 120"/>
                <a:gd name="T48" fmla="*/ 7 w 81"/>
                <a:gd name="T49" fmla="*/ 3 h 120"/>
                <a:gd name="T50" fmla="*/ 7 w 81"/>
                <a:gd name="T51" fmla="*/ 4 h 120"/>
                <a:gd name="T52" fmla="*/ 7 w 81"/>
                <a:gd name="T53" fmla="*/ 5 h 120"/>
                <a:gd name="T54" fmla="*/ 7 w 81"/>
                <a:gd name="T55" fmla="*/ 5 h 120"/>
                <a:gd name="T56" fmla="*/ 7 w 81"/>
                <a:gd name="T57" fmla="*/ 6 h 120"/>
                <a:gd name="T58" fmla="*/ 7 w 81"/>
                <a:gd name="T59" fmla="*/ 7 h 120"/>
                <a:gd name="T60" fmla="*/ 6 w 81"/>
                <a:gd name="T61" fmla="*/ 7 h 120"/>
                <a:gd name="T62" fmla="*/ 5 w 81"/>
                <a:gd name="T63" fmla="*/ 8 h 120"/>
                <a:gd name="T64" fmla="*/ 5 w 81"/>
                <a:gd name="T65" fmla="*/ 8 h 120"/>
                <a:gd name="T66" fmla="*/ 4 w 81"/>
                <a:gd name="T67" fmla="*/ 8 h 120"/>
                <a:gd name="T68" fmla="*/ 3 w 81"/>
                <a:gd name="T69" fmla="*/ 8 h 120"/>
                <a:gd name="T70" fmla="*/ 3 w 81"/>
                <a:gd name="T71" fmla="*/ 8 h 120"/>
                <a:gd name="T72" fmla="*/ 2 w 81"/>
                <a:gd name="T73" fmla="*/ 7 h 120"/>
                <a:gd name="T74" fmla="*/ 2 w 81"/>
                <a:gd name="T75" fmla="*/ 7 h 120"/>
                <a:gd name="T76" fmla="*/ 2 w 81"/>
                <a:gd name="T77" fmla="*/ 6 h 120"/>
                <a:gd name="T78" fmla="*/ 2 w 81"/>
                <a:gd name="T79" fmla="*/ 6 h 120"/>
                <a:gd name="T80" fmla="*/ 2 w 81"/>
                <a:gd name="T81" fmla="*/ 5 h 120"/>
                <a:gd name="T82" fmla="*/ 2 w 81"/>
                <a:gd name="T83" fmla="*/ 3 h 120"/>
                <a:gd name="T84" fmla="*/ 2 w 81"/>
                <a:gd name="T85" fmla="*/ 3 h 120"/>
                <a:gd name="T86" fmla="*/ 2 w 81"/>
                <a:gd name="T87" fmla="*/ 2 h 120"/>
                <a:gd name="T88" fmla="*/ 3 w 81"/>
                <a:gd name="T89" fmla="*/ 2 h 120"/>
                <a:gd name="T90" fmla="*/ 3 w 81"/>
                <a:gd name="T91" fmla="*/ 2 h 120"/>
                <a:gd name="T92" fmla="*/ 4 w 81"/>
                <a:gd name="T93" fmla="*/ 2 h 120"/>
                <a:gd name="T94" fmla="*/ 4 w 81"/>
                <a:gd name="T95" fmla="*/ 1 h 120"/>
                <a:gd name="T96" fmla="*/ 7 w 81"/>
                <a:gd name="T97" fmla="*/ 1 h 120"/>
                <a:gd name="T98" fmla="*/ 7 w 81"/>
                <a:gd name="T99" fmla="*/ 1 h 120"/>
                <a:gd name="T100" fmla="*/ 6 w 81"/>
                <a:gd name="T101" fmla="*/ 0 h 120"/>
                <a:gd name="T102" fmla="*/ 5 w 81"/>
                <a:gd name="T103" fmla="*/ 0 h 120"/>
                <a:gd name="T104" fmla="*/ 4 w 81"/>
                <a:gd name="T105" fmla="*/ 0 h 120"/>
                <a:gd name="T106" fmla="*/ 4 w 81"/>
                <a:gd name="T107" fmla="*/ 0 h 120"/>
                <a:gd name="T108" fmla="*/ 3 w 81"/>
                <a:gd name="T109" fmla="*/ 0 h 120"/>
                <a:gd name="T110" fmla="*/ 2 w 81"/>
                <a:gd name="T111" fmla="*/ 1 h 120"/>
                <a:gd name="T112" fmla="*/ 2 w 81"/>
                <a:gd name="T113" fmla="*/ 2 h 120"/>
                <a:gd name="T114" fmla="*/ 2 w 81"/>
                <a:gd name="T115" fmla="*/ 0 h 120"/>
                <a:gd name="T116" fmla="*/ 0 w 81"/>
                <a:gd name="T117" fmla="*/ 0 h 120"/>
                <a:gd name="T118" fmla="*/ 0 w 81"/>
                <a:gd name="T119" fmla="*/ 13 h 1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1"/>
                <a:gd name="T181" fmla="*/ 0 h 120"/>
                <a:gd name="T182" fmla="*/ 81 w 81"/>
                <a:gd name="T183" fmla="*/ 120 h 1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1" h="120">
                  <a:moveTo>
                    <a:pt x="0" y="120"/>
                  </a:moveTo>
                  <a:lnTo>
                    <a:pt x="14" y="120"/>
                  </a:lnTo>
                  <a:lnTo>
                    <a:pt x="14" y="78"/>
                  </a:lnTo>
                  <a:lnTo>
                    <a:pt x="20" y="83"/>
                  </a:lnTo>
                  <a:lnTo>
                    <a:pt x="26" y="86"/>
                  </a:lnTo>
                  <a:lnTo>
                    <a:pt x="33" y="89"/>
                  </a:lnTo>
                  <a:lnTo>
                    <a:pt x="42" y="89"/>
                  </a:lnTo>
                  <a:lnTo>
                    <a:pt x="51" y="89"/>
                  </a:lnTo>
                  <a:lnTo>
                    <a:pt x="57" y="86"/>
                  </a:lnTo>
                  <a:lnTo>
                    <a:pt x="64" y="83"/>
                  </a:lnTo>
                  <a:lnTo>
                    <a:pt x="70" y="78"/>
                  </a:lnTo>
                  <a:lnTo>
                    <a:pt x="74" y="71"/>
                  </a:lnTo>
                  <a:lnTo>
                    <a:pt x="77" y="64"/>
                  </a:lnTo>
                  <a:lnTo>
                    <a:pt x="80" y="55"/>
                  </a:lnTo>
                  <a:lnTo>
                    <a:pt x="81" y="45"/>
                  </a:lnTo>
                  <a:lnTo>
                    <a:pt x="80" y="35"/>
                  </a:lnTo>
                  <a:lnTo>
                    <a:pt x="77" y="26"/>
                  </a:lnTo>
                  <a:lnTo>
                    <a:pt x="74" y="19"/>
                  </a:lnTo>
                  <a:lnTo>
                    <a:pt x="70" y="13"/>
                  </a:lnTo>
                  <a:lnTo>
                    <a:pt x="39" y="13"/>
                  </a:lnTo>
                  <a:lnTo>
                    <a:pt x="45" y="14"/>
                  </a:lnTo>
                  <a:lnTo>
                    <a:pt x="51" y="15"/>
                  </a:lnTo>
                  <a:lnTo>
                    <a:pt x="58" y="21"/>
                  </a:lnTo>
                  <a:lnTo>
                    <a:pt x="62" y="26"/>
                  </a:lnTo>
                  <a:lnTo>
                    <a:pt x="64" y="31"/>
                  </a:lnTo>
                  <a:lnTo>
                    <a:pt x="65" y="38"/>
                  </a:lnTo>
                  <a:lnTo>
                    <a:pt x="65" y="44"/>
                  </a:lnTo>
                  <a:lnTo>
                    <a:pt x="65" y="51"/>
                  </a:lnTo>
                  <a:lnTo>
                    <a:pt x="64" y="59"/>
                  </a:lnTo>
                  <a:lnTo>
                    <a:pt x="62" y="64"/>
                  </a:lnTo>
                  <a:lnTo>
                    <a:pt x="58" y="69"/>
                  </a:lnTo>
                  <a:lnTo>
                    <a:pt x="51" y="75"/>
                  </a:lnTo>
                  <a:lnTo>
                    <a:pt x="45" y="76"/>
                  </a:lnTo>
                  <a:lnTo>
                    <a:pt x="40" y="78"/>
                  </a:lnTo>
                  <a:lnTo>
                    <a:pt x="29" y="75"/>
                  </a:lnTo>
                  <a:lnTo>
                    <a:pt x="24" y="73"/>
                  </a:lnTo>
                  <a:lnTo>
                    <a:pt x="21" y="70"/>
                  </a:lnTo>
                  <a:lnTo>
                    <a:pt x="18" y="65"/>
                  </a:lnTo>
                  <a:lnTo>
                    <a:pt x="15" y="59"/>
                  </a:lnTo>
                  <a:lnTo>
                    <a:pt x="15" y="54"/>
                  </a:lnTo>
                  <a:lnTo>
                    <a:pt x="14" y="46"/>
                  </a:lnTo>
                  <a:lnTo>
                    <a:pt x="15" y="33"/>
                  </a:lnTo>
                  <a:lnTo>
                    <a:pt x="18" y="26"/>
                  </a:lnTo>
                  <a:lnTo>
                    <a:pt x="21" y="21"/>
                  </a:lnTo>
                  <a:lnTo>
                    <a:pt x="24" y="18"/>
                  </a:lnTo>
                  <a:lnTo>
                    <a:pt x="29" y="15"/>
                  </a:lnTo>
                  <a:lnTo>
                    <a:pt x="33" y="14"/>
                  </a:lnTo>
                  <a:lnTo>
                    <a:pt x="39" y="13"/>
                  </a:lnTo>
                  <a:lnTo>
                    <a:pt x="70" y="13"/>
                  </a:lnTo>
                  <a:lnTo>
                    <a:pt x="64" y="8"/>
                  </a:lnTo>
                  <a:lnTo>
                    <a:pt x="58" y="4"/>
                  </a:lnTo>
                  <a:lnTo>
                    <a:pt x="51" y="2"/>
                  </a:lnTo>
                  <a:lnTo>
                    <a:pt x="42" y="0"/>
                  </a:lnTo>
                  <a:lnTo>
                    <a:pt x="34" y="2"/>
                  </a:lnTo>
                  <a:lnTo>
                    <a:pt x="26" y="4"/>
                  </a:lnTo>
                  <a:lnTo>
                    <a:pt x="20" y="9"/>
                  </a:lnTo>
                  <a:lnTo>
                    <a:pt x="14" y="15"/>
                  </a:lnTo>
                  <a:lnTo>
                    <a:pt x="14" y="3"/>
                  </a:lnTo>
                  <a:lnTo>
                    <a:pt x="0" y="3"/>
                  </a:lnTo>
                  <a:lnTo>
                    <a:pt x="0" y="12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09" name="Freeform 8"/>
            <p:cNvSpPr>
              <a:spLocks noChangeArrowheads="1"/>
            </p:cNvSpPr>
            <p:nvPr/>
          </p:nvSpPr>
          <p:spPr bwMode="auto">
            <a:xfrm>
              <a:off x="382" y="4079"/>
              <a:ext cx="13" cy="34"/>
            </a:xfrm>
            <a:custGeom>
              <a:avLst/>
              <a:gdLst>
                <a:gd name="T0" fmla="*/ 3 w 43"/>
                <a:gd name="T1" fmla="*/ 9 h 109"/>
                <a:gd name="T2" fmla="*/ 3 w 43"/>
                <a:gd name="T3" fmla="*/ 4 h 109"/>
                <a:gd name="T4" fmla="*/ 4 w 43"/>
                <a:gd name="T5" fmla="*/ 4 h 109"/>
                <a:gd name="T6" fmla="*/ 4 w 43"/>
                <a:gd name="T7" fmla="*/ 2 h 109"/>
                <a:gd name="T8" fmla="*/ 3 w 43"/>
                <a:gd name="T9" fmla="*/ 2 h 109"/>
                <a:gd name="T10" fmla="*/ 3 w 43"/>
                <a:gd name="T11" fmla="*/ 0 h 109"/>
                <a:gd name="T12" fmla="*/ 1 w 43"/>
                <a:gd name="T13" fmla="*/ 0 h 109"/>
                <a:gd name="T14" fmla="*/ 1 w 43"/>
                <a:gd name="T15" fmla="*/ 2 h 109"/>
                <a:gd name="T16" fmla="*/ 0 w 43"/>
                <a:gd name="T17" fmla="*/ 2 h 109"/>
                <a:gd name="T18" fmla="*/ 0 w 43"/>
                <a:gd name="T19" fmla="*/ 4 h 109"/>
                <a:gd name="T20" fmla="*/ 1 w 43"/>
                <a:gd name="T21" fmla="*/ 4 h 109"/>
                <a:gd name="T22" fmla="*/ 1 w 43"/>
                <a:gd name="T23" fmla="*/ 10 h 109"/>
                <a:gd name="T24" fmla="*/ 2 w 43"/>
                <a:gd name="T25" fmla="*/ 10 h 109"/>
                <a:gd name="T26" fmla="*/ 2 w 43"/>
                <a:gd name="T27" fmla="*/ 11 h 109"/>
                <a:gd name="T28" fmla="*/ 2 w 43"/>
                <a:gd name="T29" fmla="*/ 11 h 109"/>
                <a:gd name="T30" fmla="*/ 3 w 43"/>
                <a:gd name="T31" fmla="*/ 11 h 109"/>
                <a:gd name="T32" fmla="*/ 4 w 43"/>
                <a:gd name="T33" fmla="*/ 11 h 109"/>
                <a:gd name="T34" fmla="*/ 4 w 43"/>
                <a:gd name="T35" fmla="*/ 11 h 109"/>
                <a:gd name="T36" fmla="*/ 4 w 43"/>
                <a:gd name="T37" fmla="*/ 10 h 109"/>
                <a:gd name="T38" fmla="*/ 3 w 43"/>
                <a:gd name="T39" fmla="*/ 10 h 109"/>
                <a:gd name="T40" fmla="*/ 3 w 43"/>
                <a:gd name="T41" fmla="*/ 10 h 109"/>
                <a:gd name="T42" fmla="*/ 3 w 43"/>
                <a:gd name="T43" fmla="*/ 10 h 109"/>
                <a:gd name="T44" fmla="*/ 3 w 43"/>
                <a:gd name="T45" fmla="*/ 9 h 109"/>
                <a:gd name="T46" fmla="*/ 3 w 43"/>
                <a:gd name="T47" fmla="*/ 9 h 10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
                <a:gd name="T73" fmla="*/ 0 h 109"/>
                <a:gd name="T74" fmla="*/ 43 w 43"/>
                <a:gd name="T75" fmla="*/ 109 h 10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 h="109">
                  <a:moveTo>
                    <a:pt x="27" y="87"/>
                  </a:moveTo>
                  <a:lnTo>
                    <a:pt x="27" y="35"/>
                  </a:lnTo>
                  <a:lnTo>
                    <a:pt x="43" y="35"/>
                  </a:lnTo>
                  <a:lnTo>
                    <a:pt x="43" y="24"/>
                  </a:lnTo>
                  <a:lnTo>
                    <a:pt x="27" y="24"/>
                  </a:lnTo>
                  <a:lnTo>
                    <a:pt x="27" y="0"/>
                  </a:lnTo>
                  <a:lnTo>
                    <a:pt x="13" y="0"/>
                  </a:lnTo>
                  <a:lnTo>
                    <a:pt x="13" y="24"/>
                  </a:lnTo>
                  <a:lnTo>
                    <a:pt x="0" y="24"/>
                  </a:lnTo>
                  <a:lnTo>
                    <a:pt x="0" y="35"/>
                  </a:lnTo>
                  <a:lnTo>
                    <a:pt x="13" y="35"/>
                  </a:lnTo>
                  <a:lnTo>
                    <a:pt x="13" y="94"/>
                  </a:lnTo>
                  <a:lnTo>
                    <a:pt x="14" y="101"/>
                  </a:lnTo>
                  <a:lnTo>
                    <a:pt x="17" y="105"/>
                  </a:lnTo>
                  <a:lnTo>
                    <a:pt x="23" y="109"/>
                  </a:lnTo>
                  <a:lnTo>
                    <a:pt x="30" y="109"/>
                  </a:lnTo>
                  <a:lnTo>
                    <a:pt x="36" y="109"/>
                  </a:lnTo>
                  <a:lnTo>
                    <a:pt x="43" y="107"/>
                  </a:lnTo>
                  <a:lnTo>
                    <a:pt x="43" y="97"/>
                  </a:lnTo>
                  <a:lnTo>
                    <a:pt x="35" y="97"/>
                  </a:lnTo>
                  <a:lnTo>
                    <a:pt x="30" y="96"/>
                  </a:lnTo>
                  <a:lnTo>
                    <a:pt x="29" y="95"/>
                  </a:lnTo>
                  <a:lnTo>
                    <a:pt x="27" y="92"/>
                  </a:lnTo>
                  <a:lnTo>
                    <a:pt x="27" y="87"/>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0" name="Freeform 9"/>
            <p:cNvSpPr>
              <a:spLocks noChangeArrowheads="1"/>
            </p:cNvSpPr>
            <p:nvPr/>
          </p:nvSpPr>
          <p:spPr bwMode="auto">
            <a:xfrm>
              <a:off x="403" y="4086"/>
              <a:ext cx="26" cy="28"/>
            </a:xfrm>
            <a:custGeom>
              <a:avLst/>
              <a:gdLst>
                <a:gd name="T0" fmla="*/ 6 w 82"/>
                <a:gd name="T1" fmla="*/ 8 h 89"/>
                <a:gd name="T2" fmla="*/ 6 w 82"/>
                <a:gd name="T3" fmla="*/ 9 h 89"/>
                <a:gd name="T4" fmla="*/ 8 w 82"/>
                <a:gd name="T5" fmla="*/ 9 h 89"/>
                <a:gd name="T6" fmla="*/ 9 w 82"/>
                <a:gd name="T7" fmla="*/ 8 h 89"/>
                <a:gd name="T8" fmla="*/ 8 w 82"/>
                <a:gd name="T9" fmla="*/ 8 h 89"/>
                <a:gd name="T10" fmla="*/ 8 w 82"/>
                <a:gd name="T11" fmla="*/ 7 h 89"/>
                <a:gd name="T12" fmla="*/ 6 w 82"/>
                <a:gd name="T13" fmla="*/ 5 h 89"/>
                <a:gd name="T14" fmla="*/ 6 w 82"/>
                <a:gd name="T15" fmla="*/ 7 h 89"/>
                <a:gd name="T16" fmla="*/ 5 w 82"/>
                <a:gd name="T17" fmla="*/ 7 h 89"/>
                <a:gd name="T18" fmla="*/ 5 w 82"/>
                <a:gd name="T19" fmla="*/ 8 h 89"/>
                <a:gd name="T20" fmla="*/ 3 w 82"/>
                <a:gd name="T21" fmla="*/ 8 h 89"/>
                <a:gd name="T22" fmla="*/ 2 w 82"/>
                <a:gd name="T23" fmla="*/ 8 h 89"/>
                <a:gd name="T24" fmla="*/ 2 w 82"/>
                <a:gd name="T25" fmla="*/ 7 h 89"/>
                <a:gd name="T26" fmla="*/ 2 w 82"/>
                <a:gd name="T27" fmla="*/ 6 h 89"/>
                <a:gd name="T28" fmla="*/ 3 w 82"/>
                <a:gd name="T29" fmla="*/ 5 h 89"/>
                <a:gd name="T30" fmla="*/ 5 w 82"/>
                <a:gd name="T31" fmla="*/ 5 h 89"/>
                <a:gd name="T32" fmla="*/ 6 w 82"/>
                <a:gd name="T33" fmla="*/ 5 h 89"/>
                <a:gd name="T34" fmla="*/ 8 w 82"/>
                <a:gd name="T35" fmla="*/ 3 h 89"/>
                <a:gd name="T36" fmla="*/ 7 w 82"/>
                <a:gd name="T37" fmla="*/ 2 h 89"/>
                <a:gd name="T38" fmla="*/ 7 w 82"/>
                <a:gd name="T39" fmla="*/ 1 h 89"/>
                <a:gd name="T40" fmla="*/ 5 w 82"/>
                <a:gd name="T41" fmla="*/ 0 h 89"/>
                <a:gd name="T42" fmla="*/ 4 w 82"/>
                <a:gd name="T43" fmla="*/ 0 h 89"/>
                <a:gd name="T44" fmla="*/ 3 w 82"/>
                <a:gd name="T45" fmla="*/ 0 h 89"/>
                <a:gd name="T46" fmla="*/ 2 w 82"/>
                <a:gd name="T47" fmla="*/ 1 h 89"/>
                <a:gd name="T48" fmla="*/ 1 w 82"/>
                <a:gd name="T49" fmla="*/ 2 h 89"/>
                <a:gd name="T50" fmla="*/ 1 w 82"/>
                <a:gd name="T51" fmla="*/ 3 h 89"/>
                <a:gd name="T52" fmla="*/ 2 w 82"/>
                <a:gd name="T53" fmla="*/ 3 h 89"/>
                <a:gd name="T54" fmla="*/ 2 w 82"/>
                <a:gd name="T55" fmla="*/ 2 h 89"/>
                <a:gd name="T56" fmla="*/ 3 w 82"/>
                <a:gd name="T57" fmla="*/ 2 h 89"/>
                <a:gd name="T58" fmla="*/ 4 w 82"/>
                <a:gd name="T59" fmla="*/ 1 h 89"/>
                <a:gd name="T60" fmla="*/ 5 w 82"/>
                <a:gd name="T61" fmla="*/ 2 h 89"/>
                <a:gd name="T62" fmla="*/ 6 w 82"/>
                <a:gd name="T63" fmla="*/ 3 h 89"/>
                <a:gd name="T64" fmla="*/ 6 w 82"/>
                <a:gd name="T65" fmla="*/ 3 h 89"/>
                <a:gd name="T66" fmla="*/ 5 w 82"/>
                <a:gd name="T67" fmla="*/ 4 h 89"/>
                <a:gd name="T68" fmla="*/ 2 w 82"/>
                <a:gd name="T69" fmla="*/ 4 h 89"/>
                <a:gd name="T70" fmla="*/ 1 w 82"/>
                <a:gd name="T71" fmla="*/ 5 h 89"/>
                <a:gd name="T72" fmla="*/ 0 w 82"/>
                <a:gd name="T73" fmla="*/ 7 h 89"/>
                <a:gd name="T74" fmla="*/ 0 w 82"/>
                <a:gd name="T75" fmla="*/ 8 h 89"/>
                <a:gd name="T76" fmla="*/ 1 w 82"/>
                <a:gd name="T77" fmla="*/ 9 h 89"/>
                <a:gd name="T78" fmla="*/ 2 w 82"/>
                <a:gd name="T79" fmla="*/ 9 h 89"/>
                <a:gd name="T80" fmla="*/ 4 w 82"/>
                <a:gd name="T81" fmla="*/ 9 h 89"/>
                <a:gd name="T82" fmla="*/ 5 w 82"/>
                <a:gd name="T83" fmla="*/ 8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2"/>
                <a:gd name="T127" fmla="*/ 0 h 89"/>
                <a:gd name="T128" fmla="*/ 82 w 82"/>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2" h="89">
                  <a:moveTo>
                    <a:pt x="58" y="75"/>
                  </a:moveTo>
                  <a:lnTo>
                    <a:pt x="58" y="76"/>
                  </a:lnTo>
                  <a:lnTo>
                    <a:pt x="59" y="81"/>
                  </a:lnTo>
                  <a:lnTo>
                    <a:pt x="62" y="85"/>
                  </a:lnTo>
                  <a:lnTo>
                    <a:pt x="66" y="88"/>
                  </a:lnTo>
                  <a:lnTo>
                    <a:pt x="72" y="88"/>
                  </a:lnTo>
                  <a:lnTo>
                    <a:pt x="82" y="88"/>
                  </a:lnTo>
                  <a:lnTo>
                    <a:pt x="82" y="76"/>
                  </a:lnTo>
                  <a:lnTo>
                    <a:pt x="77" y="78"/>
                  </a:lnTo>
                  <a:lnTo>
                    <a:pt x="75" y="76"/>
                  </a:lnTo>
                  <a:lnTo>
                    <a:pt x="72" y="75"/>
                  </a:lnTo>
                  <a:lnTo>
                    <a:pt x="72" y="69"/>
                  </a:lnTo>
                  <a:lnTo>
                    <a:pt x="72" y="44"/>
                  </a:lnTo>
                  <a:lnTo>
                    <a:pt x="57" y="44"/>
                  </a:lnTo>
                  <a:lnTo>
                    <a:pt x="57" y="56"/>
                  </a:lnTo>
                  <a:lnTo>
                    <a:pt x="57" y="61"/>
                  </a:lnTo>
                  <a:lnTo>
                    <a:pt x="56" y="65"/>
                  </a:lnTo>
                  <a:lnTo>
                    <a:pt x="53" y="69"/>
                  </a:lnTo>
                  <a:lnTo>
                    <a:pt x="50" y="71"/>
                  </a:lnTo>
                  <a:lnTo>
                    <a:pt x="46" y="74"/>
                  </a:lnTo>
                  <a:lnTo>
                    <a:pt x="41" y="75"/>
                  </a:lnTo>
                  <a:lnTo>
                    <a:pt x="30" y="78"/>
                  </a:lnTo>
                  <a:lnTo>
                    <a:pt x="24" y="76"/>
                  </a:lnTo>
                  <a:lnTo>
                    <a:pt x="20" y="74"/>
                  </a:lnTo>
                  <a:lnTo>
                    <a:pt x="16" y="70"/>
                  </a:lnTo>
                  <a:lnTo>
                    <a:pt x="16" y="66"/>
                  </a:lnTo>
                  <a:lnTo>
                    <a:pt x="15" y="64"/>
                  </a:lnTo>
                  <a:lnTo>
                    <a:pt x="16" y="59"/>
                  </a:lnTo>
                  <a:lnTo>
                    <a:pt x="18" y="55"/>
                  </a:lnTo>
                  <a:lnTo>
                    <a:pt x="23" y="51"/>
                  </a:lnTo>
                  <a:lnTo>
                    <a:pt x="29" y="50"/>
                  </a:lnTo>
                  <a:lnTo>
                    <a:pt x="45" y="48"/>
                  </a:lnTo>
                  <a:lnTo>
                    <a:pt x="51" y="46"/>
                  </a:lnTo>
                  <a:lnTo>
                    <a:pt x="57" y="44"/>
                  </a:lnTo>
                  <a:lnTo>
                    <a:pt x="72" y="44"/>
                  </a:lnTo>
                  <a:lnTo>
                    <a:pt x="72" y="26"/>
                  </a:lnTo>
                  <a:lnTo>
                    <a:pt x="71" y="20"/>
                  </a:lnTo>
                  <a:lnTo>
                    <a:pt x="70" y="15"/>
                  </a:lnTo>
                  <a:lnTo>
                    <a:pt x="68" y="10"/>
                  </a:lnTo>
                  <a:lnTo>
                    <a:pt x="64" y="8"/>
                  </a:lnTo>
                  <a:lnTo>
                    <a:pt x="59" y="4"/>
                  </a:lnTo>
                  <a:lnTo>
                    <a:pt x="53" y="2"/>
                  </a:lnTo>
                  <a:lnTo>
                    <a:pt x="47" y="2"/>
                  </a:lnTo>
                  <a:lnTo>
                    <a:pt x="39" y="0"/>
                  </a:lnTo>
                  <a:lnTo>
                    <a:pt x="32" y="2"/>
                  </a:lnTo>
                  <a:lnTo>
                    <a:pt x="24" y="3"/>
                  </a:lnTo>
                  <a:lnTo>
                    <a:pt x="18" y="5"/>
                  </a:lnTo>
                  <a:lnTo>
                    <a:pt x="14" y="8"/>
                  </a:lnTo>
                  <a:lnTo>
                    <a:pt x="9" y="13"/>
                  </a:lnTo>
                  <a:lnTo>
                    <a:pt x="8" y="16"/>
                  </a:lnTo>
                  <a:lnTo>
                    <a:pt x="5" y="21"/>
                  </a:lnTo>
                  <a:lnTo>
                    <a:pt x="5" y="28"/>
                  </a:lnTo>
                  <a:lnTo>
                    <a:pt x="5" y="29"/>
                  </a:lnTo>
                  <a:lnTo>
                    <a:pt x="18" y="29"/>
                  </a:lnTo>
                  <a:lnTo>
                    <a:pt x="18" y="25"/>
                  </a:lnTo>
                  <a:lnTo>
                    <a:pt x="20" y="21"/>
                  </a:lnTo>
                  <a:lnTo>
                    <a:pt x="23" y="16"/>
                  </a:lnTo>
                  <a:lnTo>
                    <a:pt x="29" y="14"/>
                  </a:lnTo>
                  <a:lnTo>
                    <a:pt x="34" y="14"/>
                  </a:lnTo>
                  <a:lnTo>
                    <a:pt x="39" y="13"/>
                  </a:lnTo>
                  <a:lnTo>
                    <a:pt x="47" y="14"/>
                  </a:lnTo>
                  <a:lnTo>
                    <a:pt x="52" y="16"/>
                  </a:lnTo>
                  <a:lnTo>
                    <a:pt x="56" y="20"/>
                  </a:lnTo>
                  <a:lnTo>
                    <a:pt x="57" y="25"/>
                  </a:lnTo>
                  <a:lnTo>
                    <a:pt x="57" y="33"/>
                  </a:lnTo>
                  <a:lnTo>
                    <a:pt x="56" y="34"/>
                  </a:lnTo>
                  <a:lnTo>
                    <a:pt x="53" y="35"/>
                  </a:lnTo>
                  <a:lnTo>
                    <a:pt x="45" y="36"/>
                  </a:lnTo>
                  <a:lnTo>
                    <a:pt x="29" y="38"/>
                  </a:lnTo>
                  <a:lnTo>
                    <a:pt x="17" y="41"/>
                  </a:lnTo>
                  <a:lnTo>
                    <a:pt x="12" y="43"/>
                  </a:lnTo>
                  <a:lnTo>
                    <a:pt x="8" y="46"/>
                  </a:lnTo>
                  <a:lnTo>
                    <a:pt x="3" y="54"/>
                  </a:lnTo>
                  <a:lnTo>
                    <a:pt x="0" y="64"/>
                  </a:lnTo>
                  <a:lnTo>
                    <a:pt x="2" y="70"/>
                  </a:lnTo>
                  <a:lnTo>
                    <a:pt x="3" y="75"/>
                  </a:lnTo>
                  <a:lnTo>
                    <a:pt x="5" y="79"/>
                  </a:lnTo>
                  <a:lnTo>
                    <a:pt x="8" y="83"/>
                  </a:lnTo>
                  <a:lnTo>
                    <a:pt x="16" y="88"/>
                  </a:lnTo>
                  <a:lnTo>
                    <a:pt x="22" y="89"/>
                  </a:lnTo>
                  <a:lnTo>
                    <a:pt x="28" y="89"/>
                  </a:lnTo>
                  <a:lnTo>
                    <a:pt x="36" y="88"/>
                  </a:lnTo>
                  <a:lnTo>
                    <a:pt x="45" y="86"/>
                  </a:lnTo>
                  <a:lnTo>
                    <a:pt x="51" y="81"/>
                  </a:lnTo>
                  <a:lnTo>
                    <a:pt x="58" y="7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1" name="Freeform 10"/>
            <p:cNvSpPr>
              <a:spLocks noChangeArrowheads="1"/>
            </p:cNvSpPr>
            <p:nvPr/>
          </p:nvSpPr>
          <p:spPr bwMode="auto">
            <a:xfrm>
              <a:off x="437" y="4077"/>
              <a:ext cx="25" cy="37"/>
            </a:xfrm>
            <a:custGeom>
              <a:avLst/>
              <a:gdLst>
                <a:gd name="T0" fmla="*/ 7 w 78"/>
                <a:gd name="T1" fmla="*/ 0 h 117"/>
                <a:gd name="T2" fmla="*/ 7 w 78"/>
                <a:gd name="T3" fmla="*/ 4 h 117"/>
                <a:gd name="T4" fmla="*/ 5 w 78"/>
                <a:gd name="T5" fmla="*/ 4 h 117"/>
                <a:gd name="T6" fmla="*/ 6 w 78"/>
                <a:gd name="T7" fmla="*/ 5 h 117"/>
                <a:gd name="T8" fmla="*/ 7 w 78"/>
                <a:gd name="T9" fmla="*/ 6 h 117"/>
                <a:gd name="T10" fmla="*/ 7 w 78"/>
                <a:gd name="T11" fmla="*/ 7 h 117"/>
                <a:gd name="T12" fmla="*/ 7 w 78"/>
                <a:gd name="T13" fmla="*/ 9 h 117"/>
                <a:gd name="T14" fmla="*/ 7 w 78"/>
                <a:gd name="T15" fmla="*/ 10 h 117"/>
                <a:gd name="T16" fmla="*/ 6 w 78"/>
                <a:gd name="T17" fmla="*/ 11 h 117"/>
                <a:gd name="T18" fmla="*/ 5 w 78"/>
                <a:gd name="T19" fmla="*/ 11 h 117"/>
                <a:gd name="T20" fmla="*/ 4 w 78"/>
                <a:gd name="T21" fmla="*/ 11 h 117"/>
                <a:gd name="T22" fmla="*/ 3 w 78"/>
                <a:gd name="T23" fmla="*/ 11 h 117"/>
                <a:gd name="T24" fmla="*/ 2 w 78"/>
                <a:gd name="T25" fmla="*/ 10 h 117"/>
                <a:gd name="T26" fmla="*/ 2 w 78"/>
                <a:gd name="T27" fmla="*/ 9 h 117"/>
                <a:gd name="T28" fmla="*/ 2 w 78"/>
                <a:gd name="T29" fmla="*/ 7 h 117"/>
                <a:gd name="T30" fmla="*/ 2 w 78"/>
                <a:gd name="T31" fmla="*/ 6 h 117"/>
                <a:gd name="T32" fmla="*/ 3 w 78"/>
                <a:gd name="T33" fmla="*/ 5 h 117"/>
                <a:gd name="T34" fmla="*/ 4 w 78"/>
                <a:gd name="T35" fmla="*/ 4 h 117"/>
                <a:gd name="T36" fmla="*/ 7 w 78"/>
                <a:gd name="T37" fmla="*/ 4 h 117"/>
                <a:gd name="T38" fmla="*/ 5 w 78"/>
                <a:gd name="T39" fmla="*/ 3 h 117"/>
                <a:gd name="T40" fmla="*/ 4 w 78"/>
                <a:gd name="T41" fmla="*/ 3 h 117"/>
                <a:gd name="T42" fmla="*/ 2 w 78"/>
                <a:gd name="T43" fmla="*/ 3 h 117"/>
                <a:gd name="T44" fmla="*/ 1 w 78"/>
                <a:gd name="T45" fmla="*/ 4 h 117"/>
                <a:gd name="T46" fmla="*/ 0 w 78"/>
                <a:gd name="T47" fmla="*/ 6 h 117"/>
                <a:gd name="T48" fmla="*/ 0 w 78"/>
                <a:gd name="T49" fmla="*/ 8 h 117"/>
                <a:gd name="T50" fmla="*/ 0 w 78"/>
                <a:gd name="T51" fmla="*/ 10 h 117"/>
                <a:gd name="T52" fmla="*/ 1 w 78"/>
                <a:gd name="T53" fmla="*/ 11 h 117"/>
                <a:gd name="T54" fmla="*/ 2 w 78"/>
                <a:gd name="T55" fmla="*/ 12 h 117"/>
                <a:gd name="T56" fmla="*/ 4 w 78"/>
                <a:gd name="T57" fmla="*/ 12 h 117"/>
                <a:gd name="T58" fmla="*/ 5 w 78"/>
                <a:gd name="T59" fmla="*/ 12 h 117"/>
                <a:gd name="T60" fmla="*/ 7 w 78"/>
                <a:gd name="T61" fmla="*/ 11 h 117"/>
                <a:gd name="T62" fmla="*/ 8 w 78"/>
                <a:gd name="T63" fmla="*/ 12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8"/>
                <a:gd name="T97" fmla="*/ 0 h 117"/>
                <a:gd name="T98" fmla="*/ 78 w 78"/>
                <a:gd name="T99" fmla="*/ 117 h 1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8" h="117">
                  <a:moveTo>
                    <a:pt x="78" y="0"/>
                  </a:moveTo>
                  <a:lnTo>
                    <a:pt x="65" y="0"/>
                  </a:lnTo>
                  <a:lnTo>
                    <a:pt x="65" y="42"/>
                  </a:lnTo>
                  <a:lnTo>
                    <a:pt x="64" y="41"/>
                  </a:lnTo>
                  <a:lnTo>
                    <a:pt x="40" y="41"/>
                  </a:lnTo>
                  <a:lnTo>
                    <a:pt x="45" y="42"/>
                  </a:lnTo>
                  <a:lnTo>
                    <a:pt x="51" y="43"/>
                  </a:lnTo>
                  <a:lnTo>
                    <a:pt x="54" y="46"/>
                  </a:lnTo>
                  <a:lnTo>
                    <a:pt x="59" y="49"/>
                  </a:lnTo>
                  <a:lnTo>
                    <a:pt x="62" y="53"/>
                  </a:lnTo>
                  <a:lnTo>
                    <a:pt x="64" y="59"/>
                  </a:lnTo>
                  <a:lnTo>
                    <a:pt x="65" y="66"/>
                  </a:lnTo>
                  <a:lnTo>
                    <a:pt x="65" y="72"/>
                  </a:lnTo>
                  <a:lnTo>
                    <a:pt x="65" y="81"/>
                  </a:lnTo>
                  <a:lnTo>
                    <a:pt x="64" y="87"/>
                  </a:lnTo>
                  <a:lnTo>
                    <a:pt x="62" y="92"/>
                  </a:lnTo>
                  <a:lnTo>
                    <a:pt x="58" y="97"/>
                  </a:lnTo>
                  <a:lnTo>
                    <a:pt x="54" y="101"/>
                  </a:lnTo>
                  <a:lnTo>
                    <a:pt x="51" y="103"/>
                  </a:lnTo>
                  <a:lnTo>
                    <a:pt x="45" y="104"/>
                  </a:lnTo>
                  <a:lnTo>
                    <a:pt x="40" y="106"/>
                  </a:lnTo>
                  <a:lnTo>
                    <a:pt x="34" y="104"/>
                  </a:lnTo>
                  <a:lnTo>
                    <a:pt x="29" y="103"/>
                  </a:lnTo>
                  <a:lnTo>
                    <a:pt x="24" y="101"/>
                  </a:lnTo>
                  <a:lnTo>
                    <a:pt x="22" y="97"/>
                  </a:lnTo>
                  <a:lnTo>
                    <a:pt x="18" y="92"/>
                  </a:lnTo>
                  <a:lnTo>
                    <a:pt x="16" y="87"/>
                  </a:lnTo>
                  <a:lnTo>
                    <a:pt x="15" y="82"/>
                  </a:lnTo>
                  <a:lnTo>
                    <a:pt x="15" y="74"/>
                  </a:lnTo>
                  <a:lnTo>
                    <a:pt x="15" y="67"/>
                  </a:lnTo>
                  <a:lnTo>
                    <a:pt x="16" y="61"/>
                  </a:lnTo>
                  <a:lnTo>
                    <a:pt x="18" y="54"/>
                  </a:lnTo>
                  <a:lnTo>
                    <a:pt x="22" y="49"/>
                  </a:lnTo>
                  <a:lnTo>
                    <a:pt x="24" y="46"/>
                  </a:lnTo>
                  <a:lnTo>
                    <a:pt x="29" y="43"/>
                  </a:lnTo>
                  <a:lnTo>
                    <a:pt x="34" y="42"/>
                  </a:lnTo>
                  <a:lnTo>
                    <a:pt x="40" y="41"/>
                  </a:lnTo>
                  <a:lnTo>
                    <a:pt x="64" y="41"/>
                  </a:lnTo>
                  <a:lnTo>
                    <a:pt x="59" y="37"/>
                  </a:lnTo>
                  <a:lnTo>
                    <a:pt x="52" y="32"/>
                  </a:lnTo>
                  <a:lnTo>
                    <a:pt x="45" y="30"/>
                  </a:lnTo>
                  <a:lnTo>
                    <a:pt x="36" y="28"/>
                  </a:lnTo>
                  <a:lnTo>
                    <a:pt x="28" y="30"/>
                  </a:lnTo>
                  <a:lnTo>
                    <a:pt x="22" y="32"/>
                  </a:lnTo>
                  <a:lnTo>
                    <a:pt x="15" y="36"/>
                  </a:lnTo>
                  <a:lnTo>
                    <a:pt x="10" y="41"/>
                  </a:lnTo>
                  <a:lnTo>
                    <a:pt x="5" y="47"/>
                  </a:lnTo>
                  <a:lnTo>
                    <a:pt x="3" y="56"/>
                  </a:lnTo>
                  <a:lnTo>
                    <a:pt x="0" y="63"/>
                  </a:lnTo>
                  <a:lnTo>
                    <a:pt x="0" y="73"/>
                  </a:lnTo>
                  <a:lnTo>
                    <a:pt x="0" y="83"/>
                  </a:lnTo>
                  <a:lnTo>
                    <a:pt x="3" y="92"/>
                  </a:lnTo>
                  <a:lnTo>
                    <a:pt x="5" y="99"/>
                  </a:lnTo>
                  <a:lnTo>
                    <a:pt x="10" y="106"/>
                  </a:lnTo>
                  <a:lnTo>
                    <a:pt x="15" y="111"/>
                  </a:lnTo>
                  <a:lnTo>
                    <a:pt x="22" y="114"/>
                  </a:lnTo>
                  <a:lnTo>
                    <a:pt x="28" y="117"/>
                  </a:lnTo>
                  <a:lnTo>
                    <a:pt x="36" y="117"/>
                  </a:lnTo>
                  <a:lnTo>
                    <a:pt x="45" y="117"/>
                  </a:lnTo>
                  <a:lnTo>
                    <a:pt x="52" y="114"/>
                  </a:lnTo>
                  <a:lnTo>
                    <a:pt x="59" y="111"/>
                  </a:lnTo>
                  <a:lnTo>
                    <a:pt x="65" y="106"/>
                  </a:lnTo>
                  <a:lnTo>
                    <a:pt x="65" y="114"/>
                  </a:lnTo>
                  <a:lnTo>
                    <a:pt x="78" y="114"/>
                  </a:lnTo>
                  <a:lnTo>
                    <a:pt x="78" y="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2" name="Freeform 11"/>
            <p:cNvSpPr>
              <a:spLocks noChangeArrowheads="1"/>
            </p:cNvSpPr>
            <p:nvPr/>
          </p:nvSpPr>
          <p:spPr bwMode="auto">
            <a:xfrm>
              <a:off x="473" y="4086"/>
              <a:ext cx="26" cy="28"/>
            </a:xfrm>
            <a:custGeom>
              <a:avLst/>
              <a:gdLst>
                <a:gd name="T0" fmla="*/ 0 w 83"/>
                <a:gd name="T1" fmla="*/ 5 h 89"/>
                <a:gd name="T2" fmla="*/ 0 w 83"/>
                <a:gd name="T3" fmla="*/ 6 h 89"/>
                <a:gd name="T4" fmla="*/ 0 w 83"/>
                <a:gd name="T5" fmla="*/ 7 h 89"/>
                <a:gd name="T6" fmla="*/ 1 w 83"/>
                <a:gd name="T7" fmla="*/ 8 h 89"/>
                <a:gd name="T8" fmla="*/ 1 w 83"/>
                <a:gd name="T9" fmla="*/ 8 h 89"/>
                <a:gd name="T10" fmla="*/ 2 w 83"/>
                <a:gd name="T11" fmla="*/ 9 h 89"/>
                <a:gd name="T12" fmla="*/ 3 w 83"/>
                <a:gd name="T13" fmla="*/ 9 h 89"/>
                <a:gd name="T14" fmla="*/ 3 w 83"/>
                <a:gd name="T15" fmla="*/ 9 h 89"/>
                <a:gd name="T16" fmla="*/ 4 w 83"/>
                <a:gd name="T17" fmla="*/ 9 h 89"/>
                <a:gd name="T18" fmla="*/ 5 w 83"/>
                <a:gd name="T19" fmla="*/ 9 h 89"/>
                <a:gd name="T20" fmla="*/ 6 w 83"/>
                <a:gd name="T21" fmla="*/ 9 h 89"/>
                <a:gd name="T22" fmla="*/ 7 w 83"/>
                <a:gd name="T23" fmla="*/ 9 h 89"/>
                <a:gd name="T24" fmla="*/ 8 w 83"/>
                <a:gd name="T25" fmla="*/ 8 h 89"/>
                <a:gd name="T26" fmla="*/ 8 w 83"/>
                <a:gd name="T27" fmla="*/ 8 h 89"/>
                <a:gd name="T28" fmla="*/ 8 w 83"/>
                <a:gd name="T29" fmla="*/ 7 h 89"/>
                <a:gd name="T30" fmla="*/ 8 w 83"/>
                <a:gd name="T31" fmla="*/ 6 h 89"/>
                <a:gd name="T32" fmla="*/ 8 w 83"/>
                <a:gd name="T33" fmla="*/ 5 h 89"/>
                <a:gd name="T34" fmla="*/ 8 w 83"/>
                <a:gd name="T35" fmla="*/ 4 h 89"/>
                <a:gd name="T36" fmla="*/ 8 w 83"/>
                <a:gd name="T37" fmla="*/ 3 h 89"/>
                <a:gd name="T38" fmla="*/ 8 w 83"/>
                <a:gd name="T39" fmla="*/ 2 h 89"/>
                <a:gd name="T40" fmla="*/ 8 w 83"/>
                <a:gd name="T41" fmla="*/ 1 h 89"/>
                <a:gd name="T42" fmla="*/ 4 w 83"/>
                <a:gd name="T43" fmla="*/ 1 h 89"/>
                <a:gd name="T44" fmla="*/ 5 w 83"/>
                <a:gd name="T45" fmla="*/ 2 h 89"/>
                <a:gd name="T46" fmla="*/ 5 w 83"/>
                <a:gd name="T47" fmla="*/ 2 h 89"/>
                <a:gd name="T48" fmla="*/ 6 w 83"/>
                <a:gd name="T49" fmla="*/ 2 h 89"/>
                <a:gd name="T50" fmla="*/ 7 w 83"/>
                <a:gd name="T51" fmla="*/ 3 h 89"/>
                <a:gd name="T52" fmla="*/ 7 w 83"/>
                <a:gd name="T53" fmla="*/ 3 h 89"/>
                <a:gd name="T54" fmla="*/ 7 w 83"/>
                <a:gd name="T55" fmla="*/ 4 h 89"/>
                <a:gd name="T56" fmla="*/ 7 w 83"/>
                <a:gd name="T57" fmla="*/ 5 h 89"/>
                <a:gd name="T58" fmla="*/ 7 w 83"/>
                <a:gd name="T59" fmla="*/ 6 h 89"/>
                <a:gd name="T60" fmla="*/ 7 w 83"/>
                <a:gd name="T61" fmla="*/ 6 h 89"/>
                <a:gd name="T62" fmla="*/ 7 w 83"/>
                <a:gd name="T63" fmla="*/ 7 h 89"/>
                <a:gd name="T64" fmla="*/ 6 w 83"/>
                <a:gd name="T65" fmla="*/ 7 h 89"/>
                <a:gd name="T66" fmla="*/ 5 w 83"/>
                <a:gd name="T67" fmla="*/ 8 h 89"/>
                <a:gd name="T68" fmla="*/ 5 w 83"/>
                <a:gd name="T69" fmla="*/ 8 h 89"/>
                <a:gd name="T70" fmla="*/ 4 w 83"/>
                <a:gd name="T71" fmla="*/ 8 h 89"/>
                <a:gd name="T72" fmla="*/ 3 w 83"/>
                <a:gd name="T73" fmla="*/ 8 h 89"/>
                <a:gd name="T74" fmla="*/ 2 w 83"/>
                <a:gd name="T75" fmla="*/ 7 h 89"/>
                <a:gd name="T76" fmla="*/ 2 w 83"/>
                <a:gd name="T77" fmla="*/ 7 h 89"/>
                <a:gd name="T78" fmla="*/ 2 w 83"/>
                <a:gd name="T79" fmla="*/ 6 h 89"/>
                <a:gd name="T80" fmla="*/ 2 w 83"/>
                <a:gd name="T81" fmla="*/ 6 h 89"/>
                <a:gd name="T82" fmla="*/ 2 w 83"/>
                <a:gd name="T83" fmla="*/ 5 h 89"/>
                <a:gd name="T84" fmla="*/ 2 w 83"/>
                <a:gd name="T85" fmla="*/ 3 h 89"/>
                <a:gd name="T86" fmla="*/ 2 w 83"/>
                <a:gd name="T87" fmla="*/ 3 h 89"/>
                <a:gd name="T88" fmla="*/ 2 w 83"/>
                <a:gd name="T89" fmla="*/ 2 h 89"/>
                <a:gd name="T90" fmla="*/ 3 w 83"/>
                <a:gd name="T91" fmla="*/ 2 h 89"/>
                <a:gd name="T92" fmla="*/ 4 w 83"/>
                <a:gd name="T93" fmla="*/ 2 h 89"/>
                <a:gd name="T94" fmla="*/ 4 w 83"/>
                <a:gd name="T95" fmla="*/ 1 h 89"/>
                <a:gd name="T96" fmla="*/ 8 w 83"/>
                <a:gd name="T97" fmla="*/ 1 h 89"/>
                <a:gd name="T98" fmla="*/ 7 w 83"/>
                <a:gd name="T99" fmla="*/ 1 h 89"/>
                <a:gd name="T100" fmla="*/ 6 w 83"/>
                <a:gd name="T101" fmla="*/ 0 h 89"/>
                <a:gd name="T102" fmla="*/ 5 w 83"/>
                <a:gd name="T103" fmla="*/ 0 h 89"/>
                <a:gd name="T104" fmla="*/ 4 w 83"/>
                <a:gd name="T105" fmla="*/ 0 h 89"/>
                <a:gd name="T106" fmla="*/ 3 w 83"/>
                <a:gd name="T107" fmla="*/ 0 h 89"/>
                <a:gd name="T108" fmla="*/ 3 w 83"/>
                <a:gd name="T109" fmla="*/ 0 h 89"/>
                <a:gd name="T110" fmla="*/ 2 w 83"/>
                <a:gd name="T111" fmla="*/ 1 h 89"/>
                <a:gd name="T112" fmla="*/ 1 w 83"/>
                <a:gd name="T113" fmla="*/ 1 h 89"/>
                <a:gd name="T114" fmla="*/ 1 w 83"/>
                <a:gd name="T115" fmla="*/ 2 h 89"/>
                <a:gd name="T116" fmla="*/ 0 w 83"/>
                <a:gd name="T117" fmla="*/ 3 h 89"/>
                <a:gd name="T118" fmla="*/ 0 w 83"/>
                <a:gd name="T119" fmla="*/ 4 h 89"/>
                <a:gd name="T120" fmla="*/ 0 w 83"/>
                <a:gd name="T121" fmla="*/ 5 h 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3"/>
                <a:gd name="T184" fmla="*/ 0 h 89"/>
                <a:gd name="T185" fmla="*/ 83 w 83"/>
                <a:gd name="T186" fmla="*/ 89 h 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3" h="89">
                  <a:moveTo>
                    <a:pt x="0" y="45"/>
                  </a:moveTo>
                  <a:lnTo>
                    <a:pt x="2" y="55"/>
                  </a:lnTo>
                  <a:lnTo>
                    <a:pt x="4" y="64"/>
                  </a:lnTo>
                  <a:lnTo>
                    <a:pt x="8" y="71"/>
                  </a:lnTo>
                  <a:lnTo>
                    <a:pt x="11" y="78"/>
                  </a:lnTo>
                  <a:lnTo>
                    <a:pt x="17" y="83"/>
                  </a:lnTo>
                  <a:lnTo>
                    <a:pt x="24" y="86"/>
                  </a:lnTo>
                  <a:lnTo>
                    <a:pt x="33" y="89"/>
                  </a:lnTo>
                  <a:lnTo>
                    <a:pt x="41" y="89"/>
                  </a:lnTo>
                  <a:lnTo>
                    <a:pt x="51" y="89"/>
                  </a:lnTo>
                  <a:lnTo>
                    <a:pt x="59" y="86"/>
                  </a:lnTo>
                  <a:lnTo>
                    <a:pt x="67" y="83"/>
                  </a:lnTo>
                  <a:lnTo>
                    <a:pt x="73" y="78"/>
                  </a:lnTo>
                  <a:lnTo>
                    <a:pt x="77" y="71"/>
                  </a:lnTo>
                  <a:lnTo>
                    <a:pt x="80" y="64"/>
                  </a:lnTo>
                  <a:lnTo>
                    <a:pt x="82" y="55"/>
                  </a:lnTo>
                  <a:lnTo>
                    <a:pt x="83" y="45"/>
                  </a:lnTo>
                  <a:lnTo>
                    <a:pt x="82" y="35"/>
                  </a:lnTo>
                  <a:lnTo>
                    <a:pt x="80" y="26"/>
                  </a:lnTo>
                  <a:lnTo>
                    <a:pt x="77" y="19"/>
                  </a:lnTo>
                  <a:lnTo>
                    <a:pt x="73" y="13"/>
                  </a:lnTo>
                  <a:lnTo>
                    <a:pt x="41" y="13"/>
                  </a:lnTo>
                  <a:lnTo>
                    <a:pt x="47" y="14"/>
                  </a:lnTo>
                  <a:lnTo>
                    <a:pt x="53" y="15"/>
                  </a:lnTo>
                  <a:lnTo>
                    <a:pt x="61" y="21"/>
                  </a:lnTo>
                  <a:lnTo>
                    <a:pt x="64" y="26"/>
                  </a:lnTo>
                  <a:lnTo>
                    <a:pt x="67" y="31"/>
                  </a:lnTo>
                  <a:lnTo>
                    <a:pt x="68" y="38"/>
                  </a:lnTo>
                  <a:lnTo>
                    <a:pt x="69" y="45"/>
                  </a:lnTo>
                  <a:lnTo>
                    <a:pt x="68" y="53"/>
                  </a:lnTo>
                  <a:lnTo>
                    <a:pt x="67" y="59"/>
                  </a:lnTo>
                  <a:lnTo>
                    <a:pt x="64" y="64"/>
                  </a:lnTo>
                  <a:lnTo>
                    <a:pt x="61" y="69"/>
                  </a:lnTo>
                  <a:lnTo>
                    <a:pt x="53" y="75"/>
                  </a:lnTo>
                  <a:lnTo>
                    <a:pt x="47" y="76"/>
                  </a:lnTo>
                  <a:lnTo>
                    <a:pt x="41" y="78"/>
                  </a:lnTo>
                  <a:lnTo>
                    <a:pt x="31" y="75"/>
                  </a:lnTo>
                  <a:lnTo>
                    <a:pt x="22" y="69"/>
                  </a:lnTo>
                  <a:lnTo>
                    <a:pt x="20" y="64"/>
                  </a:lnTo>
                  <a:lnTo>
                    <a:pt x="17" y="59"/>
                  </a:lnTo>
                  <a:lnTo>
                    <a:pt x="16" y="53"/>
                  </a:lnTo>
                  <a:lnTo>
                    <a:pt x="16" y="45"/>
                  </a:lnTo>
                  <a:lnTo>
                    <a:pt x="17" y="31"/>
                  </a:lnTo>
                  <a:lnTo>
                    <a:pt x="20" y="26"/>
                  </a:lnTo>
                  <a:lnTo>
                    <a:pt x="22" y="21"/>
                  </a:lnTo>
                  <a:lnTo>
                    <a:pt x="31" y="15"/>
                  </a:lnTo>
                  <a:lnTo>
                    <a:pt x="37" y="14"/>
                  </a:lnTo>
                  <a:lnTo>
                    <a:pt x="41" y="13"/>
                  </a:lnTo>
                  <a:lnTo>
                    <a:pt x="73" y="13"/>
                  </a:lnTo>
                  <a:lnTo>
                    <a:pt x="67" y="8"/>
                  </a:lnTo>
                  <a:lnTo>
                    <a:pt x="59" y="4"/>
                  </a:lnTo>
                  <a:lnTo>
                    <a:pt x="51" y="2"/>
                  </a:lnTo>
                  <a:lnTo>
                    <a:pt x="41" y="0"/>
                  </a:lnTo>
                  <a:lnTo>
                    <a:pt x="33" y="2"/>
                  </a:lnTo>
                  <a:lnTo>
                    <a:pt x="24" y="4"/>
                  </a:lnTo>
                  <a:lnTo>
                    <a:pt x="17" y="8"/>
                  </a:lnTo>
                  <a:lnTo>
                    <a:pt x="11" y="13"/>
                  </a:lnTo>
                  <a:lnTo>
                    <a:pt x="8" y="19"/>
                  </a:lnTo>
                  <a:lnTo>
                    <a:pt x="4" y="26"/>
                  </a:lnTo>
                  <a:lnTo>
                    <a:pt x="2" y="35"/>
                  </a:lnTo>
                  <a:lnTo>
                    <a:pt x="0" y="4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3" name="Freeform 12"/>
            <p:cNvSpPr>
              <a:spLocks noChangeArrowheads="1"/>
            </p:cNvSpPr>
            <p:nvPr/>
          </p:nvSpPr>
          <p:spPr bwMode="auto">
            <a:xfrm>
              <a:off x="545" y="4086"/>
              <a:ext cx="26" cy="38"/>
            </a:xfrm>
            <a:custGeom>
              <a:avLst/>
              <a:gdLst>
                <a:gd name="T0" fmla="*/ 0 w 80"/>
                <a:gd name="T1" fmla="*/ 13 h 120"/>
                <a:gd name="T2" fmla="*/ 2 w 80"/>
                <a:gd name="T3" fmla="*/ 13 h 120"/>
                <a:gd name="T4" fmla="*/ 2 w 80"/>
                <a:gd name="T5" fmla="*/ 8 h 120"/>
                <a:gd name="T6" fmla="*/ 2 w 80"/>
                <a:gd name="T7" fmla="*/ 9 h 120"/>
                <a:gd name="T8" fmla="*/ 3 w 80"/>
                <a:gd name="T9" fmla="*/ 9 h 120"/>
                <a:gd name="T10" fmla="*/ 4 w 80"/>
                <a:gd name="T11" fmla="*/ 10 h 120"/>
                <a:gd name="T12" fmla="*/ 5 w 80"/>
                <a:gd name="T13" fmla="*/ 10 h 120"/>
                <a:gd name="T14" fmla="*/ 6 w 80"/>
                <a:gd name="T15" fmla="*/ 10 h 120"/>
                <a:gd name="T16" fmla="*/ 6 w 80"/>
                <a:gd name="T17" fmla="*/ 9 h 120"/>
                <a:gd name="T18" fmla="*/ 7 w 80"/>
                <a:gd name="T19" fmla="*/ 9 h 120"/>
                <a:gd name="T20" fmla="*/ 8 w 80"/>
                <a:gd name="T21" fmla="*/ 8 h 120"/>
                <a:gd name="T22" fmla="*/ 8 w 80"/>
                <a:gd name="T23" fmla="*/ 8 h 120"/>
                <a:gd name="T24" fmla="*/ 8 w 80"/>
                <a:gd name="T25" fmla="*/ 7 h 120"/>
                <a:gd name="T26" fmla="*/ 9 w 80"/>
                <a:gd name="T27" fmla="*/ 6 h 120"/>
                <a:gd name="T28" fmla="*/ 9 w 80"/>
                <a:gd name="T29" fmla="*/ 5 h 120"/>
                <a:gd name="T30" fmla="*/ 9 w 80"/>
                <a:gd name="T31" fmla="*/ 4 h 120"/>
                <a:gd name="T32" fmla="*/ 8 w 80"/>
                <a:gd name="T33" fmla="*/ 3 h 120"/>
                <a:gd name="T34" fmla="*/ 8 w 80"/>
                <a:gd name="T35" fmla="*/ 2 h 120"/>
                <a:gd name="T36" fmla="*/ 8 w 80"/>
                <a:gd name="T37" fmla="*/ 1 h 120"/>
                <a:gd name="T38" fmla="*/ 4 w 80"/>
                <a:gd name="T39" fmla="*/ 1 h 120"/>
                <a:gd name="T40" fmla="*/ 5 w 80"/>
                <a:gd name="T41" fmla="*/ 2 h 120"/>
                <a:gd name="T42" fmla="*/ 6 w 80"/>
                <a:gd name="T43" fmla="*/ 2 h 120"/>
                <a:gd name="T44" fmla="*/ 6 w 80"/>
                <a:gd name="T45" fmla="*/ 2 h 120"/>
                <a:gd name="T46" fmla="*/ 7 w 80"/>
                <a:gd name="T47" fmla="*/ 3 h 120"/>
                <a:gd name="T48" fmla="*/ 7 w 80"/>
                <a:gd name="T49" fmla="*/ 3 h 120"/>
                <a:gd name="T50" fmla="*/ 7 w 80"/>
                <a:gd name="T51" fmla="*/ 4 h 120"/>
                <a:gd name="T52" fmla="*/ 7 w 80"/>
                <a:gd name="T53" fmla="*/ 5 h 120"/>
                <a:gd name="T54" fmla="*/ 7 w 80"/>
                <a:gd name="T55" fmla="*/ 5 h 120"/>
                <a:gd name="T56" fmla="*/ 7 w 80"/>
                <a:gd name="T57" fmla="*/ 6 h 120"/>
                <a:gd name="T58" fmla="*/ 7 w 80"/>
                <a:gd name="T59" fmla="*/ 7 h 120"/>
                <a:gd name="T60" fmla="*/ 6 w 80"/>
                <a:gd name="T61" fmla="*/ 7 h 120"/>
                <a:gd name="T62" fmla="*/ 6 w 80"/>
                <a:gd name="T63" fmla="*/ 8 h 120"/>
                <a:gd name="T64" fmla="*/ 5 w 80"/>
                <a:gd name="T65" fmla="*/ 8 h 120"/>
                <a:gd name="T66" fmla="*/ 4 w 80"/>
                <a:gd name="T67" fmla="*/ 8 h 120"/>
                <a:gd name="T68" fmla="*/ 3 w 80"/>
                <a:gd name="T69" fmla="*/ 8 h 120"/>
                <a:gd name="T70" fmla="*/ 3 w 80"/>
                <a:gd name="T71" fmla="*/ 8 h 120"/>
                <a:gd name="T72" fmla="*/ 2 w 80"/>
                <a:gd name="T73" fmla="*/ 7 h 120"/>
                <a:gd name="T74" fmla="*/ 2 w 80"/>
                <a:gd name="T75" fmla="*/ 7 h 120"/>
                <a:gd name="T76" fmla="*/ 2 w 80"/>
                <a:gd name="T77" fmla="*/ 6 h 120"/>
                <a:gd name="T78" fmla="*/ 2 w 80"/>
                <a:gd name="T79" fmla="*/ 6 h 120"/>
                <a:gd name="T80" fmla="*/ 2 w 80"/>
                <a:gd name="T81" fmla="*/ 5 h 120"/>
                <a:gd name="T82" fmla="*/ 2 w 80"/>
                <a:gd name="T83" fmla="*/ 3 h 120"/>
                <a:gd name="T84" fmla="*/ 2 w 80"/>
                <a:gd name="T85" fmla="*/ 3 h 120"/>
                <a:gd name="T86" fmla="*/ 2 w 80"/>
                <a:gd name="T87" fmla="*/ 2 h 120"/>
                <a:gd name="T88" fmla="*/ 3 w 80"/>
                <a:gd name="T89" fmla="*/ 2 h 120"/>
                <a:gd name="T90" fmla="*/ 3 w 80"/>
                <a:gd name="T91" fmla="*/ 2 h 120"/>
                <a:gd name="T92" fmla="*/ 4 w 80"/>
                <a:gd name="T93" fmla="*/ 2 h 120"/>
                <a:gd name="T94" fmla="*/ 4 w 80"/>
                <a:gd name="T95" fmla="*/ 1 h 120"/>
                <a:gd name="T96" fmla="*/ 8 w 80"/>
                <a:gd name="T97" fmla="*/ 1 h 120"/>
                <a:gd name="T98" fmla="*/ 8 w 80"/>
                <a:gd name="T99" fmla="*/ 1 h 120"/>
                <a:gd name="T100" fmla="*/ 7 w 80"/>
                <a:gd name="T101" fmla="*/ 1 h 120"/>
                <a:gd name="T102" fmla="*/ 6 w 80"/>
                <a:gd name="T103" fmla="*/ 0 h 120"/>
                <a:gd name="T104" fmla="*/ 6 w 80"/>
                <a:gd name="T105" fmla="*/ 0 h 120"/>
                <a:gd name="T106" fmla="*/ 5 w 80"/>
                <a:gd name="T107" fmla="*/ 0 h 120"/>
                <a:gd name="T108" fmla="*/ 4 w 80"/>
                <a:gd name="T109" fmla="*/ 0 h 120"/>
                <a:gd name="T110" fmla="*/ 3 w 80"/>
                <a:gd name="T111" fmla="*/ 0 h 120"/>
                <a:gd name="T112" fmla="*/ 2 w 80"/>
                <a:gd name="T113" fmla="*/ 1 h 120"/>
                <a:gd name="T114" fmla="*/ 2 w 80"/>
                <a:gd name="T115" fmla="*/ 2 h 120"/>
                <a:gd name="T116" fmla="*/ 2 w 80"/>
                <a:gd name="T117" fmla="*/ 0 h 120"/>
                <a:gd name="T118" fmla="*/ 0 w 80"/>
                <a:gd name="T119" fmla="*/ 0 h 120"/>
                <a:gd name="T120" fmla="*/ 0 w 80"/>
                <a:gd name="T121" fmla="*/ 13 h 1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
                <a:gd name="T184" fmla="*/ 0 h 120"/>
                <a:gd name="T185" fmla="*/ 80 w 80"/>
                <a:gd name="T186" fmla="*/ 120 h 12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 h="120">
                  <a:moveTo>
                    <a:pt x="0" y="120"/>
                  </a:moveTo>
                  <a:lnTo>
                    <a:pt x="14" y="120"/>
                  </a:lnTo>
                  <a:lnTo>
                    <a:pt x="14" y="78"/>
                  </a:lnTo>
                  <a:lnTo>
                    <a:pt x="19" y="83"/>
                  </a:lnTo>
                  <a:lnTo>
                    <a:pt x="26" y="86"/>
                  </a:lnTo>
                  <a:lnTo>
                    <a:pt x="33" y="89"/>
                  </a:lnTo>
                  <a:lnTo>
                    <a:pt x="42" y="89"/>
                  </a:lnTo>
                  <a:lnTo>
                    <a:pt x="50" y="89"/>
                  </a:lnTo>
                  <a:lnTo>
                    <a:pt x="57" y="86"/>
                  </a:lnTo>
                  <a:lnTo>
                    <a:pt x="64" y="83"/>
                  </a:lnTo>
                  <a:lnTo>
                    <a:pt x="70" y="78"/>
                  </a:lnTo>
                  <a:lnTo>
                    <a:pt x="74" y="71"/>
                  </a:lnTo>
                  <a:lnTo>
                    <a:pt x="77" y="64"/>
                  </a:lnTo>
                  <a:lnTo>
                    <a:pt x="79" y="55"/>
                  </a:lnTo>
                  <a:lnTo>
                    <a:pt x="80" y="45"/>
                  </a:lnTo>
                  <a:lnTo>
                    <a:pt x="79" y="35"/>
                  </a:lnTo>
                  <a:lnTo>
                    <a:pt x="77" y="26"/>
                  </a:lnTo>
                  <a:lnTo>
                    <a:pt x="74" y="19"/>
                  </a:lnTo>
                  <a:lnTo>
                    <a:pt x="71" y="13"/>
                  </a:lnTo>
                  <a:lnTo>
                    <a:pt x="38" y="13"/>
                  </a:lnTo>
                  <a:lnTo>
                    <a:pt x="44" y="14"/>
                  </a:lnTo>
                  <a:lnTo>
                    <a:pt x="50" y="15"/>
                  </a:lnTo>
                  <a:lnTo>
                    <a:pt x="57" y="21"/>
                  </a:lnTo>
                  <a:lnTo>
                    <a:pt x="61" y="26"/>
                  </a:lnTo>
                  <a:lnTo>
                    <a:pt x="64" y="31"/>
                  </a:lnTo>
                  <a:lnTo>
                    <a:pt x="65" y="38"/>
                  </a:lnTo>
                  <a:lnTo>
                    <a:pt x="66" y="44"/>
                  </a:lnTo>
                  <a:lnTo>
                    <a:pt x="65" y="51"/>
                  </a:lnTo>
                  <a:lnTo>
                    <a:pt x="64" y="59"/>
                  </a:lnTo>
                  <a:lnTo>
                    <a:pt x="61" y="64"/>
                  </a:lnTo>
                  <a:lnTo>
                    <a:pt x="57" y="69"/>
                  </a:lnTo>
                  <a:lnTo>
                    <a:pt x="50" y="75"/>
                  </a:lnTo>
                  <a:lnTo>
                    <a:pt x="45" y="76"/>
                  </a:lnTo>
                  <a:lnTo>
                    <a:pt x="39" y="78"/>
                  </a:lnTo>
                  <a:lnTo>
                    <a:pt x="29" y="75"/>
                  </a:lnTo>
                  <a:lnTo>
                    <a:pt x="24" y="73"/>
                  </a:lnTo>
                  <a:lnTo>
                    <a:pt x="20" y="70"/>
                  </a:lnTo>
                  <a:lnTo>
                    <a:pt x="18" y="65"/>
                  </a:lnTo>
                  <a:lnTo>
                    <a:pt x="15" y="59"/>
                  </a:lnTo>
                  <a:lnTo>
                    <a:pt x="14" y="54"/>
                  </a:lnTo>
                  <a:lnTo>
                    <a:pt x="14" y="46"/>
                  </a:lnTo>
                  <a:lnTo>
                    <a:pt x="15" y="33"/>
                  </a:lnTo>
                  <a:lnTo>
                    <a:pt x="18" y="26"/>
                  </a:lnTo>
                  <a:lnTo>
                    <a:pt x="20" y="21"/>
                  </a:lnTo>
                  <a:lnTo>
                    <a:pt x="24" y="18"/>
                  </a:lnTo>
                  <a:lnTo>
                    <a:pt x="29" y="15"/>
                  </a:lnTo>
                  <a:lnTo>
                    <a:pt x="33" y="14"/>
                  </a:lnTo>
                  <a:lnTo>
                    <a:pt x="38" y="13"/>
                  </a:lnTo>
                  <a:lnTo>
                    <a:pt x="71" y="13"/>
                  </a:lnTo>
                  <a:lnTo>
                    <a:pt x="70" y="13"/>
                  </a:lnTo>
                  <a:lnTo>
                    <a:pt x="64" y="8"/>
                  </a:lnTo>
                  <a:lnTo>
                    <a:pt x="57" y="4"/>
                  </a:lnTo>
                  <a:lnTo>
                    <a:pt x="50" y="2"/>
                  </a:lnTo>
                  <a:lnTo>
                    <a:pt x="42" y="0"/>
                  </a:lnTo>
                  <a:lnTo>
                    <a:pt x="33" y="2"/>
                  </a:lnTo>
                  <a:lnTo>
                    <a:pt x="26" y="4"/>
                  </a:lnTo>
                  <a:lnTo>
                    <a:pt x="19" y="9"/>
                  </a:lnTo>
                  <a:lnTo>
                    <a:pt x="14" y="15"/>
                  </a:lnTo>
                  <a:lnTo>
                    <a:pt x="14" y="3"/>
                  </a:lnTo>
                  <a:lnTo>
                    <a:pt x="0" y="3"/>
                  </a:lnTo>
                  <a:lnTo>
                    <a:pt x="0" y="12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4" name="Freeform 13"/>
            <p:cNvSpPr>
              <a:spLocks noChangeArrowheads="1"/>
            </p:cNvSpPr>
            <p:nvPr/>
          </p:nvSpPr>
          <p:spPr bwMode="auto">
            <a:xfrm>
              <a:off x="580" y="4086"/>
              <a:ext cx="27" cy="28"/>
            </a:xfrm>
            <a:custGeom>
              <a:avLst/>
              <a:gdLst>
                <a:gd name="T0" fmla="*/ 0 w 83"/>
                <a:gd name="T1" fmla="*/ 5 h 89"/>
                <a:gd name="T2" fmla="*/ 0 w 83"/>
                <a:gd name="T3" fmla="*/ 6 h 89"/>
                <a:gd name="T4" fmla="*/ 0 w 83"/>
                <a:gd name="T5" fmla="*/ 7 h 89"/>
                <a:gd name="T6" fmla="*/ 1 w 83"/>
                <a:gd name="T7" fmla="*/ 8 h 89"/>
                <a:gd name="T8" fmla="*/ 1 w 83"/>
                <a:gd name="T9" fmla="*/ 8 h 89"/>
                <a:gd name="T10" fmla="*/ 2 w 83"/>
                <a:gd name="T11" fmla="*/ 9 h 89"/>
                <a:gd name="T12" fmla="*/ 3 w 83"/>
                <a:gd name="T13" fmla="*/ 9 h 89"/>
                <a:gd name="T14" fmla="*/ 4 w 83"/>
                <a:gd name="T15" fmla="*/ 9 h 89"/>
                <a:gd name="T16" fmla="*/ 5 w 83"/>
                <a:gd name="T17" fmla="*/ 9 h 89"/>
                <a:gd name="T18" fmla="*/ 6 w 83"/>
                <a:gd name="T19" fmla="*/ 9 h 89"/>
                <a:gd name="T20" fmla="*/ 7 w 83"/>
                <a:gd name="T21" fmla="*/ 9 h 89"/>
                <a:gd name="T22" fmla="*/ 7 w 83"/>
                <a:gd name="T23" fmla="*/ 9 h 89"/>
                <a:gd name="T24" fmla="*/ 8 w 83"/>
                <a:gd name="T25" fmla="*/ 8 h 89"/>
                <a:gd name="T26" fmla="*/ 8 w 83"/>
                <a:gd name="T27" fmla="*/ 8 h 89"/>
                <a:gd name="T28" fmla="*/ 9 w 83"/>
                <a:gd name="T29" fmla="*/ 7 h 89"/>
                <a:gd name="T30" fmla="*/ 9 w 83"/>
                <a:gd name="T31" fmla="*/ 6 h 89"/>
                <a:gd name="T32" fmla="*/ 9 w 83"/>
                <a:gd name="T33" fmla="*/ 5 h 89"/>
                <a:gd name="T34" fmla="*/ 9 w 83"/>
                <a:gd name="T35" fmla="*/ 4 h 89"/>
                <a:gd name="T36" fmla="*/ 9 w 83"/>
                <a:gd name="T37" fmla="*/ 3 h 89"/>
                <a:gd name="T38" fmla="*/ 8 w 83"/>
                <a:gd name="T39" fmla="*/ 2 h 89"/>
                <a:gd name="T40" fmla="*/ 8 w 83"/>
                <a:gd name="T41" fmla="*/ 1 h 89"/>
                <a:gd name="T42" fmla="*/ 5 w 83"/>
                <a:gd name="T43" fmla="*/ 1 h 89"/>
                <a:gd name="T44" fmla="*/ 5 w 83"/>
                <a:gd name="T45" fmla="*/ 2 h 89"/>
                <a:gd name="T46" fmla="*/ 6 w 83"/>
                <a:gd name="T47" fmla="*/ 2 h 89"/>
                <a:gd name="T48" fmla="*/ 7 w 83"/>
                <a:gd name="T49" fmla="*/ 2 h 89"/>
                <a:gd name="T50" fmla="*/ 7 w 83"/>
                <a:gd name="T51" fmla="*/ 3 h 89"/>
                <a:gd name="T52" fmla="*/ 7 w 83"/>
                <a:gd name="T53" fmla="*/ 3 h 89"/>
                <a:gd name="T54" fmla="*/ 7 w 83"/>
                <a:gd name="T55" fmla="*/ 4 h 89"/>
                <a:gd name="T56" fmla="*/ 7 w 83"/>
                <a:gd name="T57" fmla="*/ 5 h 89"/>
                <a:gd name="T58" fmla="*/ 7 w 83"/>
                <a:gd name="T59" fmla="*/ 6 h 89"/>
                <a:gd name="T60" fmla="*/ 7 w 83"/>
                <a:gd name="T61" fmla="*/ 6 h 89"/>
                <a:gd name="T62" fmla="*/ 7 w 83"/>
                <a:gd name="T63" fmla="*/ 7 h 89"/>
                <a:gd name="T64" fmla="*/ 7 w 83"/>
                <a:gd name="T65" fmla="*/ 7 h 89"/>
                <a:gd name="T66" fmla="*/ 6 w 83"/>
                <a:gd name="T67" fmla="*/ 8 h 89"/>
                <a:gd name="T68" fmla="*/ 5 w 83"/>
                <a:gd name="T69" fmla="*/ 8 h 89"/>
                <a:gd name="T70" fmla="*/ 5 w 83"/>
                <a:gd name="T71" fmla="*/ 8 h 89"/>
                <a:gd name="T72" fmla="*/ 3 w 83"/>
                <a:gd name="T73" fmla="*/ 8 h 89"/>
                <a:gd name="T74" fmla="*/ 2 w 83"/>
                <a:gd name="T75" fmla="*/ 7 h 89"/>
                <a:gd name="T76" fmla="*/ 2 w 83"/>
                <a:gd name="T77" fmla="*/ 7 h 89"/>
                <a:gd name="T78" fmla="*/ 2 w 83"/>
                <a:gd name="T79" fmla="*/ 6 h 89"/>
                <a:gd name="T80" fmla="*/ 2 w 83"/>
                <a:gd name="T81" fmla="*/ 6 h 89"/>
                <a:gd name="T82" fmla="*/ 2 w 83"/>
                <a:gd name="T83" fmla="*/ 5 h 89"/>
                <a:gd name="T84" fmla="*/ 2 w 83"/>
                <a:gd name="T85" fmla="*/ 3 h 89"/>
                <a:gd name="T86" fmla="*/ 2 w 83"/>
                <a:gd name="T87" fmla="*/ 3 h 89"/>
                <a:gd name="T88" fmla="*/ 2 w 83"/>
                <a:gd name="T89" fmla="*/ 2 h 89"/>
                <a:gd name="T90" fmla="*/ 3 w 83"/>
                <a:gd name="T91" fmla="*/ 2 h 89"/>
                <a:gd name="T92" fmla="*/ 4 w 83"/>
                <a:gd name="T93" fmla="*/ 2 h 89"/>
                <a:gd name="T94" fmla="*/ 5 w 83"/>
                <a:gd name="T95" fmla="*/ 1 h 89"/>
                <a:gd name="T96" fmla="*/ 8 w 83"/>
                <a:gd name="T97" fmla="*/ 1 h 89"/>
                <a:gd name="T98" fmla="*/ 8 w 83"/>
                <a:gd name="T99" fmla="*/ 1 h 89"/>
                <a:gd name="T100" fmla="*/ 7 w 83"/>
                <a:gd name="T101" fmla="*/ 1 h 89"/>
                <a:gd name="T102" fmla="*/ 7 w 83"/>
                <a:gd name="T103" fmla="*/ 0 h 89"/>
                <a:gd name="T104" fmla="*/ 6 w 83"/>
                <a:gd name="T105" fmla="*/ 0 h 89"/>
                <a:gd name="T106" fmla="*/ 5 w 83"/>
                <a:gd name="T107" fmla="*/ 0 h 89"/>
                <a:gd name="T108" fmla="*/ 4 w 83"/>
                <a:gd name="T109" fmla="*/ 0 h 89"/>
                <a:gd name="T110" fmla="*/ 3 w 83"/>
                <a:gd name="T111" fmla="*/ 0 h 89"/>
                <a:gd name="T112" fmla="*/ 2 w 83"/>
                <a:gd name="T113" fmla="*/ 1 h 89"/>
                <a:gd name="T114" fmla="*/ 1 w 83"/>
                <a:gd name="T115" fmla="*/ 1 h 89"/>
                <a:gd name="T116" fmla="*/ 1 w 83"/>
                <a:gd name="T117" fmla="*/ 2 h 89"/>
                <a:gd name="T118" fmla="*/ 0 w 83"/>
                <a:gd name="T119" fmla="*/ 3 h 89"/>
                <a:gd name="T120" fmla="*/ 0 w 83"/>
                <a:gd name="T121" fmla="*/ 4 h 89"/>
                <a:gd name="T122" fmla="*/ 0 w 83"/>
                <a:gd name="T123" fmla="*/ 5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3"/>
                <a:gd name="T187" fmla="*/ 0 h 89"/>
                <a:gd name="T188" fmla="*/ 83 w 83"/>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3" h="89">
                  <a:moveTo>
                    <a:pt x="0" y="45"/>
                  </a:moveTo>
                  <a:lnTo>
                    <a:pt x="2" y="55"/>
                  </a:lnTo>
                  <a:lnTo>
                    <a:pt x="4" y="64"/>
                  </a:lnTo>
                  <a:lnTo>
                    <a:pt x="8" y="71"/>
                  </a:lnTo>
                  <a:lnTo>
                    <a:pt x="11" y="78"/>
                  </a:lnTo>
                  <a:lnTo>
                    <a:pt x="17" y="83"/>
                  </a:lnTo>
                  <a:lnTo>
                    <a:pt x="24" y="86"/>
                  </a:lnTo>
                  <a:lnTo>
                    <a:pt x="33" y="89"/>
                  </a:lnTo>
                  <a:lnTo>
                    <a:pt x="41" y="89"/>
                  </a:lnTo>
                  <a:lnTo>
                    <a:pt x="51" y="89"/>
                  </a:lnTo>
                  <a:lnTo>
                    <a:pt x="59" y="86"/>
                  </a:lnTo>
                  <a:lnTo>
                    <a:pt x="66" y="83"/>
                  </a:lnTo>
                  <a:lnTo>
                    <a:pt x="71" y="78"/>
                  </a:lnTo>
                  <a:lnTo>
                    <a:pt x="76" y="71"/>
                  </a:lnTo>
                  <a:lnTo>
                    <a:pt x="80" y="64"/>
                  </a:lnTo>
                  <a:lnTo>
                    <a:pt x="82" y="55"/>
                  </a:lnTo>
                  <a:lnTo>
                    <a:pt x="83" y="45"/>
                  </a:lnTo>
                  <a:lnTo>
                    <a:pt x="82" y="35"/>
                  </a:lnTo>
                  <a:lnTo>
                    <a:pt x="80" y="26"/>
                  </a:lnTo>
                  <a:lnTo>
                    <a:pt x="76" y="19"/>
                  </a:lnTo>
                  <a:lnTo>
                    <a:pt x="72" y="13"/>
                  </a:lnTo>
                  <a:lnTo>
                    <a:pt x="41" y="13"/>
                  </a:lnTo>
                  <a:lnTo>
                    <a:pt x="47" y="14"/>
                  </a:lnTo>
                  <a:lnTo>
                    <a:pt x="52" y="15"/>
                  </a:lnTo>
                  <a:lnTo>
                    <a:pt x="60" y="21"/>
                  </a:lnTo>
                  <a:lnTo>
                    <a:pt x="64" y="26"/>
                  </a:lnTo>
                  <a:lnTo>
                    <a:pt x="66" y="31"/>
                  </a:lnTo>
                  <a:lnTo>
                    <a:pt x="68" y="38"/>
                  </a:lnTo>
                  <a:lnTo>
                    <a:pt x="68" y="45"/>
                  </a:lnTo>
                  <a:lnTo>
                    <a:pt x="68" y="53"/>
                  </a:lnTo>
                  <a:lnTo>
                    <a:pt x="66" y="59"/>
                  </a:lnTo>
                  <a:lnTo>
                    <a:pt x="64" y="64"/>
                  </a:lnTo>
                  <a:lnTo>
                    <a:pt x="60" y="69"/>
                  </a:lnTo>
                  <a:lnTo>
                    <a:pt x="52" y="75"/>
                  </a:lnTo>
                  <a:lnTo>
                    <a:pt x="47" y="76"/>
                  </a:lnTo>
                  <a:lnTo>
                    <a:pt x="41" y="78"/>
                  </a:lnTo>
                  <a:lnTo>
                    <a:pt x="30" y="75"/>
                  </a:lnTo>
                  <a:lnTo>
                    <a:pt x="22" y="69"/>
                  </a:lnTo>
                  <a:lnTo>
                    <a:pt x="20" y="64"/>
                  </a:lnTo>
                  <a:lnTo>
                    <a:pt x="17" y="59"/>
                  </a:lnTo>
                  <a:lnTo>
                    <a:pt x="16" y="53"/>
                  </a:lnTo>
                  <a:lnTo>
                    <a:pt x="16" y="45"/>
                  </a:lnTo>
                  <a:lnTo>
                    <a:pt x="17" y="31"/>
                  </a:lnTo>
                  <a:lnTo>
                    <a:pt x="20" y="26"/>
                  </a:lnTo>
                  <a:lnTo>
                    <a:pt x="22" y="21"/>
                  </a:lnTo>
                  <a:lnTo>
                    <a:pt x="30" y="15"/>
                  </a:lnTo>
                  <a:lnTo>
                    <a:pt x="35" y="14"/>
                  </a:lnTo>
                  <a:lnTo>
                    <a:pt x="41" y="13"/>
                  </a:lnTo>
                  <a:lnTo>
                    <a:pt x="72" y="13"/>
                  </a:lnTo>
                  <a:lnTo>
                    <a:pt x="71" y="13"/>
                  </a:lnTo>
                  <a:lnTo>
                    <a:pt x="66" y="8"/>
                  </a:lnTo>
                  <a:lnTo>
                    <a:pt x="59" y="4"/>
                  </a:lnTo>
                  <a:lnTo>
                    <a:pt x="51" y="2"/>
                  </a:lnTo>
                  <a:lnTo>
                    <a:pt x="41" y="0"/>
                  </a:lnTo>
                  <a:lnTo>
                    <a:pt x="32" y="2"/>
                  </a:lnTo>
                  <a:lnTo>
                    <a:pt x="24" y="4"/>
                  </a:lnTo>
                  <a:lnTo>
                    <a:pt x="17" y="8"/>
                  </a:lnTo>
                  <a:lnTo>
                    <a:pt x="11" y="13"/>
                  </a:lnTo>
                  <a:lnTo>
                    <a:pt x="8" y="19"/>
                  </a:lnTo>
                  <a:lnTo>
                    <a:pt x="4" y="26"/>
                  </a:lnTo>
                  <a:lnTo>
                    <a:pt x="2" y="35"/>
                  </a:lnTo>
                  <a:lnTo>
                    <a:pt x="0" y="4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5" name="Freeform 14"/>
            <p:cNvSpPr>
              <a:spLocks noChangeArrowheads="1"/>
            </p:cNvSpPr>
            <p:nvPr/>
          </p:nvSpPr>
          <p:spPr bwMode="auto">
            <a:xfrm>
              <a:off x="617" y="4086"/>
              <a:ext cx="13" cy="27"/>
            </a:xfrm>
            <a:custGeom>
              <a:avLst/>
              <a:gdLst>
                <a:gd name="T0" fmla="*/ 0 w 41"/>
                <a:gd name="T1" fmla="*/ 9 h 86"/>
                <a:gd name="T2" fmla="*/ 2 w 41"/>
                <a:gd name="T3" fmla="*/ 9 h 86"/>
                <a:gd name="T4" fmla="*/ 2 w 41"/>
                <a:gd name="T5" fmla="*/ 4 h 86"/>
                <a:gd name="T6" fmla="*/ 2 w 41"/>
                <a:gd name="T7" fmla="*/ 3 h 86"/>
                <a:gd name="T8" fmla="*/ 2 w 41"/>
                <a:gd name="T9" fmla="*/ 3 h 86"/>
                <a:gd name="T10" fmla="*/ 2 w 41"/>
                <a:gd name="T11" fmla="*/ 2 h 86"/>
                <a:gd name="T12" fmla="*/ 3 w 41"/>
                <a:gd name="T13" fmla="*/ 2 h 86"/>
                <a:gd name="T14" fmla="*/ 3 w 41"/>
                <a:gd name="T15" fmla="*/ 2 h 86"/>
                <a:gd name="T16" fmla="*/ 3 w 41"/>
                <a:gd name="T17" fmla="*/ 2 h 86"/>
                <a:gd name="T18" fmla="*/ 4 w 41"/>
                <a:gd name="T19" fmla="*/ 2 h 86"/>
                <a:gd name="T20" fmla="*/ 4 w 41"/>
                <a:gd name="T21" fmla="*/ 2 h 86"/>
                <a:gd name="T22" fmla="*/ 4 w 41"/>
                <a:gd name="T23" fmla="*/ 0 h 86"/>
                <a:gd name="T24" fmla="*/ 4 w 41"/>
                <a:gd name="T25" fmla="*/ 0 h 86"/>
                <a:gd name="T26" fmla="*/ 3 w 41"/>
                <a:gd name="T27" fmla="*/ 0 h 86"/>
                <a:gd name="T28" fmla="*/ 3 w 41"/>
                <a:gd name="T29" fmla="*/ 0 h 86"/>
                <a:gd name="T30" fmla="*/ 3 w 41"/>
                <a:gd name="T31" fmla="*/ 1 h 86"/>
                <a:gd name="T32" fmla="*/ 2 w 41"/>
                <a:gd name="T33" fmla="*/ 1 h 86"/>
                <a:gd name="T34" fmla="*/ 1 w 41"/>
                <a:gd name="T35" fmla="*/ 2 h 86"/>
                <a:gd name="T36" fmla="*/ 1 w 41"/>
                <a:gd name="T37" fmla="*/ 0 h 86"/>
                <a:gd name="T38" fmla="*/ 0 w 41"/>
                <a:gd name="T39" fmla="*/ 0 h 86"/>
                <a:gd name="T40" fmla="*/ 0 w 41"/>
                <a:gd name="T41" fmla="*/ 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4" y="86"/>
                  </a:lnTo>
                  <a:lnTo>
                    <a:pt x="14" y="40"/>
                  </a:lnTo>
                  <a:lnTo>
                    <a:pt x="16" y="30"/>
                  </a:lnTo>
                  <a:lnTo>
                    <a:pt x="17" y="25"/>
                  </a:lnTo>
                  <a:lnTo>
                    <a:pt x="19" y="21"/>
                  </a:lnTo>
                  <a:lnTo>
                    <a:pt x="23" y="19"/>
                  </a:lnTo>
                  <a:lnTo>
                    <a:pt x="26" y="16"/>
                  </a:lnTo>
                  <a:lnTo>
                    <a:pt x="32" y="16"/>
                  </a:lnTo>
                  <a:lnTo>
                    <a:pt x="37" y="15"/>
                  </a:lnTo>
                  <a:lnTo>
                    <a:pt x="41" y="16"/>
                  </a:lnTo>
                  <a:lnTo>
                    <a:pt x="41" y="2"/>
                  </a:lnTo>
                  <a:lnTo>
                    <a:pt x="36" y="0"/>
                  </a:lnTo>
                  <a:lnTo>
                    <a:pt x="32" y="2"/>
                  </a:lnTo>
                  <a:lnTo>
                    <a:pt x="29" y="2"/>
                  </a:lnTo>
                  <a:lnTo>
                    <a:pt x="23" y="5"/>
                  </a:lnTo>
                  <a:lnTo>
                    <a:pt x="17" y="10"/>
                  </a:lnTo>
                  <a:lnTo>
                    <a:pt x="13" y="18"/>
                  </a:lnTo>
                  <a:lnTo>
                    <a:pt x="13" y="3"/>
                  </a:lnTo>
                  <a:lnTo>
                    <a:pt x="0" y="3"/>
                  </a:lnTo>
                  <a:lnTo>
                    <a:pt x="0" y="8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6" name="Freeform 15"/>
            <p:cNvSpPr>
              <a:spLocks noChangeArrowheads="1"/>
            </p:cNvSpPr>
            <p:nvPr/>
          </p:nvSpPr>
          <p:spPr bwMode="auto">
            <a:xfrm>
              <a:off x="675" y="4077"/>
              <a:ext cx="25" cy="36"/>
            </a:xfrm>
            <a:custGeom>
              <a:avLst/>
              <a:gdLst>
                <a:gd name="T0" fmla="*/ 0 w 79"/>
                <a:gd name="T1" fmla="*/ 12 h 116"/>
                <a:gd name="T2" fmla="*/ 2 w 79"/>
                <a:gd name="T3" fmla="*/ 12 h 116"/>
                <a:gd name="T4" fmla="*/ 2 w 79"/>
                <a:gd name="T5" fmla="*/ 7 h 116"/>
                <a:gd name="T6" fmla="*/ 7 w 79"/>
                <a:gd name="T7" fmla="*/ 7 h 116"/>
                <a:gd name="T8" fmla="*/ 7 w 79"/>
                <a:gd name="T9" fmla="*/ 5 h 116"/>
                <a:gd name="T10" fmla="*/ 2 w 79"/>
                <a:gd name="T11" fmla="*/ 5 h 116"/>
                <a:gd name="T12" fmla="*/ 2 w 79"/>
                <a:gd name="T13" fmla="*/ 2 h 116"/>
                <a:gd name="T14" fmla="*/ 8 w 79"/>
                <a:gd name="T15" fmla="*/ 2 h 116"/>
                <a:gd name="T16" fmla="*/ 8 w 79"/>
                <a:gd name="T17" fmla="*/ 0 h 116"/>
                <a:gd name="T18" fmla="*/ 0 w 79"/>
                <a:gd name="T19" fmla="*/ 0 h 116"/>
                <a:gd name="T20" fmla="*/ 0 w 79"/>
                <a:gd name="T21" fmla="*/ 12 h 1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116"/>
                <a:gd name="T35" fmla="*/ 79 w 79"/>
                <a:gd name="T36" fmla="*/ 116 h 1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116">
                  <a:moveTo>
                    <a:pt x="0" y="116"/>
                  </a:moveTo>
                  <a:lnTo>
                    <a:pt x="17" y="116"/>
                  </a:lnTo>
                  <a:lnTo>
                    <a:pt x="17" y="63"/>
                  </a:lnTo>
                  <a:lnTo>
                    <a:pt x="71" y="63"/>
                  </a:lnTo>
                  <a:lnTo>
                    <a:pt x="71" y="48"/>
                  </a:lnTo>
                  <a:lnTo>
                    <a:pt x="17" y="48"/>
                  </a:lnTo>
                  <a:lnTo>
                    <a:pt x="17" y="15"/>
                  </a:lnTo>
                  <a:lnTo>
                    <a:pt x="79" y="15"/>
                  </a:lnTo>
                  <a:lnTo>
                    <a:pt x="79" y="0"/>
                  </a:lnTo>
                  <a:lnTo>
                    <a:pt x="0" y="0"/>
                  </a:lnTo>
                  <a:lnTo>
                    <a:pt x="0" y="11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7" name="Freeform 16"/>
            <p:cNvSpPr>
              <a:spLocks noChangeArrowheads="1"/>
            </p:cNvSpPr>
            <p:nvPr/>
          </p:nvSpPr>
          <p:spPr bwMode="auto">
            <a:xfrm>
              <a:off x="708" y="4086"/>
              <a:ext cx="24" cy="28"/>
            </a:xfrm>
            <a:custGeom>
              <a:avLst/>
              <a:gdLst>
                <a:gd name="T0" fmla="*/ 6 w 77"/>
                <a:gd name="T1" fmla="*/ 6 h 89"/>
                <a:gd name="T2" fmla="*/ 6 w 77"/>
                <a:gd name="T3" fmla="*/ 7 h 89"/>
                <a:gd name="T4" fmla="*/ 6 w 77"/>
                <a:gd name="T5" fmla="*/ 8 h 89"/>
                <a:gd name="T6" fmla="*/ 5 w 77"/>
                <a:gd name="T7" fmla="*/ 8 h 89"/>
                <a:gd name="T8" fmla="*/ 4 w 77"/>
                <a:gd name="T9" fmla="*/ 8 h 89"/>
                <a:gd name="T10" fmla="*/ 4 w 77"/>
                <a:gd name="T11" fmla="*/ 8 h 89"/>
                <a:gd name="T12" fmla="*/ 3 w 77"/>
                <a:gd name="T13" fmla="*/ 8 h 89"/>
                <a:gd name="T14" fmla="*/ 3 w 77"/>
                <a:gd name="T15" fmla="*/ 8 h 89"/>
                <a:gd name="T16" fmla="*/ 2 w 77"/>
                <a:gd name="T17" fmla="*/ 8 h 89"/>
                <a:gd name="T18" fmla="*/ 2 w 77"/>
                <a:gd name="T19" fmla="*/ 8 h 89"/>
                <a:gd name="T20" fmla="*/ 2 w 77"/>
                <a:gd name="T21" fmla="*/ 7 h 89"/>
                <a:gd name="T22" fmla="*/ 2 w 77"/>
                <a:gd name="T23" fmla="*/ 7 h 89"/>
                <a:gd name="T24" fmla="*/ 2 w 77"/>
                <a:gd name="T25" fmla="*/ 5 h 89"/>
                <a:gd name="T26" fmla="*/ 8 w 77"/>
                <a:gd name="T27" fmla="*/ 5 h 89"/>
                <a:gd name="T28" fmla="*/ 8 w 77"/>
                <a:gd name="T29" fmla="*/ 5 h 89"/>
                <a:gd name="T30" fmla="*/ 8 w 77"/>
                <a:gd name="T31" fmla="*/ 3 h 89"/>
                <a:gd name="T32" fmla="*/ 7 w 77"/>
                <a:gd name="T33" fmla="*/ 3 h 89"/>
                <a:gd name="T34" fmla="*/ 7 w 77"/>
                <a:gd name="T35" fmla="*/ 2 h 89"/>
                <a:gd name="T36" fmla="*/ 7 w 77"/>
                <a:gd name="T37" fmla="*/ 1 h 89"/>
                <a:gd name="T38" fmla="*/ 4 w 77"/>
                <a:gd name="T39" fmla="*/ 1 h 89"/>
                <a:gd name="T40" fmla="*/ 4 w 77"/>
                <a:gd name="T41" fmla="*/ 2 h 89"/>
                <a:gd name="T42" fmla="*/ 5 w 77"/>
                <a:gd name="T43" fmla="*/ 2 h 89"/>
                <a:gd name="T44" fmla="*/ 6 w 77"/>
                <a:gd name="T45" fmla="*/ 2 h 89"/>
                <a:gd name="T46" fmla="*/ 6 w 77"/>
                <a:gd name="T47" fmla="*/ 3 h 89"/>
                <a:gd name="T48" fmla="*/ 6 w 77"/>
                <a:gd name="T49" fmla="*/ 4 h 89"/>
                <a:gd name="T50" fmla="*/ 2 w 77"/>
                <a:gd name="T51" fmla="*/ 4 h 89"/>
                <a:gd name="T52" fmla="*/ 2 w 77"/>
                <a:gd name="T53" fmla="*/ 3 h 89"/>
                <a:gd name="T54" fmla="*/ 2 w 77"/>
                <a:gd name="T55" fmla="*/ 3 h 89"/>
                <a:gd name="T56" fmla="*/ 2 w 77"/>
                <a:gd name="T57" fmla="*/ 3 h 89"/>
                <a:gd name="T58" fmla="*/ 2 w 77"/>
                <a:gd name="T59" fmla="*/ 2 h 89"/>
                <a:gd name="T60" fmla="*/ 3 w 77"/>
                <a:gd name="T61" fmla="*/ 2 h 89"/>
                <a:gd name="T62" fmla="*/ 3 w 77"/>
                <a:gd name="T63" fmla="*/ 2 h 89"/>
                <a:gd name="T64" fmla="*/ 4 w 77"/>
                <a:gd name="T65" fmla="*/ 1 h 89"/>
                <a:gd name="T66" fmla="*/ 7 w 77"/>
                <a:gd name="T67" fmla="*/ 1 h 89"/>
                <a:gd name="T68" fmla="*/ 7 w 77"/>
                <a:gd name="T69" fmla="*/ 1 h 89"/>
                <a:gd name="T70" fmla="*/ 6 w 77"/>
                <a:gd name="T71" fmla="*/ 1 h 89"/>
                <a:gd name="T72" fmla="*/ 6 w 77"/>
                <a:gd name="T73" fmla="*/ 0 h 89"/>
                <a:gd name="T74" fmla="*/ 5 w 77"/>
                <a:gd name="T75" fmla="*/ 0 h 89"/>
                <a:gd name="T76" fmla="*/ 4 w 77"/>
                <a:gd name="T77" fmla="*/ 0 h 89"/>
                <a:gd name="T78" fmla="*/ 3 w 77"/>
                <a:gd name="T79" fmla="*/ 0 h 89"/>
                <a:gd name="T80" fmla="*/ 2 w 77"/>
                <a:gd name="T81" fmla="*/ 0 h 89"/>
                <a:gd name="T82" fmla="*/ 2 w 77"/>
                <a:gd name="T83" fmla="*/ 1 h 89"/>
                <a:gd name="T84" fmla="*/ 1 w 77"/>
                <a:gd name="T85" fmla="*/ 1 h 89"/>
                <a:gd name="T86" fmla="*/ 1 w 77"/>
                <a:gd name="T87" fmla="*/ 2 h 89"/>
                <a:gd name="T88" fmla="*/ 0 w 77"/>
                <a:gd name="T89" fmla="*/ 3 h 89"/>
                <a:gd name="T90" fmla="*/ 0 w 77"/>
                <a:gd name="T91" fmla="*/ 4 h 89"/>
                <a:gd name="T92" fmla="*/ 0 w 77"/>
                <a:gd name="T93" fmla="*/ 5 h 89"/>
                <a:gd name="T94" fmla="*/ 0 w 77"/>
                <a:gd name="T95" fmla="*/ 6 h 89"/>
                <a:gd name="T96" fmla="*/ 0 w 77"/>
                <a:gd name="T97" fmla="*/ 7 h 89"/>
                <a:gd name="T98" fmla="*/ 1 w 77"/>
                <a:gd name="T99" fmla="*/ 8 h 89"/>
                <a:gd name="T100" fmla="*/ 1 w 77"/>
                <a:gd name="T101" fmla="*/ 8 h 89"/>
                <a:gd name="T102" fmla="*/ 2 w 77"/>
                <a:gd name="T103" fmla="*/ 9 h 89"/>
                <a:gd name="T104" fmla="*/ 2 w 77"/>
                <a:gd name="T105" fmla="*/ 9 h 89"/>
                <a:gd name="T106" fmla="*/ 3 w 77"/>
                <a:gd name="T107" fmla="*/ 9 h 89"/>
                <a:gd name="T108" fmla="*/ 4 w 77"/>
                <a:gd name="T109" fmla="*/ 9 h 89"/>
                <a:gd name="T110" fmla="*/ 5 w 77"/>
                <a:gd name="T111" fmla="*/ 9 h 89"/>
                <a:gd name="T112" fmla="*/ 6 w 77"/>
                <a:gd name="T113" fmla="*/ 9 h 89"/>
                <a:gd name="T114" fmla="*/ 6 w 77"/>
                <a:gd name="T115" fmla="*/ 8 h 89"/>
                <a:gd name="T116" fmla="*/ 7 w 77"/>
                <a:gd name="T117" fmla="*/ 8 h 89"/>
                <a:gd name="T118" fmla="*/ 7 w 77"/>
                <a:gd name="T119" fmla="*/ 7 h 89"/>
                <a:gd name="T120" fmla="*/ 8 w 77"/>
                <a:gd name="T121" fmla="*/ 6 h 89"/>
                <a:gd name="T122" fmla="*/ 6 w 77"/>
                <a:gd name="T123" fmla="*/ 6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2" y="60"/>
                  </a:moveTo>
                  <a:lnTo>
                    <a:pt x="59" y="68"/>
                  </a:lnTo>
                  <a:lnTo>
                    <a:pt x="54" y="73"/>
                  </a:lnTo>
                  <a:lnTo>
                    <a:pt x="47" y="76"/>
                  </a:lnTo>
                  <a:lnTo>
                    <a:pt x="44" y="76"/>
                  </a:lnTo>
                  <a:lnTo>
                    <a:pt x="40" y="78"/>
                  </a:lnTo>
                  <a:lnTo>
                    <a:pt x="34" y="76"/>
                  </a:lnTo>
                  <a:lnTo>
                    <a:pt x="29" y="75"/>
                  </a:lnTo>
                  <a:lnTo>
                    <a:pt x="24" y="73"/>
                  </a:lnTo>
                  <a:lnTo>
                    <a:pt x="21" y="70"/>
                  </a:lnTo>
                  <a:lnTo>
                    <a:pt x="18" y="66"/>
                  </a:lnTo>
                  <a:lnTo>
                    <a:pt x="16" y="61"/>
                  </a:lnTo>
                  <a:lnTo>
                    <a:pt x="15" y="50"/>
                  </a:lnTo>
                  <a:lnTo>
                    <a:pt x="76" y="50"/>
                  </a:lnTo>
                  <a:lnTo>
                    <a:pt x="77" y="44"/>
                  </a:lnTo>
                  <a:lnTo>
                    <a:pt x="76" y="34"/>
                  </a:lnTo>
                  <a:lnTo>
                    <a:pt x="74" y="25"/>
                  </a:lnTo>
                  <a:lnTo>
                    <a:pt x="71" y="18"/>
                  </a:lnTo>
                  <a:lnTo>
                    <a:pt x="68" y="13"/>
                  </a:lnTo>
                  <a:lnTo>
                    <a:pt x="39" y="13"/>
                  </a:lnTo>
                  <a:lnTo>
                    <a:pt x="44" y="14"/>
                  </a:lnTo>
                  <a:lnTo>
                    <a:pt x="48" y="15"/>
                  </a:lnTo>
                  <a:lnTo>
                    <a:pt x="56" y="19"/>
                  </a:lnTo>
                  <a:lnTo>
                    <a:pt x="60" y="28"/>
                  </a:lnTo>
                  <a:lnTo>
                    <a:pt x="62" y="38"/>
                  </a:lnTo>
                  <a:lnTo>
                    <a:pt x="15" y="38"/>
                  </a:lnTo>
                  <a:lnTo>
                    <a:pt x="15" y="33"/>
                  </a:lnTo>
                  <a:lnTo>
                    <a:pt x="17" y="28"/>
                  </a:lnTo>
                  <a:lnTo>
                    <a:pt x="20" y="23"/>
                  </a:lnTo>
                  <a:lnTo>
                    <a:pt x="21" y="19"/>
                  </a:lnTo>
                  <a:lnTo>
                    <a:pt x="29" y="15"/>
                  </a:lnTo>
                  <a:lnTo>
                    <a:pt x="34" y="14"/>
                  </a:lnTo>
                  <a:lnTo>
                    <a:pt x="39" y="13"/>
                  </a:lnTo>
                  <a:lnTo>
                    <a:pt x="68" y="13"/>
                  </a:lnTo>
                  <a:lnTo>
                    <a:pt x="66" y="13"/>
                  </a:lnTo>
                  <a:lnTo>
                    <a:pt x="60" y="8"/>
                  </a:lnTo>
                  <a:lnTo>
                    <a:pt x="54" y="4"/>
                  </a:lnTo>
                  <a:lnTo>
                    <a:pt x="46" y="2"/>
                  </a:lnTo>
                  <a:lnTo>
                    <a:pt x="39" y="0"/>
                  </a:lnTo>
                  <a:lnTo>
                    <a:pt x="29" y="2"/>
                  </a:lnTo>
                  <a:lnTo>
                    <a:pt x="22" y="4"/>
                  </a:lnTo>
                  <a:lnTo>
                    <a:pt x="16" y="8"/>
                  </a:lnTo>
                  <a:lnTo>
                    <a:pt x="10" y="13"/>
                  </a:lnTo>
                  <a:lnTo>
                    <a:pt x="5" y="19"/>
                  </a:lnTo>
                  <a:lnTo>
                    <a:pt x="3" y="28"/>
                  </a:lnTo>
                  <a:lnTo>
                    <a:pt x="0" y="36"/>
                  </a:lnTo>
                  <a:lnTo>
                    <a:pt x="0" y="46"/>
                  </a:lnTo>
                  <a:lnTo>
                    <a:pt x="0" y="55"/>
                  </a:lnTo>
                  <a:lnTo>
                    <a:pt x="3" y="64"/>
                  </a:lnTo>
                  <a:lnTo>
                    <a:pt x="5" y="71"/>
                  </a:lnTo>
                  <a:lnTo>
                    <a:pt x="10" y="78"/>
                  </a:lnTo>
                  <a:lnTo>
                    <a:pt x="16" y="83"/>
                  </a:lnTo>
                  <a:lnTo>
                    <a:pt x="22" y="86"/>
                  </a:lnTo>
                  <a:lnTo>
                    <a:pt x="29" y="89"/>
                  </a:lnTo>
                  <a:lnTo>
                    <a:pt x="39" y="89"/>
                  </a:lnTo>
                  <a:lnTo>
                    <a:pt x="52" y="86"/>
                  </a:lnTo>
                  <a:lnTo>
                    <a:pt x="58" y="85"/>
                  </a:lnTo>
                  <a:lnTo>
                    <a:pt x="63" y="81"/>
                  </a:lnTo>
                  <a:lnTo>
                    <a:pt x="71" y="73"/>
                  </a:lnTo>
                  <a:lnTo>
                    <a:pt x="74" y="66"/>
                  </a:lnTo>
                  <a:lnTo>
                    <a:pt x="76" y="60"/>
                  </a:lnTo>
                  <a:lnTo>
                    <a:pt x="62" y="6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8" name="Freeform 17"/>
            <p:cNvSpPr>
              <a:spLocks noChangeArrowheads="1"/>
            </p:cNvSpPr>
            <p:nvPr/>
          </p:nvSpPr>
          <p:spPr bwMode="auto">
            <a:xfrm>
              <a:off x="743" y="4086"/>
              <a:ext cx="12" cy="27"/>
            </a:xfrm>
            <a:custGeom>
              <a:avLst/>
              <a:gdLst>
                <a:gd name="T0" fmla="*/ 0 w 41"/>
                <a:gd name="T1" fmla="*/ 9 h 86"/>
                <a:gd name="T2" fmla="*/ 1 w 41"/>
                <a:gd name="T3" fmla="*/ 9 h 86"/>
                <a:gd name="T4" fmla="*/ 1 w 41"/>
                <a:gd name="T5" fmla="*/ 4 h 86"/>
                <a:gd name="T6" fmla="*/ 1 w 41"/>
                <a:gd name="T7" fmla="*/ 3 h 86"/>
                <a:gd name="T8" fmla="*/ 1 w 41"/>
                <a:gd name="T9" fmla="*/ 3 h 86"/>
                <a:gd name="T10" fmla="*/ 2 w 41"/>
                <a:gd name="T11" fmla="*/ 2 h 86"/>
                <a:gd name="T12" fmla="*/ 2 w 41"/>
                <a:gd name="T13" fmla="*/ 2 h 86"/>
                <a:gd name="T14" fmla="*/ 2 w 41"/>
                <a:gd name="T15" fmla="*/ 2 h 86"/>
                <a:gd name="T16" fmla="*/ 3 w 41"/>
                <a:gd name="T17" fmla="*/ 2 h 86"/>
                <a:gd name="T18" fmla="*/ 4 w 41"/>
                <a:gd name="T19" fmla="*/ 2 h 86"/>
                <a:gd name="T20" fmla="*/ 4 w 41"/>
                <a:gd name="T21" fmla="*/ 2 h 86"/>
                <a:gd name="T22" fmla="*/ 4 w 41"/>
                <a:gd name="T23" fmla="*/ 0 h 86"/>
                <a:gd name="T24" fmla="*/ 3 w 41"/>
                <a:gd name="T25" fmla="*/ 0 h 86"/>
                <a:gd name="T26" fmla="*/ 3 w 41"/>
                <a:gd name="T27" fmla="*/ 0 h 86"/>
                <a:gd name="T28" fmla="*/ 3 w 41"/>
                <a:gd name="T29" fmla="*/ 0 h 86"/>
                <a:gd name="T30" fmla="*/ 2 w 41"/>
                <a:gd name="T31" fmla="*/ 1 h 86"/>
                <a:gd name="T32" fmla="*/ 1 w 41"/>
                <a:gd name="T33" fmla="*/ 1 h 86"/>
                <a:gd name="T34" fmla="*/ 1 w 41"/>
                <a:gd name="T35" fmla="*/ 2 h 86"/>
                <a:gd name="T36" fmla="*/ 1 w 41"/>
                <a:gd name="T37" fmla="*/ 0 h 86"/>
                <a:gd name="T38" fmla="*/ 0 w 41"/>
                <a:gd name="T39" fmla="*/ 0 h 86"/>
                <a:gd name="T40" fmla="*/ 0 w 41"/>
                <a:gd name="T41" fmla="*/ 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4" y="86"/>
                  </a:lnTo>
                  <a:lnTo>
                    <a:pt x="14" y="40"/>
                  </a:lnTo>
                  <a:lnTo>
                    <a:pt x="16" y="30"/>
                  </a:lnTo>
                  <a:lnTo>
                    <a:pt x="17" y="25"/>
                  </a:lnTo>
                  <a:lnTo>
                    <a:pt x="19" y="21"/>
                  </a:lnTo>
                  <a:lnTo>
                    <a:pt x="23" y="19"/>
                  </a:lnTo>
                  <a:lnTo>
                    <a:pt x="26" y="16"/>
                  </a:lnTo>
                  <a:lnTo>
                    <a:pt x="31" y="16"/>
                  </a:lnTo>
                  <a:lnTo>
                    <a:pt x="37" y="15"/>
                  </a:lnTo>
                  <a:lnTo>
                    <a:pt x="41" y="16"/>
                  </a:lnTo>
                  <a:lnTo>
                    <a:pt x="41" y="2"/>
                  </a:lnTo>
                  <a:lnTo>
                    <a:pt x="36" y="0"/>
                  </a:lnTo>
                  <a:lnTo>
                    <a:pt x="32" y="2"/>
                  </a:lnTo>
                  <a:lnTo>
                    <a:pt x="29" y="2"/>
                  </a:lnTo>
                  <a:lnTo>
                    <a:pt x="23" y="5"/>
                  </a:lnTo>
                  <a:lnTo>
                    <a:pt x="17" y="10"/>
                  </a:lnTo>
                  <a:lnTo>
                    <a:pt x="13" y="18"/>
                  </a:lnTo>
                  <a:lnTo>
                    <a:pt x="13" y="3"/>
                  </a:lnTo>
                  <a:lnTo>
                    <a:pt x="0" y="3"/>
                  </a:lnTo>
                  <a:lnTo>
                    <a:pt x="0" y="8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19" name="Freeform 18"/>
            <p:cNvSpPr>
              <a:spLocks noChangeArrowheads="1"/>
            </p:cNvSpPr>
            <p:nvPr/>
          </p:nvSpPr>
          <p:spPr bwMode="auto">
            <a:xfrm>
              <a:off x="765" y="4086"/>
              <a:ext cx="12" cy="27"/>
            </a:xfrm>
            <a:custGeom>
              <a:avLst/>
              <a:gdLst>
                <a:gd name="T0" fmla="*/ 0 w 41"/>
                <a:gd name="T1" fmla="*/ 9 h 86"/>
                <a:gd name="T2" fmla="*/ 1 w 41"/>
                <a:gd name="T3" fmla="*/ 9 h 86"/>
                <a:gd name="T4" fmla="*/ 1 w 41"/>
                <a:gd name="T5" fmla="*/ 4 h 86"/>
                <a:gd name="T6" fmla="*/ 1 w 41"/>
                <a:gd name="T7" fmla="*/ 3 h 86"/>
                <a:gd name="T8" fmla="*/ 1 w 41"/>
                <a:gd name="T9" fmla="*/ 3 h 86"/>
                <a:gd name="T10" fmla="*/ 2 w 41"/>
                <a:gd name="T11" fmla="*/ 2 h 86"/>
                <a:gd name="T12" fmla="*/ 2 w 41"/>
                <a:gd name="T13" fmla="*/ 2 h 86"/>
                <a:gd name="T14" fmla="*/ 3 w 41"/>
                <a:gd name="T15" fmla="*/ 2 h 86"/>
                <a:gd name="T16" fmla="*/ 3 w 41"/>
                <a:gd name="T17" fmla="*/ 2 h 86"/>
                <a:gd name="T18" fmla="*/ 4 w 41"/>
                <a:gd name="T19" fmla="*/ 2 h 86"/>
                <a:gd name="T20" fmla="*/ 4 w 41"/>
                <a:gd name="T21" fmla="*/ 2 h 86"/>
                <a:gd name="T22" fmla="*/ 4 w 41"/>
                <a:gd name="T23" fmla="*/ 0 h 86"/>
                <a:gd name="T24" fmla="*/ 3 w 41"/>
                <a:gd name="T25" fmla="*/ 0 h 86"/>
                <a:gd name="T26" fmla="*/ 3 w 41"/>
                <a:gd name="T27" fmla="*/ 0 h 86"/>
                <a:gd name="T28" fmla="*/ 3 w 41"/>
                <a:gd name="T29" fmla="*/ 0 h 86"/>
                <a:gd name="T30" fmla="*/ 2 w 41"/>
                <a:gd name="T31" fmla="*/ 1 h 86"/>
                <a:gd name="T32" fmla="*/ 1 w 41"/>
                <a:gd name="T33" fmla="*/ 1 h 86"/>
                <a:gd name="T34" fmla="*/ 1 w 41"/>
                <a:gd name="T35" fmla="*/ 2 h 86"/>
                <a:gd name="T36" fmla="*/ 1 w 41"/>
                <a:gd name="T37" fmla="*/ 0 h 86"/>
                <a:gd name="T38" fmla="*/ 0 w 41"/>
                <a:gd name="T39" fmla="*/ 0 h 86"/>
                <a:gd name="T40" fmla="*/ 0 w 41"/>
                <a:gd name="T41" fmla="*/ 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4" y="86"/>
                  </a:lnTo>
                  <a:lnTo>
                    <a:pt x="14" y="40"/>
                  </a:lnTo>
                  <a:lnTo>
                    <a:pt x="16" y="30"/>
                  </a:lnTo>
                  <a:lnTo>
                    <a:pt x="17" y="25"/>
                  </a:lnTo>
                  <a:lnTo>
                    <a:pt x="20" y="21"/>
                  </a:lnTo>
                  <a:lnTo>
                    <a:pt x="23" y="19"/>
                  </a:lnTo>
                  <a:lnTo>
                    <a:pt x="28" y="16"/>
                  </a:lnTo>
                  <a:lnTo>
                    <a:pt x="31" y="16"/>
                  </a:lnTo>
                  <a:lnTo>
                    <a:pt x="37" y="15"/>
                  </a:lnTo>
                  <a:lnTo>
                    <a:pt x="41" y="16"/>
                  </a:lnTo>
                  <a:lnTo>
                    <a:pt x="41" y="2"/>
                  </a:lnTo>
                  <a:lnTo>
                    <a:pt x="36" y="0"/>
                  </a:lnTo>
                  <a:lnTo>
                    <a:pt x="32" y="2"/>
                  </a:lnTo>
                  <a:lnTo>
                    <a:pt x="29" y="2"/>
                  </a:lnTo>
                  <a:lnTo>
                    <a:pt x="23" y="5"/>
                  </a:lnTo>
                  <a:lnTo>
                    <a:pt x="17" y="10"/>
                  </a:lnTo>
                  <a:lnTo>
                    <a:pt x="13" y="18"/>
                  </a:lnTo>
                  <a:lnTo>
                    <a:pt x="13" y="3"/>
                  </a:lnTo>
                  <a:lnTo>
                    <a:pt x="0" y="3"/>
                  </a:lnTo>
                  <a:lnTo>
                    <a:pt x="0" y="8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20" name="Freeform 19"/>
            <p:cNvSpPr>
              <a:spLocks noChangeArrowheads="1"/>
            </p:cNvSpPr>
            <p:nvPr/>
          </p:nvSpPr>
          <p:spPr bwMode="auto">
            <a:xfrm>
              <a:off x="785" y="4086"/>
              <a:ext cx="25" cy="28"/>
            </a:xfrm>
            <a:custGeom>
              <a:avLst/>
              <a:gdLst>
                <a:gd name="T0" fmla="*/ 7 w 77"/>
                <a:gd name="T1" fmla="*/ 6 h 89"/>
                <a:gd name="T2" fmla="*/ 6 w 77"/>
                <a:gd name="T3" fmla="*/ 7 h 89"/>
                <a:gd name="T4" fmla="*/ 6 w 77"/>
                <a:gd name="T5" fmla="*/ 8 h 89"/>
                <a:gd name="T6" fmla="*/ 5 w 77"/>
                <a:gd name="T7" fmla="*/ 8 h 89"/>
                <a:gd name="T8" fmla="*/ 5 w 77"/>
                <a:gd name="T9" fmla="*/ 8 h 89"/>
                <a:gd name="T10" fmla="*/ 5 w 77"/>
                <a:gd name="T11" fmla="*/ 8 h 89"/>
                <a:gd name="T12" fmla="*/ 4 w 77"/>
                <a:gd name="T13" fmla="*/ 8 h 89"/>
                <a:gd name="T14" fmla="*/ 3 w 77"/>
                <a:gd name="T15" fmla="*/ 8 h 89"/>
                <a:gd name="T16" fmla="*/ 3 w 77"/>
                <a:gd name="T17" fmla="*/ 8 h 89"/>
                <a:gd name="T18" fmla="*/ 2 w 77"/>
                <a:gd name="T19" fmla="*/ 8 h 89"/>
                <a:gd name="T20" fmla="*/ 2 w 77"/>
                <a:gd name="T21" fmla="*/ 7 h 89"/>
                <a:gd name="T22" fmla="*/ 2 w 77"/>
                <a:gd name="T23" fmla="*/ 7 h 89"/>
                <a:gd name="T24" fmla="*/ 2 w 77"/>
                <a:gd name="T25" fmla="*/ 5 h 89"/>
                <a:gd name="T26" fmla="*/ 8 w 77"/>
                <a:gd name="T27" fmla="*/ 5 h 89"/>
                <a:gd name="T28" fmla="*/ 8 w 77"/>
                <a:gd name="T29" fmla="*/ 5 h 89"/>
                <a:gd name="T30" fmla="*/ 8 w 77"/>
                <a:gd name="T31" fmla="*/ 3 h 89"/>
                <a:gd name="T32" fmla="*/ 8 w 77"/>
                <a:gd name="T33" fmla="*/ 3 h 89"/>
                <a:gd name="T34" fmla="*/ 8 w 77"/>
                <a:gd name="T35" fmla="*/ 2 h 89"/>
                <a:gd name="T36" fmla="*/ 7 w 77"/>
                <a:gd name="T37" fmla="*/ 1 h 89"/>
                <a:gd name="T38" fmla="*/ 5 w 77"/>
                <a:gd name="T39" fmla="*/ 1 h 89"/>
                <a:gd name="T40" fmla="*/ 5 w 77"/>
                <a:gd name="T41" fmla="*/ 2 h 89"/>
                <a:gd name="T42" fmla="*/ 5 w 77"/>
                <a:gd name="T43" fmla="*/ 2 h 89"/>
                <a:gd name="T44" fmla="*/ 6 w 77"/>
                <a:gd name="T45" fmla="*/ 2 h 89"/>
                <a:gd name="T46" fmla="*/ 6 w 77"/>
                <a:gd name="T47" fmla="*/ 3 h 89"/>
                <a:gd name="T48" fmla="*/ 7 w 77"/>
                <a:gd name="T49" fmla="*/ 4 h 89"/>
                <a:gd name="T50" fmla="*/ 2 w 77"/>
                <a:gd name="T51" fmla="*/ 4 h 89"/>
                <a:gd name="T52" fmla="*/ 2 w 77"/>
                <a:gd name="T53" fmla="*/ 3 h 89"/>
                <a:gd name="T54" fmla="*/ 2 w 77"/>
                <a:gd name="T55" fmla="*/ 3 h 89"/>
                <a:gd name="T56" fmla="*/ 2 w 77"/>
                <a:gd name="T57" fmla="*/ 3 h 89"/>
                <a:gd name="T58" fmla="*/ 2 w 77"/>
                <a:gd name="T59" fmla="*/ 2 h 89"/>
                <a:gd name="T60" fmla="*/ 3 w 77"/>
                <a:gd name="T61" fmla="*/ 2 h 89"/>
                <a:gd name="T62" fmla="*/ 4 w 77"/>
                <a:gd name="T63" fmla="*/ 2 h 89"/>
                <a:gd name="T64" fmla="*/ 5 w 77"/>
                <a:gd name="T65" fmla="*/ 1 h 89"/>
                <a:gd name="T66" fmla="*/ 7 w 77"/>
                <a:gd name="T67" fmla="*/ 1 h 89"/>
                <a:gd name="T68" fmla="*/ 7 w 77"/>
                <a:gd name="T69" fmla="*/ 1 h 89"/>
                <a:gd name="T70" fmla="*/ 7 w 77"/>
                <a:gd name="T71" fmla="*/ 1 h 89"/>
                <a:gd name="T72" fmla="*/ 6 w 77"/>
                <a:gd name="T73" fmla="*/ 0 h 89"/>
                <a:gd name="T74" fmla="*/ 5 w 77"/>
                <a:gd name="T75" fmla="*/ 0 h 89"/>
                <a:gd name="T76" fmla="*/ 4 w 77"/>
                <a:gd name="T77" fmla="*/ 0 h 89"/>
                <a:gd name="T78" fmla="*/ 3 w 77"/>
                <a:gd name="T79" fmla="*/ 0 h 89"/>
                <a:gd name="T80" fmla="*/ 3 w 77"/>
                <a:gd name="T81" fmla="*/ 0 h 89"/>
                <a:gd name="T82" fmla="*/ 2 w 77"/>
                <a:gd name="T83" fmla="*/ 1 h 89"/>
                <a:gd name="T84" fmla="*/ 1 w 77"/>
                <a:gd name="T85" fmla="*/ 1 h 89"/>
                <a:gd name="T86" fmla="*/ 1 w 77"/>
                <a:gd name="T87" fmla="*/ 2 h 89"/>
                <a:gd name="T88" fmla="*/ 0 w 77"/>
                <a:gd name="T89" fmla="*/ 3 h 89"/>
                <a:gd name="T90" fmla="*/ 0 w 77"/>
                <a:gd name="T91" fmla="*/ 4 h 89"/>
                <a:gd name="T92" fmla="*/ 0 w 77"/>
                <a:gd name="T93" fmla="*/ 5 h 89"/>
                <a:gd name="T94" fmla="*/ 0 w 77"/>
                <a:gd name="T95" fmla="*/ 6 h 89"/>
                <a:gd name="T96" fmla="*/ 0 w 77"/>
                <a:gd name="T97" fmla="*/ 7 h 89"/>
                <a:gd name="T98" fmla="*/ 1 w 77"/>
                <a:gd name="T99" fmla="*/ 8 h 89"/>
                <a:gd name="T100" fmla="*/ 1 w 77"/>
                <a:gd name="T101" fmla="*/ 8 h 89"/>
                <a:gd name="T102" fmla="*/ 2 w 77"/>
                <a:gd name="T103" fmla="*/ 9 h 89"/>
                <a:gd name="T104" fmla="*/ 3 w 77"/>
                <a:gd name="T105" fmla="*/ 9 h 89"/>
                <a:gd name="T106" fmla="*/ 3 w 77"/>
                <a:gd name="T107" fmla="*/ 9 h 89"/>
                <a:gd name="T108" fmla="*/ 4 w 77"/>
                <a:gd name="T109" fmla="*/ 9 h 89"/>
                <a:gd name="T110" fmla="*/ 6 w 77"/>
                <a:gd name="T111" fmla="*/ 9 h 89"/>
                <a:gd name="T112" fmla="*/ 6 w 77"/>
                <a:gd name="T113" fmla="*/ 9 h 89"/>
                <a:gd name="T114" fmla="*/ 7 w 77"/>
                <a:gd name="T115" fmla="*/ 8 h 89"/>
                <a:gd name="T116" fmla="*/ 8 w 77"/>
                <a:gd name="T117" fmla="*/ 8 h 89"/>
                <a:gd name="T118" fmla="*/ 8 w 77"/>
                <a:gd name="T119" fmla="*/ 7 h 89"/>
                <a:gd name="T120" fmla="*/ 8 w 77"/>
                <a:gd name="T121" fmla="*/ 6 h 89"/>
                <a:gd name="T122" fmla="*/ 7 w 77"/>
                <a:gd name="T123" fmla="*/ 6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2" y="60"/>
                  </a:moveTo>
                  <a:lnTo>
                    <a:pt x="59" y="68"/>
                  </a:lnTo>
                  <a:lnTo>
                    <a:pt x="54" y="73"/>
                  </a:lnTo>
                  <a:lnTo>
                    <a:pt x="47" y="76"/>
                  </a:lnTo>
                  <a:lnTo>
                    <a:pt x="45" y="76"/>
                  </a:lnTo>
                  <a:lnTo>
                    <a:pt x="40" y="78"/>
                  </a:lnTo>
                  <a:lnTo>
                    <a:pt x="34" y="76"/>
                  </a:lnTo>
                  <a:lnTo>
                    <a:pt x="29" y="75"/>
                  </a:lnTo>
                  <a:lnTo>
                    <a:pt x="26" y="73"/>
                  </a:lnTo>
                  <a:lnTo>
                    <a:pt x="22" y="70"/>
                  </a:lnTo>
                  <a:lnTo>
                    <a:pt x="18" y="66"/>
                  </a:lnTo>
                  <a:lnTo>
                    <a:pt x="16" y="61"/>
                  </a:lnTo>
                  <a:lnTo>
                    <a:pt x="15" y="50"/>
                  </a:lnTo>
                  <a:lnTo>
                    <a:pt x="77" y="50"/>
                  </a:lnTo>
                  <a:lnTo>
                    <a:pt x="77" y="44"/>
                  </a:lnTo>
                  <a:lnTo>
                    <a:pt x="77" y="34"/>
                  </a:lnTo>
                  <a:lnTo>
                    <a:pt x="75" y="25"/>
                  </a:lnTo>
                  <a:lnTo>
                    <a:pt x="71" y="18"/>
                  </a:lnTo>
                  <a:lnTo>
                    <a:pt x="68" y="13"/>
                  </a:lnTo>
                  <a:lnTo>
                    <a:pt x="40" y="13"/>
                  </a:lnTo>
                  <a:lnTo>
                    <a:pt x="45" y="14"/>
                  </a:lnTo>
                  <a:lnTo>
                    <a:pt x="48" y="15"/>
                  </a:lnTo>
                  <a:lnTo>
                    <a:pt x="56" y="19"/>
                  </a:lnTo>
                  <a:lnTo>
                    <a:pt x="60" y="28"/>
                  </a:lnTo>
                  <a:lnTo>
                    <a:pt x="63" y="38"/>
                  </a:lnTo>
                  <a:lnTo>
                    <a:pt x="15" y="38"/>
                  </a:lnTo>
                  <a:lnTo>
                    <a:pt x="15" y="33"/>
                  </a:lnTo>
                  <a:lnTo>
                    <a:pt x="17" y="28"/>
                  </a:lnTo>
                  <a:lnTo>
                    <a:pt x="20" y="23"/>
                  </a:lnTo>
                  <a:lnTo>
                    <a:pt x="22" y="19"/>
                  </a:lnTo>
                  <a:lnTo>
                    <a:pt x="29" y="15"/>
                  </a:lnTo>
                  <a:lnTo>
                    <a:pt x="34" y="14"/>
                  </a:lnTo>
                  <a:lnTo>
                    <a:pt x="40" y="13"/>
                  </a:lnTo>
                  <a:lnTo>
                    <a:pt x="68" y="13"/>
                  </a:lnTo>
                  <a:lnTo>
                    <a:pt x="66" y="13"/>
                  </a:lnTo>
                  <a:lnTo>
                    <a:pt x="62" y="8"/>
                  </a:lnTo>
                  <a:lnTo>
                    <a:pt x="54" y="4"/>
                  </a:lnTo>
                  <a:lnTo>
                    <a:pt x="47" y="2"/>
                  </a:lnTo>
                  <a:lnTo>
                    <a:pt x="39" y="0"/>
                  </a:lnTo>
                  <a:lnTo>
                    <a:pt x="29" y="2"/>
                  </a:lnTo>
                  <a:lnTo>
                    <a:pt x="23" y="4"/>
                  </a:lnTo>
                  <a:lnTo>
                    <a:pt x="16" y="8"/>
                  </a:lnTo>
                  <a:lnTo>
                    <a:pt x="10" y="13"/>
                  </a:lnTo>
                  <a:lnTo>
                    <a:pt x="5" y="19"/>
                  </a:lnTo>
                  <a:lnTo>
                    <a:pt x="3" y="28"/>
                  </a:lnTo>
                  <a:lnTo>
                    <a:pt x="0" y="36"/>
                  </a:lnTo>
                  <a:lnTo>
                    <a:pt x="0" y="46"/>
                  </a:lnTo>
                  <a:lnTo>
                    <a:pt x="0" y="55"/>
                  </a:lnTo>
                  <a:lnTo>
                    <a:pt x="3" y="64"/>
                  </a:lnTo>
                  <a:lnTo>
                    <a:pt x="5" y="71"/>
                  </a:lnTo>
                  <a:lnTo>
                    <a:pt x="10" y="78"/>
                  </a:lnTo>
                  <a:lnTo>
                    <a:pt x="16" y="83"/>
                  </a:lnTo>
                  <a:lnTo>
                    <a:pt x="23" y="86"/>
                  </a:lnTo>
                  <a:lnTo>
                    <a:pt x="29" y="89"/>
                  </a:lnTo>
                  <a:lnTo>
                    <a:pt x="39" y="89"/>
                  </a:lnTo>
                  <a:lnTo>
                    <a:pt x="52" y="86"/>
                  </a:lnTo>
                  <a:lnTo>
                    <a:pt x="58" y="85"/>
                  </a:lnTo>
                  <a:lnTo>
                    <a:pt x="64" y="81"/>
                  </a:lnTo>
                  <a:lnTo>
                    <a:pt x="71" y="73"/>
                  </a:lnTo>
                  <a:lnTo>
                    <a:pt x="75" y="66"/>
                  </a:lnTo>
                  <a:lnTo>
                    <a:pt x="76" y="60"/>
                  </a:lnTo>
                  <a:lnTo>
                    <a:pt x="62" y="6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21" name="Rectangle 20"/>
            <p:cNvSpPr>
              <a:spLocks noChangeArrowheads="1"/>
            </p:cNvSpPr>
            <p:nvPr/>
          </p:nvSpPr>
          <p:spPr bwMode="auto">
            <a:xfrm>
              <a:off x="820" y="4087"/>
              <a:ext cx="4" cy="26"/>
            </a:xfrm>
            <a:prstGeom prst="rect">
              <a:avLst/>
            </a:prstGeom>
            <a:noFill/>
            <a:ln w="9360" cap="sq">
              <a:solidFill>
                <a:srgbClr val="FAFD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622" name="Rectangle 21"/>
            <p:cNvSpPr>
              <a:spLocks noChangeArrowheads="1"/>
            </p:cNvSpPr>
            <p:nvPr/>
          </p:nvSpPr>
          <p:spPr bwMode="auto">
            <a:xfrm>
              <a:off x="820" y="4077"/>
              <a:ext cx="4" cy="4"/>
            </a:xfrm>
            <a:prstGeom prst="rect">
              <a:avLst/>
            </a:prstGeom>
            <a:noFill/>
            <a:ln w="9360" cap="sq">
              <a:solidFill>
                <a:srgbClr val="FAFD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623" name="Freeform 22"/>
            <p:cNvSpPr>
              <a:spLocks noChangeArrowheads="1"/>
            </p:cNvSpPr>
            <p:nvPr/>
          </p:nvSpPr>
          <p:spPr bwMode="auto">
            <a:xfrm>
              <a:off x="837" y="4086"/>
              <a:ext cx="12" cy="27"/>
            </a:xfrm>
            <a:custGeom>
              <a:avLst/>
              <a:gdLst>
                <a:gd name="T0" fmla="*/ 0 w 41"/>
                <a:gd name="T1" fmla="*/ 9 h 86"/>
                <a:gd name="T2" fmla="*/ 1 w 41"/>
                <a:gd name="T3" fmla="*/ 9 h 86"/>
                <a:gd name="T4" fmla="*/ 1 w 41"/>
                <a:gd name="T5" fmla="*/ 4 h 86"/>
                <a:gd name="T6" fmla="*/ 1 w 41"/>
                <a:gd name="T7" fmla="*/ 3 h 86"/>
                <a:gd name="T8" fmla="*/ 1 w 41"/>
                <a:gd name="T9" fmla="*/ 3 h 86"/>
                <a:gd name="T10" fmla="*/ 2 w 41"/>
                <a:gd name="T11" fmla="*/ 2 h 86"/>
                <a:gd name="T12" fmla="*/ 2 w 41"/>
                <a:gd name="T13" fmla="*/ 2 h 86"/>
                <a:gd name="T14" fmla="*/ 3 w 41"/>
                <a:gd name="T15" fmla="*/ 2 h 86"/>
                <a:gd name="T16" fmla="*/ 3 w 41"/>
                <a:gd name="T17" fmla="*/ 2 h 86"/>
                <a:gd name="T18" fmla="*/ 4 w 41"/>
                <a:gd name="T19" fmla="*/ 2 h 86"/>
                <a:gd name="T20" fmla="*/ 4 w 41"/>
                <a:gd name="T21" fmla="*/ 2 h 86"/>
                <a:gd name="T22" fmla="*/ 4 w 41"/>
                <a:gd name="T23" fmla="*/ 0 h 86"/>
                <a:gd name="T24" fmla="*/ 3 w 41"/>
                <a:gd name="T25" fmla="*/ 0 h 86"/>
                <a:gd name="T26" fmla="*/ 3 w 41"/>
                <a:gd name="T27" fmla="*/ 0 h 86"/>
                <a:gd name="T28" fmla="*/ 3 w 41"/>
                <a:gd name="T29" fmla="*/ 0 h 86"/>
                <a:gd name="T30" fmla="*/ 2 w 41"/>
                <a:gd name="T31" fmla="*/ 1 h 86"/>
                <a:gd name="T32" fmla="*/ 1 w 41"/>
                <a:gd name="T33" fmla="*/ 1 h 86"/>
                <a:gd name="T34" fmla="*/ 1 w 41"/>
                <a:gd name="T35" fmla="*/ 2 h 86"/>
                <a:gd name="T36" fmla="*/ 1 w 41"/>
                <a:gd name="T37" fmla="*/ 0 h 86"/>
                <a:gd name="T38" fmla="*/ 0 w 41"/>
                <a:gd name="T39" fmla="*/ 0 h 86"/>
                <a:gd name="T40" fmla="*/ 0 w 41"/>
                <a:gd name="T41" fmla="*/ 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3" y="86"/>
                  </a:lnTo>
                  <a:lnTo>
                    <a:pt x="13" y="40"/>
                  </a:lnTo>
                  <a:lnTo>
                    <a:pt x="15" y="30"/>
                  </a:lnTo>
                  <a:lnTo>
                    <a:pt x="17" y="25"/>
                  </a:lnTo>
                  <a:lnTo>
                    <a:pt x="19" y="21"/>
                  </a:lnTo>
                  <a:lnTo>
                    <a:pt x="23" y="19"/>
                  </a:lnTo>
                  <a:lnTo>
                    <a:pt x="27" y="16"/>
                  </a:lnTo>
                  <a:lnTo>
                    <a:pt x="31" y="16"/>
                  </a:lnTo>
                  <a:lnTo>
                    <a:pt x="37" y="15"/>
                  </a:lnTo>
                  <a:lnTo>
                    <a:pt x="41" y="16"/>
                  </a:lnTo>
                  <a:lnTo>
                    <a:pt x="41" y="2"/>
                  </a:lnTo>
                  <a:lnTo>
                    <a:pt x="36" y="0"/>
                  </a:lnTo>
                  <a:lnTo>
                    <a:pt x="33" y="2"/>
                  </a:lnTo>
                  <a:lnTo>
                    <a:pt x="29" y="2"/>
                  </a:lnTo>
                  <a:lnTo>
                    <a:pt x="22" y="5"/>
                  </a:lnTo>
                  <a:lnTo>
                    <a:pt x="17" y="10"/>
                  </a:lnTo>
                  <a:lnTo>
                    <a:pt x="13" y="18"/>
                  </a:lnTo>
                  <a:lnTo>
                    <a:pt x="13" y="3"/>
                  </a:lnTo>
                  <a:lnTo>
                    <a:pt x="0" y="3"/>
                  </a:lnTo>
                  <a:lnTo>
                    <a:pt x="0" y="8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24" name="Freeform 23"/>
            <p:cNvSpPr>
              <a:spLocks noChangeArrowheads="1"/>
            </p:cNvSpPr>
            <p:nvPr/>
          </p:nvSpPr>
          <p:spPr bwMode="auto">
            <a:xfrm>
              <a:off x="857" y="4086"/>
              <a:ext cx="26" cy="28"/>
            </a:xfrm>
            <a:custGeom>
              <a:avLst/>
              <a:gdLst>
                <a:gd name="T0" fmla="*/ 6 w 81"/>
                <a:gd name="T1" fmla="*/ 8 h 89"/>
                <a:gd name="T2" fmla="*/ 6 w 81"/>
                <a:gd name="T3" fmla="*/ 9 h 89"/>
                <a:gd name="T4" fmla="*/ 8 w 81"/>
                <a:gd name="T5" fmla="*/ 9 h 89"/>
                <a:gd name="T6" fmla="*/ 9 w 81"/>
                <a:gd name="T7" fmla="*/ 8 h 89"/>
                <a:gd name="T8" fmla="*/ 8 w 81"/>
                <a:gd name="T9" fmla="*/ 8 h 89"/>
                <a:gd name="T10" fmla="*/ 8 w 81"/>
                <a:gd name="T11" fmla="*/ 7 h 89"/>
                <a:gd name="T12" fmla="*/ 6 w 81"/>
                <a:gd name="T13" fmla="*/ 5 h 89"/>
                <a:gd name="T14" fmla="*/ 6 w 81"/>
                <a:gd name="T15" fmla="*/ 7 h 89"/>
                <a:gd name="T16" fmla="*/ 5 w 81"/>
                <a:gd name="T17" fmla="*/ 7 h 89"/>
                <a:gd name="T18" fmla="*/ 5 w 81"/>
                <a:gd name="T19" fmla="*/ 8 h 89"/>
                <a:gd name="T20" fmla="*/ 3 w 81"/>
                <a:gd name="T21" fmla="*/ 8 h 89"/>
                <a:gd name="T22" fmla="*/ 2 w 81"/>
                <a:gd name="T23" fmla="*/ 8 h 89"/>
                <a:gd name="T24" fmla="*/ 2 w 81"/>
                <a:gd name="T25" fmla="*/ 7 h 89"/>
                <a:gd name="T26" fmla="*/ 2 w 81"/>
                <a:gd name="T27" fmla="*/ 6 h 89"/>
                <a:gd name="T28" fmla="*/ 3 w 81"/>
                <a:gd name="T29" fmla="*/ 5 h 89"/>
                <a:gd name="T30" fmla="*/ 5 w 81"/>
                <a:gd name="T31" fmla="*/ 5 h 89"/>
                <a:gd name="T32" fmla="*/ 6 w 81"/>
                <a:gd name="T33" fmla="*/ 5 h 89"/>
                <a:gd name="T34" fmla="*/ 8 w 81"/>
                <a:gd name="T35" fmla="*/ 3 h 89"/>
                <a:gd name="T36" fmla="*/ 7 w 81"/>
                <a:gd name="T37" fmla="*/ 2 h 89"/>
                <a:gd name="T38" fmla="*/ 7 w 81"/>
                <a:gd name="T39" fmla="*/ 1 h 89"/>
                <a:gd name="T40" fmla="*/ 6 w 81"/>
                <a:gd name="T41" fmla="*/ 0 h 89"/>
                <a:gd name="T42" fmla="*/ 4 w 81"/>
                <a:gd name="T43" fmla="*/ 0 h 89"/>
                <a:gd name="T44" fmla="*/ 3 w 81"/>
                <a:gd name="T45" fmla="*/ 0 h 89"/>
                <a:gd name="T46" fmla="*/ 1 w 81"/>
                <a:gd name="T47" fmla="*/ 1 h 89"/>
                <a:gd name="T48" fmla="*/ 1 w 81"/>
                <a:gd name="T49" fmla="*/ 2 h 89"/>
                <a:gd name="T50" fmla="*/ 1 w 81"/>
                <a:gd name="T51" fmla="*/ 3 h 89"/>
                <a:gd name="T52" fmla="*/ 2 w 81"/>
                <a:gd name="T53" fmla="*/ 3 h 89"/>
                <a:gd name="T54" fmla="*/ 2 w 81"/>
                <a:gd name="T55" fmla="*/ 2 h 89"/>
                <a:gd name="T56" fmla="*/ 3 w 81"/>
                <a:gd name="T57" fmla="*/ 2 h 89"/>
                <a:gd name="T58" fmla="*/ 4 w 81"/>
                <a:gd name="T59" fmla="*/ 1 h 89"/>
                <a:gd name="T60" fmla="*/ 5 w 81"/>
                <a:gd name="T61" fmla="*/ 2 h 89"/>
                <a:gd name="T62" fmla="*/ 6 w 81"/>
                <a:gd name="T63" fmla="*/ 3 h 89"/>
                <a:gd name="T64" fmla="*/ 6 w 81"/>
                <a:gd name="T65" fmla="*/ 3 h 89"/>
                <a:gd name="T66" fmla="*/ 5 w 81"/>
                <a:gd name="T67" fmla="*/ 4 h 89"/>
                <a:gd name="T68" fmla="*/ 2 w 81"/>
                <a:gd name="T69" fmla="*/ 4 h 89"/>
                <a:gd name="T70" fmla="*/ 1 w 81"/>
                <a:gd name="T71" fmla="*/ 5 h 89"/>
                <a:gd name="T72" fmla="*/ 0 w 81"/>
                <a:gd name="T73" fmla="*/ 7 h 89"/>
                <a:gd name="T74" fmla="*/ 0 w 81"/>
                <a:gd name="T75" fmla="*/ 8 h 89"/>
                <a:gd name="T76" fmla="*/ 1 w 81"/>
                <a:gd name="T77" fmla="*/ 9 h 89"/>
                <a:gd name="T78" fmla="*/ 2 w 81"/>
                <a:gd name="T79" fmla="*/ 9 h 89"/>
                <a:gd name="T80" fmla="*/ 4 w 81"/>
                <a:gd name="T81" fmla="*/ 9 h 89"/>
                <a:gd name="T82" fmla="*/ 5 w 81"/>
                <a:gd name="T83" fmla="*/ 8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1"/>
                <a:gd name="T127" fmla="*/ 0 h 89"/>
                <a:gd name="T128" fmla="*/ 81 w 81"/>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1" h="89">
                  <a:moveTo>
                    <a:pt x="58" y="75"/>
                  </a:moveTo>
                  <a:lnTo>
                    <a:pt x="58" y="76"/>
                  </a:lnTo>
                  <a:lnTo>
                    <a:pt x="59" y="81"/>
                  </a:lnTo>
                  <a:lnTo>
                    <a:pt x="61" y="85"/>
                  </a:lnTo>
                  <a:lnTo>
                    <a:pt x="66" y="88"/>
                  </a:lnTo>
                  <a:lnTo>
                    <a:pt x="72" y="88"/>
                  </a:lnTo>
                  <a:lnTo>
                    <a:pt x="81" y="88"/>
                  </a:lnTo>
                  <a:lnTo>
                    <a:pt x="81" y="76"/>
                  </a:lnTo>
                  <a:lnTo>
                    <a:pt x="77" y="78"/>
                  </a:lnTo>
                  <a:lnTo>
                    <a:pt x="73" y="76"/>
                  </a:lnTo>
                  <a:lnTo>
                    <a:pt x="72" y="75"/>
                  </a:lnTo>
                  <a:lnTo>
                    <a:pt x="71" y="69"/>
                  </a:lnTo>
                  <a:lnTo>
                    <a:pt x="71" y="44"/>
                  </a:lnTo>
                  <a:lnTo>
                    <a:pt x="57" y="44"/>
                  </a:lnTo>
                  <a:lnTo>
                    <a:pt x="57" y="56"/>
                  </a:lnTo>
                  <a:lnTo>
                    <a:pt x="57" y="61"/>
                  </a:lnTo>
                  <a:lnTo>
                    <a:pt x="54" y="65"/>
                  </a:lnTo>
                  <a:lnTo>
                    <a:pt x="52" y="69"/>
                  </a:lnTo>
                  <a:lnTo>
                    <a:pt x="48" y="71"/>
                  </a:lnTo>
                  <a:lnTo>
                    <a:pt x="46" y="74"/>
                  </a:lnTo>
                  <a:lnTo>
                    <a:pt x="41" y="75"/>
                  </a:lnTo>
                  <a:lnTo>
                    <a:pt x="29" y="78"/>
                  </a:lnTo>
                  <a:lnTo>
                    <a:pt x="24" y="76"/>
                  </a:lnTo>
                  <a:lnTo>
                    <a:pt x="18" y="74"/>
                  </a:lnTo>
                  <a:lnTo>
                    <a:pt x="16" y="70"/>
                  </a:lnTo>
                  <a:lnTo>
                    <a:pt x="16" y="66"/>
                  </a:lnTo>
                  <a:lnTo>
                    <a:pt x="15" y="64"/>
                  </a:lnTo>
                  <a:lnTo>
                    <a:pt x="16" y="59"/>
                  </a:lnTo>
                  <a:lnTo>
                    <a:pt x="18" y="55"/>
                  </a:lnTo>
                  <a:lnTo>
                    <a:pt x="23" y="51"/>
                  </a:lnTo>
                  <a:lnTo>
                    <a:pt x="29" y="50"/>
                  </a:lnTo>
                  <a:lnTo>
                    <a:pt x="45" y="48"/>
                  </a:lnTo>
                  <a:lnTo>
                    <a:pt x="51" y="46"/>
                  </a:lnTo>
                  <a:lnTo>
                    <a:pt x="57" y="44"/>
                  </a:lnTo>
                  <a:lnTo>
                    <a:pt x="71" y="44"/>
                  </a:lnTo>
                  <a:lnTo>
                    <a:pt x="71" y="26"/>
                  </a:lnTo>
                  <a:lnTo>
                    <a:pt x="71" y="20"/>
                  </a:lnTo>
                  <a:lnTo>
                    <a:pt x="70" y="15"/>
                  </a:lnTo>
                  <a:lnTo>
                    <a:pt x="67" y="10"/>
                  </a:lnTo>
                  <a:lnTo>
                    <a:pt x="64" y="8"/>
                  </a:lnTo>
                  <a:lnTo>
                    <a:pt x="59" y="4"/>
                  </a:lnTo>
                  <a:lnTo>
                    <a:pt x="53" y="2"/>
                  </a:lnTo>
                  <a:lnTo>
                    <a:pt x="46" y="2"/>
                  </a:lnTo>
                  <a:lnTo>
                    <a:pt x="39" y="0"/>
                  </a:lnTo>
                  <a:lnTo>
                    <a:pt x="30" y="2"/>
                  </a:lnTo>
                  <a:lnTo>
                    <a:pt x="24" y="3"/>
                  </a:lnTo>
                  <a:lnTo>
                    <a:pt x="18" y="5"/>
                  </a:lnTo>
                  <a:lnTo>
                    <a:pt x="13" y="8"/>
                  </a:lnTo>
                  <a:lnTo>
                    <a:pt x="9" y="13"/>
                  </a:lnTo>
                  <a:lnTo>
                    <a:pt x="7" y="16"/>
                  </a:lnTo>
                  <a:lnTo>
                    <a:pt x="5" y="21"/>
                  </a:lnTo>
                  <a:lnTo>
                    <a:pt x="5" y="28"/>
                  </a:lnTo>
                  <a:lnTo>
                    <a:pt x="5" y="29"/>
                  </a:lnTo>
                  <a:lnTo>
                    <a:pt x="18" y="29"/>
                  </a:lnTo>
                  <a:lnTo>
                    <a:pt x="18" y="25"/>
                  </a:lnTo>
                  <a:lnTo>
                    <a:pt x="19" y="21"/>
                  </a:lnTo>
                  <a:lnTo>
                    <a:pt x="23" y="16"/>
                  </a:lnTo>
                  <a:lnTo>
                    <a:pt x="29" y="14"/>
                  </a:lnTo>
                  <a:lnTo>
                    <a:pt x="33" y="14"/>
                  </a:lnTo>
                  <a:lnTo>
                    <a:pt x="37" y="13"/>
                  </a:lnTo>
                  <a:lnTo>
                    <a:pt x="46" y="14"/>
                  </a:lnTo>
                  <a:lnTo>
                    <a:pt x="52" y="16"/>
                  </a:lnTo>
                  <a:lnTo>
                    <a:pt x="55" y="20"/>
                  </a:lnTo>
                  <a:lnTo>
                    <a:pt x="57" y="25"/>
                  </a:lnTo>
                  <a:lnTo>
                    <a:pt x="57" y="33"/>
                  </a:lnTo>
                  <a:lnTo>
                    <a:pt x="55" y="34"/>
                  </a:lnTo>
                  <a:lnTo>
                    <a:pt x="53" y="35"/>
                  </a:lnTo>
                  <a:lnTo>
                    <a:pt x="45" y="36"/>
                  </a:lnTo>
                  <a:lnTo>
                    <a:pt x="29" y="38"/>
                  </a:lnTo>
                  <a:lnTo>
                    <a:pt x="16" y="41"/>
                  </a:lnTo>
                  <a:lnTo>
                    <a:pt x="11" y="43"/>
                  </a:lnTo>
                  <a:lnTo>
                    <a:pt x="7" y="46"/>
                  </a:lnTo>
                  <a:lnTo>
                    <a:pt x="3" y="54"/>
                  </a:lnTo>
                  <a:lnTo>
                    <a:pt x="0" y="64"/>
                  </a:lnTo>
                  <a:lnTo>
                    <a:pt x="0" y="70"/>
                  </a:lnTo>
                  <a:lnTo>
                    <a:pt x="3" y="75"/>
                  </a:lnTo>
                  <a:lnTo>
                    <a:pt x="5" y="79"/>
                  </a:lnTo>
                  <a:lnTo>
                    <a:pt x="7" y="83"/>
                  </a:lnTo>
                  <a:lnTo>
                    <a:pt x="16" y="88"/>
                  </a:lnTo>
                  <a:lnTo>
                    <a:pt x="22" y="89"/>
                  </a:lnTo>
                  <a:lnTo>
                    <a:pt x="28" y="89"/>
                  </a:lnTo>
                  <a:lnTo>
                    <a:pt x="36" y="88"/>
                  </a:lnTo>
                  <a:lnTo>
                    <a:pt x="43" y="86"/>
                  </a:lnTo>
                  <a:lnTo>
                    <a:pt x="51" y="81"/>
                  </a:lnTo>
                  <a:lnTo>
                    <a:pt x="58" y="7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25" name="Freeform 24"/>
            <p:cNvSpPr>
              <a:spLocks noChangeArrowheads="1"/>
            </p:cNvSpPr>
            <p:nvPr/>
          </p:nvSpPr>
          <p:spPr bwMode="auto">
            <a:xfrm>
              <a:off x="894" y="4077"/>
              <a:ext cx="11" cy="47"/>
            </a:xfrm>
            <a:custGeom>
              <a:avLst/>
              <a:gdLst>
                <a:gd name="T0" fmla="*/ 3 w 37"/>
                <a:gd name="T1" fmla="*/ 15 h 149"/>
                <a:gd name="T2" fmla="*/ 4 w 37"/>
                <a:gd name="T3" fmla="*/ 15 h 149"/>
                <a:gd name="T4" fmla="*/ 3 w 37"/>
                <a:gd name="T5" fmla="*/ 14 h 149"/>
                <a:gd name="T6" fmla="*/ 2 w 37"/>
                <a:gd name="T7" fmla="*/ 12 h 149"/>
                <a:gd name="T8" fmla="*/ 2 w 37"/>
                <a:gd name="T9" fmla="*/ 10 h 149"/>
                <a:gd name="T10" fmla="*/ 1 w 37"/>
                <a:gd name="T11" fmla="*/ 9 h 149"/>
                <a:gd name="T12" fmla="*/ 1 w 37"/>
                <a:gd name="T13" fmla="*/ 8 h 149"/>
                <a:gd name="T14" fmla="*/ 1 w 37"/>
                <a:gd name="T15" fmla="*/ 7 h 149"/>
                <a:gd name="T16" fmla="*/ 2 w 37"/>
                <a:gd name="T17" fmla="*/ 6 h 149"/>
                <a:gd name="T18" fmla="*/ 2 w 37"/>
                <a:gd name="T19" fmla="*/ 4 h 149"/>
                <a:gd name="T20" fmla="*/ 3 w 37"/>
                <a:gd name="T21" fmla="*/ 2 h 149"/>
                <a:gd name="T22" fmla="*/ 4 w 37"/>
                <a:gd name="T23" fmla="*/ 0 h 149"/>
                <a:gd name="T24" fmla="*/ 3 w 37"/>
                <a:gd name="T25" fmla="*/ 0 h 149"/>
                <a:gd name="T26" fmla="*/ 1 w 37"/>
                <a:gd name="T27" fmla="*/ 2 h 149"/>
                <a:gd name="T28" fmla="*/ 1 w 37"/>
                <a:gd name="T29" fmla="*/ 3 h 149"/>
                <a:gd name="T30" fmla="*/ 1 w 37"/>
                <a:gd name="T31" fmla="*/ 4 h 149"/>
                <a:gd name="T32" fmla="*/ 0 w 37"/>
                <a:gd name="T33" fmla="*/ 4 h 149"/>
                <a:gd name="T34" fmla="*/ 0 w 37"/>
                <a:gd name="T35" fmla="*/ 6 h 149"/>
                <a:gd name="T36" fmla="*/ 0 w 37"/>
                <a:gd name="T37" fmla="*/ 8 h 149"/>
                <a:gd name="T38" fmla="*/ 0 w 37"/>
                <a:gd name="T39" fmla="*/ 10 h 149"/>
                <a:gd name="T40" fmla="*/ 0 w 37"/>
                <a:gd name="T41" fmla="*/ 11 h 149"/>
                <a:gd name="T42" fmla="*/ 1 w 37"/>
                <a:gd name="T43" fmla="*/ 12 h 149"/>
                <a:gd name="T44" fmla="*/ 1 w 37"/>
                <a:gd name="T45" fmla="*/ 14 h 149"/>
                <a:gd name="T46" fmla="*/ 3 w 37"/>
                <a:gd name="T47" fmla="*/ 15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7"/>
                <a:gd name="T73" fmla="*/ 0 h 149"/>
                <a:gd name="T74" fmla="*/ 37 w 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7" h="149">
                  <a:moveTo>
                    <a:pt x="27" y="149"/>
                  </a:moveTo>
                  <a:lnTo>
                    <a:pt x="37" y="149"/>
                  </a:lnTo>
                  <a:lnTo>
                    <a:pt x="27" y="131"/>
                  </a:lnTo>
                  <a:lnTo>
                    <a:pt x="20" y="112"/>
                  </a:lnTo>
                  <a:lnTo>
                    <a:pt x="17" y="93"/>
                  </a:lnTo>
                  <a:lnTo>
                    <a:pt x="15" y="84"/>
                  </a:lnTo>
                  <a:lnTo>
                    <a:pt x="15" y="74"/>
                  </a:lnTo>
                  <a:lnTo>
                    <a:pt x="15" y="66"/>
                  </a:lnTo>
                  <a:lnTo>
                    <a:pt x="17" y="56"/>
                  </a:lnTo>
                  <a:lnTo>
                    <a:pt x="20" y="37"/>
                  </a:lnTo>
                  <a:lnTo>
                    <a:pt x="27" y="18"/>
                  </a:lnTo>
                  <a:lnTo>
                    <a:pt x="37" y="0"/>
                  </a:lnTo>
                  <a:lnTo>
                    <a:pt x="27" y="0"/>
                  </a:lnTo>
                  <a:lnTo>
                    <a:pt x="15" y="18"/>
                  </a:lnTo>
                  <a:lnTo>
                    <a:pt x="10" y="27"/>
                  </a:lnTo>
                  <a:lnTo>
                    <a:pt x="7" y="36"/>
                  </a:lnTo>
                  <a:lnTo>
                    <a:pt x="4" y="44"/>
                  </a:lnTo>
                  <a:lnTo>
                    <a:pt x="2" y="56"/>
                  </a:lnTo>
                  <a:lnTo>
                    <a:pt x="0" y="74"/>
                  </a:lnTo>
                  <a:lnTo>
                    <a:pt x="2" y="94"/>
                  </a:lnTo>
                  <a:lnTo>
                    <a:pt x="4" y="104"/>
                  </a:lnTo>
                  <a:lnTo>
                    <a:pt x="7" y="113"/>
                  </a:lnTo>
                  <a:lnTo>
                    <a:pt x="15" y="131"/>
                  </a:lnTo>
                  <a:lnTo>
                    <a:pt x="27" y="149"/>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26" name="Freeform 25"/>
            <p:cNvSpPr>
              <a:spLocks noChangeArrowheads="1"/>
            </p:cNvSpPr>
            <p:nvPr/>
          </p:nvSpPr>
          <p:spPr bwMode="auto">
            <a:xfrm>
              <a:off x="916" y="4078"/>
              <a:ext cx="13" cy="35"/>
            </a:xfrm>
            <a:custGeom>
              <a:avLst/>
              <a:gdLst>
                <a:gd name="T0" fmla="*/ 3 w 41"/>
                <a:gd name="T1" fmla="*/ 12 h 111"/>
                <a:gd name="T2" fmla="*/ 4 w 41"/>
                <a:gd name="T3" fmla="*/ 12 h 111"/>
                <a:gd name="T4" fmla="*/ 4 w 41"/>
                <a:gd name="T5" fmla="*/ 0 h 111"/>
                <a:gd name="T6" fmla="*/ 3 w 41"/>
                <a:gd name="T7" fmla="*/ 0 h 111"/>
                <a:gd name="T8" fmla="*/ 3 w 41"/>
                <a:gd name="T9" fmla="*/ 1 h 111"/>
                <a:gd name="T10" fmla="*/ 3 w 41"/>
                <a:gd name="T11" fmla="*/ 1 h 111"/>
                <a:gd name="T12" fmla="*/ 3 w 41"/>
                <a:gd name="T13" fmla="*/ 2 h 111"/>
                <a:gd name="T14" fmla="*/ 2 w 41"/>
                <a:gd name="T15" fmla="*/ 2 h 111"/>
                <a:gd name="T16" fmla="*/ 2 w 41"/>
                <a:gd name="T17" fmla="*/ 2 h 111"/>
                <a:gd name="T18" fmla="*/ 1 w 41"/>
                <a:gd name="T19" fmla="*/ 2 h 111"/>
                <a:gd name="T20" fmla="*/ 1 w 41"/>
                <a:gd name="T21" fmla="*/ 2 h 111"/>
                <a:gd name="T22" fmla="*/ 0 w 41"/>
                <a:gd name="T23" fmla="*/ 2 h 111"/>
                <a:gd name="T24" fmla="*/ 0 w 41"/>
                <a:gd name="T25" fmla="*/ 3 h 111"/>
                <a:gd name="T26" fmla="*/ 3 w 41"/>
                <a:gd name="T27" fmla="*/ 3 h 111"/>
                <a:gd name="T28" fmla="*/ 3 w 41"/>
                <a:gd name="T29" fmla="*/ 12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1"/>
                <a:gd name="T46" fmla="*/ 0 h 111"/>
                <a:gd name="T47" fmla="*/ 41 w 41"/>
                <a:gd name="T48" fmla="*/ 111 h 1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1" h="111">
                  <a:moveTo>
                    <a:pt x="26" y="111"/>
                  </a:moveTo>
                  <a:lnTo>
                    <a:pt x="41" y="111"/>
                  </a:lnTo>
                  <a:lnTo>
                    <a:pt x="41" y="0"/>
                  </a:lnTo>
                  <a:lnTo>
                    <a:pt x="29" y="0"/>
                  </a:lnTo>
                  <a:lnTo>
                    <a:pt x="29" y="5"/>
                  </a:lnTo>
                  <a:lnTo>
                    <a:pt x="26" y="10"/>
                  </a:lnTo>
                  <a:lnTo>
                    <a:pt x="24" y="14"/>
                  </a:lnTo>
                  <a:lnTo>
                    <a:pt x="20" y="18"/>
                  </a:lnTo>
                  <a:lnTo>
                    <a:pt x="17" y="19"/>
                  </a:lnTo>
                  <a:lnTo>
                    <a:pt x="12" y="22"/>
                  </a:lnTo>
                  <a:lnTo>
                    <a:pt x="6" y="22"/>
                  </a:lnTo>
                  <a:lnTo>
                    <a:pt x="0" y="22"/>
                  </a:lnTo>
                  <a:lnTo>
                    <a:pt x="0" y="33"/>
                  </a:lnTo>
                  <a:lnTo>
                    <a:pt x="26" y="33"/>
                  </a:lnTo>
                  <a:lnTo>
                    <a:pt x="26" y="111"/>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27" name="Freeform 26"/>
            <p:cNvSpPr>
              <a:spLocks noChangeArrowheads="1"/>
            </p:cNvSpPr>
            <p:nvPr/>
          </p:nvSpPr>
          <p:spPr bwMode="auto">
            <a:xfrm>
              <a:off x="946" y="4078"/>
              <a:ext cx="26" cy="36"/>
            </a:xfrm>
            <a:custGeom>
              <a:avLst/>
              <a:gdLst>
                <a:gd name="T0" fmla="*/ 0 w 80"/>
                <a:gd name="T1" fmla="*/ 9 h 114"/>
                <a:gd name="T2" fmla="*/ 1 w 80"/>
                <a:gd name="T3" fmla="*/ 11 h 114"/>
                <a:gd name="T4" fmla="*/ 2 w 80"/>
                <a:gd name="T5" fmla="*/ 12 h 114"/>
                <a:gd name="T6" fmla="*/ 3 w 80"/>
                <a:gd name="T7" fmla="*/ 12 h 114"/>
                <a:gd name="T8" fmla="*/ 5 w 80"/>
                <a:gd name="T9" fmla="*/ 12 h 114"/>
                <a:gd name="T10" fmla="*/ 7 w 80"/>
                <a:gd name="T11" fmla="*/ 11 h 114"/>
                <a:gd name="T12" fmla="*/ 8 w 80"/>
                <a:gd name="T13" fmla="*/ 9 h 114"/>
                <a:gd name="T14" fmla="*/ 9 w 80"/>
                <a:gd name="T15" fmla="*/ 7 h 114"/>
                <a:gd name="T16" fmla="*/ 9 w 80"/>
                <a:gd name="T17" fmla="*/ 4 h 114"/>
                <a:gd name="T18" fmla="*/ 8 w 80"/>
                <a:gd name="T19" fmla="*/ 2 h 114"/>
                <a:gd name="T20" fmla="*/ 7 w 80"/>
                <a:gd name="T21" fmla="*/ 1 h 114"/>
                <a:gd name="T22" fmla="*/ 5 w 80"/>
                <a:gd name="T23" fmla="*/ 2 h 114"/>
                <a:gd name="T24" fmla="*/ 6 w 80"/>
                <a:gd name="T25" fmla="*/ 2 h 114"/>
                <a:gd name="T26" fmla="*/ 7 w 80"/>
                <a:gd name="T27" fmla="*/ 3 h 114"/>
                <a:gd name="T28" fmla="*/ 7 w 80"/>
                <a:gd name="T29" fmla="*/ 3 h 114"/>
                <a:gd name="T30" fmla="*/ 7 w 80"/>
                <a:gd name="T31" fmla="*/ 5 h 114"/>
                <a:gd name="T32" fmla="*/ 6 w 80"/>
                <a:gd name="T33" fmla="*/ 6 h 114"/>
                <a:gd name="T34" fmla="*/ 5 w 80"/>
                <a:gd name="T35" fmla="*/ 6 h 114"/>
                <a:gd name="T36" fmla="*/ 4 w 80"/>
                <a:gd name="T37" fmla="*/ 6 h 114"/>
                <a:gd name="T38" fmla="*/ 2 w 80"/>
                <a:gd name="T39" fmla="*/ 6 h 114"/>
                <a:gd name="T40" fmla="*/ 2 w 80"/>
                <a:gd name="T41" fmla="*/ 4 h 114"/>
                <a:gd name="T42" fmla="*/ 2 w 80"/>
                <a:gd name="T43" fmla="*/ 3 h 114"/>
                <a:gd name="T44" fmla="*/ 3 w 80"/>
                <a:gd name="T45" fmla="*/ 2 h 114"/>
                <a:gd name="T46" fmla="*/ 4 w 80"/>
                <a:gd name="T47" fmla="*/ 2 h 114"/>
                <a:gd name="T48" fmla="*/ 7 w 80"/>
                <a:gd name="T49" fmla="*/ 1 h 114"/>
                <a:gd name="T50" fmla="*/ 6 w 80"/>
                <a:gd name="T51" fmla="*/ 0 h 114"/>
                <a:gd name="T52" fmla="*/ 4 w 80"/>
                <a:gd name="T53" fmla="*/ 0 h 114"/>
                <a:gd name="T54" fmla="*/ 3 w 80"/>
                <a:gd name="T55" fmla="*/ 0 h 114"/>
                <a:gd name="T56" fmla="*/ 1 w 80"/>
                <a:gd name="T57" fmla="*/ 1 h 114"/>
                <a:gd name="T58" fmla="*/ 0 w 80"/>
                <a:gd name="T59" fmla="*/ 3 h 114"/>
                <a:gd name="T60" fmla="*/ 0 w 80"/>
                <a:gd name="T61" fmla="*/ 4 h 114"/>
                <a:gd name="T62" fmla="*/ 0 w 80"/>
                <a:gd name="T63" fmla="*/ 6 h 114"/>
                <a:gd name="T64" fmla="*/ 1 w 80"/>
                <a:gd name="T65" fmla="*/ 7 h 114"/>
                <a:gd name="T66" fmla="*/ 2 w 80"/>
                <a:gd name="T67" fmla="*/ 8 h 114"/>
                <a:gd name="T68" fmla="*/ 4 w 80"/>
                <a:gd name="T69" fmla="*/ 8 h 114"/>
                <a:gd name="T70" fmla="*/ 6 w 80"/>
                <a:gd name="T71" fmla="*/ 8 h 114"/>
                <a:gd name="T72" fmla="*/ 7 w 80"/>
                <a:gd name="T73" fmla="*/ 7 h 114"/>
                <a:gd name="T74" fmla="*/ 7 w 80"/>
                <a:gd name="T75" fmla="*/ 9 h 114"/>
                <a:gd name="T76" fmla="*/ 6 w 80"/>
                <a:gd name="T77" fmla="*/ 10 h 114"/>
                <a:gd name="T78" fmla="*/ 5 w 80"/>
                <a:gd name="T79" fmla="*/ 10 h 114"/>
                <a:gd name="T80" fmla="*/ 4 w 80"/>
                <a:gd name="T81" fmla="*/ 11 h 114"/>
                <a:gd name="T82" fmla="*/ 3 w 80"/>
                <a:gd name="T83" fmla="*/ 11 h 114"/>
                <a:gd name="T84" fmla="*/ 2 w 80"/>
                <a:gd name="T85" fmla="*/ 10 h 114"/>
                <a:gd name="T86" fmla="*/ 0 w 80"/>
                <a:gd name="T87" fmla="*/ 9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0"/>
                <a:gd name="T133" fmla="*/ 0 h 114"/>
                <a:gd name="T134" fmla="*/ 80 w 80"/>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0" h="114">
                  <a:moveTo>
                    <a:pt x="1" y="85"/>
                  </a:moveTo>
                  <a:lnTo>
                    <a:pt x="1" y="91"/>
                  </a:lnTo>
                  <a:lnTo>
                    <a:pt x="4" y="98"/>
                  </a:lnTo>
                  <a:lnTo>
                    <a:pt x="6" y="103"/>
                  </a:lnTo>
                  <a:lnTo>
                    <a:pt x="11" y="106"/>
                  </a:lnTo>
                  <a:lnTo>
                    <a:pt x="16" y="110"/>
                  </a:lnTo>
                  <a:lnTo>
                    <a:pt x="22" y="113"/>
                  </a:lnTo>
                  <a:lnTo>
                    <a:pt x="29" y="114"/>
                  </a:lnTo>
                  <a:lnTo>
                    <a:pt x="36" y="114"/>
                  </a:lnTo>
                  <a:lnTo>
                    <a:pt x="47" y="114"/>
                  </a:lnTo>
                  <a:lnTo>
                    <a:pt x="55" y="110"/>
                  </a:lnTo>
                  <a:lnTo>
                    <a:pt x="62" y="105"/>
                  </a:lnTo>
                  <a:lnTo>
                    <a:pt x="68" y="99"/>
                  </a:lnTo>
                  <a:lnTo>
                    <a:pt x="74" y="90"/>
                  </a:lnTo>
                  <a:lnTo>
                    <a:pt x="77" y="80"/>
                  </a:lnTo>
                  <a:lnTo>
                    <a:pt x="79" y="68"/>
                  </a:lnTo>
                  <a:lnTo>
                    <a:pt x="80" y="53"/>
                  </a:lnTo>
                  <a:lnTo>
                    <a:pt x="79" y="41"/>
                  </a:lnTo>
                  <a:lnTo>
                    <a:pt x="77" y="30"/>
                  </a:lnTo>
                  <a:lnTo>
                    <a:pt x="74" y="22"/>
                  </a:lnTo>
                  <a:lnTo>
                    <a:pt x="70" y="14"/>
                  </a:lnTo>
                  <a:lnTo>
                    <a:pt x="68" y="13"/>
                  </a:lnTo>
                  <a:lnTo>
                    <a:pt x="38" y="13"/>
                  </a:lnTo>
                  <a:lnTo>
                    <a:pt x="44" y="14"/>
                  </a:lnTo>
                  <a:lnTo>
                    <a:pt x="49" y="15"/>
                  </a:lnTo>
                  <a:lnTo>
                    <a:pt x="53" y="18"/>
                  </a:lnTo>
                  <a:lnTo>
                    <a:pt x="56" y="20"/>
                  </a:lnTo>
                  <a:lnTo>
                    <a:pt x="58" y="24"/>
                  </a:lnTo>
                  <a:lnTo>
                    <a:pt x="60" y="28"/>
                  </a:lnTo>
                  <a:lnTo>
                    <a:pt x="61" y="33"/>
                  </a:lnTo>
                  <a:lnTo>
                    <a:pt x="61" y="38"/>
                  </a:lnTo>
                  <a:lnTo>
                    <a:pt x="61" y="44"/>
                  </a:lnTo>
                  <a:lnTo>
                    <a:pt x="60" y="48"/>
                  </a:lnTo>
                  <a:lnTo>
                    <a:pt x="55" y="55"/>
                  </a:lnTo>
                  <a:lnTo>
                    <a:pt x="53" y="59"/>
                  </a:lnTo>
                  <a:lnTo>
                    <a:pt x="48" y="60"/>
                  </a:lnTo>
                  <a:lnTo>
                    <a:pt x="37" y="63"/>
                  </a:lnTo>
                  <a:lnTo>
                    <a:pt x="34" y="61"/>
                  </a:lnTo>
                  <a:lnTo>
                    <a:pt x="29" y="60"/>
                  </a:lnTo>
                  <a:lnTo>
                    <a:pt x="22" y="55"/>
                  </a:lnTo>
                  <a:lnTo>
                    <a:pt x="17" y="48"/>
                  </a:lnTo>
                  <a:lnTo>
                    <a:pt x="16" y="38"/>
                  </a:lnTo>
                  <a:lnTo>
                    <a:pt x="17" y="28"/>
                  </a:lnTo>
                  <a:lnTo>
                    <a:pt x="19" y="24"/>
                  </a:lnTo>
                  <a:lnTo>
                    <a:pt x="22" y="20"/>
                  </a:lnTo>
                  <a:lnTo>
                    <a:pt x="25" y="18"/>
                  </a:lnTo>
                  <a:lnTo>
                    <a:pt x="30" y="15"/>
                  </a:lnTo>
                  <a:lnTo>
                    <a:pt x="34" y="14"/>
                  </a:lnTo>
                  <a:lnTo>
                    <a:pt x="38" y="13"/>
                  </a:lnTo>
                  <a:lnTo>
                    <a:pt x="68" y="13"/>
                  </a:lnTo>
                  <a:lnTo>
                    <a:pt x="64" y="8"/>
                  </a:lnTo>
                  <a:lnTo>
                    <a:pt x="56" y="4"/>
                  </a:lnTo>
                  <a:lnTo>
                    <a:pt x="48" y="2"/>
                  </a:lnTo>
                  <a:lnTo>
                    <a:pt x="38" y="0"/>
                  </a:lnTo>
                  <a:lnTo>
                    <a:pt x="30" y="2"/>
                  </a:lnTo>
                  <a:lnTo>
                    <a:pt x="23" y="3"/>
                  </a:lnTo>
                  <a:lnTo>
                    <a:pt x="17" y="7"/>
                  </a:lnTo>
                  <a:lnTo>
                    <a:pt x="11" y="12"/>
                  </a:lnTo>
                  <a:lnTo>
                    <a:pt x="6" y="17"/>
                  </a:lnTo>
                  <a:lnTo>
                    <a:pt x="4" y="23"/>
                  </a:lnTo>
                  <a:lnTo>
                    <a:pt x="1" y="30"/>
                  </a:lnTo>
                  <a:lnTo>
                    <a:pt x="0" y="38"/>
                  </a:lnTo>
                  <a:lnTo>
                    <a:pt x="1" y="46"/>
                  </a:lnTo>
                  <a:lnTo>
                    <a:pt x="2" y="54"/>
                  </a:lnTo>
                  <a:lnTo>
                    <a:pt x="6" y="60"/>
                  </a:lnTo>
                  <a:lnTo>
                    <a:pt x="10" y="65"/>
                  </a:lnTo>
                  <a:lnTo>
                    <a:pt x="16" y="69"/>
                  </a:lnTo>
                  <a:lnTo>
                    <a:pt x="22" y="73"/>
                  </a:lnTo>
                  <a:lnTo>
                    <a:pt x="29" y="75"/>
                  </a:lnTo>
                  <a:lnTo>
                    <a:pt x="36" y="75"/>
                  </a:lnTo>
                  <a:lnTo>
                    <a:pt x="44" y="75"/>
                  </a:lnTo>
                  <a:lnTo>
                    <a:pt x="52" y="71"/>
                  </a:lnTo>
                  <a:lnTo>
                    <a:pt x="58" y="69"/>
                  </a:lnTo>
                  <a:lnTo>
                    <a:pt x="61" y="66"/>
                  </a:lnTo>
                  <a:lnTo>
                    <a:pt x="64" y="64"/>
                  </a:lnTo>
                  <a:lnTo>
                    <a:pt x="61" y="80"/>
                  </a:lnTo>
                  <a:lnTo>
                    <a:pt x="59" y="86"/>
                  </a:lnTo>
                  <a:lnTo>
                    <a:pt x="56" y="93"/>
                  </a:lnTo>
                  <a:lnTo>
                    <a:pt x="53" y="96"/>
                  </a:lnTo>
                  <a:lnTo>
                    <a:pt x="48" y="100"/>
                  </a:lnTo>
                  <a:lnTo>
                    <a:pt x="42" y="101"/>
                  </a:lnTo>
                  <a:lnTo>
                    <a:pt x="36" y="103"/>
                  </a:lnTo>
                  <a:lnTo>
                    <a:pt x="32" y="101"/>
                  </a:lnTo>
                  <a:lnTo>
                    <a:pt x="28" y="101"/>
                  </a:lnTo>
                  <a:lnTo>
                    <a:pt x="22" y="98"/>
                  </a:lnTo>
                  <a:lnTo>
                    <a:pt x="17" y="93"/>
                  </a:lnTo>
                  <a:lnTo>
                    <a:pt x="16" y="85"/>
                  </a:lnTo>
                  <a:lnTo>
                    <a:pt x="1" y="8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28" name="Freeform 27"/>
            <p:cNvSpPr>
              <a:spLocks noChangeArrowheads="1"/>
            </p:cNvSpPr>
            <p:nvPr/>
          </p:nvSpPr>
          <p:spPr bwMode="auto">
            <a:xfrm>
              <a:off x="980" y="4078"/>
              <a:ext cx="25" cy="36"/>
            </a:xfrm>
            <a:custGeom>
              <a:avLst/>
              <a:gdLst>
                <a:gd name="T0" fmla="*/ 0 w 79"/>
                <a:gd name="T1" fmla="*/ 9 h 114"/>
                <a:gd name="T2" fmla="*/ 1 w 79"/>
                <a:gd name="T3" fmla="*/ 11 h 114"/>
                <a:gd name="T4" fmla="*/ 2 w 79"/>
                <a:gd name="T5" fmla="*/ 12 h 114"/>
                <a:gd name="T6" fmla="*/ 3 w 79"/>
                <a:gd name="T7" fmla="*/ 12 h 114"/>
                <a:gd name="T8" fmla="*/ 5 w 79"/>
                <a:gd name="T9" fmla="*/ 12 h 114"/>
                <a:gd name="T10" fmla="*/ 7 w 79"/>
                <a:gd name="T11" fmla="*/ 11 h 114"/>
                <a:gd name="T12" fmla="*/ 8 w 79"/>
                <a:gd name="T13" fmla="*/ 9 h 114"/>
                <a:gd name="T14" fmla="*/ 8 w 79"/>
                <a:gd name="T15" fmla="*/ 7 h 114"/>
                <a:gd name="T16" fmla="*/ 8 w 79"/>
                <a:gd name="T17" fmla="*/ 4 h 114"/>
                <a:gd name="T18" fmla="*/ 8 w 79"/>
                <a:gd name="T19" fmla="*/ 2 h 114"/>
                <a:gd name="T20" fmla="*/ 7 w 79"/>
                <a:gd name="T21" fmla="*/ 1 h 114"/>
                <a:gd name="T22" fmla="*/ 4 w 79"/>
                <a:gd name="T23" fmla="*/ 2 h 114"/>
                <a:gd name="T24" fmla="*/ 5 w 79"/>
                <a:gd name="T25" fmla="*/ 2 h 114"/>
                <a:gd name="T26" fmla="*/ 6 w 79"/>
                <a:gd name="T27" fmla="*/ 3 h 114"/>
                <a:gd name="T28" fmla="*/ 6 w 79"/>
                <a:gd name="T29" fmla="*/ 3 h 114"/>
                <a:gd name="T30" fmla="*/ 6 w 79"/>
                <a:gd name="T31" fmla="*/ 5 h 114"/>
                <a:gd name="T32" fmla="*/ 6 w 79"/>
                <a:gd name="T33" fmla="*/ 6 h 114"/>
                <a:gd name="T34" fmla="*/ 5 w 79"/>
                <a:gd name="T35" fmla="*/ 6 h 114"/>
                <a:gd name="T36" fmla="*/ 3 w 79"/>
                <a:gd name="T37" fmla="*/ 6 h 114"/>
                <a:gd name="T38" fmla="*/ 2 w 79"/>
                <a:gd name="T39" fmla="*/ 6 h 114"/>
                <a:gd name="T40" fmla="*/ 2 w 79"/>
                <a:gd name="T41" fmla="*/ 4 h 114"/>
                <a:gd name="T42" fmla="*/ 2 w 79"/>
                <a:gd name="T43" fmla="*/ 3 h 114"/>
                <a:gd name="T44" fmla="*/ 3 w 79"/>
                <a:gd name="T45" fmla="*/ 2 h 114"/>
                <a:gd name="T46" fmla="*/ 3 w 79"/>
                <a:gd name="T47" fmla="*/ 2 h 114"/>
                <a:gd name="T48" fmla="*/ 7 w 79"/>
                <a:gd name="T49" fmla="*/ 1 h 114"/>
                <a:gd name="T50" fmla="*/ 6 w 79"/>
                <a:gd name="T51" fmla="*/ 0 h 114"/>
                <a:gd name="T52" fmla="*/ 4 w 79"/>
                <a:gd name="T53" fmla="*/ 0 h 114"/>
                <a:gd name="T54" fmla="*/ 2 w 79"/>
                <a:gd name="T55" fmla="*/ 0 h 114"/>
                <a:gd name="T56" fmla="*/ 1 w 79"/>
                <a:gd name="T57" fmla="*/ 1 h 114"/>
                <a:gd name="T58" fmla="*/ 0 w 79"/>
                <a:gd name="T59" fmla="*/ 3 h 114"/>
                <a:gd name="T60" fmla="*/ 0 w 79"/>
                <a:gd name="T61" fmla="*/ 4 h 114"/>
                <a:gd name="T62" fmla="*/ 0 w 79"/>
                <a:gd name="T63" fmla="*/ 6 h 114"/>
                <a:gd name="T64" fmla="*/ 1 w 79"/>
                <a:gd name="T65" fmla="*/ 7 h 114"/>
                <a:gd name="T66" fmla="*/ 2 w 79"/>
                <a:gd name="T67" fmla="*/ 8 h 114"/>
                <a:gd name="T68" fmla="*/ 4 w 79"/>
                <a:gd name="T69" fmla="*/ 8 h 114"/>
                <a:gd name="T70" fmla="*/ 5 w 79"/>
                <a:gd name="T71" fmla="*/ 8 h 114"/>
                <a:gd name="T72" fmla="*/ 6 w 79"/>
                <a:gd name="T73" fmla="*/ 7 h 114"/>
                <a:gd name="T74" fmla="*/ 6 w 79"/>
                <a:gd name="T75" fmla="*/ 9 h 114"/>
                <a:gd name="T76" fmla="*/ 6 w 79"/>
                <a:gd name="T77" fmla="*/ 10 h 114"/>
                <a:gd name="T78" fmla="*/ 5 w 79"/>
                <a:gd name="T79" fmla="*/ 10 h 114"/>
                <a:gd name="T80" fmla="*/ 4 w 79"/>
                <a:gd name="T81" fmla="*/ 11 h 114"/>
                <a:gd name="T82" fmla="*/ 3 w 79"/>
                <a:gd name="T83" fmla="*/ 11 h 114"/>
                <a:gd name="T84" fmla="*/ 2 w 79"/>
                <a:gd name="T85" fmla="*/ 10 h 114"/>
                <a:gd name="T86" fmla="*/ 0 w 79"/>
                <a:gd name="T87" fmla="*/ 9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9"/>
                <a:gd name="T133" fmla="*/ 0 h 114"/>
                <a:gd name="T134" fmla="*/ 79 w 79"/>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9" h="114">
                  <a:moveTo>
                    <a:pt x="0" y="85"/>
                  </a:moveTo>
                  <a:lnTo>
                    <a:pt x="0" y="91"/>
                  </a:lnTo>
                  <a:lnTo>
                    <a:pt x="2" y="98"/>
                  </a:lnTo>
                  <a:lnTo>
                    <a:pt x="5" y="103"/>
                  </a:lnTo>
                  <a:lnTo>
                    <a:pt x="10" y="106"/>
                  </a:lnTo>
                  <a:lnTo>
                    <a:pt x="15" y="110"/>
                  </a:lnTo>
                  <a:lnTo>
                    <a:pt x="21" y="113"/>
                  </a:lnTo>
                  <a:lnTo>
                    <a:pt x="28" y="114"/>
                  </a:lnTo>
                  <a:lnTo>
                    <a:pt x="35" y="114"/>
                  </a:lnTo>
                  <a:lnTo>
                    <a:pt x="46" y="114"/>
                  </a:lnTo>
                  <a:lnTo>
                    <a:pt x="54" y="110"/>
                  </a:lnTo>
                  <a:lnTo>
                    <a:pt x="63" y="105"/>
                  </a:lnTo>
                  <a:lnTo>
                    <a:pt x="69" y="99"/>
                  </a:lnTo>
                  <a:lnTo>
                    <a:pt x="73" y="90"/>
                  </a:lnTo>
                  <a:lnTo>
                    <a:pt x="77" y="80"/>
                  </a:lnTo>
                  <a:lnTo>
                    <a:pt x="78" y="68"/>
                  </a:lnTo>
                  <a:lnTo>
                    <a:pt x="79" y="53"/>
                  </a:lnTo>
                  <a:lnTo>
                    <a:pt x="78" y="41"/>
                  </a:lnTo>
                  <a:lnTo>
                    <a:pt x="77" y="30"/>
                  </a:lnTo>
                  <a:lnTo>
                    <a:pt x="73" y="22"/>
                  </a:lnTo>
                  <a:lnTo>
                    <a:pt x="69" y="14"/>
                  </a:lnTo>
                  <a:lnTo>
                    <a:pt x="67" y="13"/>
                  </a:lnTo>
                  <a:lnTo>
                    <a:pt x="37" y="13"/>
                  </a:lnTo>
                  <a:lnTo>
                    <a:pt x="43" y="14"/>
                  </a:lnTo>
                  <a:lnTo>
                    <a:pt x="48" y="15"/>
                  </a:lnTo>
                  <a:lnTo>
                    <a:pt x="52" y="18"/>
                  </a:lnTo>
                  <a:lnTo>
                    <a:pt x="55" y="20"/>
                  </a:lnTo>
                  <a:lnTo>
                    <a:pt x="58" y="24"/>
                  </a:lnTo>
                  <a:lnTo>
                    <a:pt x="59" y="28"/>
                  </a:lnTo>
                  <a:lnTo>
                    <a:pt x="60" y="33"/>
                  </a:lnTo>
                  <a:lnTo>
                    <a:pt x="61" y="38"/>
                  </a:lnTo>
                  <a:lnTo>
                    <a:pt x="60" y="44"/>
                  </a:lnTo>
                  <a:lnTo>
                    <a:pt x="59" y="48"/>
                  </a:lnTo>
                  <a:lnTo>
                    <a:pt x="54" y="55"/>
                  </a:lnTo>
                  <a:lnTo>
                    <a:pt x="52" y="59"/>
                  </a:lnTo>
                  <a:lnTo>
                    <a:pt x="48" y="60"/>
                  </a:lnTo>
                  <a:lnTo>
                    <a:pt x="37" y="63"/>
                  </a:lnTo>
                  <a:lnTo>
                    <a:pt x="33" y="61"/>
                  </a:lnTo>
                  <a:lnTo>
                    <a:pt x="28" y="60"/>
                  </a:lnTo>
                  <a:lnTo>
                    <a:pt x="21" y="55"/>
                  </a:lnTo>
                  <a:lnTo>
                    <a:pt x="16" y="48"/>
                  </a:lnTo>
                  <a:lnTo>
                    <a:pt x="15" y="38"/>
                  </a:lnTo>
                  <a:lnTo>
                    <a:pt x="17" y="28"/>
                  </a:lnTo>
                  <a:lnTo>
                    <a:pt x="19" y="24"/>
                  </a:lnTo>
                  <a:lnTo>
                    <a:pt x="22" y="20"/>
                  </a:lnTo>
                  <a:lnTo>
                    <a:pt x="25" y="18"/>
                  </a:lnTo>
                  <a:lnTo>
                    <a:pt x="29" y="15"/>
                  </a:lnTo>
                  <a:lnTo>
                    <a:pt x="34" y="14"/>
                  </a:lnTo>
                  <a:lnTo>
                    <a:pt x="37" y="13"/>
                  </a:lnTo>
                  <a:lnTo>
                    <a:pt x="67" y="13"/>
                  </a:lnTo>
                  <a:lnTo>
                    <a:pt x="63" y="8"/>
                  </a:lnTo>
                  <a:lnTo>
                    <a:pt x="55" y="4"/>
                  </a:lnTo>
                  <a:lnTo>
                    <a:pt x="47" y="2"/>
                  </a:lnTo>
                  <a:lnTo>
                    <a:pt x="37" y="0"/>
                  </a:lnTo>
                  <a:lnTo>
                    <a:pt x="30" y="2"/>
                  </a:lnTo>
                  <a:lnTo>
                    <a:pt x="22" y="3"/>
                  </a:lnTo>
                  <a:lnTo>
                    <a:pt x="16" y="7"/>
                  </a:lnTo>
                  <a:lnTo>
                    <a:pt x="11" y="12"/>
                  </a:lnTo>
                  <a:lnTo>
                    <a:pt x="5" y="17"/>
                  </a:lnTo>
                  <a:lnTo>
                    <a:pt x="2" y="23"/>
                  </a:lnTo>
                  <a:lnTo>
                    <a:pt x="0" y="30"/>
                  </a:lnTo>
                  <a:lnTo>
                    <a:pt x="0" y="38"/>
                  </a:lnTo>
                  <a:lnTo>
                    <a:pt x="0" y="46"/>
                  </a:lnTo>
                  <a:lnTo>
                    <a:pt x="2" y="54"/>
                  </a:lnTo>
                  <a:lnTo>
                    <a:pt x="5" y="60"/>
                  </a:lnTo>
                  <a:lnTo>
                    <a:pt x="10" y="65"/>
                  </a:lnTo>
                  <a:lnTo>
                    <a:pt x="15" y="69"/>
                  </a:lnTo>
                  <a:lnTo>
                    <a:pt x="21" y="73"/>
                  </a:lnTo>
                  <a:lnTo>
                    <a:pt x="28" y="75"/>
                  </a:lnTo>
                  <a:lnTo>
                    <a:pt x="35" y="75"/>
                  </a:lnTo>
                  <a:lnTo>
                    <a:pt x="43" y="75"/>
                  </a:lnTo>
                  <a:lnTo>
                    <a:pt x="52" y="71"/>
                  </a:lnTo>
                  <a:lnTo>
                    <a:pt x="58" y="69"/>
                  </a:lnTo>
                  <a:lnTo>
                    <a:pt x="60" y="66"/>
                  </a:lnTo>
                  <a:lnTo>
                    <a:pt x="64" y="64"/>
                  </a:lnTo>
                  <a:lnTo>
                    <a:pt x="60" y="80"/>
                  </a:lnTo>
                  <a:lnTo>
                    <a:pt x="58" y="86"/>
                  </a:lnTo>
                  <a:lnTo>
                    <a:pt x="55" y="93"/>
                  </a:lnTo>
                  <a:lnTo>
                    <a:pt x="52" y="96"/>
                  </a:lnTo>
                  <a:lnTo>
                    <a:pt x="47" y="100"/>
                  </a:lnTo>
                  <a:lnTo>
                    <a:pt x="42" y="101"/>
                  </a:lnTo>
                  <a:lnTo>
                    <a:pt x="35" y="103"/>
                  </a:lnTo>
                  <a:lnTo>
                    <a:pt x="31" y="101"/>
                  </a:lnTo>
                  <a:lnTo>
                    <a:pt x="27" y="101"/>
                  </a:lnTo>
                  <a:lnTo>
                    <a:pt x="21" y="98"/>
                  </a:lnTo>
                  <a:lnTo>
                    <a:pt x="16" y="93"/>
                  </a:lnTo>
                  <a:lnTo>
                    <a:pt x="15" y="85"/>
                  </a:lnTo>
                  <a:lnTo>
                    <a:pt x="0" y="8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29" name="Freeform 28"/>
            <p:cNvSpPr>
              <a:spLocks noChangeArrowheads="1"/>
            </p:cNvSpPr>
            <p:nvPr/>
          </p:nvSpPr>
          <p:spPr bwMode="auto">
            <a:xfrm>
              <a:off x="1014" y="4079"/>
              <a:ext cx="25" cy="34"/>
            </a:xfrm>
            <a:custGeom>
              <a:avLst/>
              <a:gdLst>
                <a:gd name="T0" fmla="*/ 2 w 78"/>
                <a:gd name="T1" fmla="*/ 11 h 108"/>
                <a:gd name="T2" fmla="*/ 3 w 78"/>
                <a:gd name="T3" fmla="*/ 11 h 108"/>
                <a:gd name="T4" fmla="*/ 4 w 78"/>
                <a:gd name="T5" fmla="*/ 10 h 108"/>
                <a:gd name="T6" fmla="*/ 4 w 78"/>
                <a:gd name="T7" fmla="*/ 9 h 108"/>
                <a:gd name="T8" fmla="*/ 4 w 78"/>
                <a:gd name="T9" fmla="*/ 7 h 108"/>
                <a:gd name="T10" fmla="*/ 5 w 78"/>
                <a:gd name="T11" fmla="*/ 6 h 108"/>
                <a:gd name="T12" fmla="*/ 6 w 78"/>
                <a:gd name="T13" fmla="*/ 5 h 108"/>
                <a:gd name="T14" fmla="*/ 6 w 78"/>
                <a:gd name="T15" fmla="*/ 4 h 108"/>
                <a:gd name="T16" fmla="*/ 7 w 78"/>
                <a:gd name="T17" fmla="*/ 3 h 108"/>
                <a:gd name="T18" fmla="*/ 8 w 78"/>
                <a:gd name="T19" fmla="*/ 2 h 108"/>
                <a:gd name="T20" fmla="*/ 8 w 78"/>
                <a:gd name="T21" fmla="*/ 0 h 108"/>
                <a:gd name="T22" fmla="*/ 0 w 78"/>
                <a:gd name="T23" fmla="*/ 0 h 108"/>
                <a:gd name="T24" fmla="*/ 0 w 78"/>
                <a:gd name="T25" fmla="*/ 2 h 108"/>
                <a:gd name="T26" fmla="*/ 6 w 78"/>
                <a:gd name="T27" fmla="*/ 2 h 108"/>
                <a:gd name="T28" fmla="*/ 5 w 78"/>
                <a:gd name="T29" fmla="*/ 4 h 108"/>
                <a:gd name="T30" fmla="*/ 4 w 78"/>
                <a:gd name="T31" fmla="*/ 5 h 108"/>
                <a:gd name="T32" fmla="*/ 3 w 78"/>
                <a:gd name="T33" fmla="*/ 6 h 108"/>
                <a:gd name="T34" fmla="*/ 3 w 78"/>
                <a:gd name="T35" fmla="*/ 8 h 108"/>
                <a:gd name="T36" fmla="*/ 2 w 78"/>
                <a:gd name="T37" fmla="*/ 9 h 108"/>
                <a:gd name="T38" fmla="*/ 2 w 78"/>
                <a:gd name="T39" fmla="*/ 10 h 108"/>
                <a:gd name="T40" fmla="*/ 2 w 78"/>
                <a:gd name="T41" fmla="*/ 11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108"/>
                <a:gd name="T65" fmla="*/ 78 w 78"/>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108">
                  <a:moveTo>
                    <a:pt x="15" y="108"/>
                  </a:moveTo>
                  <a:lnTo>
                    <a:pt x="31" y="108"/>
                  </a:lnTo>
                  <a:lnTo>
                    <a:pt x="34" y="96"/>
                  </a:lnTo>
                  <a:lnTo>
                    <a:pt x="37" y="82"/>
                  </a:lnTo>
                  <a:lnTo>
                    <a:pt x="42" y="70"/>
                  </a:lnTo>
                  <a:lnTo>
                    <a:pt x="47" y="58"/>
                  </a:lnTo>
                  <a:lnTo>
                    <a:pt x="53" y="46"/>
                  </a:lnTo>
                  <a:lnTo>
                    <a:pt x="61" y="35"/>
                  </a:lnTo>
                  <a:lnTo>
                    <a:pt x="69" y="24"/>
                  </a:lnTo>
                  <a:lnTo>
                    <a:pt x="78" y="14"/>
                  </a:lnTo>
                  <a:lnTo>
                    <a:pt x="78" y="0"/>
                  </a:lnTo>
                  <a:lnTo>
                    <a:pt x="0" y="0"/>
                  </a:lnTo>
                  <a:lnTo>
                    <a:pt x="0" y="15"/>
                  </a:lnTo>
                  <a:lnTo>
                    <a:pt x="61" y="15"/>
                  </a:lnTo>
                  <a:lnTo>
                    <a:pt x="45" y="36"/>
                  </a:lnTo>
                  <a:lnTo>
                    <a:pt x="36" y="47"/>
                  </a:lnTo>
                  <a:lnTo>
                    <a:pt x="30" y="60"/>
                  </a:lnTo>
                  <a:lnTo>
                    <a:pt x="25" y="71"/>
                  </a:lnTo>
                  <a:lnTo>
                    <a:pt x="21" y="83"/>
                  </a:lnTo>
                  <a:lnTo>
                    <a:pt x="17" y="96"/>
                  </a:lnTo>
                  <a:lnTo>
                    <a:pt x="15" y="108"/>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0" name="Freeform 29"/>
            <p:cNvSpPr>
              <a:spLocks noChangeArrowheads="1"/>
            </p:cNvSpPr>
            <p:nvPr/>
          </p:nvSpPr>
          <p:spPr bwMode="auto">
            <a:xfrm>
              <a:off x="1046" y="4077"/>
              <a:ext cx="12" cy="47"/>
            </a:xfrm>
            <a:custGeom>
              <a:avLst/>
              <a:gdLst>
                <a:gd name="T0" fmla="*/ 1 w 38"/>
                <a:gd name="T1" fmla="*/ 15 h 149"/>
                <a:gd name="T2" fmla="*/ 3 w 38"/>
                <a:gd name="T3" fmla="*/ 14 h 149"/>
                <a:gd name="T4" fmla="*/ 3 w 38"/>
                <a:gd name="T5" fmla="*/ 12 h 149"/>
                <a:gd name="T6" fmla="*/ 3 w 38"/>
                <a:gd name="T7" fmla="*/ 11 h 149"/>
                <a:gd name="T8" fmla="*/ 4 w 38"/>
                <a:gd name="T9" fmla="*/ 10 h 149"/>
                <a:gd name="T10" fmla="*/ 4 w 38"/>
                <a:gd name="T11" fmla="*/ 9 h 149"/>
                <a:gd name="T12" fmla="*/ 4 w 38"/>
                <a:gd name="T13" fmla="*/ 8 h 149"/>
                <a:gd name="T14" fmla="*/ 4 w 38"/>
                <a:gd name="T15" fmla="*/ 7 h 149"/>
                <a:gd name="T16" fmla="*/ 4 w 38"/>
                <a:gd name="T17" fmla="*/ 6 h 149"/>
                <a:gd name="T18" fmla="*/ 3 w 38"/>
                <a:gd name="T19" fmla="*/ 4 h 149"/>
                <a:gd name="T20" fmla="*/ 3 w 38"/>
                <a:gd name="T21" fmla="*/ 4 h 149"/>
                <a:gd name="T22" fmla="*/ 3 w 38"/>
                <a:gd name="T23" fmla="*/ 2 h 149"/>
                <a:gd name="T24" fmla="*/ 1 w 38"/>
                <a:gd name="T25" fmla="*/ 0 h 149"/>
                <a:gd name="T26" fmla="*/ 0 w 38"/>
                <a:gd name="T27" fmla="*/ 0 h 149"/>
                <a:gd name="T28" fmla="*/ 1 w 38"/>
                <a:gd name="T29" fmla="*/ 2 h 149"/>
                <a:gd name="T30" fmla="*/ 2 w 38"/>
                <a:gd name="T31" fmla="*/ 4 h 149"/>
                <a:gd name="T32" fmla="*/ 2 w 38"/>
                <a:gd name="T33" fmla="*/ 6 h 149"/>
                <a:gd name="T34" fmla="*/ 3 w 38"/>
                <a:gd name="T35" fmla="*/ 8 h 149"/>
                <a:gd name="T36" fmla="*/ 2 w 38"/>
                <a:gd name="T37" fmla="*/ 10 h 149"/>
                <a:gd name="T38" fmla="*/ 2 w 38"/>
                <a:gd name="T39" fmla="*/ 12 h 149"/>
                <a:gd name="T40" fmla="*/ 1 w 38"/>
                <a:gd name="T41" fmla="*/ 14 h 149"/>
                <a:gd name="T42" fmla="*/ 0 w 38"/>
                <a:gd name="T43" fmla="*/ 15 h 149"/>
                <a:gd name="T44" fmla="*/ 1 w 38"/>
                <a:gd name="T45" fmla="*/ 15 h 1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149"/>
                <a:gd name="T71" fmla="*/ 38 w 38"/>
                <a:gd name="T72" fmla="*/ 149 h 1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149">
                  <a:moveTo>
                    <a:pt x="10" y="149"/>
                  </a:moveTo>
                  <a:lnTo>
                    <a:pt x="22" y="131"/>
                  </a:lnTo>
                  <a:lnTo>
                    <a:pt x="30" y="113"/>
                  </a:lnTo>
                  <a:lnTo>
                    <a:pt x="33" y="104"/>
                  </a:lnTo>
                  <a:lnTo>
                    <a:pt x="35" y="94"/>
                  </a:lnTo>
                  <a:lnTo>
                    <a:pt x="36" y="84"/>
                  </a:lnTo>
                  <a:lnTo>
                    <a:pt x="38" y="74"/>
                  </a:lnTo>
                  <a:lnTo>
                    <a:pt x="36" y="64"/>
                  </a:lnTo>
                  <a:lnTo>
                    <a:pt x="35" y="56"/>
                  </a:lnTo>
                  <a:lnTo>
                    <a:pt x="33" y="44"/>
                  </a:lnTo>
                  <a:lnTo>
                    <a:pt x="30" y="36"/>
                  </a:lnTo>
                  <a:lnTo>
                    <a:pt x="22" y="18"/>
                  </a:lnTo>
                  <a:lnTo>
                    <a:pt x="10" y="0"/>
                  </a:lnTo>
                  <a:lnTo>
                    <a:pt x="0" y="0"/>
                  </a:lnTo>
                  <a:lnTo>
                    <a:pt x="10" y="18"/>
                  </a:lnTo>
                  <a:lnTo>
                    <a:pt x="17" y="37"/>
                  </a:lnTo>
                  <a:lnTo>
                    <a:pt x="21" y="56"/>
                  </a:lnTo>
                  <a:lnTo>
                    <a:pt x="23" y="74"/>
                  </a:lnTo>
                  <a:lnTo>
                    <a:pt x="21" y="93"/>
                  </a:lnTo>
                  <a:lnTo>
                    <a:pt x="17" y="112"/>
                  </a:lnTo>
                  <a:lnTo>
                    <a:pt x="10" y="131"/>
                  </a:lnTo>
                  <a:lnTo>
                    <a:pt x="0" y="149"/>
                  </a:lnTo>
                  <a:lnTo>
                    <a:pt x="10" y="149"/>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1" name="Freeform 30"/>
            <p:cNvSpPr>
              <a:spLocks noChangeArrowheads="1"/>
            </p:cNvSpPr>
            <p:nvPr/>
          </p:nvSpPr>
          <p:spPr bwMode="auto">
            <a:xfrm>
              <a:off x="1105" y="4086"/>
              <a:ext cx="25" cy="28"/>
            </a:xfrm>
            <a:custGeom>
              <a:avLst/>
              <a:gdLst>
                <a:gd name="T0" fmla="*/ 7 w 77"/>
                <a:gd name="T1" fmla="*/ 6 h 89"/>
                <a:gd name="T2" fmla="*/ 6 w 77"/>
                <a:gd name="T3" fmla="*/ 7 h 89"/>
                <a:gd name="T4" fmla="*/ 6 w 77"/>
                <a:gd name="T5" fmla="*/ 8 h 89"/>
                <a:gd name="T6" fmla="*/ 5 w 77"/>
                <a:gd name="T7" fmla="*/ 8 h 89"/>
                <a:gd name="T8" fmla="*/ 5 w 77"/>
                <a:gd name="T9" fmla="*/ 8 h 89"/>
                <a:gd name="T10" fmla="*/ 5 w 77"/>
                <a:gd name="T11" fmla="*/ 8 h 89"/>
                <a:gd name="T12" fmla="*/ 4 w 77"/>
                <a:gd name="T13" fmla="*/ 8 h 89"/>
                <a:gd name="T14" fmla="*/ 3 w 77"/>
                <a:gd name="T15" fmla="*/ 8 h 89"/>
                <a:gd name="T16" fmla="*/ 3 w 77"/>
                <a:gd name="T17" fmla="*/ 8 h 89"/>
                <a:gd name="T18" fmla="*/ 2 w 77"/>
                <a:gd name="T19" fmla="*/ 8 h 89"/>
                <a:gd name="T20" fmla="*/ 2 w 77"/>
                <a:gd name="T21" fmla="*/ 7 h 89"/>
                <a:gd name="T22" fmla="*/ 2 w 77"/>
                <a:gd name="T23" fmla="*/ 7 h 89"/>
                <a:gd name="T24" fmla="*/ 2 w 77"/>
                <a:gd name="T25" fmla="*/ 5 h 89"/>
                <a:gd name="T26" fmla="*/ 8 w 77"/>
                <a:gd name="T27" fmla="*/ 5 h 89"/>
                <a:gd name="T28" fmla="*/ 8 w 77"/>
                <a:gd name="T29" fmla="*/ 5 h 89"/>
                <a:gd name="T30" fmla="*/ 8 w 77"/>
                <a:gd name="T31" fmla="*/ 3 h 89"/>
                <a:gd name="T32" fmla="*/ 8 w 77"/>
                <a:gd name="T33" fmla="*/ 3 h 89"/>
                <a:gd name="T34" fmla="*/ 8 w 77"/>
                <a:gd name="T35" fmla="*/ 2 h 89"/>
                <a:gd name="T36" fmla="*/ 7 w 77"/>
                <a:gd name="T37" fmla="*/ 1 h 89"/>
                <a:gd name="T38" fmla="*/ 5 w 77"/>
                <a:gd name="T39" fmla="*/ 1 h 89"/>
                <a:gd name="T40" fmla="*/ 5 w 77"/>
                <a:gd name="T41" fmla="*/ 2 h 89"/>
                <a:gd name="T42" fmla="*/ 6 w 77"/>
                <a:gd name="T43" fmla="*/ 2 h 89"/>
                <a:gd name="T44" fmla="*/ 6 w 77"/>
                <a:gd name="T45" fmla="*/ 2 h 89"/>
                <a:gd name="T46" fmla="*/ 6 w 77"/>
                <a:gd name="T47" fmla="*/ 3 h 89"/>
                <a:gd name="T48" fmla="*/ 7 w 77"/>
                <a:gd name="T49" fmla="*/ 4 h 89"/>
                <a:gd name="T50" fmla="*/ 2 w 77"/>
                <a:gd name="T51" fmla="*/ 4 h 89"/>
                <a:gd name="T52" fmla="*/ 2 w 77"/>
                <a:gd name="T53" fmla="*/ 3 h 89"/>
                <a:gd name="T54" fmla="*/ 2 w 77"/>
                <a:gd name="T55" fmla="*/ 3 h 89"/>
                <a:gd name="T56" fmla="*/ 2 w 77"/>
                <a:gd name="T57" fmla="*/ 3 h 89"/>
                <a:gd name="T58" fmla="*/ 2 w 77"/>
                <a:gd name="T59" fmla="*/ 2 h 89"/>
                <a:gd name="T60" fmla="*/ 3 w 77"/>
                <a:gd name="T61" fmla="*/ 2 h 89"/>
                <a:gd name="T62" fmla="*/ 4 w 77"/>
                <a:gd name="T63" fmla="*/ 2 h 89"/>
                <a:gd name="T64" fmla="*/ 5 w 77"/>
                <a:gd name="T65" fmla="*/ 1 h 89"/>
                <a:gd name="T66" fmla="*/ 7 w 77"/>
                <a:gd name="T67" fmla="*/ 1 h 89"/>
                <a:gd name="T68" fmla="*/ 7 w 77"/>
                <a:gd name="T69" fmla="*/ 1 h 89"/>
                <a:gd name="T70" fmla="*/ 6 w 77"/>
                <a:gd name="T71" fmla="*/ 0 h 89"/>
                <a:gd name="T72" fmla="*/ 5 w 77"/>
                <a:gd name="T73" fmla="*/ 0 h 89"/>
                <a:gd name="T74" fmla="*/ 4 w 77"/>
                <a:gd name="T75" fmla="*/ 0 h 89"/>
                <a:gd name="T76" fmla="*/ 3 w 77"/>
                <a:gd name="T77" fmla="*/ 0 h 89"/>
                <a:gd name="T78" fmla="*/ 3 w 77"/>
                <a:gd name="T79" fmla="*/ 0 h 89"/>
                <a:gd name="T80" fmla="*/ 2 w 77"/>
                <a:gd name="T81" fmla="*/ 1 h 89"/>
                <a:gd name="T82" fmla="*/ 1 w 77"/>
                <a:gd name="T83" fmla="*/ 1 h 89"/>
                <a:gd name="T84" fmla="*/ 1 w 77"/>
                <a:gd name="T85" fmla="*/ 2 h 89"/>
                <a:gd name="T86" fmla="*/ 0 w 77"/>
                <a:gd name="T87" fmla="*/ 3 h 89"/>
                <a:gd name="T88" fmla="*/ 0 w 77"/>
                <a:gd name="T89" fmla="*/ 4 h 89"/>
                <a:gd name="T90" fmla="*/ 0 w 77"/>
                <a:gd name="T91" fmla="*/ 5 h 89"/>
                <a:gd name="T92" fmla="*/ 0 w 77"/>
                <a:gd name="T93" fmla="*/ 6 h 89"/>
                <a:gd name="T94" fmla="*/ 0 w 77"/>
                <a:gd name="T95" fmla="*/ 7 h 89"/>
                <a:gd name="T96" fmla="*/ 1 w 77"/>
                <a:gd name="T97" fmla="*/ 8 h 89"/>
                <a:gd name="T98" fmla="*/ 1 w 77"/>
                <a:gd name="T99" fmla="*/ 8 h 89"/>
                <a:gd name="T100" fmla="*/ 2 w 77"/>
                <a:gd name="T101" fmla="*/ 9 h 89"/>
                <a:gd name="T102" fmla="*/ 3 w 77"/>
                <a:gd name="T103" fmla="*/ 9 h 89"/>
                <a:gd name="T104" fmla="*/ 3 w 77"/>
                <a:gd name="T105" fmla="*/ 9 h 89"/>
                <a:gd name="T106" fmla="*/ 4 w 77"/>
                <a:gd name="T107" fmla="*/ 9 h 89"/>
                <a:gd name="T108" fmla="*/ 6 w 77"/>
                <a:gd name="T109" fmla="*/ 9 h 89"/>
                <a:gd name="T110" fmla="*/ 6 w 77"/>
                <a:gd name="T111" fmla="*/ 9 h 89"/>
                <a:gd name="T112" fmla="*/ 7 w 77"/>
                <a:gd name="T113" fmla="*/ 8 h 89"/>
                <a:gd name="T114" fmla="*/ 8 w 77"/>
                <a:gd name="T115" fmla="*/ 8 h 89"/>
                <a:gd name="T116" fmla="*/ 8 w 77"/>
                <a:gd name="T117" fmla="*/ 7 h 89"/>
                <a:gd name="T118" fmla="*/ 8 w 77"/>
                <a:gd name="T119" fmla="*/ 6 h 89"/>
                <a:gd name="T120" fmla="*/ 7 w 77"/>
                <a:gd name="T121" fmla="*/ 6 h 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7"/>
                <a:gd name="T184" fmla="*/ 0 h 89"/>
                <a:gd name="T185" fmla="*/ 77 w 77"/>
                <a:gd name="T186" fmla="*/ 89 h 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7" h="89">
                  <a:moveTo>
                    <a:pt x="61" y="60"/>
                  </a:moveTo>
                  <a:lnTo>
                    <a:pt x="59" y="68"/>
                  </a:lnTo>
                  <a:lnTo>
                    <a:pt x="54" y="73"/>
                  </a:lnTo>
                  <a:lnTo>
                    <a:pt x="48" y="76"/>
                  </a:lnTo>
                  <a:lnTo>
                    <a:pt x="44" y="76"/>
                  </a:lnTo>
                  <a:lnTo>
                    <a:pt x="40" y="78"/>
                  </a:lnTo>
                  <a:lnTo>
                    <a:pt x="34" y="76"/>
                  </a:lnTo>
                  <a:lnTo>
                    <a:pt x="29" y="75"/>
                  </a:lnTo>
                  <a:lnTo>
                    <a:pt x="25" y="73"/>
                  </a:lnTo>
                  <a:lnTo>
                    <a:pt x="22" y="70"/>
                  </a:lnTo>
                  <a:lnTo>
                    <a:pt x="18" y="66"/>
                  </a:lnTo>
                  <a:lnTo>
                    <a:pt x="16" y="61"/>
                  </a:lnTo>
                  <a:lnTo>
                    <a:pt x="14" y="50"/>
                  </a:lnTo>
                  <a:lnTo>
                    <a:pt x="77" y="50"/>
                  </a:lnTo>
                  <a:lnTo>
                    <a:pt x="77" y="44"/>
                  </a:lnTo>
                  <a:lnTo>
                    <a:pt x="77" y="34"/>
                  </a:lnTo>
                  <a:lnTo>
                    <a:pt x="74" y="25"/>
                  </a:lnTo>
                  <a:lnTo>
                    <a:pt x="72" y="18"/>
                  </a:lnTo>
                  <a:lnTo>
                    <a:pt x="67" y="13"/>
                  </a:lnTo>
                  <a:lnTo>
                    <a:pt x="40" y="13"/>
                  </a:lnTo>
                  <a:lnTo>
                    <a:pt x="44" y="14"/>
                  </a:lnTo>
                  <a:lnTo>
                    <a:pt x="49" y="15"/>
                  </a:lnTo>
                  <a:lnTo>
                    <a:pt x="55" y="19"/>
                  </a:lnTo>
                  <a:lnTo>
                    <a:pt x="60" y="28"/>
                  </a:lnTo>
                  <a:lnTo>
                    <a:pt x="62" y="38"/>
                  </a:lnTo>
                  <a:lnTo>
                    <a:pt x="14" y="38"/>
                  </a:lnTo>
                  <a:lnTo>
                    <a:pt x="16" y="33"/>
                  </a:lnTo>
                  <a:lnTo>
                    <a:pt x="17" y="28"/>
                  </a:lnTo>
                  <a:lnTo>
                    <a:pt x="19" y="23"/>
                  </a:lnTo>
                  <a:lnTo>
                    <a:pt x="22" y="19"/>
                  </a:lnTo>
                  <a:lnTo>
                    <a:pt x="29" y="15"/>
                  </a:lnTo>
                  <a:lnTo>
                    <a:pt x="34" y="14"/>
                  </a:lnTo>
                  <a:lnTo>
                    <a:pt x="40" y="13"/>
                  </a:lnTo>
                  <a:lnTo>
                    <a:pt x="67" y="13"/>
                  </a:lnTo>
                  <a:lnTo>
                    <a:pt x="61" y="8"/>
                  </a:lnTo>
                  <a:lnTo>
                    <a:pt x="54" y="4"/>
                  </a:lnTo>
                  <a:lnTo>
                    <a:pt x="47" y="2"/>
                  </a:lnTo>
                  <a:lnTo>
                    <a:pt x="38" y="0"/>
                  </a:lnTo>
                  <a:lnTo>
                    <a:pt x="30" y="2"/>
                  </a:lnTo>
                  <a:lnTo>
                    <a:pt x="23" y="4"/>
                  </a:lnTo>
                  <a:lnTo>
                    <a:pt x="16" y="8"/>
                  </a:lnTo>
                  <a:lnTo>
                    <a:pt x="11" y="13"/>
                  </a:lnTo>
                  <a:lnTo>
                    <a:pt x="6" y="19"/>
                  </a:lnTo>
                  <a:lnTo>
                    <a:pt x="2" y="28"/>
                  </a:lnTo>
                  <a:lnTo>
                    <a:pt x="0" y="36"/>
                  </a:lnTo>
                  <a:lnTo>
                    <a:pt x="0" y="46"/>
                  </a:lnTo>
                  <a:lnTo>
                    <a:pt x="0" y="55"/>
                  </a:lnTo>
                  <a:lnTo>
                    <a:pt x="2" y="64"/>
                  </a:lnTo>
                  <a:lnTo>
                    <a:pt x="6" y="71"/>
                  </a:lnTo>
                  <a:lnTo>
                    <a:pt x="11" y="78"/>
                  </a:lnTo>
                  <a:lnTo>
                    <a:pt x="16" y="83"/>
                  </a:lnTo>
                  <a:lnTo>
                    <a:pt x="23" y="86"/>
                  </a:lnTo>
                  <a:lnTo>
                    <a:pt x="30" y="89"/>
                  </a:lnTo>
                  <a:lnTo>
                    <a:pt x="38" y="89"/>
                  </a:lnTo>
                  <a:lnTo>
                    <a:pt x="53" y="86"/>
                  </a:lnTo>
                  <a:lnTo>
                    <a:pt x="58" y="85"/>
                  </a:lnTo>
                  <a:lnTo>
                    <a:pt x="64" y="81"/>
                  </a:lnTo>
                  <a:lnTo>
                    <a:pt x="72" y="73"/>
                  </a:lnTo>
                  <a:lnTo>
                    <a:pt x="74" y="66"/>
                  </a:lnTo>
                  <a:lnTo>
                    <a:pt x="76" y="60"/>
                  </a:lnTo>
                  <a:lnTo>
                    <a:pt x="61" y="6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2" name="Freeform 31"/>
            <p:cNvSpPr>
              <a:spLocks noChangeArrowheads="1"/>
            </p:cNvSpPr>
            <p:nvPr/>
          </p:nvSpPr>
          <p:spPr bwMode="auto">
            <a:xfrm>
              <a:off x="1141" y="4086"/>
              <a:ext cx="22" cy="27"/>
            </a:xfrm>
            <a:custGeom>
              <a:avLst/>
              <a:gdLst>
                <a:gd name="T0" fmla="*/ 6 w 71"/>
                <a:gd name="T1" fmla="*/ 9 h 86"/>
                <a:gd name="T2" fmla="*/ 7 w 71"/>
                <a:gd name="T3" fmla="*/ 9 h 86"/>
                <a:gd name="T4" fmla="*/ 7 w 71"/>
                <a:gd name="T5" fmla="*/ 4 h 86"/>
                <a:gd name="T6" fmla="*/ 7 w 71"/>
                <a:gd name="T7" fmla="*/ 3 h 86"/>
                <a:gd name="T8" fmla="*/ 7 w 71"/>
                <a:gd name="T9" fmla="*/ 2 h 86"/>
                <a:gd name="T10" fmla="*/ 7 w 71"/>
                <a:gd name="T11" fmla="*/ 1 h 86"/>
                <a:gd name="T12" fmla="*/ 6 w 71"/>
                <a:gd name="T13" fmla="*/ 1 h 86"/>
                <a:gd name="T14" fmla="*/ 6 w 71"/>
                <a:gd name="T15" fmla="*/ 0 h 86"/>
                <a:gd name="T16" fmla="*/ 5 w 71"/>
                <a:gd name="T17" fmla="*/ 0 h 86"/>
                <a:gd name="T18" fmla="*/ 4 w 71"/>
                <a:gd name="T19" fmla="*/ 0 h 86"/>
                <a:gd name="T20" fmla="*/ 3 w 71"/>
                <a:gd name="T21" fmla="*/ 0 h 86"/>
                <a:gd name="T22" fmla="*/ 2 w 71"/>
                <a:gd name="T23" fmla="*/ 0 h 86"/>
                <a:gd name="T24" fmla="*/ 2 w 71"/>
                <a:gd name="T25" fmla="*/ 1 h 86"/>
                <a:gd name="T26" fmla="*/ 1 w 71"/>
                <a:gd name="T27" fmla="*/ 2 h 86"/>
                <a:gd name="T28" fmla="*/ 1 w 71"/>
                <a:gd name="T29" fmla="*/ 0 h 86"/>
                <a:gd name="T30" fmla="*/ 0 w 71"/>
                <a:gd name="T31" fmla="*/ 0 h 86"/>
                <a:gd name="T32" fmla="*/ 0 w 71"/>
                <a:gd name="T33" fmla="*/ 9 h 86"/>
                <a:gd name="T34" fmla="*/ 1 w 71"/>
                <a:gd name="T35" fmla="*/ 9 h 86"/>
                <a:gd name="T36" fmla="*/ 1 w 71"/>
                <a:gd name="T37" fmla="*/ 4 h 86"/>
                <a:gd name="T38" fmla="*/ 2 w 71"/>
                <a:gd name="T39" fmla="*/ 3 h 86"/>
                <a:gd name="T40" fmla="*/ 2 w 71"/>
                <a:gd name="T41" fmla="*/ 3 h 86"/>
                <a:gd name="T42" fmla="*/ 2 w 71"/>
                <a:gd name="T43" fmla="*/ 2 h 86"/>
                <a:gd name="T44" fmla="*/ 3 w 71"/>
                <a:gd name="T45" fmla="*/ 2 h 86"/>
                <a:gd name="T46" fmla="*/ 3 w 71"/>
                <a:gd name="T47" fmla="*/ 2 h 86"/>
                <a:gd name="T48" fmla="*/ 4 w 71"/>
                <a:gd name="T49" fmla="*/ 1 h 86"/>
                <a:gd name="T50" fmla="*/ 5 w 71"/>
                <a:gd name="T51" fmla="*/ 2 h 86"/>
                <a:gd name="T52" fmla="*/ 5 w 71"/>
                <a:gd name="T53" fmla="*/ 2 h 86"/>
                <a:gd name="T54" fmla="*/ 6 w 71"/>
                <a:gd name="T55" fmla="*/ 3 h 86"/>
                <a:gd name="T56" fmla="*/ 6 w 71"/>
                <a:gd name="T57" fmla="*/ 4 h 86"/>
                <a:gd name="T58" fmla="*/ 6 w 71"/>
                <a:gd name="T59" fmla="*/ 9 h 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1"/>
                <a:gd name="T91" fmla="*/ 0 h 86"/>
                <a:gd name="T92" fmla="*/ 71 w 71"/>
                <a:gd name="T93" fmla="*/ 86 h 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1" h="86">
                  <a:moveTo>
                    <a:pt x="56" y="86"/>
                  </a:moveTo>
                  <a:lnTo>
                    <a:pt x="71" y="86"/>
                  </a:lnTo>
                  <a:lnTo>
                    <a:pt x="71" y="38"/>
                  </a:lnTo>
                  <a:lnTo>
                    <a:pt x="71" y="33"/>
                  </a:lnTo>
                  <a:lnTo>
                    <a:pt x="69" y="21"/>
                  </a:lnTo>
                  <a:lnTo>
                    <a:pt x="66" y="13"/>
                  </a:lnTo>
                  <a:lnTo>
                    <a:pt x="62" y="8"/>
                  </a:lnTo>
                  <a:lnTo>
                    <a:pt x="56" y="4"/>
                  </a:lnTo>
                  <a:lnTo>
                    <a:pt x="49" y="2"/>
                  </a:lnTo>
                  <a:lnTo>
                    <a:pt x="41" y="0"/>
                  </a:lnTo>
                  <a:lnTo>
                    <a:pt x="31" y="2"/>
                  </a:lnTo>
                  <a:lnTo>
                    <a:pt x="24" y="4"/>
                  </a:lnTo>
                  <a:lnTo>
                    <a:pt x="18" y="9"/>
                  </a:lnTo>
                  <a:lnTo>
                    <a:pt x="13" y="15"/>
                  </a:lnTo>
                  <a:lnTo>
                    <a:pt x="13" y="3"/>
                  </a:lnTo>
                  <a:lnTo>
                    <a:pt x="0" y="3"/>
                  </a:lnTo>
                  <a:lnTo>
                    <a:pt x="0" y="86"/>
                  </a:lnTo>
                  <a:lnTo>
                    <a:pt x="13" y="86"/>
                  </a:lnTo>
                  <a:lnTo>
                    <a:pt x="13" y="39"/>
                  </a:lnTo>
                  <a:lnTo>
                    <a:pt x="14" y="29"/>
                  </a:lnTo>
                  <a:lnTo>
                    <a:pt x="16" y="24"/>
                  </a:lnTo>
                  <a:lnTo>
                    <a:pt x="20" y="20"/>
                  </a:lnTo>
                  <a:lnTo>
                    <a:pt x="27" y="15"/>
                  </a:lnTo>
                  <a:lnTo>
                    <a:pt x="32" y="14"/>
                  </a:lnTo>
                  <a:lnTo>
                    <a:pt x="38" y="13"/>
                  </a:lnTo>
                  <a:lnTo>
                    <a:pt x="47" y="15"/>
                  </a:lnTo>
                  <a:lnTo>
                    <a:pt x="51" y="19"/>
                  </a:lnTo>
                  <a:lnTo>
                    <a:pt x="55" y="25"/>
                  </a:lnTo>
                  <a:lnTo>
                    <a:pt x="56" y="35"/>
                  </a:lnTo>
                  <a:lnTo>
                    <a:pt x="56" y="8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3" name="Freeform 32"/>
            <p:cNvSpPr>
              <a:spLocks noChangeArrowheads="1"/>
            </p:cNvSpPr>
            <p:nvPr/>
          </p:nvSpPr>
          <p:spPr bwMode="auto">
            <a:xfrm>
              <a:off x="1210" y="4077"/>
              <a:ext cx="26" cy="37"/>
            </a:xfrm>
            <a:custGeom>
              <a:avLst/>
              <a:gdLst>
                <a:gd name="T0" fmla="*/ 0 w 80"/>
                <a:gd name="T1" fmla="*/ 12 h 117"/>
                <a:gd name="T2" fmla="*/ 1 w 80"/>
                <a:gd name="T3" fmla="*/ 12 h 117"/>
                <a:gd name="T4" fmla="*/ 1 w 80"/>
                <a:gd name="T5" fmla="*/ 11 h 117"/>
                <a:gd name="T6" fmla="*/ 2 w 80"/>
                <a:gd name="T7" fmla="*/ 12 h 117"/>
                <a:gd name="T8" fmla="*/ 3 w 80"/>
                <a:gd name="T9" fmla="*/ 12 h 117"/>
                <a:gd name="T10" fmla="*/ 4 w 80"/>
                <a:gd name="T11" fmla="*/ 12 h 117"/>
                <a:gd name="T12" fmla="*/ 5 w 80"/>
                <a:gd name="T13" fmla="*/ 12 h 117"/>
                <a:gd name="T14" fmla="*/ 6 w 80"/>
                <a:gd name="T15" fmla="*/ 12 h 117"/>
                <a:gd name="T16" fmla="*/ 6 w 80"/>
                <a:gd name="T17" fmla="*/ 12 h 117"/>
                <a:gd name="T18" fmla="*/ 7 w 80"/>
                <a:gd name="T19" fmla="*/ 12 h 117"/>
                <a:gd name="T20" fmla="*/ 7 w 80"/>
                <a:gd name="T21" fmla="*/ 11 h 117"/>
                <a:gd name="T22" fmla="*/ 8 w 80"/>
                <a:gd name="T23" fmla="*/ 10 h 117"/>
                <a:gd name="T24" fmla="*/ 8 w 80"/>
                <a:gd name="T25" fmla="*/ 10 h 117"/>
                <a:gd name="T26" fmla="*/ 9 w 80"/>
                <a:gd name="T27" fmla="*/ 9 h 117"/>
                <a:gd name="T28" fmla="*/ 9 w 80"/>
                <a:gd name="T29" fmla="*/ 8 h 117"/>
                <a:gd name="T30" fmla="*/ 9 w 80"/>
                <a:gd name="T31" fmla="*/ 7 h 117"/>
                <a:gd name="T32" fmla="*/ 8 w 80"/>
                <a:gd name="T33" fmla="*/ 6 h 117"/>
                <a:gd name="T34" fmla="*/ 8 w 80"/>
                <a:gd name="T35" fmla="*/ 5 h 117"/>
                <a:gd name="T36" fmla="*/ 8 w 80"/>
                <a:gd name="T37" fmla="*/ 4 h 117"/>
                <a:gd name="T38" fmla="*/ 4 w 80"/>
                <a:gd name="T39" fmla="*/ 4 h 117"/>
                <a:gd name="T40" fmla="*/ 5 w 80"/>
                <a:gd name="T41" fmla="*/ 4 h 117"/>
                <a:gd name="T42" fmla="*/ 6 w 80"/>
                <a:gd name="T43" fmla="*/ 4 h 117"/>
                <a:gd name="T44" fmla="*/ 6 w 80"/>
                <a:gd name="T45" fmla="*/ 5 h 117"/>
                <a:gd name="T46" fmla="*/ 6 w 80"/>
                <a:gd name="T47" fmla="*/ 5 h 117"/>
                <a:gd name="T48" fmla="*/ 7 w 80"/>
                <a:gd name="T49" fmla="*/ 6 h 117"/>
                <a:gd name="T50" fmla="*/ 7 w 80"/>
                <a:gd name="T51" fmla="*/ 6 h 117"/>
                <a:gd name="T52" fmla="*/ 7 w 80"/>
                <a:gd name="T53" fmla="*/ 7 h 117"/>
                <a:gd name="T54" fmla="*/ 7 w 80"/>
                <a:gd name="T55" fmla="*/ 8 h 117"/>
                <a:gd name="T56" fmla="*/ 7 w 80"/>
                <a:gd name="T57" fmla="*/ 9 h 117"/>
                <a:gd name="T58" fmla="*/ 7 w 80"/>
                <a:gd name="T59" fmla="*/ 9 h 117"/>
                <a:gd name="T60" fmla="*/ 7 w 80"/>
                <a:gd name="T61" fmla="*/ 10 h 117"/>
                <a:gd name="T62" fmla="*/ 6 w 80"/>
                <a:gd name="T63" fmla="*/ 10 h 117"/>
                <a:gd name="T64" fmla="*/ 6 w 80"/>
                <a:gd name="T65" fmla="*/ 11 h 117"/>
                <a:gd name="T66" fmla="*/ 6 w 80"/>
                <a:gd name="T67" fmla="*/ 11 h 117"/>
                <a:gd name="T68" fmla="*/ 5 w 80"/>
                <a:gd name="T69" fmla="*/ 11 h 117"/>
                <a:gd name="T70" fmla="*/ 4 w 80"/>
                <a:gd name="T71" fmla="*/ 11 h 117"/>
                <a:gd name="T72" fmla="*/ 4 w 80"/>
                <a:gd name="T73" fmla="*/ 11 h 117"/>
                <a:gd name="T74" fmla="*/ 3 w 80"/>
                <a:gd name="T75" fmla="*/ 11 h 117"/>
                <a:gd name="T76" fmla="*/ 2 w 80"/>
                <a:gd name="T77" fmla="*/ 10 h 117"/>
                <a:gd name="T78" fmla="*/ 2 w 80"/>
                <a:gd name="T79" fmla="*/ 10 h 117"/>
                <a:gd name="T80" fmla="*/ 2 w 80"/>
                <a:gd name="T81" fmla="*/ 9 h 117"/>
                <a:gd name="T82" fmla="*/ 2 w 80"/>
                <a:gd name="T83" fmla="*/ 9 h 117"/>
                <a:gd name="T84" fmla="*/ 1 w 80"/>
                <a:gd name="T85" fmla="*/ 8 h 117"/>
                <a:gd name="T86" fmla="*/ 2 w 80"/>
                <a:gd name="T87" fmla="*/ 6 h 117"/>
                <a:gd name="T88" fmla="*/ 2 w 80"/>
                <a:gd name="T89" fmla="*/ 6 h 117"/>
                <a:gd name="T90" fmla="*/ 2 w 80"/>
                <a:gd name="T91" fmla="*/ 5 h 117"/>
                <a:gd name="T92" fmla="*/ 3 w 80"/>
                <a:gd name="T93" fmla="*/ 5 h 117"/>
                <a:gd name="T94" fmla="*/ 3 w 80"/>
                <a:gd name="T95" fmla="*/ 4 h 117"/>
                <a:gd name="T96" fmla="*/ 4 w 80"/>
                <a:gd name="T97" fmla="*/ 4 h 117"/>
                <a:gd name="T98" fmla="*/ 4 w 80"/>
                <a:gd name="T99" fmla="*/ 4 h 117"/>
                <a:gd name="T100" fmla="*/ 8 w 80"/>
                <a:gd name="T101" fmla="*/ 4 h 117"/>
                <a:gd name="T102" fmla="*/ 7 w 80"/>
                <a:gd name="T103" fmla="*/ 4 h 117"/>
                <a:gd name="T104" fmla="*/ 7 w 80"/>
                <a:gd name="T105" fmla="*/ 4 h 117"/>
                <a:gd name="T106" fmla="*/ 6 w 80"/>
                <a:gd name="T107" fmla="*/ 3 h 117"/>
                <a:gd name="T108" fmla="*/ 6 w 80"/>
                <a:gd name="T109" fmla="*/ 3 h 117"/>
                <a:gd name="T110" fmla="*/ 5 w 80"/>
                <a:gd name="T111" fmla="*/ 3 h 117"/>
                <a:gd name="T112" fmla="*/ 4 w 80"/>
                <a:gd name="T113" fmla="*/ 3 h 117"/>
                <a:gd name="T114" fmla="*/ 3 w 80"/>
                <a:gd name="T115" fmla="*/ 3 h 117"/>
                <a:gd name="T116" fmla="*/ 2 w 80"/>
                <a:gd name="T117" fmla="*/ 4 h 117"/>
                <a:gd name="T118" fmla="*/ 1 w 80"/>
                <a:gd name="T119" fmla="*/ 4 h 117"/>
                <a:gd name="T120" fmla="*/ 1 w 80"/>
                <a:gd name="T121" fmla="*/ 0 h 117"/>
                <a:gd name="T122" fmla="*/ 0 w 80"/>
                <a:gd name="T123" fmla="*/ 0 h 117"/>
                <a:gd name="T124" fmla="*/ 0 w 80"/>
                <a:gd name="T125" fmla="*/ 12 h 1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0"/>
                <a:gd name="T190" fmla="*/ 0 h 117"/>
                <a:gd name="T191" fmla="*/ 80 w 80"/>
                <a:gd name="T192" fmla="*/ 117 h 11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0" h="117">
                  <a:moveTo>
                    <a:pt x="0" y="114"/>
                  </a:moveTo>
                  <a:lnTo>
                    <a:pt x="13" y="114"/>
                  </a:lnTo>
                  <a:lnTo>
                    <a:pt x="13" y="106"/>
                  </a:lnTo>
                  <a:lnTo>
                    <a:pt x="19" y="111"/>
                  </a:lnTo>
                  <a:lnTo>
                    <a:pt x="26" y="114"/>
                  </a:lnTo>
                  <a:lnTo>
                    <a:pt x="33" y="117"/>
                  </a:lnTo>
                  <a:lnTo>
                    <a:pt x="42" y="117"/>
                  </a:lnTo>
                  <a:lnTo>
                    <a:pt x="50" y="117"/>
                  </a:lnTo>
                  <a:lnTo>
                    <a:pt x="57" y="114"/>
                  </a:lnTo>
                  <a:lnTo>
                    <a:pt x="63" y="111"/>
                  </a:lnTo>
                  <a:lnTo>
                    <a:pt x="69" y="106"/>
                  </a:lnTo>
                  <a:lnTo>
                    <a:pt x="73" y="99"/>
                  </a:lnTo>
                  <a:lnTo>
                    <a:pt x="77" y="92"/>
                  </a:lnTo>
                  <a:lnTo>
                    <a:pt x="79" y="83"/>
                  </a:lnTo>
                  <a:lnTo>
                    <a:pt x="80" y="73"/>
                  </a:lnTo>
                  <a:lnTo>
                    <a:pt x="79" y="63"/>
                  </a:lnTo>
                  <a:lnTo>
                    <a:pt x="77" y="56"/>
                  </a:lnTo>
                  <a:lnTo>
                    <a:pt x="73" y="47"/>
                  </a:lnTo>
                  <a:lnTo>
                    <a:pt x="71" y="41"/>
                  </a:lnTo>
                  <a:lnTo>
                    <a:pt x="39" y="41"/>
                  </a:lnTo>
                  <a:lnTo>
                    <a:pt x="45" y="42"/>
                  </a:lnTo>
                  <a:lnTo>
                    <a:pt x="50" y="43"/>
                  </a:lnTo>
                  <a:lnTo>
                    <a:pt x="54" y="46"/>
                  </a:lnTo>
                  <a:lnTo>
                    <a:pt x="57" y="49"/>
                  </a:lnTo>
                  <a:lnTo>
                    <a:pt x="61" y="54"/>
                  </a:lnTo>
                  <a:lnTo>
                    <a:pt x="63" y="61"/>
                  </a:lnTo>
                  <a:lnTo>
                    <a:pt x="64" y="67"/>
                  </a:lnTo>
                  <a:lnTo>
                    <a:pt x="66" y="74"/>
                  </a:lnTo>
                  <a:lnTo>
                    <a:pt x="64" y="82"/>
                  </a:lnTo>
                  <a:lnTo>
                    <a:pt x="63" y="87"/>
                  </a:lnTo>
                  <a:lnTo>
                    <a:pt x="61" y="92"/>
                  </a:lnTo>
                  <a:lnTo>
                    <a:pt x="57" y="97"/>
                  </a:lnTo>
                  <a:lnTo>
                    <a:pt x="54" y="101"/>
                  </a:lnTo>
                  <a:lnTo>
                    <a:pt x="50" y="103"/>
                  </a:lnTo>
                  <a:lnTo>
                    <a:pt x="44" y="104"/>
                  </a:lnTo>
                  <a:lnTo>
                    <a:pt x="38" y="106"/>
                  </a:lnTo>
                  <a:lnTo>
                    <a:pt x="33" y="104"/>
                  </a:lnTo>
                  <a:lnTo>
                    <a:pt x="28" y="103"/>
                  </a:lnTo>
                  <a:lnTo>
                    <a:pt x="20" y="97"/>
                  </a:lnTo>
                  <a:lnTo>
                    <a:pt x="18" y="92"/>
                  </a:lnTo>
                  <a:lnTo>
                    <a:pt x="15" y="87"/>
                  </a:lnTo>
                  <a:lnTo>
                    <a:pt x="14" y="81"/>
                  </a:lnTo>
                  <a:lnTo>
                    <a:pt x="13" y="72"/>
                  </a:lnTo>
                  <a:lnTo>
                    <a:pt x="15" y="58"/>
                  </a:lnTo>
                  <a:lnTo>
                    <a:pt x="18" y="53"/>
                  </a:lnTo>
                  <a:lnTo>
                    <a:pt x="20" y="49"/>
                  </a:lnTo>
                  <a:lnTo>
                    <a:pt x="24" y="46"/>
                  </a:lnTo>
                  <a:lnTo>
                    <a:pt x="28" y="43"/>
                  </a:lnTo>
                  <a:lnTo>
                    <a:pt x="33" y="42"/>
                  </a:lnTo>
                  <a:lnTo>
                    <a:pt x="39" y="41"/>
                  </a:lnTo>
                  <a:lnTo>
                    <a:pt x="71" y="41"/>
                  </a:lnTo>
                  <a:lnTo>
                    <a:pt x="69" y="41"/>
                  </a:lnTo>
                  <a:lnTo>
                    <a:pt x="63" y="36"/>
                  </a:lnTo>
                  <a:lnTo>
                    <a:pt x="57" y="32"/>
                  </a:lnTo>
                  <a:lnTo>
                    <a:pt x="50" y="30"/>
                  </a:lnTo>
                  <a:lnTo>
                    <a:pt x="42" y="28"/>
                  </a:lnTo>
                  <a:lnTo>
                    <a:pt x="33" y="30"/>
                  </a:lnTo>
                  <a:lnTo>
                    <a:pt x="26" y="33"/>
                  </a:lnTo>
                  <a:lnTo>
                    <a:pt x="19" y="37"/>
                  </a:lnTo>
                  <a:lnTo>
                    <a:pt x="13" y="43"/>
                  </a:lnTo>
                  <a:lnTo>
                    <a:pt x="13" y="0"/>
                  </a:lnTo>
                  <a:lnTo>
                    <a:pt x="0" y="0"/>
                  </a:lnTo>
                  <a:lnTo>
                    <a:pt x="0" y="114"/>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4" name="Freeform 33"/>
            <p:cNvSpPr>
              <a:spLocks noChangeArrowheads="1"/>
            </p:cNvSpPr>
            <p:nvPr/>
          </p:nvSpPr>
          <p:spPr bwMode="auto">
            <a:xfrm>
              <a:off x="1245" y="4086"/>
              <a:ext cx="26" cy="28"/>
            </a:xfrm>
            <a:custGeom>
              <a:avLst/>
              <a:gdLst>
                <a:gd name="T0" fmla="*/ 6 w 81"/>
                <a:gd name="T1" fmla="*/ 8 h 89"/>
                <a:gd name="T2" fmla="*/ 6 w 81"/>
                <a:gd name="T3" fmla="*/ 9 h 89"/>
                <a:gd name="T4" fmla="*/ 8 w 81"/>
                <a:gd name="T5" fmla="*/ 9 h 89"/>
                <a:gd name="T6" fmla="*/ 9 w 81"/>
                <a:gd name="T7" fmla="*/ 8 h 89"/>
                <a:gd name="T8" fmla="*/ 8 w 81"/>
                <a:gd name="T9" fmla="*/ 8 h 89"/>
                <a:gd name="T10" fmla="*/ 8 w 81"/>
                <a:gd name="T11" fmla="*/ 7 h 89"/>
                <a:gd name="T12" fmla="*/ 6 w 81"/>
                <a:gd name="T13" fmla="*/ 5 h 89"/>
                <a:gd name="T14" fmla="*/ 6 w 81"/>
                <a:gd name="T15" fmla="*/ 7 h 89"/>
                <a:gd name="T16" fmla="*/ 5 w 81"/>
                <a:gd name="T17" fmla="*/ 7 h 89"/>
                <a:gd name="T18" fmla="*/ 5 w 81"/>
                <a:gd name="T19" fmla="*/ 8 h 89"/>
                <a:gd name="T20" fmla="*/ 3 w 81"/>
                <a:gd name="T21" fmla="*/ 8 h 89"/>
                <a:gd name="T22" fmla="*/ 2 w 81"/>
                <a:gd name="T23" fmla="*/ 8 h 89"/>
                <a:gd name="T24" fmla="*/ 2 w 81"/>
                <a:gd name="T25" fmla="*/ 7 h 89"/>
                <a:gd name="T26" fmla="*/ 2 w 81"/>
                <a:gd name="T27" fmla="*/ 6 h 89"/>
                <a:gd name="T28" fmla="*/ 3 w 81"/>
                <a:gd name="T29" fmla="*/ 5 h 89"/>
                <a:gd name="T30" fmla="*/ 5 w 81"/>
                <a:gd name="T31" fmla="*/ 5 h 89"/>
                <a:gd name="T32" fmla="*/ 6 w 81"/>
                <a:gd name="T33" fmla="*/ 5 h 89"/>
                <a:gd name="T34" fmla="*/ 8 w 81"/>
                <a:gd name="T35" fmla="*/ 3 h 89"/>
                <a:gd name="T36" fmla="*/ 7 w 81"/>
                <a:gd name="T37" fmla="*/ 2 h 89"/>
                <a:gd name="T38" fmla="*/ 7 w 81"/>
                <a:gd name="T39" fmla="*/ 1 h 89"/>
                <a:gd name="T40" fmla="*/ 6 w 81"/>
                <a:gd name="T41" fmla="*/ 0 h 89"/>
                <a:gd name="T42" fmla="*/ 4 w 81"/>
                <a:gd name="T43" fmla="*/ 0 h 89"/>
                <a:gd name="T44" fmla="*/ 3 w 81"/>
                <a:gd name="T45" fmla="*/ 0 h 89"/>
                <a:gd name="T46" fmla="*/ 1 w 81"/>
                <a:gd name="T47" fmla="*/ 1 h 89"/>
                <a:gd name="T48" fmla="*/ 1 w 81"/>
                <a:gd name="T49" fmla="*/ 2 h 89"/>
                <a:gd name="T50" fmla="*/ 1 w 81"/>
                <a:gd name="T51" fmla="*/ 3 h 89"/>
                <a:gd name="T52" fmla="*/ 2 w 81"/>
                <a:gd name="T53" fmla="*/ 3 h 89"/>
                <a:gd name="T54" fmla="*/ 2 w 81"/>
                <a:gd name="T55" fmla="*/ 2 h 89"/>
                <a:gd name="T56" fmla="*/ 3 w 81"/>
                <a:gd name="T57" fmla="*/ 2 h 89"/>
                <a:gd name="T58" fmla="*/ 4 w 81"/>
                <a:gd name="T59" fmla="*/ 1 h 89"/>
                <a:gd name="T60" fmla="*/ 5 w 81"/>
                <a:gd name="T61" fmla="*/ 2 h 89"/>
                <a:gd name="T62" fmla="*/ 6 w 81"/>
                <a:gd name="T63" fmla="*/ 3 h 89"/>
                <a:gd name="T64" fmla="*/ 6 w 81"/>
                <a:gd name="T65" fmla="*/ 3 h 89"/>
                <a:gd name="T66" fmla="*/ 5 w 81"/>
                <a:gd name="T67" fmla="*/ 4 h 89"/>
                <a:gd name="T68" fmla="*/ 2 w 81"/>
                <a:gd name="T69" fmla="*/ 4 h 89"/>
                <a:gd name="T70" fmla="*/ 1 w 81"/>
                <a:gd name="T71" fmla="*/ 5 h 89"/>
                <a:gd name="T72" fmla="*/ 0 w 81"/>
                <a:gd name="T73" fmla="*/ 7 h 89"/>
                <a:gd name="T74" fmla="*/ 0 w 81"/>
                <a:gd name="T75" fmla="*/ 8 h 89"/>
                <a:gd name="T76" fmla="*/ 1 w 81"/>
                <a:gd name="T77" fmla="*/ 9 h 89"/>
                <a:gd name="T78" fmla="*/ 2 w 81"/>
                <a:gd name="T79" fmla="*/ 9 h 89"/>
                <a:gd name="T80" fmla="*/ 4 w 81"/>
                <a:gd name="T81" fmla="*/ 9 h 89"/>
                <a:gd name="T82" fmla="*/ 5 w 81"/>
                <a:gd name="T83" fmla="*/ 8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1"/>
                <a:gd name="T127" fmla="*/ 0 h 89"/>
                <a:gd name="T128" fmla="*/ 81 w 81"/>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1" h="89">
                  <a:moveTo>
                    <a:pt x="58" y="75"/>
                  </a:moveTo>
                  <a:lnTo>
                    <a:pt x="58" y="76"/>
                  </a:lnTo>
                  <a:lnTo>
                    <a:pt x="59" y="81"/>
                  </a:lnTo>
                  <a:lnTo>
                    <a:pt x="61" y="85"/>
                  </a:lnTo>
                  <a:lnTo>
                    <a:pt x="66" y="88"/>
                  </a:lnTo>
                  <a:lnTo>
                    <a:pt x="72" y="88"/>
                  </a:lnTo>
                  <a:lnTo>
                    <a:pt x="81" y="88"/>
                  </a:lnTo>
                  <a:lnTo>
                    <a:pt x="81" y="76"/>
                  </a:lnTo>
                  <a:lnTo>
                    <a:pt x="77" y="78"/>
                  </a:lnTo>
                  <a:lnTo>
                    <a:pt x="73" y="76"/>
                  </a:lnTo>
                  <a:lnTo>
                    <a:pt x="72" y="75"/>
                  </a:lnTo>
                  <a:lnTo>
                    <a:pt x="71" y="69"/>
                  </a:lnTo>
                  <a:lnTo>
                    <a:pt x="71" y="44"/>
                  </a:lnTo>
                  <a:lnTo>
                    <a:pt x="57" y="44"/>
                  </a:lnTo>
                  <a:lnTo>
                    <a:pt x="57" y="56"/>
                  </a:lnTo>
                  <a:lnTo>
                    <a:pt x="57" y="61"/>
                  </a:lnTo>
                  <a:lnTo>
                    <a:pt x="54" y="65"/>
                  </a:lnTo>
                  <a:lnTo>
                    <a:pt x="52" y="69"/>
                  </a:lnTo>
                  <a:lnTo>
                    <a:pt x="48" y="71"/>
                  </a:lnTo>
                  <a:lnTo>
                    <a:pt x="46" y="74"/>
                  </a:lnTo>
                  <a:lnTo>
                    <a:pt x="41" y="75"/>
                  </a:lnTo>
                  <a:lnTo>
                    <a:pt x="29" y="78"/>
                  </a:lnTo>
                  <a:lnTo>
                    <a:pt x="24" y="76"/>
                  </a:lnTo>
                  <a:lnTo>
                    <a:pt x="18" y="74"/>
                  </a:lnTo>
                  <a:lnTo>
                    <a:pt x="16" y="70"/>
                  </a:lnTo>
                  <a:lnTo>
                    <a:pt x="16" y="66"/>
                  </a:lnTo>
                  <a:lnTo>
                    <a:pt x="15" y="64"/>
                  </a:lnTo>
                  <a:lnTo>
                    <a:pt x="16" y="59"/>
                  </a:lnTo>
                  <a:lnTo>
                    <a:pt x="18" y="55"/>
                  </a:lnTo>
                  <a:lnTo>
                    <a:pt x="23" y="51"/>
                  </a:lnTo>
                  <a:lnTo>
                    <a:pt x="29" y="50"/>
                  </a:lnTo>
                  <a:lnTo>
                    <a:pt x="45" y="48"/>
                  </a:lnTo>
                  <a:lnTo>
                    <a:pt x="51" y="46"/>
                  </a:lnTo>
                  <a:lnTo>
                    <a:pt x="57" y="44"/>
                  </a:lnTo>
                  <a:lnTo>
                    <a:pt x="71" y="44"/>
                  </a:lnTo>
                  <a:lnTo>
                    <a:pt x="71" y="26"/>
                  </a:lnTo>
                  <a:lnTo>
                    <a:pt x="71" y="20"/>
                  </a:lnTo>
                  <a:lnTo>
                    <a:pt x="70" y="15"/>
                  </a:lnTo>
                  <a:lnTo>
                    <a:pt x="67" y="10"/>
                  </a:lnTo>
                  <a:lnTo>
                    <a:pt x="64" y="8"/>
                  </a:lnTo>
                  <a:lnTo>
                    <a:pt x="59" y="4"/>
                  </a:lnTo>
                  <a:lnTo>
                    <a:pt x="53" y="2"/>
                  </a:lnTo>
                  <a:lnTo>
                    <a:pt x="46" y="2"/>
                  </a:lnTo>
                  <a:lnTo>
                    <a:pt x="39" y="0"/>
                  </a:lnTo>
                  <a:lnTo>
                    <a:pt x="30" y="2"/>
                  </a:lnTo>
                  <a:lnTo>
                    <a:pt x="24" y="3"/>
                  </a:lnTo>
                  <a:lnTo>
                    <a:pt x="18" y="5"/>
                  </a:lnTo>
                  <a:lnTo>
                    <a:pt x="13" y="8"/>
                  </a:lnTo>
                  <a:lnTo>
                    <a:pt x="9" y="13"/>
                  </a:lnTo>
                  <a:lnTo>
                    <a:pt x="7" y="16"/>
                  </a:lnTo>
                  <a:lnTo>
                    <a:pt x="5" y="21"/>
                  </a:lnTo>
                  <a:lnTo>
                    <a:pt x="5" y="28"/>
                  </a:lnTo>
                  <a:lnTo>
                    <a:pt x="5" y="29"/>
                  </a:lnTo>
                  <a:lnTo>
                    <a:pt x="18" y="29"/>
                  </a:lnTo>
                  <a:lnTo>
                    <a:pt x="18" y="25"/>
                  </a:lnTo>
                  <a:lnTo>
                    <a:pt x="19" y="21"/>
                  </a:lnTo>
                  <a:lnTo>
                    <a:pt x="23" y="16"/>
                  </a:lnTo>
                  <a:lnTo>
                    <a:pt x="29" y="14"/>
                  </a:lnTo>
                  <a:lnTo>
                    <a:pt x="33" y="14"/>
                  </a:lnTo>
                  <a:lnTo>
                    <a:pt x="37" y="13"/>
                  </a:lnTo>
                  <a:lnTo>
                    <a:pt x="46" y="14"/>
                  </a:lnTo>
                  <a:lnTo>
                    <a:pt x="52" y="16"/>
                  </a:lnTo>
                  <a:lnTo>
                    <a:pt x="55" y="20"/>
                  </a:lnTo>
                  <a:lnTo>
                    <a:pt x="57" y="25"/>
                  </a:lnTo>
                  <a:lnTo>
                    <a:pt x="57" y="33"/>
                  </a:lnTo>
                  <a:lnTo>
                    <a:pt x="55" y="34"/>
                  </a:lnTo>
                  <a:lnTo>
                    <a:pt x="53" y="35"/>
                  </a:lnTo>
                  <a:lnTo>
                    <a:pt x="45" y="36"/>
                  </a:lnTo>
                  <a:lnTo>
                    <a:pt x="29" y="38"/>
                  </a:lnTo>
                  <a:lnTo>
                    <a:pt x="16" y="41"/>
                  </a:lnTo>
                  <a:lnTo>
                    <a:pt x="11" y="43"/>
                  </a:lnTo>
                  <a:lnTo>
                    <a:pt x="7" y="46"/>
                  </a:lnTo>
                  <a:lnTo>
                    <a:pt x="1" y="54"/>
                  </a:lnTo>
                  <a:lnTo>
                    <a:pt x="0" y="64"/>
                  </a:lnTo>
                  <a:lnTo>
                    <a:pt x="0" y="70"/>
                  </a:lnTo>
                  <a:lnTo>
                    <a:pt x="1" y="75"/>
                  </a:lnTo>
                  <a:lnTo>
                    <a:pt x="5" y="79"/>
                  </a:lnTo>
                  <a:lnTo>
                    <a:pt x="7" y="83"/>
                  </a:lnTo>
                  <a:lnTo>
                    <a:pt x="16" y="88"/>
                  </a:lnTo>
                  <a:lnTo>
                    <a:pt x="22" y="89"/>
                  </a:lnTo>
                  <a:lnTo>
                    <a:pt x="28" y="89"/>
                  </a:lnTo>
                  <a:lnTo>
                    <a:pt x="36" y="88"/>
                  </a:lnTo>
                  <a:lnTo>
                    <a:pt x="43" y="86"/>
                  </a:lnTo>
                  <a:lnTo>
                    <a:pt x="51" y="81"/>
                  </a:lnTo>
                  <a:lnTo>
                    <a:pt x="58" y="7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5" name="Freeform 34"/>
            <p:cNvSpPr>
              <a:spLocks noChangeArrowheads="1"/>
            </p:cNvSpPr>
            <p:nvPr/>
          </p:nvSpPr>
          <p:spPr bwMode="auto">
            <a:xfrm>
              <a:off x="1278" y="4086"/>
              <a:ext cx="22" cy="28"/>
            </a:xfrm>
            <a:custGeom>
              <a:avLst/>
              <a:gdLst>
                <a:gd name="T0" fmla="*/ 0 w 70"/>
                <a:gd name="T1" fmla="*/ 7 h 89"/>
                <a:gd name="T2" fmla="*/ 1 w 70"/>
                <a:gd name="T3" fmla="*/ 8 h 89"/>
                <a:gd name="T4" fmla="*/ 2 w 70"/>
                <a:gd name="T5" fmla="*/ 9 h 89"/>
                <a:gd name="T6" fmla="*/ 3 w 70"/>
                <a:gd name="T7" fmla="*/ 9 h 89"/>
                <a:gd name="T8" fmla="*/ 4 w 70"/>
                <a:gd name="T9" fmla="*/ 9 h 89"/>
                <a:gd name="T10" fmla="*/ 6 w 70"/>
                <a:gd name="T11" fmla="*/ 9 h 89"/>
                <a:gd name="T12" fmla="*/ 7 w 70"/>
                <a:gd name="T13" fmla="*/ 8 h 89"/>
                <a:gd name="T14" fmla="*/ 7 w 70"/>
                <a:gd name="T15" fmla="*/ 7 h 89"/>
                <a:gd name="T16" fmla="*/ 7 w 70"/>
                <a:gd name="T17" fmla="*/ 6 h 89"/>
                <a:gd name="T18" fmla="*/ 7 w 70"/>
                <a:gd name="T19" fmla="*/ 5 h 89"/>
                <a:gd name="T20" fmla="*/ 6 w 70"/>
                <a:gd name="T21" fmla="*/ 4 h 89"/>
                <a:gd name="T22" fmla="*/ 3 w 70"/>
                <a:gd name="T23" fmla="*/ 4 h 89"/>
                <a:gd name="T24" fmla="*/ 2 w 70"/>
                <a:gd name="T25" fmla="*/ 3 h 89"/>
                <a:gd name="T26" fmla="*/ 2 w 70"/>
                <a:gd name="T27" fmla="*/ 3 h 89"/>
                <a:gd name="T28" fmla="*/ 2 w 70"/>
                <a:gd name="T29" fmla="*/ 2 h 89"/>
                <a:gd name="T30" fmla="*/ 3 w 70"/>
                <a:gd name="T31" fmla="*/ 2 h 89"/>
                <a:gd name="T32" fmla="*/ 4 w 70"/>
                <a:gd name="T33" fmla="*/ 2 h 89"/>
                <a:gd name="T34" fmla="*/ 5 w 70"/>
                <a:gd name="T35" fmla="*/ 2 h 89"/>
                <a:gd name="T36" fmla="*/ 7 w 70"/>
                <a:gd name="T37" fmla="*/ 3 h 89"/>
                <a:gd name="T38" fmla="*/ 7 w 70"/>
                <a:gd name="T39" fmla="*/ 2 h 89"/>
                <a:gd name="T40" fmla="*/ 6 w 70"/>
                <a:gd name="T41" fmla="*/ 1 h 89"/>
                <a:gd name="T42" fmla="*/ 5 w 70"/>
                <a:gd name="T43" fmla="*/ 0 h 89"/>
                <a:gd name="T44" fmla="*/ 3 w 70"/>
                <a:gd name="T45" fmla="*/ 0 h 89"/>
                <a:gd name="T46" fmla="*/ 2 w 70"/>
                <a:gd name="T47" fmla="*/ 0 h 89"/>
                <a:gd name="T48" fmla="*/ 1 w 70"/>
                <a:gd name="T49" fmla="*/ 1 h 89"/>
                <a:gd name="T50" fmla="*/ 0 w 70"/>
                <a:gd name="T51" fmla="*/ 2 h 89"/>
                <a:gd name="T52" fmla="*/ 0 w 70"/>
                <a:gd name="T53" fmla="*/ 3 h 89"/>
                <a:gd name="T54" fmla="*/ 1 w 70"/>
                <a:gd name="T55" fmla="*/ 4 h 89"/>
                <a:gd name="T56" fmla="*/ 3 w 70"/>
                <a:gd name="T57" fmla="*/ 5 h 89"/>
                <a:gd name="T58" fmla="*/ 5 w 70"/>
                <a:gd name="T59" fmla="*/ 6 h 89"/>
                <a:gd name="T60" fmla="*/ 6 w 70"/>
                <a:gd name="T61" fmla="*/ 6 h 89"/>
                <a:gd name="T62" fmla="*/ 6 w 70"/>
                <a:gd name="T63" fmla="*/ 7 h 89"/>
                <a:gd name="T64" fmla="*/ 5 w 70"/>
                <a:gd name="T65" fmla="*/ 8 h 89"/>
                <a:gd name="T66" fmla="*/ 4 w 70"/>
                <a:gd name="T67" fmla="*/ 8 h 89"/>
                <a:gd name="T68" fmla="*/ 3 w 70"/>
                <a:gd name="T69" fmla="*/ 8 h 89"/>
                <a:gd name="T70" fmla="*/ 2 w 70"/>
                <a:gd name="T71" fmla="*/ 7 h 89"/>
                <a:gd name="T72" fmla="*/ 0 w 70"/>
                <a:gd name="T73" fmla="*/ 6 h 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
                <a:gd name="T112" fmla="*/ 0 h 89"/>
                <a:gd name="T113" fmla="*/ 70 w 70"/>
                <a:gd name="T114" fmla="*/ 89 h 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 h="89">
                  <a:moveTo>
                    <a:pt x="0" y="60"/>
                  </a:moveTo>
                  <a:lnTo>
                    <a:pt x="1" y="66"/>
                  </a:lnTo>
                  <a:lnTo>
                    <a:pt x="3" y="73"/>
                  </a:lnTo>
                  <a:lnTo>
                    <a:pt x="6" y="78"/>
                  </a:lnTo>
                  <a:lnTo>
                    <a:pt x="9" y="81"/>
                  </a:lnTo>
                  <a:lnTo>
                    <a:pt x="14" y="85"/>
                  </a:lnTo>
                  <a:lnTo>
                    <a:pt x="20" y="86"/>
                  </a:lnTo>
                  <a:lnTo>
                    <a:pt x="27" y="89"/>
                  </a:lnTo>
                  <a:lnTo>
                    <a:pt x="34" y="89"/>
                  </a:lnTo>
                  <a:lnTo>
                    <a:pt x="43" y="89"/>
                  </a:lnTo>
                  <a:lnTo>
                    <a:pt x="50" y="86"/>
                  </a:lnTo>
                  <a:lnTo>
                    <a:pt x="56" y="85"/>
                  </a:lnTo>
                  <a:lnTo>
                    <a:pt x="61" y="81"/>
                  </a:lnTo>
                  <a:lnTo>
                    <a:pt x="66" y="78"/>
                  </a:lnTo>
                  <a:lnTo>
                    <a:pt x="68" y="74"/>
                  </a:lnTo>
                  <a:lnTo>
                    <a:pt x="70" y="68"/>
                  </a:lnTo>
                  <a:lnTo>
                    <a:pt x="70" y="61"/>
                  </a:lnTo>
                  <a:lnTo>
                    <a:pt x="70" y="58"/>
                  </a:lnTo>
                  <a:lnTo>
                    <a:pt x="69" y="53"/>
                  </a:lnTo>
                  <a:lnTo>
                    <a:pt x="67" y="49"/>
                  </a:lnTo>
                  <a:lnTo>
                    <a:pt x="64" y="46"/>
                  </a:lnTo>
                  <a:lnTo>
                    <a:pt x="56" y="41"/>
                  </a:lnTo>
                  <a:lnTo>
                    <a:pt x="44" y="39"/>
                  </a:lnTo>
                  <a:lnTo>
                    <a:pt x="31" y="35"/>
                  </a:lnTo>
                  <a:lnTo>
                    <a:pt x="25" y="33"/>
                  </a:lnTo>
                  <a:lnTo>
                    <a:pt x="20" y="31"/>
                  </a:lnTo>
                  <a:lnTo>
                    <a:pt x="18" y="29"/>
                  </a:lnTo>
                  <a:lnTo>
                    <a:pt x="18" y="24"/>
                  </a:lnTo>
                  <a:lnTo>
                    <a:pt x="18" y="21"/>
                  </a:lnTo>
                  <a:lnTo>
                    <a:pt x="18" y="19"/>
                  </a:lnTo>
                  <a:lnTo>
                    <a:pt x="21" y="16"/>
                  </a:lnTo>
                  <a:lnTo>
                    <a:pt x="27" y="14"/>
                  </a:lnTo>
                  <a:lnTo>
                    <a:pt x="34" y="13"/>
                  </a:lnTo>
                  <a:lnTo>
                    <a:pt x="43" y="14"/>
                  </a:lnTo>
                  <a:lnTo>
                    <a:pt x="49" y="16"/>
                  </a:lnTo>
                  <a:lnTo>
                    <a:pt x="52" y="20"/>
                  </a:lnTo>
                  <a:lnTo>
                    <a:pt x="55" y="26"/>
                  </a:lnTo>
                  <a:lnTo>
                    <a:pt x="68" y="26"/>
                  </a:lnTo>
                  <a:lnTo>
                    <a:pt x="67" y="21"/>
                  </a:lnTo>
                  <a:lnTo>
                    <a:pt x="66" y="16"/>
                  </a:lnTo>
                  <a:lnTo>
                    <a:pt x="63" y="11"/>
                  </a:lnTo>
                  <a:lnTo>
                    <a:pt x="60" y="8"/>
                  </a:lnTo>
                  <a:lnTo>
                    <a:pt x="55" y="5"/>
                  </a:lnTo>
                  <a:lnTo>
                    <a:pt x="49" y="3"/>
                  </a:lnTo>
                  <a:lnTo>
                    <a:pt x="42" y="2"/>
                  </a:lnTo>
                  <a:lnTo>
                    <a:pt x="34" y="0"/>
                  </a:lnTo>
                  <a:lnTo>
                    <a:pt x="28" y="2"/>
                  </a:lnTo>
                  <a:lnTo>
                    <a:pt x="21" y="3"/>
                  </a:lnTo>
                  <a:lnTo>
                    <a:pt x="10" y="8"/>
                  </a:lnTo>
                  <a:lnTo>
                    <a:pt x="8" y="11"/>
                  </a:lnTo>
                  <a:lnTo>
                    <a:pt x="4" y="16"/>
                  </a:lnTo>
                  <a:lnTo>
                    <a:pt x="3" y="20"/>
                  </a:lnTo>
                  <a:lnTo>
                    <a:pt x="3" y="25"/>
                  </a:lnTo>
                  <a:lnTo>
                    <a:pt x="3" y="30"/>
                  </a:lnTo>
                  <a:lnTo>
                    <a:pt x="4" y="34"/>
                  </a:lnTo>
                  <a:lnTo>
                    <a:pt x="8" y="40"/>
                  </a:lnTo>
                  <a:lnTo>
                    <a:pt x="15" y="45"/>
                  </a:lnTo>
                  <a:lnTo>
                    <a:pt x="27" y="49"/>
                  </a:lnTo>
                  <a:lnTo>
                    <a:pt x="43" y="53"/>
                  </a:lnTo>
                  <a:lnTo>
                    <a:pt x="49" y="55"/>
                  </a:lnTo>
                  <a:lnTo>
                    <a:pt x="52" y="56"/>
                  </a:lnTo>
                  <a:lnTo>
                    <a:pt x="56" y="59"/>
                  </a:lnTo>
                  <a:lnTo>
                    <a:pt x="57" y="64"/>
                  </a:lnTo>
                  <a:lnTo>
                    <a:pt x="56" y="66"/>
                  </a:lnTo>
                  <a:lnTo>
                    <a:pt x="55" y="70"/>
                  </a:lnTo>
                  <a:lnTo>
                    <a:pt x="51" y="74"/>
                  </a:lnTo>
                  <a:lnTo>
                    <a:pt x="45" y="76"/>
                  </a:lnTo>
                  <a:lnTo>
                    <a:pt x="37" y="78"/>
                  </a:lnTo>
                  <a:lnTo>
                    <a:pt x="31" y="76"/>
                  </a:lnTo>
                  <a:lnTo>
                    <a:pt x="27" y="76"/>
                  </a:lnTo>
                  <a:lnTo>
                    <a:pt x="20" y="73"/>
                  </a:lnTo>
                  <a:lnTo>
                    <a:pt x="16" y="68"/>
                  </a:lnTo>
                  <a:lnTo>
                    <a:pt x="14" y="60"/>
                  </a:lnTo>
                  <a:lnTo>
                    <a:pt x="0" y="6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6" name="Freeform 35"/>
            <p:cNvSpPr>
              <a:spLocks noChangeArrowheads="1"/>
            </p:cNvSpPr>
            <p:nvPr/>
          </p:nvSpPr>
          <p:spPr bwMode="auto">
            <a:xfrm>
              <a:off x="1310" y="4086"/>
              <a:ext cx="25" cy="28"/>
            </a:xfrm>
            <a:custGeom>
              <a:avLst/>
              <a:gdLst>
                <a:gd name="T0" fmla="*/ 7 w 77"/>
                <a:gd name="T1" fmla="*/ 6 h 89"/>
                <a:gd name="T2" fmla="*/ 6 w 77"/>
                <a:gd name="T3" fmla="*/ 7 h 89"/>
                <a:gd name="T4" fmla="*/ 6 w 77"/>
                <a:gd name="T5" fmla="*/ 8 h 89"/>
                <a:gd name="T6" fmla="*/ 5 w 77"/>
                <a:gd name="T7" fmla="*/ 8 h 89"/>
                <a:gd name="T8" fmla="*/ 5 w 77"/>
                <a:gd name="T9" fmla="*/ 8 h 89"/>
                <a:gd name="T10" fmla="*/ 4 w 77"/>
                <a:gd name="T11" fmla="*/ 8 h 89"/>
                <a:gd name="T12" fmla="*/ 4 w 77"/>
                <a:gd name="T13" fmla="*/ 8 h 89"/>
                <a:gd name="T14" fmla="*/ 3 w 77"/>
                <a:gd name="T15" fmla="*/ 8 h 89"/>
                <a:gd name="T16" fmla="*/ 3 w 77"/>
                <a:gd name="T17" fmla="*/ 8 h 89"/>
                <a:gd name="T18" fmla="*/ 2 w 77"/>
                <a:gd name="T19" fmla="*/ 8 h 89"/>
                <a:gd name="T20" fmla="*/ 2 w 77"/>
                <a:gd name="T21" fmla="*/ 7 h 89"/>
                <a:gd name="T22" fmla="*/ 2 w 77"/>
                <a:gd name="T23" fmla="*/ 7 h 89"/>
                <a:gd name="T24" fmla="*/ 2 w 77"/>
                <a:gd name="T25" fmla="*/ 5 h 89"/>
                <a:gd name="T26" fmla="*/ 8 w 77"/>
                <a:gd name="T27" fmla="*/ 5 h 89"/>
                <a:gd name="T28" fmla="*/ 8 w 77"/>
                <a:gd name="T29" fmla="*/ 5 h 89"/>
                <a:gd name="T30" fmla="*/ 8 w 77"/>
                <a:gd name="T31" fmla="*/ 3 h 89"/>
                <a:gd name="T32" fmla="*/ 8 w 77"/>
                <a:gd name="T33" fmla="*/ 3 h 89"/>
                <a:gd name="T34" fmla="*/ 8 w 77"/>
                <a:gd name="T35" fmla="*/ 2 h 89"/>
                <a:gd name="T36" fmla="*/ 7 w 77"/>
                <a:gd name="T37" fmla="*/ 1 h 89"/>
                <a:gd name="T38" fmla="*/ 4 w 77"/>
                <a:gd name="T39" fmla="*/ 1 h 89"/>
                <a:gd name="T40" fmla="*/ 5 w 77"/>
                <a:gd name="T41" fmla="*/ 2 h 89"/>
                <a:gd name="T42" fmla="*/ 6 w 77"/>
                <a:gd name="T43" fmla="*/ 2 h 89"/>
                <a:gd name="T44" fmla="*/ 6 w 77"/>
                <a:gd name="T45" fmla="*/ 2 h 89"/>
                <a:gd name="T46" fmla="*/ 6 w 77"/>
                <a:gd name="T47" fmla="*/ 3 h 89"/>
                <a:gd name="T48" fmla="*/ 7 w 77"/>
                <a:gd name="T49" fmla="*/ 4 h 89"/>
                <a:gd name="T50" fmla="*/ 2 w 77"/>
                <a:gd name="T51" fmla="*/ 4 h 89"/>
                <a:gd name="T52" fmla="*/ 2 w 77"/>
                <a:gd name="T53" fmla="*/ 3 h 89"/>
                <a:gd name="T54" fmla="*/ 2 w 77"/>
                <a:gd name="T55" fmla="*/ 3 h 89"/>
                <a:gd name="T56" fmla="*/ 2 w 77"/>
                <a:gd name="T57" fmla="*/ 3 h 89"/>
                <a:gd name="T58" fmla="*/ 2 w 77"/>
                <a:gd name="T59" fmla="*/ 2 h 89"/>
                <a:gd name="T60" fmla="*/ 3 w 77"/>
                <a:gd name="T61" fmla="*/ 2 h 89"/>
                <a:gd name="T62" fmla="*/ 4 w 77"/>
                <a:gd name="T63" fmla="*/ 2 h 89"/>
                <a:gd name="T64" fmla="*/ 4 w 77"/>
                <a:gd name="T65" fmla="*/ 1 h 89"/>
                <a:gd name="T66" fmla="*/ 7 w 77"/>
                <a:gd name="T67" fmla="*/ 1 h 89"/>
                <a:gd name="T68" fmla="*/ 7 w 77"/>
                <a:gd name="T69" fmla="*/ 1 h 89"/>
                <a:gd name="T70" fmla="*/ 7 w 77"/>
                <a:gd name="T71" fmla="*/ 1 h 89"/>
                <a:gd name="T72" fmla="*/ 6 w 77"/>
                <a:gd name="T73" fmla="*/ 0 h 89"/>
                <a:gd name="T74" fmla="*/ 5 w 77"/>
                <a:gd name="T75" fmla="*/ 0 h 89"/>
                <a:gd name="T76" fmla="*/ 4 w 77"/>
                <a:gd name="T77" fmla="*/ 0 h 89"/>
                <a:gd name="T78" fmla="*/ 3 w 77"/>
                <a:gd name="T79" fmla="*/ 0 h 89"/>
                <a:gd name="T80" fmla="*/ 3 w 77"/>
                <a:gd name="T81" fmla="*/ 0 h 89"/>
                <a:gd name="T82" fmla="*/ 2 w 77"/>
                <a:gd name="T83" fmla="*/ 1 h 89"/>
                <a:gd name="T84" fmla="*/ 1 w 77"/>
                <a:gd name="T85" fmla="*/ 1 h 89"/>
                <a:gd name="T86" fmla="*/ 1 w 77"/>
                <a:gd name="T87" fmla="*/ 2 h 89"/>
                <a:gd name="T88" fmla="*/ 0 w 77"/>
                <a:gd name="T89" fmla="*/ 3 h 89"/>
                <a:gd name="T90" fmla="*/ 0 w 77"/>
                <a:gd name="T91" fmla="*/ 4 h 89"/>
                <a:gd name="T92" fmla="*/ 0 w 77"/>
                <a:gd name="T93" fmla="*/ 5 h 89"/>
                <a:gd name="T94" fmla="*/ 0 w 77"/>
                <a:gd name="T95" fmla="*/ 6 h 89"/>
                <a:gd name="T96" fmla="*/ 0 w 77"/>
                <a:gd name="T97" fmla="*/ 7 h 89"/>
                <a:gd name="T98" fmla="*/ 1 w 77"/>
                <a:gd name="T99" fmla="*/ 8 h 89"/>
                <a:gd name="T100" fmla="*/ 1 w 77"/>
                <a:gd name="T101" fmla="*/ 8 h 89"/>
                <a:gd name="T102" fmla="*/ 2 w 77"/>
                <a:gd name="T103" fmla="*/ 9 h 89"/>
                <a:gd name="T104" fmla="*/ 3 w 77"/>
                <a:gd name="T105" fmla="*/ 9 h 89"/>
                <a:gd name="T106" fmla="*/ 3 w 77"/>
                <a:gd name="T107" fmla="*/ 9 h 89"/>
                <a:gd name="T108" fmla="*/ 4 w 77"/>
                <a:gd name="T109" fmla="*/ 9 h 89"/>
                <a:gd name="T110" fmla="*/ 6 w 77"/>
                <a:gd name="T111" fmla="*/ 9 h 89"/>
                <a:gd name="T112" fmla="*/ 6 w 77"/>
                <a:gd name="T113" fmla="*/ 9 h 89"/>
                <a:gd name="T114" fmla="*/ 7 w 77"/>
                <a:gd name="T115" fmla="*/ 8 h 89"/>
                <a:gd name="T116" fmla="*/ 8 w 77"/>
                <a:gd name="T117" fmla="*/ 8 h 89"/>
                <a:gd name="T118" fmla="*/ 8 w 77"/>
                <a:gd name="T119" fmla="*/ 7 h 89"/>
                <a:gd name="T120" fmla="*/ 8 w 77"/>
                <a:gd name="T121" fmla="*/ 6 h 89"/>
                <a:gd name="T122" fmla="*/ 7 w 77"/>
                <a:gd name="T123" fmla="*/ 6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2" y="60"/>
                  </a:moveTo>
                  <a:lnTo>
                    <a:pt x="59" y="68"/>
                  </a:lnTo>
                  <a:lnTo>
                    <a:pt x="54" y="73"/>
                  </a:lnTo>
                  <a:lnTo>
                    <a:pt x="48" y="76"/>
                  </a:lnTo>
                  <a:lnTo>
                    <a:pt x="44" y="76"/>
                  </a:lnTo>
                  <a:lnTo>
                    <a:pt x="39" y="78"/>
                  </a:lnTo>
                  <a:lnTo>
                    <a:pt x="33" y="76"/>
                  </a:lnTo>
                  <a:lnTo>
                    <a:pt x="30" y="75"/>
                  </a:lnTo>
                  <a:lnTo>
                    <a:pt x="25" y="73"/>
                  </a:lnTo>
                  <a:lnTo>
                    <a:pt x="21" y="70"/>
                  </a:lnTo>
                  <a:lnTo>
                    <a:pt x="19" y="66"/>
                  </a:lnTo>
                  <a:lnTo>
                    <a:pt x="17" y="61"/>
                  </a:lnTo>
                  <a:lnTo>
                    <a:pt x="14" y="50"/>
                  </a:lnTo>
                  <a:lnTo>
                    <a:pt x="77" y="50"/>
                  </a:lnTo>
                  <a:lnTo>
                    <a:pt x="77" y="44"/>
                  </a:lnTo>
                  <a:lnTo>
                    <a:pt x="77" y="34"/>
                  </a:lnTo>
                  <a:lnTo>
                    <a:pt x="74" y="25"/>
                  </a:lnTo>
                  <a:lnTo>
                    <a:pt x="71" y="18"/>
                  </a:lnTo>
                  <a:lnTo>
                    <a:pt x="68" y="13"/>
                  </a:lnTo>
                  <a:lnTo>
                    <a:pt x="39" y="13"/>
                  </a:lnTo>
                  <a:lnTo>
                    <a:pt x="44" y="14"/>
                  </a:lnTo>
                  <a:lnTo>
                    <a:pt x="49" y="15"/>
                  </a:lnTo>
                  <a:lnTo>
                    <a:pt x="55" y="19"/>
                  </a:lnTo>
                  <a:lnTo>
                    <a:pt x="60" y="28"/>
                  </a:lnTo>
                  <a:lnTo>
                    <a:pt x="62" y="38"/>
                  </a:lnTo>
                  <a:lnTo>
                    <a:pt x="14" y="38"/>
                  </a:lnTo>
                  <a:lnTo>
                    <a:pt x="15" y="33"/>
                  </a:lnTo>
                  <a:lnTo>
                    <a:pt x="17" y="28"/>
                  </a:lnTo>
                  <a:lnTo>
                    <a:pt x="19" y="23"/>
                  </a:lnTo>
                  <a:lnTo>
                    <a:pt x="21" y="19"/>
                  </a:lnTo>
                  <a:lnTo>
                    <a:pt x="30" y="15"/>
                  </a:lnTo>
                  <a:lnTo>
                    <a:pt x="33" y="14"/>
                  </a:lnTo>
                  <a:lnTo>
                    <a:pt x="39" y="13"/>
                  </a:lnTo>
                  <a:lnTo>
                    <a:pt x="68" y="13"/>
                  </a:lnTo>
                  <a:lnTo>
                    <a:pt x="67" y="13"/>
                  </a:lnTo>
                  <a:lnTo>
                    <a:pt x="61" y="8"/>
                  </a:lnTo>
                  <a:lnTo>
                    <a:pt x="55" y="4"/>
                  </a:lnTo>
                  <a:lnTo>
                    <a:pt x="47" y="2"/>
                  </a:lnTo>
                  <a:lnTo>
                    <a:pt x="38" y="0"/>
                  </a:lnTo>
                  <a:lnTo>
                    <a:pt x="30" y="2"/>
                  </a:lnTo>
                  <a:lnTo>
                    <a:pt x="23" y="4"/>
                  </a:lnTo>
                  <a:lnTo>
                    <a:pt x="15" y="8"/>
                  </a:lnTo>
                  <a:lnTo>
                    <a:pt x="10" y="13"/>
                  </a:lnTo>
                  <a:lnTo>
                    <a:pt x="6" y="19"/>
                  </a:lnTo>
                  <a:lnTo>
                    <a:pt x="3" y="28"/>
                  </a:lnTo>
                  <a:lnTo>
                    <a:pt x="0" y="36"/>
                  </a:lnTo>
                  <a:lnTo>
                    <a:pt x="0" y="46"/>
                  </a:lnTo>
                  <a:lnTo>
                    <a:pt x="0" y="55"/>
                  </a:lnTo>
                  <a:lnTo>
                    <a:pt x="3" y="64"/>
                  </a:lnTo>
                  <a:lnTo>
                    <a:pt x="6" y="71"/>
                  </a:lnTo>
                  <a:lnTo>
                    <a:pt x="10" y="78"/>
                  </a:lnTo>
                  <a:lnTo>
                    <a:pt x="15" y="83"/>
                  </a:lnTo>
                  <a:lnTo>
                    <a:pt x="23" y="86"/>
                  </a:lnTo>
                  <a:lnTo>
                    <a:pt x="30" y="89"/>
                  </a:lnTo>
                  <a:lnTo>
                    <a:pt x="38" y="89"/>
                  </a:lnTo>
                  <a:lnTo>
                    <a:pt x="51" y="86"/>
                  </a:lnTo>
                  <a:lnTo>
                    <a:pt x="57" y="85"/>
                  </a:lnTo>
                  <a:lnTo>
                    <a:pt x="63" y="81"/>
                  </a:lnTo>
                  <a:lnTo>
                    <a:pt x="71" y="73"/>
                  </a:lnTo>
                  <a:lnTo>
                    <a:pt x="74" y="66"/>
                  </a:lnTo>
                  <a:lnTo>
                    <a:pt x="75" y="60"/>
                  </a:lnTo>
                  <a:lnTo>
                    <a:pt x="62" y="6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7" name="Freeform 36"/>
            <p:cNvSpPr>
              <a:spLocks noChangeArrowheads="1"/>
            </p:cNvSpPr>
            <p:nvPr/>
          </p:nvSpPr>
          <p:spPr bwMode="auto">
            <a:xfrm>
              <a:off x="1378" y="4086"/>
              <a:ext cx="26" cy="28"/>
            </a:xfrm>
            <a:custGeom>
              <a:avLst/>
              <a:gdLst>
                <a:gd name="T0" fmla="*/ 6 w 81"/>
                <a:gd name="T1" fmla="*/ 8 h 89"/>
                <a:gd name="T2" fmla="*/ 6 w 81"/>
                <a:gd name="T3" fmla="*/ 9 h 89"/>
                <a:gd name="T4" fmla="*/ 8 w 81"/>
                <a:gd name="T5" fmla="*/ 9 h 89"/>
                <a:gd name="T6" fmla="*/ 9 w 81"/>
                <a:gd name="T7" fmla="*/ 8 h 89"/>
                <a:gd name="T8" fmla="*/ 8 w 81"/>
                <a:gd name="T9" fmla="*/ 8 h 89"/>
                <a:gd name="T10" fmla="*/ 8 w 81"/>
                <a:gd name="T11" fmla="*/ 7 h 89"/>
                <a:gd name="T12" fmla="*/ 6 w 81"/>
                <a:gd name="T13" fmla="*/ 5 h 89"/>
                <a:gd name="T14" fmla="*/ 6 w 81"/>
                <a:gd name="T15" fmla="*/ 7 h 89"/>
                <a:gd name="T16" fmla="*/ 5 w 81"/>
                <a:gd name="T17" fmla="*/ 7 h 89"/>
                <a:gd name="T18" fmla="*/ 5 w 81"/>
                <a:gd name="T19" fmla="*/ 8 h 89"/>
                <a:gd name="T20" fmla="*/ 3 w 81"/>
                <a:gd name="T21" fmla="*/ 8 h 89"/>
                <a:gd name="T22" fmla="*/ 2 w 81"/>
                <a:gd name="T23" fmla="*/ 8 h 89"/>
                <a:gd name="T24" fmla="*/ 2 w 81"/>
                <a:gd name="T25" fmla="*/ 7 h 89"/>
                <a:gd name="T26" fmla="*/ 2 w 81"/>
                <a:gd name="T27" fmla="*/ 6 h 89"/>
                <a:gd name="T28" fmla="*/ 3 w 81"/>
                <a:gd name="T29" fmla="*/ 5 h 89"/>
                <a:gd name="T30" fmla="*/ 4 w 81"/>
                <a:gd name="T31" fmla="*/ 5 h 89"/>
                <a:gd name="T32" fmla="*/ 6 w 81"/>
                <a:gd name="T33" fmla="*/ 5 h 89"/>
                <a:gd name="T34" fmla="*/ 8 w 81"/>
                <a:gd name="T35" fmla="*/ 3 h 89"/>
                <a:gd name="T36" fmla="*/ 7 w 81"/>
                <a:gd name="T37" fmla="*/ 2 h 89"/>
                <a:gd name="T38" fmla="*/ 7 w 81"/>
                <a:gd name="T39" fmla="*/ 1 h 89"/>
                <a:gd name="T40" fmla="*/ 6 w 81"/>
                <a:gd name="T41" fmla="*/ 0 h 89"/>
                <a:gd name="T42" fmla="*/ 4 w 81"/>
                <a:gd name="T43" fmla="*/ 0 h 89"/>
                <a:gd name="T44" fmla="*/ 3 w 81"/>
                <a:gd name="T45" fmla="*/ 0 h 89"/>
                <a:gd name="T46" fmla="*/ 1 w 81"/>
                <a:gd name="T47" fmla="*/ 1 h 89"/>
                <a:gd name="T48" fmla="*/ 1 w 81"/>
                <a:gd name="T49" fmla="*/ 2 h 89"/>
                <a:gd name="T50" fmla="*/ 0 w 81"/>
                <a:gd name="T51" fmla="*/ 3 h 89"/>
                <a:gd name="T52" fmla="*/ 2 w 81"/>
                <a:gd name="T53" fmla="*/ 3 h 89"/>
                <a:gd name="T54" fmla="*/ 2 w 81"/>
                <a:gd name="T55" fmla="*/ 2 h 89"/>
                <a:gd name="T56" fmla="*/ 3 w 81"/>
                <a:gd name="T57" fmla="*/ 2 h 89"/>
                <a:gd name="T58" fmla="*/ 4 w 81"/>
                <a:gd name="T59" fmla="*/ 1 h 89"/>
                <a:gd name="T60" fmla="*/ 5 w 81"/>
                <a:gd name="T61" fmla="*/ 2 h 89"/>
                <a:gd name="T62" fmla="*/ 6 w 81"/>
                <a:gd name="T63" fmla="*/ 3 h 89"/>
                <a:gd name="T64" fmla="*/ 6 w 81"/>
                <a:gd name="T65" fmla="*/ 3 h 89"/>
                <a:gd name="T66" fmla="*/ 4 w 81"/>
                <a:gd name="T67" fmla="*/ 4 h 89"/>
                <a:gd name="T68" fmla="*/ 2 w 81"/>
                <a:gd name="T69" fmla="*/ 4 h 89"/>
                <a:gd name="T70" fmla="*/ 1 w 81"/>
                <a:gd name="T71" fmla="*/ 5 h 89"/>
                <a:gd name="T72" fmla="*/ 0 w 81"/>
                <a:gd name="T73" fmla="*/ 7 h 89"/>
                <a:gd name="T74" fmla="*/ 0 w 81"/>
                <a:gd name="T75" fmla="*/ 8 h 89"/>
                <a:gd name="T76" fmla="*/ 1 w 81"/>
                <a:gd name="T77" fmla="*/ 9 h 89"/>
                <a:gd name="T78" fmla="*/ 2 w 81"/>
                <a:gd name="T79" fmla="*/ 9 h 89"/>
                <a:gd name="T80" fmla="*/ 4 w 81"/>
                <a:gd name="T81" fmla="*/ 9 h 89"/>
                <a:gd name="T82" fmla="*/ 5 w 81"/>
                <a:gd name="T83" fmla="*/ 8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1"/>
                <a:gd name="T127" fmla="*/ 0 h 89"/>
                <a:gd name="T128" fmla="*/ 81 w 81"/>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1" h="89">
                  <a:moveTo>
                    <a:pt x="58" y="75"/>
                  </a:moveTo>
                  <a:lnTo>
                    <a:pt x="58" y="76"/>
                  </a:lnTo>
                  <a:lnTo>
                    <a:pt x="59" y="81"/>
                  </a:lnTo>
                  <a:lnTo>
                    <a:pt x="61" y="85"/>
                  </a:lnTo>
                  <a:lnTo>
                    <a:pt x="65" y="88"/>
                  </a:lnTo>
                  <a:lnTo>
                    <a:pt x="72" y="88"/>
                  </a:lnTo>
                  <a:lnTo>
                    <a:pt x="81" y="88"/>
                  </a:lnTo>
                  <a:lnTo>
                    <a:pt x="81" y="76"/>
                  </a:lnTo>
                  <a:lnTo>
                    <a:pt x="77" y="78"/>
                  </a:lnTo>
                  <a:lnTo>
                    <a:pt x="73" y="76"/>
                  </a:lnTo>
                  <a:lnTo>
                    <a:pt x="72" y="75"/>
                  </a:lnTo>
                  <a:lnTo>
                    <a:pt x="71" y="69"/>
                  </a:lnTo>
                  <a:lnTo>
                    <a:pt x="71" y="44"/>
                  </a:lnTo>
                  <a:lnTo>
                    <a:pt x="56" y="44"/>
                  </a:lnTo>
                  <a:lnTo>
                    <a:pt x="56" y="56"/>
                  </a:lnTo>
                  <a:lnTo>
                    <a:pt x="56" y="61"/>
                  </a:lnTo>
                  <a:lnTo>
                    <a:pt x="54" y="65"/>
                  </a:lnTo>
                  <a:lnTo>
                    <a:pt x="52" y="69"/>
                  </a:lnTo>
                  <a:lnTo>
                    <a:pt x="48" y="71"/>
                  </a:lnTo>
                  <a:lnTo>
                    <a:pt x="44" y="74"/>
                  </a:lnTo>
                  <a:lnTo>
                    <a:pt x="41" y="75"/>
                  </a:lnTo>
                  <a:lnTo>
                    <a:pt x="29" y="78"/>
                  </a:lnTo>
                  <a:lnTo>
                    <a:pt x="23" y="76"/>
                  </a:lnTo>
                  <a:lnTo>
                    <a:pt x="18" y="74"/>
                  </a:lnTo>
                  <a:lnTo>
                    <a:pt x="16" y="70"/>
                  </a:lnTo>
                  <a:lnTo>
                    <a:pt x="16" y="66"/>
                  </a:lnTo>
                  <a:lnTo>
                    <a:pt x="14" y="64"/>
                  </a:lnTo>
                  <a:lnTo>
                    <a:pt x="16" y="59"/>
                  </a:lnTo>
                  <a:lnTo>
                    <a:pt x="18" y="55"/>
                  </a:lnTo>
                  <a:lnTo>
                    <a:pt x="23" y="51"/>
                  </a:lnTo>
                  <a:lnTo>
                    <a:pt x="29" y="50"/>
                  </a:lnTo>
                  <a:lnTo>
                    <a:pt x="43" y="48"/>
                  </a:lnTo>
                  <a:lnTo>
                    <a:pt x="50" y="46"/>
                  </a:lnTo>
                  <a:lnTo>
                    <a:pt x="56" y="44"/>
                  </a:lnTo>
                  <a:lnTo>
                    <a:pt x="71" y="44"/>
                  </a:lnTo>
                  <a:lnTo>
                    <a:pt x="71" y="26"/>
                  </a:lnTo>
                  <a:lnTo>
                    <a:pt x="71" y="20"/>
                  </a:lnTo>
                  <a:lnTo>
                    <a:pt x="70" y="15"/>
                  </a:lnTo>
                  <a:lnTo>
                    <a:pt x="67" y="10"/>
                  </a:lnTo>
                  <a:lnTo>
                    <a:pt x="63" y="8"/>
                  </a:lnTo>
                  <a:lnTo>
                    <a:pt x="59" y="4"/>
                  </a:lnTo>
                  <a:lnTo>
                    <a:pt x="53" y="2"/>
                  </a:lnTo>
                  <a:lnTo>
                    <a:pt x="46" y="2"/>
                  </a:lnTo>
                  <a:lnTo>
                    <a:pt x="38" y="0"/>
                  </a:lnTo>
                  <a:lnTo>
                    <a:pt x="30" y="2"/>
                  </a:lnTo>
                  <a:lnTo>
                    <a:pt x="23" y="3"/>
                  </a:lnTo>
                  <a:lnTo>
                    <a:pt x="18" y="5"/>
                  </a:lnTo>
                  <a:lnTo>
                    <a:pt x="13" y="8"/>
                  </a:lnTo>
                  <a:lnTo>
                    <a:pt x="8" y="13"/>
                  </a:lnTo>
                  <a:lnTo>
                    <a:pt x="6" y="16"/>
                  </a:lnTo>
                  <a:lnTo>
                    <a:pt x="5" y="21"/>
                  </a:lnTo>
                  <a:lnTo>
                    <a:pt x="4" y="28"/>
                  </a:lnTo>
                  <a:lnTo>
                    <a:pt x="4" y="29"/>
                  </a:lnTo>
                  <a:lnTo>
                    <a:pt x="18" y="29"/>
                  </a:lnTo>
                  <a:lnTo>
                    <a:pt x="18" y="25"/>
                  </a:lnTo>
                  <a:lnTo>
                    <a:pt x="19" y="21"/>
                  </a:lnTo>
                  <a:lnTo>
                    <a:pt x="23" y="16"/>
                  </a:lnTo>
                  <a:lnTo>
                    <a:pt x="29" y="14"/>
                  </a:lnTo>
                  <a:lnTo>
                    <a:pt x="32" y="14"/>
                  </a:lnTo>
                  <a:lnTo>
                    <a:pt x="37" y="13"/>
                  </a:lnTo>
                  <a:lnTo>
                    <a:pt x="46" y="14"/>
                  </a:lnTo>
                  <a:lnTo>
                    <a:pt x="52" y="16"/>
                  </a:lnTo>
                  <a:lnTo>
                    <a:pt x="55" y="20"/>
                  </a:lnTo>
                  <a:lnTo>
                    <a:pt x="56" y="25"/>
                  </a:lnTo>
                  <a:lnTo>
                    <a:pt x="56" y="33"/>
                  </a:lnTo>
                  <a:lnTo>
                    <a:pt x="55" y="34"/>
                  </a:lnTo>
                  <a:lnTo>
                    <a:pt x="53" y="35"/>
                  </a:lnTo>
                  <a:lnTo>
                    <a:pt x="43" y="36"/>
                  </a:lnTo>
                  <a:lnTo>
                    <a:pt x="29" y="38"/>
                  </a:lnTo>
                  <a:lnTo>
                    <a:pt x="16" y="41"/>
                  </a:lnTo>
                  <a:lnTo>
                    <a:pt x="11" y="43"/>
                  </a:lnTo>
                  <a:lnTo>
                    <a:pt x="7" y="46"/>
                  </a:lnTo>
                  <a:lnTo>
                    <a:pt x="2" y="54"/>
                  </a:lnTo>
                  <a:lnTo>
                    <a:pt x="0" y="64"/>
                  </a:lnTo>
                  <a:lnTo>
                    <a:pt x="0" y="70"/>
                  </a:lnTo>
                  <a:lnTo>
                    <a:pt x="2" y="75"/>
                  </a:lnTo>
                  <a:lnTo>
                    <a:pt x="4" y="79"/>
                  </a:lnTo>
                  <a:lnTo>
                    <a:pt x="7" y="83"/>
                  </a:lnTo>
                  <a:lnTo>
                    <a:pt x="16" y="88"/>
                  </a:lnTo>
                  <a:lnTo>
                    <a:pt x="22" y="89"/>
                  </a:lnTo>
                  <a:lnTo>
                    <a:pt x="28" y="89"/>
                  </a:lnTo>
                  <a:lnTo>
                    <a:pt x="36" y="88"/>
                  </a:lnTo>
                  <a:lnTo>
                    <a:pt x="43" y="86"/>
                  </a:lnTo>
                  <a:lnTo>
                    <a:pt x="50" y="81"/>
                  </a:lnTo>
                  <a:lnTo>
                    <a:pt x="58" y="7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8" name="Freeform 37"/>
            <p:cNvSpPr>
              <a:spLocks noChangeArrowheads="1"/>
            </p:cNvSpPr>
            <p:nvPr/>
          </p:nvSpPr>
          <p:spPr bwMode="auto">
            <a:xfrm>
              <a:off x="1449" y="4077"/>
              <a:ext cx="31" cy="36"/>
            </a:xfrm>
            <a:custGeom>
              <a:avLst/>
              <a:gdLst>
                <a:gd name="T0" fmla="*/ 0 w 94"/>
                <a:gd name="T1" fmla="*/ 12 h 114"/>
                <a:gd name="T2" fmla="*/ 5 w 94"/>
                <a:gd name="T3" fmla="*/ 12 h 114"/>
                <a:gd name="T4" fmla="*/ 6 w 94"/>
                <a:gd name="T5" fmla="*/ 12 h 114"/>
                <a:gd name="T6" fmla="*/ 7 w 94"/>
                <a:gd name="T7" fmla="*/ 12 h 114"/>
                <a:gd name="T8" fmla="*/ 8 w 94"/>
                <a:gd name="T9" fmla="*/ 11 h 114"/>
                <a:gd name="T10" fmla="*/ 9 w 94"/>
                <a:gd name="T11" fmla="*/ 11 h 114"/>
                <a:gd name="T12" fmla="*/ 9 w 94"/>
                <a:gd name="T13" fmla="*/ 11 h 114"/>
                <a:gd name="T14" fmla="*/ 10 w 94"/>
                <a:gd name="T15" fmla="*/ 10 h 114"/>
                <a:gd name="T16" fmla="*/ 10 w 94"/>
                <a:gd name="T17" fmla="*/ 9 h 114"/>
                <a:gd name="T18" fmla="*/ 11 w 94"/>
                <a:gd name="T19" fmla="*/ 7 h 114"/>
                <a:gd name="T20" fmla="*/ 11 w 94"/>
                <a:gd name="T21" fmla="*/ 6 h 114"/>
                <a:gd name="T22" fmla="*/ 11 w 94"/>
                <a:gd name="T23" fmla="*/ 4 h 114"/>
                <a:gd name="T24" fmla="*/ 10 w 94"/>
                <a:gd name="T25" fmla="*/ 3 h 114"/>
                <a:gd name="T26" fmla="*/ 10 w 94"/>
                <a:gd name="T27" fmla="*/ 2 h 114"/>
                <a:gd name="T28" fmla="*/ 9 w 94"/>
                <a:gd name="T29" fmla="*/ 2 h 114"/>
                <a:gd name="T30" fmla="*/ 9 w 94"/>
                <a:gd name="T31" fmla="*/ 1 h 114"/>
                <a:gd name="T32" fmla="*/ 5 w 94"/>
                <a:gd name="T33" fmla="*/ 1 h 114"/>
                <a:gd name="T34" fmla="*/ 6 w 94"/>
                <a:gd name="T35" fmla="*/ 1 h 114"/>
                <a:gd name="T36" fmla="*/ 7 w 94"/>
                <a:gd name="T37" fmla="*/ 2 h 114"/>
                <a:gd name="T38" fmla="*/ 7 w 94"/>
                <a:gd name="T39" fmla="*/ 2 h 114"/>
                <a:gd name="T40" fmla="*/ 8 w 94"/>
                <a:gd name="T41" fmla="*/ 3 h 114"/>
                <a:gd name="T42" fmla="*/ 8 w 94"/>
                <a:gd name="T43" fmla="*/ 3 h 114"/>
                <a:gd name="T44" fmla="*/ 9 w 94"/>
                <a:gd name="T45" fmla="*/ 4 h 114"/>
                <a:gd name="T46" fmla="*/ 9 w 94"/>
                <a:gd name="T47" fmla="*/ 5 h 114"/>
                <a:gd name="T48" fmla="*/ 9 w 94"/>
                <a:gd name="T49" fmla="*/ 6 h 114"/>
                <a:gd name="T50" fmla="*/ 9 w 94"/>
                <a:gd name="T51" fmla="*/ 7 h 114"/>
                <a:gd name="T52" fmla="*/ 9 w 94"/>
                <a:gd name="T53" fmla="*/ 8 h 114"/>
                <a:gd name="T54" fmla="*/ 8 w 94"/>
                <a:gd name="T55" fmla="*/ 9 h 114"/>
                <a:gd name="T56" fmla="*/ 8 w 94"/>
                <a:gd name="T57" fmla="*/ 9 h 114"/>
                <a:gd name="T58" fmla="*/ 7 w 94"/>
                <a:gd name="T59" fmla="*/ 10 h 114"/>
                <a:gd name="T60" fmla="*/ 7 w 94"/>
                <a:gd name="T61" fmla="*/ 10 h 114"/>
                <a:gd name="T62" fmla="*/ 6 w 94"/>
                <a:gd name="T63" fmla="*/ 11 h 114"/>
                <a:gd name="T64" fmla="*/ 5 w 94"/>
                <a:gd name="T65" fmla="*/ 11 h 114"/>
                <a:gd name="T66" fmla="*/ 2 w 94"/>
                <a:gd name="T67" fmla="*/ 11 h 114"/>
                <a:gd name="T68" fmla="*/ 2 w 94"/>
                <a:gd name="T69" fmla="*/ 1 h 114"/>
                <a:gd name="T70" fmla="*/ 5 w 94"/>
                <a:gd name="T71" fmla="*/ 1 h 114"/>
                <a:gd name="T72" fmla="*/ 9 w 94"/>
                <a:gd name="T73" fmla="*/ 1 h 114"/>
                <a:gd name="T74" fmla="*/ 8 w 94"/>
                <a:gd name="T75" fmla="*/ 1 h 114"/>
                <a:gd name="T76" fmla="*/ 7 w 94"/>
                <a:gd name="T77" fmla="*/ 0 h 114"/>
                <a:gd name="T78" fmla="*/ 6 w 94"/>
                <a:gd name="T79" fmla="*/ 0 h 114"/>
                <a:gd name="T80" fmla="*/ 5 w 94"/>
                <a:gd name="T81" fmla="*/ 0 h 114"/>
                <a:gd name="T82" fmla="*/ 0 w 94"/>
                <a:gd name="T83" fmla="*/ 0 h 114"/>
                <a:gd name="T84" fmla="*/ 0 w 94"/>
                <a:gd name="T85" fmla="*/ 12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4"/>
                <a:gd name="T130" fmla="*/ 0 h 114"/>
                <a:gd name="T131" fmla="*/ 94 w 94"/>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4" h="114">
                  <a:moveTo>
                    <a:pt x="0" y="114"/>
                  </a:moveTo>
                  <a:lnTo>
                    <a:pt x="44" y="114"/>
                  </a:lnTo>
                  <a:lnTo>
                    <a:pt x="55" y="114"/>
                  </a:lnTo>
                  <a:lnTo>
                    <a:pt x="66" y="111"/>
                  </a:lnTo>
                  <a:lnTo>
                    <a:pt x="74" y="107"/>
                  </a:lnTo>
                  <a:lnTo>
                    <a:pt x="78" y="103"/>
                  </a:lnTo>
                  <a:lnTo>
                    <a:pt x="81" y="101"/>
                  </a:lnTo>
                  <a:lnTo>
                    <a:pt x="87" y="92"/>
                  </a:lnTo>
                  <a:lnTo>
                    <a:pt x="91" y="82"/>
                  </a:lnTo>
                  <a:lnTo>
                    <a:pt x="93" y="69"/>
                  </a:lnTo>
                  <a:lnTo>
                    <a:pt x="94" y="56"/>
                  </a:lnTo>
                  <a:lnTo>
                    <a:pt x="93" y="43"/>
                  </a:lnTo>
                  <a:lnTo>
                    <a:pt x="91" y="32"/>
                  </a:lnTo>
                  <a:lnTo>
                    <a:pt x="87" y="22"/>
                  </a:lnTo>
                  <a:lnTo>
                    <a:pt x="81" y="15"/>
                  </a:lnTo>
                  <a:lnTo>
                    <a:pt x="80" y="13"/>
                  </a:lnTo>
                  <a:lnTo>
                    <a:pt x="43" y="13"/>
                  </a:lnTo>
                  <a:lnTo>
                    <a:pt x="50" y="13"/>
                  </a:lnTo>
                  <a:lnTo>
                    <a:pt x="58" y="16"/>
                  </a:lnTo>
                  <a:lnTo>
                    <a:pt x="64" y="20"/>
                  </a:lnTo>
                  <a:lnTo>
                    <a:pt x="69" y="25"/>
                  </a:lnTo>
                  <a:lnTo>
                    <a:pt x="74" y="31"/>
                  </a:lnTo>
                  <a:lnTo>
                    <a:pt x="76" y="38"/>
                  </a:lnTo>
                  <a:lnTo>
                    <a:pt x="79" y="47"/>
                  </a:lnTo>
                  <a:lnTo>
                    <a:pt x="79" y="57"/>
                  </a:lnTo>
                  <a:lnTo>
                    <a:pt x="79" y="67"/>
                  </a:lnTo>
                  <a:lnTo>
                    <a:pt x="76" y="76"/>
                  </a:lnTo>
                  <a:lnTo>
                    <a:pt x="74" y="84"/>
                  </a:lnTo>
                  <a:lnTo>
                    <a:pt x="69" y="91"/>
                  </a:lnTo>
                  <a:lnTo>
                    <a:pt x="64" y="94"/>
                  </a:lnTo>
                  <a:lnTo>
                    <a:pt x="58" y="98"/>
                  </a:lnTo>
                  <a:lnTo>
                    <a:pt x="50" y="101"/>
                  </a:lnTo>
                  <a:lnTo>
                    <a:pt x="43" y="102"/>
                  </a:lnTo>
                  <a:lnTo>
                    <a:pt x="15" y="102"/>
                  </a:lnTo>
                  <a:lnTo>
                    <a:pt x="15" y="13"/>
                  </a:lnTo>
                  <a:lnTo>
                    <a:pt x="43" y="13"/>
                  </a:lnTo>
                  <a:lnTo>
                    <a:pt x="80" y="13"/>
                  </a:lnTo>
                  <a:lnTo>
                    <a:pt x="74" y="7"/>
                  </a:lnTo>
                  <a:lnTo>
                    <a:pt x="66" y="3"/>
                  </a:lnTo>
                  <a:lnTo>
                    <a:pt x="56" y="1"/>
                  </a:lnTo>
                  <a:lnTo>
                    <a:pt x="44" y="0"/>
                  </a:lnTo>
                  <a:lnTo>
                    <a:pt x="0" y="0"/>
                  </a:lnTo>
                  <a:lnTo>
                    <a:pt x="0" y="114"/>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39" name="Rectangle 38"/>
            <p:cNvSpPr>
              <a:spLocks noChangeArrowheads="1"/>
            </p:cNvSpPr>
            <p:nvPr/>
          </p:nvSpPr>
          <p:spPr bwMode="auto">
            <a:xfrm>
              <a:off x="1491" y="4087"/>
              <a:ext cx="4" cy="26"/>
            </a:xfrm>
            <a:prstGeom prst="rect">
              <a:avLst/>
            </a:prstGeom>
            <a:noFill/>
            <a:ln w="9360" cap="sq">
              <a:solidFill>
                <a:srgbClr val="FAFD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640" name="Freeform 39"/>
            <p:cNvSpPr>
              <a:spLocks noChangeArrowheads="1"/>
            </p:cNvSpPr>
            <p:nvPr/>
          </p:nvSpPr>
          <p:spPr bwMode="auto">
            <a:xfrm>
              <a:off x="1490" y="4074"/>
              <a:ext cx="9" cy="8"/>
            </a:xfrm>
            <a:custGeom>
              <a:avLst/>
              <a:gdLst>
                <a:gd name="T0" fmla="*/ 0 w 32"/>
                <a:gd name="T1" fmla="*/ 3 h 27"/>
                <a:gd name="T2" fmla="*/ 1 w 32"/>
                <a:gd name="T3" fmla="*/ 3 h 27"/>
                <a:gd name="T4" fmla="*/ 3 w 32"/>
                <a:gd name="T5" fmla="*/ 0 h 27"/>
                <a:gd name="T6" fmla="*/ 1 w 32"/>
                <a:gd name="T7" fmla="*/ 0 h 27"/>
                <a:gd name="T8" fmla="*/ 0 w 32"/>
                <a:gd name="T9" fmla="*/ 3 h 27"/>
                <a:gd name="T10" fmla="*/ 0 60000 65536"/>
                <a:gd name="T11" fmla="*/ 0 60000 65536"/>
                <a:gd name="T12" fmla="*/ 0 60000 65536"/>
                <a:gd name="T13" fmla="*/ 0 60000 65536"/>
                <a:gd name="T14" fmla="*/ 0 60000 65536"/>
                <a:gd name="T15" fmla="*/ 0 w 32"/>
                <a:gd name="T16" fmla="*/ 0 h 27"/>
                <a:gd name="T17" fmla="*/ 32 w 32"/>
                <a:gd name="T18" fmla="*/ 27 h 27"/>
              </a:gdLst>
              <a:ahLst/>
              <a:cxnLst>
                <a:cxn ang="T10">
                  <a:pos x="T0" y="T1"/>
                </a:cxn>
                <a:cxn ang="T11">
                  <a:pos x="T2" y="T3"/>
                </a:cxn>
                <a:cxn ang="T12">
                  <a:pos x="T4" y="T5"/>
                </a:cxn>
                <a:cxn ang="T13">
                  <a:pos x="T6" y="T7"/>
                </a:cxn>
                <a:cxn ang="T14">
                  <a:pos x="T8" y="T9"/>
                </a:cxn>
              </a:cxnLst>
              <a:rect l="T15" t="T16" r="T17" b="T18"/>
              <a:pathLst>
                <a:path w="32" h="27">
                  <a:moveTo>
                    <a:pt x="0" y="27"/>
                  </a:moveTo>
                  <a:lnTo>
                    <a:pt x="10" y="27"/>
                  </a:lnTo>
                  <a:lnTo>
                    <a:pt x="32" y="0"/>
                  </a:lnTo>
                  <a:lnTo>
                    <a:pt x="17" y="0"/>
                  </a:lnTo>
                  <a:lnTo>
                    <a:pt x="0" y="27"/>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1" name="Freeform 40"/>
            <p:cNvSpPr>
              <a:spLocks noChangeArrowheads="1"/>
            </p:cNvSpPr>
            <p:nvPr/>
          </p:nvSpPr>
          <p:spPr bwMode="auto">
            <a:xfrm>
              <a:off x="1505" y="4086"/>
              <a:ext cx="26" cy="28"/>
            </a:xfrm>
            <a:custGeom>
              <a:avLst/>
              <a:gdLst>
                <a:gd name="T0" fmla="*/ 6 w 80"/>
                <a:gd name="T1" fmla="*/ 8 h 89"/>
                <a:gd name="T2" fmla="*/ 7 w 80"/>
                <a:gd name="T3" fmla="*/ 9 h 89"/>
                <a:gd name="T4" fmla="*/ 8 w 80"/>
                <a:gd name="T5" fmla="*/ 9 h 89"/>
                <a:gd name="T6" fmla="*/ 9 w 80"/>
                <a:gd name="T7" fmla="*/ 8 h 89"/>
                <a:gd name="T8" fmla="*/ 8 w 80"/>
                <a:gd name="T9" fmla="*/ 8 h 89"/>
                <a:gd name="T10" fmla="*/ 8 w 80"/>
                <a:gd name="T11" fmla="*/ 7 h 89"/>
                <a:gd name="T12" fmla="*/ 6 w 80"/>
                <a:gd name="T13" fmla="*/ 5 h 89"/>
                <a:gd name="T14" fmla="*/ 6 w 80"/>
                <a:gd name="T15" fmla="*/ 7 h 89"/>
                <a:gd name="T16" fmla="*/ 6 w 80"/>
                <a:gd name="T17" fmla="*/ 7 h 89"/>
                <a:gd name="T18" fmla="*/ 5 w 80"/>
                <a:gd name="T19" fmla="*/ 8 h 89"/>
                <a:gd name="T20" fmla="*/ 3 w 80"/>
                <a:gd name="T21" fmla="*/ 8 h 89"/>
                <a:gd name="T22" fmla="*/ 2 w 80"/>
                <a:gd name="T23" fmla="*/ 8 h 89"/>
                <a:gd name="T24" fmla="*/ 2 w 80"/>
                <a:gd name="T25" fmla="*/ 7 h 89"/>
                <a:gd name="T26" fmla="*/ 2 w 80"/>
                <a:gd name="T27" fmla="*/ 6 h 89"/>
                <a:gd name="T28" fmla="*/ 3 w 80"/>
                <a:gd name="T29" fmla="*/ 5 h 89"/>
                <a:gd name="T30" fmla="*/ 5 w 80"/>
                <a:gd name="T31" fmla="*/ 5 h 89"/>
                <a:gd name="T32" fmla="*/ 6 w 80"/>
                <a:gd name="T33" fmla="*/ 5 h 89"/>
                <a:gd name="T34" fmla="*/ 8 w 80"/>
                <a:gd name="T35" fmla="*/ 3 h 89"/>
                <a:gd name="T36" fmla="*/ 7 w 80"/>
                <a:gd name="T37" fmla="*/ 2 h 89"/>
                <a:gd name="T38" fmla="*/ 7 w 80"/>
                <a:gd name="T39" fmla="*/ 1 h 89"/>
                <a:gd name="T40" fmla="*/ 6 w 80"/>
                <a:gd name="T41" fmla="*/ 0 h 89"/>
                <a:gd name="T42" fmla="*/ 4 w 80"/>
                <a:gd name="T43" fmla="*/ 0 h 89"/>
                <a:gd name="T44" fmla="*/ 3 w 80"/>
                <a:gd name="T45" fmla="*/ 0 h 89"/>
                <a:gd name="T46" fmla="*/ 1 w 80"/>
                <a:gd name="T47" fmla="*/ 1 h 89"/>
                <a:gd name="T48" fmla="*/ 1 w 80"/>
                <a:gd name="T49" fmla="*/ 2 h 89"/>
                <a:gd name="T50" fmla="*/ 1 w 80"/>
                <a:gd name="T51" fmla="*/ 3 h 89"/>
                <a:gd name="T52" fmla="*/ 2 w 80"/>
                <a:gd name="T53" fmla="*/ 3 h 89"/>
                <a:gd name="T54" fmla="*/ 2 w 80"/>
                <a:gd name="T55" fmla="*/ 2 h 89"/>
                <a:gd name="T56" fmla="*/ 3 w 80"/>
                <a:gd name="T57" fmla="*/ 2 h 89"/>
                <a:gd name="T58" fmla="*/ 4 w 80"/>
                <a:gd name="T59" fmla="*/ 1 h 89"/>
                <a:gd name="T60" fmla="*/ 6 w 80"/>
                <a:gd name="T61" fmla="*/ 2 h 89"/>
                <a:gd name="T62" fmla="*/ 6 w 80"/>
                <a:gd name="T63" fmla="*/ 3 h 89"/>
                <a:gd name="T64" fmla="*/ 6 w 80"/>
                <a:gd name="T65" fmla="*/ 3 h 89"/>
                <a:gd name="T66" fmla="*/ 5 w 80"/>
                <a:gd name="T67" fmla="*/ 4 h 89"/>
                <a:gd name="T68" fmla="*/ 2 w 80"/>
                <a:gd name="T69" fmla="*/ 4 h 89"/>
                <a:gd name="T70" fmla="*/ 1 w 80"/>
                <a:gd name="T71" fmla="*/ 5 h 89"/>
                <a:gd name="T72" fmla="*/ 0 w 80"/>
                <a:gd name="T73" fmla="*/ 7 h 89"/>
                <a:gd name="T74" fmla="*/ 0 w 80"/>
                <a:gd name="T75" fmla="*/ 8 h 89"/>
                <a:gd name="T76" fmla="*/ 1 w 80"/>
                <a:gd name="T77" fmla="*/ 9 h 89"/>
                <a:gd name="T78" fmla="*/ 2 w 80"/>
                <a:gd name="T79" fmla="*/ 9 h 89"/>
                <a:gd name="T80" fmla="*/ 4 w 80"/>
                <a:gd name="T81" fmla="*/ 9 h 89"/>
                <a:gd name="T82" fmla="*/ 6 w 80"/>
                <a:gd name="T83" fmla="*/ 8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0"/>
                <a:gd name="T127" fmla="*/ 0 h 89"/>
                <a:gd name="T128" fmla="*/ 80 w 80"/>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0" h="89">
                  <a:moveTo>
                    <a:pt x="57" y="75"/>
                  </a:moveTo>
                  <a:lnTo>
                    <a:pt x="57" y="76"/>
                  </a:lnTo>
                  <a:lnTo>
                    <a:pt x="59" y="81"/>
                  </a:lnTo>
                  <a:lnTo>
                    <a:pt x="61" y="85"/>
                  </a:lnTo>
                  <a:lnTo>
                    <a:pt x="66" y="88"/>
                  </a:lnTo>
                  <a:lnTo>
                    <a:pt x="73" y="88"/>
                  </a:lnTo>
                  <a:lnTo>
                    <a:pt x="80" y="88"/>
                  </a:lnTo>
                  <a:lnTo>
                    <a:pt x="80" y="76"/>
                  </a:lnTo>
                  <a:lnTo>
                    <a:pt x="77" y="78"/>
                  </a:lnTo>
                  <a:lnTo>
                    <a:pt x="74" y="76"/>
                  </a:lnTo>
                  <a:lnTo>
                    <a:pt x="72" y="75"/>
                  </a:lnTo>
                  <a:lnTo>
                    <a:pt x="72" y="69"/>
                  </a:lnTo>
                  <a:lnTo>
                    <a:pt x="72" y="44"/>
                  </a:lnTo>
                  <a:lnTo>
                    <a:pt x="56" y="44"/>
                  </a:lnTo>
                  <a:lnTo>
                    <a:pt x="56" y="56"/>
                  </a:lnTo>
                  <a:lnTo>
                    <a:pt x="56" y="61"/>
                  </a:lnTo>
                  <a:lnTo>
                    <a:pt x="55" y="65"/>
                  </a:lnTo>
                  <a:lnTo>
                    <a:pt x="53" y="69"/>
                  </a:lnTo>
                  <a:lnTo>
                    <a:pt x="49" y="71"/>
                  </a:lnTo>
                  <a:lnTo>
                    <a:pt x="45" y="74"/>
                  </a:lnTo>
                  <a:lnTo>
                    <a:pt x="41" y="75"/>
                  </a:lnTo>
                  <a:lnTo>
                    <a:pt x="30" y="78"/>
                  </a:lnTo>
                  <a:lnTo>
                    <a:pt x="24" y="76"/>
                  </a:lnTo>
                  <a:lnTo>
                    <a:pt x="18" y="74"/>
                  </a:lnTo>
                  <a:lnTo>
                    <a:pt x="15" y="70"/>
                  </a:lnTo>
                  <a:lnTo>
                    <a:pt x="15" y="66"/>
                  </a:lnTo>
                  <a:lnTo>
                    <a:pt x="15" y="64"/>
                  </a:lnTo>
                  <a:lnTo>
                    <a:pt x="15" y="59"/>
                  </a:lnTo>
                  <a:lnTo>
                    <a:pt x="18" y="55"/>
                  </a:lnTo>
                  <a:lnTo>
                    <a:pt x="23" y="51"/>
                  </a:lnTo>
                  <a:lnTo>
                    <a:pt x="29" y="50"/>
                  </a:lnTo>
                  <a:lnTo>
                    <a:pt x="44" y="48"/>
                  </a:lnTo>
                  <a:lnTo>
                    <a:pt x="50" y="46"/>
                  </a:lnTo>
                  <a:lnTo>
                    <a:pt x="56" y="44"/>
                  </a:lnTo>
                  <a:lnTo>
                    <a:pt x="72" y="44"/>
                  </a:lnTo>
                  <a:lnTo>
                    <a:pt x="72" y="26"/>
                  </a:lnTo>
                  <a:lnTo>
                    <a:pt x="71" y="20"/>
                  </a:lnTo>
                  <a:lnTo>
                    <a:pt x="69" y="15"/>
                  </a:lnTo>
                  <a:lnTo>
                    <a:pt x="67" y="10"/>
                  </a:lnTo>
                  <a:lnTo>
                    <a:pt x="63" y="8"/>
                  </a:lnTo>
                  <a:lnTo>
                    <a:pt x="59" y="4"/>
                  </a:lnTo>
                  <a:lnTo>
                    <a:pt x="54" y="2"/>
                  </a:lnTo>
                  <a:lnTo>
                    <a:pt x="45" y="2"/>
                  </a:lnTo>
                  <a:lnTo>
                    <a:pt x="38" y="0"/>
                  </a:lnTo>
                  <a:lnTo>
                    <a:pt x="31" y="2"/>
                  </a:lnTo>
                  <a:lnTo>
                    <a:pt x="24" y="3"/>
                  </a:lnTo>
                  <a:lnTo>
                    <a:pt x="18" y="5"/>
                  </a:lnTo>
                  <a:lnTo>
                    <a:pt x="13" y="8"/>
                  </a:lnTo>
                  <a:lnTo>
                    <a:pt x="9" y="13"/>
                  </a:lnTo>
                  <a:lnTo>
                    <a:pt x="7" y="16"/>
                  </a:lnTo>
                  <a:lnTo>
                    <a:pt x="5" y="21"/>
                  </a:lnTo>
                  <a:lnTo>
                    <a:pt x="5" y="28"/>
                  </a:lnTo>
                  <a:lnTo>
                    <a:pt x="5" y="29"/>
                  </a:lnTo>
                  <a:lnTo>
                    <a:pt x="18" y="29"/>
                  </a:lnTo>
                  <a:lnTo>
                    <a:pt x="18" y="25"/>
                  </a:lnTo>
                  <a:lnTo>
                    <a:pt x="19" y="21"/>
                  </a:lnTo>
                  <a:lnTo>
                    <a:pt x="23" y="16"/>
                  </a:lnTo>
                  <a:lnTo>
                    <a:pt x="29" y="14"/>
                  </a:lnTo>
                  <a:lnTo>
                    <a:pt x="33" y="14"/>
                  </a:lnTo>
                  <a:lnTo>
                    <a:pt x="37" y="13"/>
                  </a:lnTo>
                  <a:lnTo>
                    <a:pt x="45" y="14"/>
                  </a:lnTo>
                  <a:lnTo>
                    <a:pt x="51" y="16"/>
                  </a:lnTo>
                  <a:lnTo>
                    <a:pt x="56" y="20"/>
                  </a:lnTo>
                  <a:lnTo>
                    <a:pt x="56" y="25"/>
                  </a:lnTo>
                  <a:lnTo>
                    <a:pt x="56" y="33"/>
                  </a:lnTo>
                  <a:lnTo>
                    <a:pt x="55" y="34"/>
                  </a:lnTo>
                  <a:lnTo>
                    <a:pt x="53" y="35"/>
                  </a:lnTo>
                  <a:lnTo>
                    <a:pt x="44" y="36"/>
                  </a:lnTo>
                  <a:lnTo>
                    <a:pt x="29" y="38"/>
                  </a:lnTo>
                  <a:lnTo>
                    <a:pt x="17" y="41"/>
                  </a:lnTo>
                  <a:lnTo>
                    <a:pt x="12" y="43"/>
                  </a:lnTo>
                  <a:lnTo>
                    <a:pt x="7" y="46"/>
                  </a:lnTo>
                  <a:lnTo>
                    <a:pt x="2" y="54"/>
                  </a:lnTo>
                  <a:lnTo>
                    <a:pt x="0" y="64"/>
                  </a:lnTo>
                  <a:lnTo>
                    <a:pt x="0" y="70"/>
                  </a:lnTo>
                  <a:lnTo>
                    <a:pt x="2" y="75"/>
                  </a:lnTo>
                  <a:lnTo>
                    <a:pt x="5" y="79"/>
                  </a:lnTo>
                  <a:lnTo>
                    <a:pt x="7" y="83"/>
                  </a:lnTo>
                  <a:lnTo>
                    <a:pt x="15" y="88"/>
                  </a:lnTo>
                  <a:lnTo>
                    <a:pt x="21" y="89"/>
                  </a:lnTo>
                  <a:lnTo>
                    <a:pt x="27" y="89"/>
                  </a:lnTo>
                  <a:lnTo>
                    <a:pt x="36" y="88"/>
                  </a:lnTo>
                  <a:lnTo>
                    <a:pt x="43" y="86"/>
                  </a:lnTo>
                  <a:lnTo>
                    <a:pt x="51" y="81"/>
                  </a:lnTo>
                  <a:lnTo>
                    <a:pt x="57" y="7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2" name="Freeform 41"/>
            <p:cNvSpPr>
              <a:spLocks noChangeArrowheads="1"/>
            </p:cNvSpPr>
            <p:nvPr/>
          </p:nvSpPr>
          <p:spPr bwMode="auto">
            <a:xfrm>
              <a:off x="1538" y="4087"/>
              <a:ext cx="23" cy="26"/>
            </a:xfrm>
            <a:custGeom>
              <a:avLst/>
              <a:gdLst>
                <a:gd name="T0" fmla="*/ 7 w 71"/>
                <a:gd name="T1" fmla="*/ 0 h 85"/>
                <a:gd name="T2" fmla="*/ 0 w 71"/>
                <a:gd name="T3" fmla="*/ 0 h 85"/>
                <a:gd name="T4" fmla="*/ 0 w 71"/>
                <a:gd name="T5" fmla="*/ 1 h 85"/>
                <a:gd name="T6" fmla="*/ 6 w 71"/>
                <a:gd name="T7" fmla="*/ 1 h 85"/>
                <a:gd name="T8" fmla="*/ 0 w 71"/>
                <a:gd name="T9" fmla="*/ 7 h 85"/>
                <a:gd name="T10" fmla="*/ 0 w 71"/>
                <a:gd name="T11" fmla="*/ 9 h 85"/>
                <a:gd name="T12" fmla="*/ 8 w 71"/>
                <a:gd name="T13" fmla="*/ 9 h 85"/>
                <a:gd name="T14" fmla="*/ 8 w 71"/>
                <a:gd name="T15" fmla="*/ 7 h 85"/>
                <a:gd name="T16" fmla="*/ 2 w 71"/>
                <a:gd name="T17" fmla="*/ 7 h 85"/>
                <a:gd name="T18" fmla="*/ 7 w 71"/>
                <a:gd name="T19" fmla="*/ 1 h 85"/>
                <a:gd name="T20" fmla="*/ 7 w 71"/>
                <a:gd name="T21" fmla="*/ 0 h 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1"/>
                <a:gd name="T34" fmla="*/ 0 h 85"/>
                <a:gd name="T35" fmla="*/ 71 w 71"/>
                <a:gd name="T36" fmla="*/ 85 h 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1" h="85">
                  <a:moveTo>
                    <a:pt x="69" y="0"/>
                  </a:moveTo>
                  <a:lnTo>
                    <a:pt x="2" y="0"/>
                  </a:lnTo>
                  <a:lnTo>
                    <a:pt x="2" y="13"/>
                  </a:lnTo>
                  <a:lnTo>
                    <a:pt x="50" y="13"/>
                  </a:lnTo>
                  <a:lnTo>
                    <a:pt x="0" y="73"/>
                  </a:lnTo>
                  <a:lnTo>
                    <a:pt x="0" y="85"/>
                  </a:lnTo>
                  <a:lnTo>
                    <a:pt x="71" y="85"/>
                  </a:lnTo>
                  <a:lnTo>
                    <a:pt x="71" y="72"/>
                  </a:lnTo>
                  <a:lnTo>
                    <a:pt x="18" y="72"/>
                  </a:lnTo>
                  <a:lnTo>
                    <a:pt x="69" y="12"/>
                  </a:lnTo>
                  <a:lnTo>
                    <a:pt x="69" y="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3" name="Freeform 42"/>
            <p:cNvSpPr>
              <a:spLocks noChangeArrowheads="1"/>
            </p:cNvSpPr>
            <p:nvPr/>
          </p:nvSpPr>
          <p:spPr bwMode="auto">
            <a:xfrm>
              <a:off x="1607" y="4077"/>
              <a:ext cx="29" cy="36"/>
            </a:xfrm>
            <a:custGeom>
              <a:avLst/>
              <a:gdLst>
                <a:gd name="T0" fmla="*/ 5 w 90"/>
                <a:gd name="T1" fmla="*/ 12 h 114"/>
                <a:gd name="T2" fmla="*/ 7 w 90"/>
                <a:gd name="T3" fmla="*/ 12 h 114"/>
                <a:gd name="T4" fmla="*/ 8 w 90"/>
                <a:gd name="T5" fmla="*/ 11 h 114"/>
                <a:gd name="T6" fmla="*/ 9 w 90"/>
                <a:gd name="T7" fmla="*/ 10 h 114"/>
                <a:gd name="T8" fmla="*/ 10 w 90"/>
                <a:gd name="T9" fmla="*/ 9 h 114"/>
                <a:gd name="T10" fmla="*/ 9 w 90"/>
                <a:gd name="T11" fmla="*/ 8 h 114"/>
                <a:gd name="T12" fmla="*/ 9 w 90"/>
                <a:gd name="T13" fmla="*/ 7 h 114"/>
                <a:gd name="T14" fmla="*/ 5 w 90"/>
                <a:gd name="T15" fmla="*/ 6 h 114"/>
                <a:gd name="T16" fmla="*/ 7 w 90"/>
                <a:gd name="T17" fmla="*/ 7 h 114"/>
                <a:gd name="T18" fmla="*/ 8 w 90"/>
                <a:gd name="T19" fmla="*/ 8 h 114"/>
                <a:gd name="T20" fmla="*/ 8 w 90"/>
                <a:gd name="T21" fmla="*/ 9 h 114"/>
                <a:gd name="T22" fmla="*/ 7 w 90"/>
                <a:gd name="T23" fmla="*/ 10 h 114"/>
                <a:gd name="T24" fmla="*/ 7 w 90"/>
                <a:gd name="T25" fmla="*/ 10 h 114"/>
                <a:gd name="T26" fmla="*/ 6 w 90"/>
                <a:gd name="T27" fmla="*/ 11 h 114"/>
                <a:gd name="T28" fmla="*/ 2 w 90"/>
                <a:gd name="T29" fmla="*/ 11 h 114"/>
                <a:gd name="T30" fmla="*/ 5 w 90"/>
                <a:gd name="T31" fmla="*/ 6 h 114"/>
                <a:gd name="T32" fmla="*/ 8 w 90"/>
                <a:gd name="T33" fmla="*/ 6 h 114"/>
                <a:gd name="T34" fmla="*/ 8 w 90"/>
                <a:gd name="T35" fmla="*/ 5 h 114"/>
                <a:gd name="T36" fmla="*/ 9 w 90"/>
                <a:gd name="T37" fmla="*/ 4 h 114"/>
                <a:gd name="T38" fmla="*/ 9 w 90"/>
                <a:gd name="T39" fmla="*/ 2 h 114"/>
                <a:gd name="T40" fmla="*/ 9 w 90"/>
                <a:gd name="T41" fmla="*/ 1 h 114"/>
                <a:gd name="T42" fmla="*/ 6 w 90"/>
                <a:gd name="T43" fmla="*/ 1 h 114"/>
                <a:gd name="T44" fmla="*/ 7 w 90"/>
                <a:gd name="T45" fmla="*/ 2 h 114"/>
                <a:gd name="T46" fmla="*/ 7 w 90"/>
                <a:gd name="T47" fmla="*/ 3 h 114"/>
                <a:gd name="T48" fmla="*/ 7 w 90"/>
                <a:gd name="T49" fmla="*/ 4 h 114"/>
                <a:gd name="T50" fmla="*/ 7 w 90"/>
                <a:gd name="T51" fmla="*/ 5 h 114"/>
                <a:gd name="T52" fmla="*/ 5 w 90"/>
                <a:gd name="T53" fmla="*/ 5 h 114"/>
                <a:gd name="T54" fmla="*/ 2 w 90"/>
                <a:gd name="T55" fmla="*/ 1 h 114"/>
                <a:gd name="T56" fmla="*/ 9 w 90"/>
                <a:gd name="T57" fmla="*/ 1 h 114"/>
                <a:gd name="T58" fmla="*/ 8 w 90"/>
                <a:gd name="T59" fmla="*/ 1 h 114"/>
                <a:gd name="T60" fmla="*/ 7 w 90"/>
                <a:gd name="T61" fmla="*/ 0 h 114"/>
                <a:gd name="T62" fmla="*/ 5 w 90"/>
                <a:gd name="T63" fmla="*/ 0 h 114"/>
                <a:gd name="T64" fmla="*/ 0 w 90"/>
                <a:gd name="T65" fmla="*/ 12 h 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
                <a:gd name="T100" fmla="*/ 0 h 114"/>
                <a:gd name="T101" fmla="*/ 90 w 90"/>
                <a:gd name="T102" fmla="*/ 114 h 1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 h="114">
                  <a:moveTo>
                    <a:pt x="0" y="114"/>
                  </a:moveTo>
                  <a:lnTo>
                    <a:pt x="49" y="114"/>
                  </a:lnTo>
                  <a:lnTo>
                    <a:pt x="58" y="114"/>
                  </a:lnTo>
                  <a:lnTo>
                    <a:pt x="67" y="112"/>
                  </a:lnTo>
                  <a:lnTo>
                    <a:pt x="73" y="109"/>
                  </a:lnTo>
                  <a:lnTo>
                    <a:pt x="79" y="106"/>
                  </a:lnTo>
                  <a:lnTo>
                    <a:pt x="84" y="101"/>
                  </a:lnTo>
                  <a:lnTo>
                    <a:pt x="87" y="94"/>
                  </a:lnTo>
                  <a:lnTo>
                    <a:pt x="90" y="88"/>
                  </a:lnTo>
                  <a:lnTo>
                    <a:pt x="90" y="81"/>
                  </a:lnTo>
                  <a:lnTo>
                    <a:pt x="90" y="76"/>
                  </a:lnTo>
                  <a:lnTo>
                    <a:pt x="88" y="71"/>
                  </a:lnTo>
                  <a:lnTo>
                    <a:pt x="87" y="66"/>
                  </a:lnTo>
                  <a:lnTo>
                    <a:pt x="84" y="63"/>
                  </a:lnTo>
                  <a:lnTo>
                    <a:pt x="81" y="61"/>
                  </a:lnTo>
                  <a:lnTo>
                    <a:pt x="46" y="61"/>
                  </a:lnTo>
                  <a:lnTo>
                    <a:pt x="57" y="62"/>
                  </a:lnTo>
                  <a:lnTo>
                    <a:pt x="67" y="66"/>
                  </a:lnTo>
                  <a:lnTo>
                    <a:pt x="72" y="72"/>
                  </a:lnTo>
                  <a:lnTo>
                    <a:pt x="73" y="76"/>
                  </a:lnTo>
                  <a:lnTo>
                    <a:pt x="73" y="81"/>
                  </a:lnTo>
                  <a:lnTo>
                    <a:pt x="73" y="87"/>
                  </a:lnTo>
                  <a:lnTo>
                    <a:pt x="72" y="89"/>
                  </a:lnTo>
                  <a:lnTo>
                    <a:pt x="69" y="93"/>
                  </a:lnTo>
                  <a:lnTo>
                    <a:pt x="67" y="97"/>
                  </a:lnTo>
                  <a:lnTo>
                    <a:pt x="63" y="98"/>
                  </a:lnTo>
                  <a:lnTo>
                    <a:pt x="58" y="101"/>
                  </a:lnTo>
                  <a:lnTo>
                    <a:pt x="54" y="101"/>
                  </a:lnTo>
                  <a:lnTo>
                    <a:pt x="49" y="102"/>
                  </a:lnTo>
                  <a:lnTo>
                    <a:pt x="16" y="102"/>
                  </a:lnTo>
                  <a:lnTo>
                    <a:pt x="16" y="61"/>
                  </a:lnTo>
                  <a:lnTo>
                    <a:pt x="46" y="61"/>
                  </a:lnTo>
                  <a:lnTo>
                    <a:pt x="81" y="61"/>
                  </a:lnTo>
                  <a:lnTo>
                    <a:pt x="76" y="57"/>
                  </a:lnTo>
                  <a:lnTo>
                    <a:pt x="67" y="53"/>
                  </a:lnTo>
                  <a:lnTo>
                    <a:pt x="74" y="49"/>
                  </a:lnTo>
                  <a:lnTo>
                    <a:pt x="79" y="44"/>
                  </a:lnTo>
                  <a:lnTo>
                    <a:pt x="84" y="36"/>
                  </a:lnTo>
                  <a:lnTo>
                    <a:pt x="84" y="28"/>
                  </a:lnTo>
                  <a:lnTo>
                    <a:pt x="84" y="22"/>
                  </a:lnTo>
                  <a:lnTo>
                    <a:pt x="81" y="16"/>
                  </a:lnTo>
                  <a:lnTo>
                    <a:pt x="80" y="13"/>
                  </a:lnTo>
                  <a:lnTo>
                    <a:pt x="45" y="13"/>
                  </a:lnTo>
                  <a:lnTo>
                    <a:pt x="55" y="13"/>
                  </a:lnTo>
                  <a:lnTo>
                    <a:pt x="62" y="17"/>
                  </a:lnTo>
                  <a:lnTo>
                    <a:pt x="64" y="20"/>
                  </a:lnTo>
                  <a:lnTo>
                    <a:pt x="67" y="22"/>
                  </a:lnTo>
                  <a:lnTo>
                    <a:pt x="68" y="30"/>
                  </a:lnTo>
                  <a:lnTo>
                    <a:pt x="68" y="35"/>
                  </a:lnTo>
                  <a:lnTo>
                    <a:pt x="67" y="38"/>
                  </a:lnTo>
                  <a:lnTo>
                    <a:pt x="64" y="42"/>
                  </a:lnTo>
                  <a:lnTo>
                    <a:pt x="62" y="44"/>
                  </a:lnTo>
                  <a:lnTo>
                    <a:pt x="54" y="47"/>
                  </a:lnTo>
                  <a:lnTo>
                    <a:pt x="44" y="48"/>
                  </a:lnTo>
                  <a:lnTo>
                    <a:pt x="16" y="48"/>
                  </a:lnTo>
                  <a:lnTo>
                    <a:pt x="16" y="13"/>
                  </a:lnTo>
                  <a:lnTo>
                    <a:pt x="45" y="13"/>
                  </a:lnTo>
                  <a:lnTo>
                    <a:pt x="80" y="13"/>
                  </a:lnTo>
                  <a:lnTo>
                    <a:pt x="79" y="11"/>
                  </a:lnTo>
                  <a:lnTo>
                    <a:pt x="74" y="7"/>
                  </a:lnTo>
                  <a:lnTo>
                    <a:pt x="69" y="3"/>
                  </a:lnTo>
                  <a:lnTo>
                    <a:pt x="63" y="2"/>
                  </a:lnTo>
                  <a:lnTo>
                    <a:pt x="55" y="0"/>
                  </a:lnTo>
                  <a:lnTo>
                    <a:pt x="46" y="0"/>
                  </a:lnTo>
                  <a:lnTo>
                    <a:pt x="0" y="0"/>
                  </a:lnTo>
                  <a:lnTo>
                    <a:pt x="0" y="114"/>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4" name="Freeform 43"/>
            <p:cNvSpPr>
              <a:spLocks noChangeArrowheads="1"/>
            </p:cNvSpPr>
            <p:nvPr/>
          </p:nvSpPr>
          <p:spPr bwMode="auto">
            <a:xfrm>
              <a:off x="1644" y="4086"/>
              <a:ext cx="27" cy="28"/>
            </a:xfrm>
            <a:custGeom>
              <a:avLst/>
              <a:gdLst>
                <a:gd name="T0" fmla="*/ 0 w 83"/>
                <a:gd name="T1" fmla="*/ 5 h 89"/>
                <a:gd name="T2" fmla="*/ 0 w 83"/>
                <a:gd name="T3" fmla="*/ 6 h 89"/>
                <a:gd name="T4" fmla="*/ 0 w 83"/>
                <a:gd name="T5" fmla="*/ 7 h 89"/>
                <a:gd name="T6" fmla="*/ 1 w 83"/>
                <a:gd name="T7" fmla="*/ 8 h 89"/>
                <a:gd name="T8" fmla="*/ 1 w 83"/>
                <a:gd name="T9" fmla="*/ 8 h 89"/>
                <a:gd name="T10" fmla="*/ 2 w 83"/>
                <a:gd name="T11" fmla="*/ 9 h 89"/>
                <a:gd name="T12" fmla="*/ 3 w 83"/>
                <a:gd name="T13" fmla="*/ 9 h 89"/>
                <a:gd name="T14" fmla="*/ 4 w 83"/>
                <a:gd name="T15" fmla="*/ 9 h 89"/>
                <a:gd name="T16" fmla="*/ 5 w 83"/>
                <a:gd name="T17" fmla="*/ 9 h 89"/>
                <a:gd name="T18" fmla="*/ 6 w 83"/>
                <a:gd name="T19" fmla="*/ 9 h 89"/>
                <a:gd name="T20" fmla="*/ 7 w 83"/>
                <a:gd name="T21" fmla="*/ 9 h 89"/>
                <a:gd name="T22" fmla="*/ 7 w 83"/>
                <a:gd name="T23" fmla="*/ 9 h 89"/>
                <a:gd name="T24" fmla="*/ 8 w 83"/>
                <a:gd name="T25" fmla="*/ 8 h 89"/>
                <a:gd name="T26" fmla="*/ 8 w 83"/>
                <a:gd name="T27" fmla="*/ 8 h 89"/>
                <a:gd name="T28" fmla="*/ 9 w 83"/>
                <a:gd name="T29" fmla="*/ 7 h 89"/>
                <a:gd name="T30" fmla="*/ 9 w 83"/>
                <a:gd name="T31" fmla="*/ 6 h 89"/>
                <a:gd name="T32" fmla="*/ 9 w 83"/>
                <a:gd name="T33" fmla="*/ 5 h 89"/>
                <a:gd name="T34" fmla="*/ 9 w 83"/>
                <a:gd name="T35" fmla="*/ 4 h 89"/>
                <a:gd name="T36" fmla="*/ 9 w 83"/>
                <a:gd name="T37" fmla="*/ 3 h 89"/>
                <a:gd name="T38" fmla="*/ 8 w 83"/>
                <a:gd name="T39" fmla="*/ 2 h 89"/>
                <a:gd name="T40" fmla="*/ 8 w 83"/>
                <a:gd name="T41" fmla="*/ 1 h 89"/>
                <a:gd name="T42" fmla="*/ 5 w 83"/>
                <a:gd name="T43" fmla="*/ 1 h 89"/>
                <a:gd name="T44" fmla="*/ 5 w 83"/>
                <a:gd name="T45" fmla="*/ 2 h 89"/>
                <a:gd name="T46" fmla="*/ 6 w 83"/>
                <a:gd name="T47" fmla="*/ 2 h 89"/>
                <a:gd name="T48" fmla="*/ 7 w 83"/>
                <a:gd name="T49" fmla="*/ 2 h 89"/>
                <a:gd name="T50" fmla="*/ 7 w 83"/>
                <a:gd name="T51" fmla="*/ 3 h 89"/>
                <a:gd name="T52" fmla="*/ 7 w 83"/>
                <a:gd name="T53" fmla="*/ 3 h 89"/>
                <a:gd name="T54" fmla="*/ 7 w 83"/>
                <a:gd name="T55" fmla="*/ 4 h 89"/>
                <a:gd name="T56" fmla="*/ 7 w 83"/>
                <a:gd name="T57" fmla="*/ 5 h 89"/>
                <a:gd name="T58" fmla="*/ 7 w 83"/>
                <a:gd name="T59" fmla="*/ 6 h 89"/>
                <a:gd name="T60" fmla="*/ 7 w 83"/>
                <a:gd name="T61" fmla="*/ 6 h 89"/>
                <a:gd name="T62" fmla="*/ 7 w 83"/>
                <a:gd name="T63" fmla="*/ 7 h 89"/>
                <a:gd name="T64" fmla="*/ 7 w 83"/>
                <a:gd name="T65" fmla="*/ 7 h 89"/>
                <a:gd name="T66" fmla="*/ 6 w 83"/>
                <a:gd name="T67" fmla="*/ 8 h 89"/>
                <a:gd name="T68" fmla="*/ 5 w 83"/>
                <a:gd name="T69" fmla="*/ 8 h 89"/>
                <a:gd name="T70" fmla="*/ 5 w 83"/>
                <a:gd name="T71" fmla="*/ 8 h 89"/>
                <a:gd name="T72" fmla="*/ 3 w 83"/>
                <a:gd name="T73" fmla="*/ 8 h 89"/>
                <a:gd name="T74" fmla="*/ 2 w 83"/>
                <a:gd name="T75" fmla="*/ 7 h 89"/>
                <a:gd name="T76" fmla="*/ 2 w 83"/>
                <a:gd name="T77" fmla="*/ 7 h 89"/>
                <a:gd name="T78" fmla="*/ 2 w 83"/>
                <a:gd name="T79" fmla="*/ 6 h 89"/>
                <a:gd name="T80" fmla="*/ 2 w 83"/>
                <a:gd name="T81" fmla="*/ 6 h 89"/>
                <a:gd name="T82" fmla="*/ 2 w 83"/>
                <a:gd name="T83" fmla="*/ 5 h 89"/>
                <a:gd name="T84" fmla="*/ 2 w 83"/>
                <a:gd name="T85" fmla="*/ 3 h 89"/>
                <a:gd name="T86" fmla="*/ 2 w 83"/>
                <a:gd name="T87" fmla="*/ 3 h 89"/>
                <a:gd name="T88" fmla="*/ 2 w 83"/>
                <a:gd name="T89" fmla="*/ 2 h 89"/>
                <a:gd name="T90" fmla="*/ 3 w 83"/>
                <a:gd name="T91" fmla="*/ 2 h 89"/>
                <a:gd name="T92" fmla="*/ 4 w 83"/>
                <a:gd name="T93" fmla="*/ 2 h 89"/>
                <a:gd name="T94" fmla="*/ 5 w 83"/>
                <a:gd name="T95" fmla="*/ 1 h 89"/>
                <a:gd name="T96" fmla="*/ 8 w 83"/>
                <a:gd name="T97" fmla="*/ 1 h 89"/>
                <a:gd name="T98" fmla="*/ 7 w 83"/>
                <a:gd name="T99" fmla="*/ 1 h 89"/>
                <a:gd name="T100" fmla="*/ 7 w 83"/>
                <a:gd name="T101" fmla="*/ 0 h 89"/>
                <a:gd name="T102" fmla="*/ 6 w 83"/>
                <a:gd name="T103" fmla="*/ 0 h 89"/>
                <a:gd name="T104" fmla="*/ 5 w 83"/>
                <a:gd name="T105" fmla="*/ 0 h 89"/>
                <a:gd name="T106" fmla="*/ 4 w 83"/>
                <a:gd name="T107" fmla="*/ 0 h 89"/>
                <a:gd name="T108" fmla="*/ 3 w 83"/>
                <a:gd name="T109" fmla="*/ 0 h 89"/>
                <a:gd name="T110" fmla="*/ 2 w 83"/>
                <a:gd name="T111" fmla="*/ 1 h 89"/>
                <a:gd name="T112" fmla="*/ 1 w 83"/>
                <a:gd name="T113" fmla="*/ 1 h 89"/>
                <a:gd name="T114" fmla="*/ 1 w 83"/>
                <a:gd name="T115" fmla="*/ 2 h 89"/>
                <a:gd name="T116" fmla="*/ 0 w 83"/>
                <a:gd name="T117" fmla="*/ 3 h 89"/>
                <a:gd name="T118" fmla="*/ 0 w 83"/>
                <a:gd name="T119" fmla="*/ 4 h 89"/>
                <a:gd name="T120" fmla="*/ 0 w 83"/>
                <a:gd name="T121" fmla="*/ 5 h 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3"/>
                <a:gd name="T184" fmla="*/ 0 h 89"/>
                <a:gd name="T185" fmla="*/ 83 w 83"/>
                <a:gd name="T186" fmla="*/ 89 h 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3" h="89">
                  <a:moveTo>
                    <a:pt x="0" y="45"/>
                  </a:moveTo>
                  <a:lnTo>
                    <a:pt x="2" y="55"/>
                  </a:lnTo>
                  <a:lnTo>
                    <a:pt x="4" y="64"/>
                  </a:lnTo>
                  <a:lnTo>
                    <a:pt x="8" y="71"/>
                  </a:lnTo>
                  <a:lnTo>
                    <a:pt x="11" y="78"/>
                  </a:lnTo>
                  <a:lnTo>
                    <a:pt x="17" y="83"/>
                  </a:lnTo>
                  <a:lnTo>
                    <a:pt x="25" y="86"/>
                  </a:lnTo>
                  <a:lnTo>
                    <a:pt x="33" y="89"/>
                  </a:lnTo>
                  <a:lnTo>
                    <a:pt x="41" y="89"/>
                  </a:lnTo>
                  <a:lnTo>
                    <a:pt x="51" y="89"/>
                  </a:lnTo>
                  <a:lnTo>
                    <a:pt x="59" y="86"/>
                  </a:lnTo>
                  <a:lnTo>
                    <a:pt x="67" y="83"/>
                  </a:lnTo>
                  <a:lnTo>
                    <a:pt x="73" y="78"/>
                  </a:lnTo>
                  <a:lnTo>
                    <a:pt x="76" y="71"/>
                  </a:lnTo>
                  <a:lnTo>
                    <a:pt x="80" y="64"/>
                  </a:lnTo>
                  <a:lnTo>
                    <a:pt x="82" y="55"/>
                  </a:lnTo>
                  <a:lnTo>
                    <a:pt x="83" y="45"/>
                  </a:lnTo>
                  <a:lnTo>
                    <a:pt x="82" y="35"/>
                  </a:lnTo>
                  <a:lnTo>
                    <a:pt x="80" y="26"/>
                  </a:lnTo>
                  <a:lnTo>
                    <a:pt x="76" y="19"/>
                  </a:lnTo>
                  <a:lnTo>
                    <a:pt x="73" y="13"/>
                  </a:lnTo>
                  <a:lnTo>
                    <a:pt x="41" y="13"/>
                  </a:lnTo>
                  <a:lnTo>
                    <a:pt x="47" y="14"/>
                  </a:lnTo>
                  <a:lnTo>
                    <a:pt x="53" y="15"/>
                  </a:lnTo>
                  <a:lnTo>
                    <a:pt x="61" y="21"/>
                  </a:lnTo>
                  <a:lnTo>
                    <a:pt x="64" y="26"/>
                  </a:lnTo>
                  <a:lnTo>
                    <a:pt x="67" y="31"/>
                  </a:lnTo>
                  <a:lnTo>
                    <a:pt x="68" y="38"/>
                  </a:lnTo>
                  <a:lnTo>
                    <a:pt x="68" y="45"/>
                  </a:lnTo>
                  <a:lnTo>
                    <a:pt x="68" y="53"/>
                  </a:lnTo>
                  <a:lnTo>
                    <a:pt x="67" y="59"/>
                  </a:lnTo>
                  <a:lnTo>
                    <a:pt x="64" y="64"/>
                  </a:lnTo>
                  <a:lnTo>
                    <a:pt x="61" y="69"/>
                  </a:lnTo>
                  <a:lnTo>
                    <a:pt x="53" y="75"/>
                  </a:lnTo>
                  <a:lnTo>
                    <a:pt x="47" y="76"/>
                  </a:lnTo>
                  <a:lnTo>
                    <a:pt x="41" y="78"/>
                  </a:lnTo>
                  <a:lnTo>
                    <a:pt x="31" y="75"/>
                  </a:lnTo>
                  <a:lnTo>
                    <a:pt x="22" y="69"/>
                  </a:lnTo>
                  <a:lnTo>
                    <a:pt x="20" y="64"/>
                  </a:lnTo>
                  <a:lnTo>
                    <a:pt x="17" y="59"/>
                  </a:lnTo>
                  <a:lnTo>
                    <a:pt x="16" y="53"/>
                  </a:lnTo>
                  <a:lnTo>
                    <a:pt x="16" y="45"/>
                  </a:lnTo>
                  <a:lnTo>
                    <a:pt x="17" y="31"/>
                  </a:lnTo>
                  <a:lnTo>
                    <a:pt x="20" y="26"/>
                  </a:lnTo>
                  <a:lnTo>
                    <a:pt x="22" y="21"/>
                  </a:lnTo>
                  <a:lnTo>
                    <a:pt x="31" y="15"/>
                  </a:lnTo>
                  <a:lnTo>
                    <a:pt x="35" y="14"/>
                  </a:lnTo>
                  <a:lnTo>
                    <a:pt x="41" y="13"/>
                  </a:lnTo>
                  <a:lnTo>
                    <a:pt x="73" y="13"/>
                  </a:lnTo>
                  <a:lnTo>
                    <a:pt x="67" y="8"/>
                  </a:lnTo>
                  <a:lnTo>
                    <a:pt x="59" y="4"/>
                  </a:lnTo>
                  <a:lnTo>
                    <a:pt x="51" y="2"/>
                  </a:lnTo>
                  <a:lnTo>
                    <a:pt x="41" y="0"/>
                  </a:lnTo>
                  <a:lnTo>
                    <a:pt x="32" y="2"/>
                  </a:lnTo>
                  <a:lnTo>
                    <a:pt x="25" y="4"/>
                  </a:lnTo>
                  <a:lnTo>
                    <a:pt x="17" y="8"/>
                  </a:lnTo>
                  <a:lnTo>
                    <a:pt x="11" y="13"/>
                  </a:lnTo>
                  <a:lnTo>
                    <a:pt x="8" y="19"/>
                  </a:lnTo>
                  <a:lnTo>
                    <a:pt x="4" y="26"/>
                  </a:lnTo>
                  <a:lnTo>
                    <a:pt x="2" y="35"/>
                  </a:lnTo>
                  <a:lnTo>
                    <a:pt x="0" y="4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5" name="Freeform 44"/>
            <p:cNvSpPr>
              <a:spLocks noChangeArrowheads="1"/>
            </p:cNvSpPr>
            <p:nvPr/>
          </p:nvSpPr>
          <p:spPr bwMode="auto">
            <a:xfrm>
              <a:off x="1681" y="4086"/>
              <a:ext cx="13" cy="27"/>
            </a:xfrm>
            <a:custGeom>
              <a:avLst/>
              <a:gdLst>
                <a:gd name="T0" fmla="*/ 0 w 41"/>
                <a:gd name="T1" fmla="*/ 9 h 86"/>
                <a:gd name="T2" fmla="*/ 2 w 41"/>
                <a:gd name="T3" fmla="*/ 9 h 86"/>
                <a:gd name="T4" fmla="*/ 2 w 41"/>
                <a:gd name="T5" fmla="*/ 4 h 86"/>
                <a:gd name="T6" fmla="*/ 2 w 41"/>
                <a:gd name="T7" fmla="*/ 3 h 86"/>
                <a:gd name="T8" fmla="*/ 2 w 41"/>
                <a:gd name="T9" fmla="*/ 3 h 86"/>
                <a:gd name="T10" fmla="*/ 2 w 41"/>
                <a:gd name="T11" fmla="*/ 2 h 86"/>
                <a:gd name="T12" fmla="*/ 3 w 41"/>
                <a:gd name="T13" fmla="*/ 2 h 86"/>
                <a:gd name="T14" fmla="*/ 3 w 41"/>
                <a:gd name="T15" fmla="*/ 2 h 86"/>
                <a:gd name="T16" fmla="*/ 3 w 41"/>
                <a:gd name="T17" fmla="*/ 2 h 86"/>
                <a:gd name="T18" fmla="*/ 4 w 41"/>
                <a:gd name="T19" fmla="*/ 2 h 86"/>
                <a:gd name="T20" fmla="*/ 4 w 41"/>
                <a:gd name="T21" fmla="*/ 2 h 86"/>
                <a:gd name="T22" fmla="*/ 4 w 41"/>
                <a:gd name="T23" fmla="*/ 0 h 86"/>
                <a:gd name="T24" fmla="*/ 4 w 41"/>
                <a:gd name="T25" fmla="*/ 0 h 86"/>
                <a:gd name="T26" fmla="*/ 3 w 41"/>
                <a:gd name="T27" fmla="*/ 0 h 86"/>
                <a:gd name="T28" fmla="*/ 3 w 41"/>
                <a:gd name="T29" fmla="*/ 0 h 86"/>
                <a:gd name="T30" fmla="*/ 3 w 41"/>
                <a:gd name="T31" fmla="*/ 1 h 86"/>
                <a:gd name="T32" fmla="*/ 2 w 41"/>
                <a:gd name="T33" fmla="*/ 1 h 86"/>
                <a:gd name="T34" fmla="*/ 1 w 41"/>
                <a:gd name="T35" fmla="*/ 2 h 86"/>
                <a:gd name="T36" fmla="*/ 1 w 41"/>
                <a:gd name="T37" fmla="*/ 0 h 86"/>
                <a:gd name="T38" fmla="*/ 0 w 41"/>
                <a:gd name="T39" fmla="*/ 0 h 86"/>
                <a:gd name="T40" fmla="*/ 0 w 41"/>
                <a:gd name="T41" fmla="*/ 9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86"/>
                <a:gd name="T65" fmla="*/ 41 w 41"/>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86">
                  <a:moveTo>
                    <a:pt x="0" y="86"/>
                  </a:moveTo>
                  <a:lnTo>
                    <a:pt x="15" y="86"/>
                  </a:lnTo>
                  <a:lnTo>
                    <a:pt x="15" y="40"/>
                  </a:lnTo>
                  <a:lnTo>
                    <a:pt x="16" y="30"/>
                  </a:lnTo>
                  <a:lnTo>
                    <a:pt x="18" y="25"/>
                  </a:lnTo>
                  <a:lnTo>
                    <a:pt x="21" y="21"/>
                  </a:lnTo>
                  <a:lnTo>
                    <a:pt x="23" y="19"/>
                  </a:lnTo>
                  <a:lnTo>
                    <a:pt x="27" y="16"/>
                  </a:lnTo>
                  <a:lnTo>
                    <a:pt x="31" y="16"/>
                  </a:lnTo>
                  <a:lnTo>
                    <a:pt x="37" y="15"/>
                  </a:lnTo>
                  <a:lnTo>
                    <a:pt x="41" y="16"/>
                  </a:lnTo>
                  <a:lnTo>
                    <a:pt x="41" y="2"/>
                  </a:lnTo>
                  <a:lnTo>
                    <a:pt x="37" y="0"/>
                  </a:lnTo>
                  <a:lnTo>
                    <a:pt x="33" y="2"/>
                  </a:lnTo>
                  <a:lnTo>
                    <a:pt x="29" y="2"/>
                  </a:lnTo>
                  <a:lnTo>
                    <a:pt x="23" y="5"/>
                  </a:lnTo>
                  <a:lnTo>
                    <a:pt x="18" y="10"/>
                  </a:lnTo>
                  <a:lnTo>
                    <a:pt x="13" y="18"/>
                  </a:lnTo>
                  <a:lnTo>
                    <a:pt x="13" y="3"/>
                  </a:lnTo>
                  <a:lnTo>
                    <a:pt x="0" y="3"/>
                  </a:lnTo>
                  <a:lnTo>
                    <a:pt x="0" y="8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6" name="Freeform 45"/>
            <p:cNvSpPr>
              <a:spLocks noChangeArrowheads="1"/>
            </p:cNvSpPr>
            <p:nvPr/>
          </p:nvSpPr>
          <p:spPr bwMode="auto">
            <a:xfrm>
              <a:off x="1702" y="4077"/>
              <a:ext cx="25" cy="37"/>
            </a:xfrm>
            <a:custGeom>
              <a:avLst/>
              <a:gdLst>
                <a:gd name="T0" fmla="*/ 7 w 80"/>
                <a:gd name="T1" fmla="*/ 0 h 117"/>
                <a:gd name="T2" fmla="*/ 7 w 80"/>
                <a:gd name="T3" fmla="*/ 4 h 117"/>
                <a:gd name="T4" fmla="*/ 5 w 80"/>
                <a:gd name="T5" fmla="*/ 4 h 117"/>
                <a:gd name="T6" fmla="*/ 6 w 80"/>
                <a:gd name="T7" fmla="*/ 5 h 117"/>
                <a:gd name="T8" fmla="*/ 6 w 80"/>
                <a:gd name="T9" fmla="*/ 6 h 117"/>
                <a:gd name="T10" fmla="*/ 7 w 80"/>
                <a:gd name="T11" fmla="*/ 7 h 117"/>
                <a:gd name="T12" fmla="*/ 7 w 80"/>
                <a:gd name="T13" fmla="*/ 9 h 117"/>
                <a:gd name="T14" fmla="*/ 6 w 80"/>
                <a:gd name="T15" fmla="*/ 10 h 117"/>
                <a:gd name="T16" fmla="*/ 6 w 80"/>
                <a:gd name="T17" fmla="*/ 11 h 117"/>
                <a:gd name="T18" fmla="*/ 5 w 80"/>
                <a:gd name="T19" fmla="*/ 11 h 117"/>
                <a:gd name="T20" fmla="*/ 4 w 80"/>
                <a:gd name="T21" fmla="*/ 11 h 117"/>
                <a:gd name="T22" fmla="*/ 3 w 80"/>
                <a:gd name="T23" fmla="*/ 11 h 117"/>
                <a:gd name="T24" fmla="*/ 2 w 80"/>
                <a:gd name="T25" fmla="*/ 10 h 117"/>
                <a:gd name="T26" fmla="*/ 2 w 80"/>
                <a:gd name="T27" fmla="*/ 9 h 117"/>
                <a:gd name="T28" fmla="*/ 2 w 80"/>
                <a:gd name="T29" fmla="*/ 7 h 117"/>
                <a:gd name="T30" fmla="*/ 2 w 80"/>
                <a:gd name="T31" fmla="*/ 6 h 117"/>
                <a:gd name="T32" fmla="*/ 3 w 80"/>
                <a:gd name="T33" fmla="*/ 5 h 117"/>
                <a:gd name="T34" fmla="*/ 3 w 80"/>
                <a:gd name="T35" fmla="*/ 4 h 117"/>
                <a:gd name="T36" fmla="*/ 7 w 80"/>
                <a:gd name="T37" fmla="*/ 4 h 117"/>
                <a:gd name="T38" fmla="*/ 6 w 80"/>
                <a:gd name="T39" fmla="*/ 3 h 117"/>
                <a:gd name="T40" fmla="*/ 4 w 80"/>
                <a:gd name="T41" fmla="*/ 3 h 117"/>
                <a:gd name="T42" fmla="*/ 2 w 80"/>
                <a:gd name="T43" fmla="*/ 3 h 117"/>
                <a:gd name="T44" fmla="*/ 1 w 80"/>
                <a:gd name="T45" fmla="*/ 4 h 117"/>
                <a:gd name="T46" fmla="*/ 0 w 80"/>
                <a:gd name="T47" fmla="*/ 6 h 117"/>
                <a:gd name="T48" fmla="*/ 0 w 80"/>
                <a:gd name="T49" fmla="*/ 8 h 117"/>
                <a:gd name="T50" fmla="*/ 0 w 80"/>
                <a:gd name="T51" fmla="*/ 10 h 117"/>
                <a:gd name="T52" fmla="*/ 1 w 80"/>
                <a:gd name="T53" fmla="*/ 11 h 117"/>
                <a:gd name="T54" fmla="*/ 2 w 80"/>
                <a:gd name="T55" fmla="*/ 12 h 117"/>
                <a:gd name="T56" fmla="*/ 4 w 80"/>
                <a:gd name="T57" fmla="*/ 12 h 117"/>
                <a:gd name="T58" fmla="*/ 5 w 80"/>
                <a:gd name="T59" fmla="*/ 12 h 117"/>
                <a:gd name="T60" fmla="*/ 7 w 80"/>
                <a:gd name="T61" fmla="*/ 11 h 117"/>
                <a:gd name="T62" fmla="*/ 8 w 80"/>
                <a:gd name="T63" fmla="*/ 12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
                <a:gd name="T97" fmla="*/ 0 h 117"/>
                <a:gd name="T98" fmla="*/ 80 w 80"/>
                <a:gd name="T99" fmla="*/ 117 h 1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 h="117">
                  <a:moveTo>
                    <a:pt x="80" y="0"/>
                  </a:moveTo>
                  <a:lnTo>
                    <a:pt x="66" y="0"/>
                  </a:lnTo>
                  <a:lnTo>
                    <a:pt x="66" y="42"/>
                  </a:lnTo>
                  <a:lnTo>
                    <a:pt x="65" y="41"/>
                  </a:lnTo>
                  <a:lnTo>
                    <a:pt x="41" y="41"/>
                  </a:lnTo>
                  <a:lnTo>
                    <a:pt x="47" y="42"/>
                  </a:lnTo>
                  <a:lnTo>
                    <a:pt x="52" y="43"/>
                  </a:lnTo>
                  <a:lnTo>
                    <a:pt x="57" y="46"/>
                  </a:lnTo>
                  <a:lnTo>
                    <a:pt x="60" y="49"/>
                  </a:lnTo>
                  <a:lnTo>
                    <a:pt x="63" y="53"/>
                  </a:lnTo>
                  <a:lnTo>
                    <a:pt x="65" y="59"/>
                  </a:lnTo>
                  <a:lnTo>
                    <a:pt x="66" y="66"/>
                  </a:lnTo>
                  <a:lnTo>
                    <a:pt x="66" y="72"/>
                  </a:lnTo>
                  <a:lnTo>
                    <a:pt x="66" y="81"/>
                  </a:lnTo>
                  <a:lnTo>
                    <a:pt x="65" y="87"/>
                  </a:lnTo>
                  <a:lnTo>
                    <a:pt x="63" y="92"/>
                  </a:lnTo>
                  <a:lnTo>
                    <a:pt x="60" y="97"/>
                  </a:lnTo>
                  <a:lnTo>
                    <a:pt x="57" y="101"/>
                  </a:lnTo>
                  <a:lnTo>
                    <a:pt x="52" y="103"/>
                  </a:lnTo>
                  <a:lnTo>
                    <a:pt x="47" y="104"/>
                  </a:lnTo>
                  <a:lnTo>
                    <a:pt x="41" y="106"/>
                  </a:lnTo>
                  <a:lnTo>
                    <a:pt x="36" y="104"/>
                  </a:lnTo>
                  <a:lnTo>
                    <a:pt x="30" y="103"/>
                  </a:lnTo>
                  <a:lnTo>
                    <a:pt x="26" y="101"/>
                  </a:lnTo>
                  <a:lnTo>
                    <a:pt x="22" y="97"/>
                  </a:lnTo>
                  <a:lnTo>
                    <a:pt x="20" y="92"/>
                  </a:lnTo>
                  <a:lnTo>
                    <a:pt x="17" y="87"/>
                  </a:lnTo>
                  <a:lnTo>
                    <a:pt x="17" y="82"/>
                  </a:lnTo>
                  <a:lnTo>
                    <a:pt x="16" y="74"/>
                  </a:lnTo>
                  <a:lnTo>
                    <a:pt x="17" y="67"/>
                  </a:lnTo>
                  <a:lnTo>
                    <a:pt x="17" y="61"/>
                  </a:lnTo>
                  <a:lnTo>
                    <a:pt x="20" y="54"/>
                  </a:lnTo>
                  <a:lnTo>
                    <a:pt x="22" y="49"/>
                  </a:lnTo>
                  <a:lnTo>
                    <a:pt x="26" y="46"/>
                  </a:lnTo>
                  <a:lnTo>
                    <a:pt x="30" y="43"/>
                  </a:lnTo>
                  <a:lnTo>
                    <a:pt x="35" y="42"/>
                  </a:lnTo>
                  <a:lnTo>
                    <a:pt x="41" y="41"/>
                  </a:lnTo>
                  <a:lnTo>
                    <a:pt x="65" y="41"/>
                  </a:lnTo>
                  <a:lnTo>
                    <a:pt x="60" y="37"/>
                  </a:lnTo>
                  <a:lnTo>
                    <a:pt x="54" y="32"/>
                  </a:lnTo>
                  <a:lnTo>
                    <a:pt x="47" y="30"/>
                  </a:lnTo>
                  <a:lnTo>
                    <a:pt x="39" y="28"/>
                  </a:lnTo>
                  <a:lnTo>
                    <a:pt x="30" y="30"/>
                  </a:lnTo>
                  <a:lnTo>
                    <a:pt x="23" y="32"/>
                  </a:lnTo>
                  <a:lnTo>
                    <a:pt x="17" y="36"/>
                  </a:lnTo>
                  <a:lnTo>
                    <a:pt x="11" y="41"/>
                  </a:lnTo>
                  <a:lnTo>
                    <a:pt x="6" y="47"/>
                  </a:lnTo>
                  <a:lnTo>
                    <a:pt x="4" y="56"/>
                  </a:lnTo>
                  <a:lnTo>
                    <a:pt x="2" y="63"/>
                  </a:lnTo>
                  <a:lnTo>
                    <a:pt x="0" y="73"/>
                  </a:lnTo>
                  <a:lnTo>
                    <a:pt x="2" y="83"/>
                  </a:lnTo>
                  <a:lnTo>
                    <a:pt x="4" y="92"/>
                  </a:lnTo>
                  <a:lnTo>
                    <a:pt x="6" y="99"/>
                  </a:lnTo>
                  <a:lnTo>
                    <a:pt x="11" y="106"/>
                  </a:lnTo>
                  <a:lnTo>
                    <a:pt x="17" y="111"/>
                  </a:lnTo>
                  <a:lnTo>
                    <a:pt x="23" y="114"/>
                  </a:lnTo>
                  <a:lnTo>
                    <a:pt x="30" y="117"/>
                  </a:lnTo>
                  <a:lnTo>
                    <a:pt x="39" y="117"/>
                  </a:lnTo>
                  <a:lnTo>
                    <a:pt x="46" y="117"/>
                  </a:lnTo>
                  <a:lnTo>
                    <a:pt x="53" y="114"/>
                  </a:lnTo>
                  <a:lnTo>
                    <a:pt x="60" y="111"/>
                  </a:lnTo>
                  <a:lnTo>
                    <a:pt x="66" y="106"/>
                  </a:lnTo>
                  <a:lnTo>
                    <a:pt x="66" y="114"/>
                  </a:lnTo>
                  <a:lnTo>
                    <a:pt x="80" y="114"/>
                  </a:lnTo>
                  <a:lnTo>
                    <a:pt x="80" y="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7" name="Freeform 46"/>
            <p:cNvSpPr>
              <a:spLocks noChangeArrowheads="1"/>
            </p:cNvSpPr>
            <p:nvPr/>
          </p:nvSpPr>
          <p:spPr bwMode="auto">
            <a:xfrm>
              <a:off x="1739" y="4086"/>
              <a:ext cx="24" cy="28"/>
            </a:xfrm>
            <a:custGeom>
              <a:avLst/>
              <a:gdLst>
                <a:gd name="T0" fmla="*/ 6 w 77"/>
                <a:gd name="T1" fmla="*/ 6 h 89"/>
                <a:gd name="T2" fmla="*/ 6 w 77"/>
                <a:gd name="T3" fmla="*/ 7 h 89"/>
                <a:gd name="T4" fmla="*/ 6 w 77"/>
                <a:gd name="T5" fmla="*/ 8 h 89"/>
                <a:gd name="T6" fmla="*/ 5 w 77"/>
                <a:gd name="T7" fmla="*/ 8 h 89"/>
                <a:gd name="T8" fmla="*/ 4 w 77"/>
                <a:gd name="T9" fmla="*/ 8 h 89"/>
                <a:gd name="T10" fmla="*/ 4 w 77"/>
                <a:gd name="T11" fmla="*/ 8 h 89"/>
                <a:gd name="T12" fmla="*/ 3 w 77"/>
                <a:gd name="T13" fmla="*/ 8 h 89"/>
                <a:gd name="T14" fmla="*/ 3 w 77"/>
                <a:gd name="T15" fmla="*/ 8 h 89"/>
                <a:gd name="T16" fmla="*/ 2 w 77"/>
                <a:gd name="T17" fmla="*/ 8 h 89"/>
                <a:gd name="T18" fmla="*/ 2 w 77"/>
                <a:gd name="T19" fmla="*/ 8 h 89"/>
                <a:gd name="T20" fmla="*/ 2 w 77"/>
                <a:gd name="T21" fmla="*/ 7 h 89"/>
                <a:gd name="T22" fmla="*/ 2 w 77"/>
                <a:gd name="T23" fmla="*/ 7 h 89"/>
                <a:gd name="T24" fmla="*/ 2 w 77"/>
                <a:gd name="T25" fmla="*/ 5 h 89"/>
                <a:gd name="T26" fmla="*/ 8 w 77"/>
                <a:gd name="T27" fmla="*/ 5 h 89"/>
                <a:gd name="T28" fmla="*/ 8 w 77"/>
                <a:gd name="T29" fmla="*/ 5 h 89"/>
                <a:gd name="T30" fmla="*/ 8 w 77"/>
                <a:gd name="T31" fmla="*/ 3 h 89"/>
                <a:gd name="T32" fmla="*/ 7 w 77"/>
                <a:gd name="T33" fmla="*/ 3 h 89"/>
                <a:gd name="T34" fmla="*/ 7 w 77"/>
                <a:gd name="T35" fmla="*/ 2 h 89"/>
                <a:gd name="T36" fmla="*/ 7 w 77"/>
                <a:gd name="T37" fmla="*/ 1 h 89"/>
                <a:gd name="T38" fmla="*/ 4 w 77"/>
                <a:gd name="T39" fmla="*/ 1 h 89"/>
                <a:gd name="T40" fmla="*/ 4 w 77"/>
                <a:gd name="T41" fmla="*/ 2 h 89"/>
                <a:gd name="T42" fmla="*/ 5 w 77"/>
                <a:gd name="T43" fmla="*/ 2 h 89"/>
                <a:gd name="T44" fmla="*/ 6 w 77"/>
                <a:gd name="T45" fmla="*/ 2 h 89"/>
                <a:gd name="T46" fmla="*/ 6 w 77"/>
                <a:gd name="T47" fmla="*/ 3 h 89"/>
                <a:gd name="T48" fmla="*/ 6 w 77"/>
                <a:gd name="T49" fmla="*/ 4 h 89"/>
                <a:gd name="T50" fmla="*/ 2 w 77"/>
                <a:gd name="T51" fmla="*/ 4 h 89"/>
                <a:gd name="T52" fmla="*/ 2 w 77"/>
                <a:gd name="T53" fmla="*/ 3 h 89"/>
                <a:gd name="T54" fmla="*/ 2 w 77"/>
                <a:gd name="T55" fmla="*/ 3 h 89"/>
                <a:gd name="T56" fmla="*/ 2 w 77"/>
                <a:gd name="T57" fmla="*/ 3 h 89"/>
                <a:gd name="T58" fmla="*/ 2 w 77"/>
                <a:gd name="T59" fmla="*/ 2 h 89"/>
                <a:gd name="T60" fmla="*/ 3 w 77"/>
                <a:gd name="T61" fmla="*/ 2 h 89"/>
                <a:gd name="T62" fmla="*/ 3 w 77"/>
                <a:gd name="T63" fmla="*/ 2 h 89"/>
                <a:gd name="T64" fmla="*/ 4 w 77"/>
                <a:gd name="T65" fmla="*/ 1 h 89"/>
                <a:gd name="T66" fmla="*/ 7 w 77"/>
                <a:gd name="T67" fmla="*/ 1 h 89"/>
                <a:gd name="T68" fmla="*/ 7 w 77"/>
                <a:gd name="T69" fmla="*/ 1 h 89"/>
                <a:gd name="T70" fmla="*/ 6 w 77"/>
                <a:gd name="T71" fmla="*/ 1 h 89"/>
                <a:gd name="T72" fmla="*/ 6 w 77"/>
                <a:gd name="T73" fmla="*/ 0 h 89"/>
                <a:gd name="T74" fmla="*/ 5 w 77"/>
                <a:gd name="T75" fmla="*/ 0 h 89"/>
                <a:gd name="T76" fmla="*/ 4 w 77"/>
                <a:gd name="T77" fmla="*/ 0 h 89"/>
                <a:gd name="T78" fmla="*/ 3 w 77"/>
                <a:gd name="T79" fmla="*/ 0 h 89"/>
                <a:gd name="T80" fmla="*/ 2 w 77"/>
                <a:gd name="T81" fmla="*/ 0 h 89"/>
                <a:gd name="T82" fmla="*/ 2 w 77"/>
                <a:gd name="T83" fmla="*/ 1 h 89"/>
                <a:gd name="T84" fmla="*/ 1 w 77"/>
                <a:gd name="T85" fmla="*/ 1 h 89"/>
                <a:gd name="T86" fmla="*/ 1 w 77"/>
                <a:gd name="T87" fmla="*/ 2 h 89"/>
                <a:gd name="T88" fmla="*/ 0 w 77"/>
                <a:gd name="T89" fmla="*/ 3 h 89"/>
                <a:gd name="T90" fmla="*/ 0 w 77"/>
                <a:gd name="T91" fmla="*/ 4 h 89"/>
                <a:gd name="T92" fmla="*/ 0 w 77"/>
                <a:gd name="T93" fmla="*/ 5 h 89"/>
                <a:gd name="T94" fmla="*/ 0 w 77"/>
                <a:gd name="T95" fmla="*/ 6 h 89"/>
                <a:gd name="T96" fmla="*/ 0 w 77"/>
                <a:gd name="T97" fmla="*/ 7 h 89"/>
                <a:gd name="T98" fmla="*/ 1 w 77"/>
                <a:gd name="T99" fmla="*/ 8 h 89"/>
                <a:gd name="T100" fmla="*/ 1 w 77"/>
                <a:gd name="T101" fmla="*/ 8 h 89"/>
                <a:gd name="T102" fmla="*/ 2 w 77"/>
                <a:gd name="T103" fmla="*/ 9 h 89"/>
                <a:gd name="T104" fmla="*/ 2 w 77"/>
                <a:gd name="T105" fmla="*/ 9 h 89"/>
                <a:gd name="T106" fmla="*/ 3 w 77"/>
                <a:gd name="T107" fmla="*/ 9 h 89"/>
                <a:gd name="T108" fmla="*/ 4 w 77"/>
                <a:gd name="T109" fmla="*/ 9 h 89"/>
                <a:gd name="T110" fmla="*/ 5 w 77"/>
                <a:gd name="T111" fmla="*/ 9 h 89"/>
                <a:gd name="T112" fmla="*/ 6 w 77"/>
                <a:gd name="T113" fmla="*/ 9 h 89"/>
                <a:gd name="T114" fmla="*/ 7 w 77"/>
                <a:gd name="T115" fmla="*/ 8 h 89"/>
                <a:gd name="T116" fmla="*/ 7 w 77"/>
                <a:gd name="T117" fmla="*/ 8 h 89"/>
                <a:gd name="T118" fmla="*/ 7 w 77"/>
                <a:gd name="T119" fmla="*/ 7 h 89"/>
                <a:gd name="T120" fmla="*/ 8 w 77"/>
                <a:gd name="T121" fmla="*/ 6 h 89"/>
                <a:gd name="T122" fmla="*/ 6 w 77"/>
                <a:gd name="T123" fmla="*/ 6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1" y="60"/>
                  </a:moveTo>
                  <a:lnTo>
                    <a:pt x="59" y="68"/>
                  </a:lnTo>
                  <a:lnTo>
                    <a:pt x="54" y="73"/>
                  </a:lnTo>
                  <a:lnTo>
                    <a:pt x="48" y="76"/>
                  </a:lnTo>
                  <a:lnTo>
                    <a:pt x="44" y="76"/>
                  </a:lnTo>
                  <a:lnTo>
                    <a:pt x="40" y="78"/>
                  </a:lnTo>
                  <a:lnTo>
                    <a:pt x="34" y="76"/>
                  </a:lnTo>
                  <a:lnTo>
                    <a:pt x="29" y="75"/>
                  </a:lnTo>
                  <a:lnTo>
                    <a:pt x="25" y="73"/>
                  </a:lnTo>
                  <a:lnTo>
                    <a:pt x="22" y="70"/>
                  </a:lnTo>
                  <a:lnTo>
                    <a:pt x="18" y="66"/>
                  </a:lnTo>
                  <a:lnTo>
                    <a:pt x="16" y="61"/>
                  </a:lnTo>
                  <a:lnTo>
                    <a:pt x="14" y="50"/>
                  </a:lnTo>
                  <a:lnTo>
                    <a:pt x="77" y="50"/>
                  </a:lnTo>
                  <a:lnTo>
                    <a:pt x="77" y="44"/>
                  </a:lnTo>
                  <a:lnTo>
                    <a:pt x="77" y="34"/>
                  </a:lnTo>
                  <a:lnTo>
                    <a:pt x="74" y="25"/>
                  </a:lnTo>
                  <a:lnTo>
                    <a:pt x="71" y="18"/>
                  </a:lnTo>
                  <a:lnTo>
                    <a:pt x="67" y="13"/>
                  </a:lnTo>
                  <a:lnTo>
                    <a:pt x="40" y="13"/>
                  </a:lnTo>
                  <a:lnTo>
                    <a:pt x="44" y="14"/>
                  </a:lnTo>
                  <a:lnTo>
                    <a:pt x="48" y="15"/>
                  </a:lnTo>
                  <a:lnTo>
                    <a:pt x="55" y="19"/>
                  </a:lnTo>
                  <a:lnTo>
                    <a:pt x="60" y="28"/>
                  </a:lnTo>
                  <a:lnTo>
                    <a:pt x="62" y="38"/>
                  </a:lnTo>
                  <a:lnTo>
                    <a:pt x="14" y="38"/>
                  </a:lnTo>
                  <a:lnTo>
                    <a:pt x="14" y="33"/>
                  </a:lnTo>
                  <a:lnTo>
                    <a:pt x="17" y="28"/>
                  </a:lnTo>
                  <a:lnTo>
                    <a:pt x="19" y="23"/>
                  </a:lnTo>
                  <a:lnTo>
                    <a:pt x="22" y="19"/>
                  </a:lnTo>
                  <a:lnTo>
                    <a:pt x="29" y="15"/>
                  </a:lnTo>
                  <a:lnTo>
                    <a:pt x="34" y="14"/>
                  </a:lnTo>
                  <a:lnTo>
                    <a:pt x="40" y="13"/>
                  </a:lnTo>
                  <a:lnTo>
                    <a:pt x="67" y="13"/>
                  </a:lnTo>
                  <a:lnTo>
                    <a:pt x="66" y="13"/>
                  </a:lnTo>
                  <a:lnTo>
                    <a:pt x="61" y="8"/>
                  </a:lnTo>
                  <a:lnTo>
                    <a:pt x="54" y="4"/>
                  </a:lnTo>
                  <a:lnTo>
                    <a:pt x="47" y="2"/>
                  </a:lnTo>
                  <a:lnTo>
                    <a:pt x="38" y="0"/>
                  </a:lnTo>
                  <a:lnTo>
                    <a:pt x="29" y="2"/>
                  </a:lnTo>
                  <a:lnTo>
                    <a:pt x="23" y="4"/>
                  </a:lnTo>
                  <a:lnTo>
                    <a:pt x="16" y="8"/>
                  </a:lnTo>
                  <a:lnTo>
                    <a:pt x="10" y="13"/>
                  </a:lnTo>
                  <a:lnTo>
                    <a:pt x="6" y="19"/>
                  </a:lnTo>
                  <a:lnTo>
                    <a:pt x="2" y="28"/>
                  </a:lnTo>
                  <a:lnTo>
                    <a:pt x="0" y="36"/>
                  </a:lnTo>
                  <a:lnTo>
                    <a:pt x="0" y="46"/>
                  </a:lnTo>
                  <a:lnTo>
                    <a:pt x="0" y="55"/>
                  </a:lnTo>
                  <a:lnTo>
                    <a:pt x="2" y="64"/>
                  </a:lnTo>
                  <a:lnTo>
                    <a:pt x="6" y="71"/>
                  </a:lnTo>
                  <a:lnTo>
                    <a:pt x="10" y="78"/>
                  </a:lnTo>
                  <a:lnTo>
                    <a:pt x="16" y="83"/>
                  </a:lnTo>
                  <a:lnTo>
                    <a:pt x="23" y="86"/>
                  </a:lnTo>
                  <a:lnTo>
                    <a:pt x="29" y="89"/>
                  </a:lnTo>
                  <a:lnTo>
                    <a:pt x="38" y="89"/>
                  </a:lnTo>
                  <a:lnTo>
                    <a:pt x="52" y="86"/>
                  </a:lnTo>
                  <a:lnTo>
                    <a:pt x="58" y="85"/>
                  </a:lnTo>
                  <a:lnTo>
                    <a:pt x="64" y="81"/>
                  </a:lnTo>
                  <a:lnTo>
                    <a:pt x="71" y="73"/>
                  </a:lnTo>
                  <a:lnTo>
                    <a:pt x="74" y="66"/>
                  </a:lnTo>
                  <a:lnTo>
                    <a:pt x="76" y="60"/>
                  </a:lnTo>
                  <a:lnTo>
                    <a:pt x="61" y="6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8" name="Freeform 47"/>
            <p:cNvSpPr>
              <a:spLocks noChangeArrowheads="1"/>
            </p:cNvSpPr>
            <p:nvPr/>
          </p:nvSpPr>
          <p:spPr bwMode="auto">
            <a:xfrm>
              <a:off x="1774" y="4086"/>
              <a:ext cx="22" cy="27"/>
            </a:xfrm>
            <a:custGeom>
              <a:avLst/>
              <a:gdLst>
                <a:gd name="T0" fmla="*/ 6 w 70"/>
                <a:gd name="T1" fmla="*/ 9 h 86"/>
                <a:gd name="T2" fmla="*/ 7 w 70"/>
                <a:gd name="T3" fmla="*/ 9 h 86"/>
                <a:gd name="T4" fmla="*/ 7 w 70"/>
                <a:gd name="T5" fmla="*/ 4 h 86"/>
                <a:gd name="T6" fmla="*/ 7 w 70"/>
                <a:gd name="T7" fmla="*/ 3 h 86"/>
                <a:gd name="T8" fmla="*/ 7 w 70"/>
                <a:gd name="T9" fmla="*/ 2 h 86"/>
                <a:gd name="T10" fmla="*/ 7 w 70"/>
                <a:gd name="T11" fmla="*/ 1 h 86"/>
                <a:gd name="T12" fmla="*/ 6 w 70"/>
                <a:gd name="T13" fmla="*/ 1 h 86"/>
                <a:gd name="T14" fmla="*/ 6 w 70"/>
                <a:gd name="T15" fmla="*/ 0 h 86"/>
                <a:gd name="T16" fmla="*/ 5 w 70"/>
                <a:gd name="T17" fmla="*/ 0 h 86"/>
                <a:gd name="T18" fmla="*/ 4 w 70"/>
                <a:gd name="T19" fmla="*/ 0 h 86"/>
                <a:gd name="T20" fmla="*/ 3 w 70"/>
                <a:gd name="T21" fmla="*/ 0 h 86"/>
                <a:gd name="T22" fmla="*/ 3 w 70"/>
                <a:gd name="T23" fmla="*/ 0 h 86"/>
                <a:gd name="T24" fmla="*/ 2 w 70"/>
                <a:gd name="T25" fmla="*/ 1 h 86"/>
                <a:gd name="T26" fmla="*/ 1 w 70"/>
                <a:gd name="T27" fmla="*/ 2 h 86"/>
                <a:gd name="T28" fmla="*/ 1 w 70"/>
                <a:gd name="T29" fmla="*/ 0 h 86"/>
                <a:gd name="T30" fmla="*/ 0 w 70"/>
                <a:gd name="T31" fmla="*/ 0 h 86"/>
                <a:gd name="T32" fmla="*/ 0 w 70"/>
                <a:gd name="T33" fmla="*/ 9 h 86"/>
                <a:gd name="T34" fmla="*/ 1 w 70"/>
                <a:gd name="T35" fmla="*/ 9 h 86"/>
                <a:gd name="T36" fmla="*/ 1 w 70"/>
                <a:gd name="T37" fmla="*/ 4 h 86"/>
                <a:gd name="T38" fmla="*/ 2 w 70"/>
                <a:gd name="T39" fmla="*/ 3 h 86"/>
                <a:gd name="T40" fmla="*/ 2 w 70"/>
                <a:gd name="T41" fmla="*/ 3 h 86"/>
                <a:gd name="T42" fmla="*/ 2 w 70"/>
                <a:gd name="T43" fmla="*/ 2 h 86"/>
                <a:gd name="T44" fmla="*/ 3 w 70"/>
                <a:gd name="T45" fmla="*/ 2 h 86"/>
                <a:gd name="T46" fmla="*/ 3 w 70"/>
                <a:gd name="T47" fmla="*/ 2 h 86"/>
                <a:gd name="T48" fmla="*/ 4 w 70"/>
                <a:gd name="T49" fmla="*/ 1 h 86"/>
                <a:gd name="T50" fmla="*/ 5 w 70"/>
                <a:gd name="T51" fmla="*/ 2 h 86"/>
                <a:gd name="T52" fmla="*/ 5 w 70"/>
                <a:gd name="T53" fmla="*/ 2 h 86"/>
                <a:gd name="T54" fmla="*/ 6 w 70"/>
                <a:gd name="T55" fmla="*/ 3 h 86"/>
                <a:gd name="T56" fmla="*/ 6 w 70"/>
                <a:gd name="T57" fmla="*/ 4 h 86"/>
                <a:gd name="T58" fmla="*/ 6 w 70"/>
                <a:gd name="T59" fmla="*/ 9 h 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0"/>
                <a:gd name="T91" fmla="*/ 0 h 86"/>
                <a:gd name="T92" fmla="*/ 70 w 70"/>
                <a:gd name="T93" fmla="*/ 86 h 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0" h="86">
                  <a:moveTo>
                    <a:pt x="56" y="86"/>
                  </a:moveTo>
                  <a:lnTo>
                    <a:pt x="70" y="86"/>
                  </a:lnTo>
                  <a:lnTo>
                    <a:pt x="70" y="38"/>
                  </a:lnTo>
                  <a:lnTo>
                    <a:pt x="70" y="33"/>
                  </a:lnTo>
                  <a:lnTo>
                    <a:pt x="69" y="21"/>
                  </a:lnTo>
                  <a:lnTo>
                    <a:pt x="67" y="13"/>
                  </a:lnTo>
                  <a:lnTo>
                    <a:pt x="62" y="8"/>
                  </a:lnTo>
                  <a:lnTo>
                    <a:pt x="56" y="4"/>
                  </a:lnTo>
                  <a:lnTo>
                    <a:pt x="49" y="2"/>
                  </a:lnTo>
                  <a:lnTo>
                    <a:pt x="40" y="0"/>
                  </a:lnTo>
                  <a:lnTo>
                    <a:pt x="31" y="2"/>
                  </a:lnTo>
                  <a:lnTo>
                    <a:pt x="24" y="4"/>
                  </a:lnTo>
                  <a:lnTo>
                    <a:pt x="18" y="9"/>
                  </a:lnTo>
                  <a:lnTo>
                    <a:pt x="13" y="15"/>
                  </a:lnTo>
                  <a:lnTo>
                    <a:pt x="13" y="3"/>
                  </a:lnTo>
                  <a:lnTo>
                    <a:pt x="0" y="3"/>
                  </a:lnTo>
                  <a:lnTo>
                    <a:pt x="0" y="86"/>
                  </a:lnTo>
                  <a:lnTo>
                    <a:pt x="13" y="86"/>
                  </a:lnTo>
                  <a:lnTo>
                    <a:pt x="13" y="39"/>
                  </a:lnTo>
                  <a:lnTo>
                    <a:pt x="15" y="29"/>
                  </a:lnTo>
                  <a:lnTo>
                    <a:pt x="18" y="24"/>
                  </a:lnTo>
                  <a:lnTo>
                    <a:pt x="20" y="20"/>
                  </a:lnTo>
                  <a:lnTo>
                    <a:pt x="27" y="15"/>
                  </a:lnTo>
                  <a:lnTo>
                    <a:pt x="32" y="14"/>
                  </a:lnTo>
                  <a:lnTo>
                    <a:pt x="38" y="13"/>
                  </a:lnTo>
                  <a:lnTo>
                    <a:pt x="46" y="15"/>
                  </a:lnTo>
                  <a:lnTo>
                    <a:pt x="52" y="19"/>
                  </a:lnTo>
                  <a:lnTo>
                    <a:pt x="55" y="25"/>
                  </a:lnTo>
                  <a:lnTo>
                    <a:pt x="56" y="35"/>
                  </a:lnTo>
                  <a:lnTo>
                    <a:pt x="56" y="86"/>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49" name="Freeform 48"/>
            <p:cNvSpPr>
              <a:spLocks noChangeArrowheads="1"/>
            </p:cNvSpPr>
            <p:nvPr/>
          </p:nvSpPr>
          <p:spPr bwMode="auto">
            <a:xfrm>
              <a:off x="1807" y="4086"/>
              <a:ext cx="26" cy="28"/>
            </a:xfrm>
            <a:custGeom>
              <a:avLst/>
              <a:gdLst>
                <a:gd name="T0" fmla="*/ 6 w 81"/>
                <a:gd name="T1" fmla="*/ 8 h 89"/>
                <a:gd name="T2" fmla="*/ 6 w 81"/>
                <a:gd name="T3" fmla="*/ 9 h 89"/>
                <a:gd name="T4" fmla="*/ 8 w 81"/>
                <a:gd name="T5" fmla="*/ 9 h 89"/>
                <a:gd name="T6" fmla="*/ 9 w 81"/>
                <a:gd name="T7" fmla="*/ 8 h 89"/>
                <a:gd name="T8" fmla="*/ 8 w 81"/>
                <a:gd name="T9" fmla="*/ 8 h 89"/>
                <a:gd name="T10" fmla="*/ 8 w 81"/>
                <a:gd name="T11" fmla="*/ 7 h 89"/>
                <a:gd name="T12" fmla="*/ 6 w 81"/>
                <a:gd name="T13" fmla="*/ 5 h 89"/>
                <a:gd name="T14" fmla="*/ 6 w 81"/>
                <a:gd name="T15" fmla="*/ 7 h 89"/>
                <a:gd name="T16" fmla="*/ 5 w 81"/>
                <a:gd name="T17" fmla="*/ 7 h 89"/>
                <a:gd name="T18" fmla="*/ 5 w 81"/>
                <a:gd name="T19" fmla="*/ 8 h 89"/>
                <a:gd name="T20" fmla="*/ 3 w 81"/>
                <a:gd name="T21" fmla="*/ 8 h 89"/>
                <a:gd name="T22" fmla="*/ 2 w 81"/>
                <a:gd name="T23" fmla="*/ 8 h 89"/>
                <a:gd name="T24" fmla="*/ 2 w 81"/>
                <a:gd name="T25" fmla="*/ 7 h 89"/>
                <a:gd name="T26" fmla="*/ 2 w 81"/>
                <a:gd name="T27" fmla="*/ 6 h 89"/>
                <a:gd name="T28" fmla="*/ 2 w 81"/>
                <a:gd name="T29" fmla="*/ 5 h 89"/>
                <a:gd name="T30" fmla="*/ 5 w 81"/>
                <a:gd name="T31" fmla="*/ 5 h 89"/>
                <a:gd name="T32" fmla="*/ 6 w 81"/>
                <a:gd name="T33" fmla="*/ 5 h 89"/>
                <a:gd name="T34" fmla="*/ 8 w 81"/>
                <a:gd name="T35" fmla="*/ 3 h 89"/>
                <a:gd name="T36" fmla="*/ 7 w 81"/>
                <a:gd name="T37" fmla="*/ 2 h 89"/>
                <a:gd name="T38" fmla="*/ 7 w 81"/>
                <a:gd name="T39" fmla="*/ 1 h 89"/>
                <a:gd name="T40" fmla="*/ 6 w 81"/>
                <a:gd name="T41" fmla="*/ 0 h 89"/>
                <a:gd name="T42" fmla="*/ 4 w 81"/>
                <a:gd name="T43" fmla="*/ 0 h 89"/>
                <a:gd name="T44" fmla="*/ 3 w 81"/>
                <a:gd name="T45" fmla="*/ 0 h 89"/>
                <a:gd name="T46" fmla="*/ 1 w 81"/>
                <a:gd name="T47" fmla="*/ 1 h 89"/>
                <a:gd name="T48" fmla="*/ 1 w 81"/>
                <a:gd name="T49" fmla="*/ 2 h 89"/>
                <a:gd name="T50" fmla="*/ 0 w 81"/>
                <a:gd name="T51" fmla="*/ 3 h 89"/>
                <a:gd name="T52" fmla="*/ 2 w 81"/>
                <a:gd name="T53" fmla="*/ 3 h 89"/>
                <a:gd name="T54" fmla="*/ 2 w 81"/>
                <a:gd name="T55" fmla="*/ 2 h 89"/>
                <a:gd name="T56" fmla="*/ 3 w 81"/>
                <a:gd name="T57" fmla="*/ 2 h 89"/>
                <a:gd name="T58" fmla="*/ 4 w 81"/>
                <a:gd name="T59" fmla="*/ 1 h 89"/>
                <a:gd name="T60" fmla="*/ 5 w 81"/>
                <a:gd name="T61" fmla="*/ 2 h 89"/>
                <a:gd name="T62" fmla="*/ 6 w 81"/>
                <a:gd name="T63" fmla="*/ 3 h 89"/>
                <a:gd name="T64" fmla="*/ 6 w 81"/>
                <a:gd name="T65" fmla="*/ 3 h 89"/>
                <a:gd name="T66" fmla="*/ 5 w 81"/>
                <a:gd name="T67" fmla="*/ 4 h 89"/>
                <a:gd name="T68" fmla="*/ 2 w 81"/>
                <a:gd name="T69" fmla="*/ 4 h 89"/>
                <a:gd name="T70" fmla="*/ 1 w 81"/>
                <a:gd name="T71" fmla="*/ 5 h 89"/>
                <a:gd name="T72" fmla="*/ 0 w 81"/>
                <a:gd name="T73" fmla="*/ 7 h 89"/>
                <a:gd name="T74" fmla="*/ 0 w 81"/>
                <a:gd name="T75" fmla="*/ 8 h 89"/>
                <a:gd name="T76" fmla="*/ 1 w 81"/>
                <a:gd name="T77" fmla="*/ 9 h 89"/>
                <a:gd name="T78" fmla="*/ 2 w 81"/>
                <a:gd name="T79" fmla="*/ 9 h 89"/>
                <a:gd name="T80" fmla="*/ 4 w 81"/>
                <a:gd name="T81" fmla="*/ 9 h 89"/>
                <a:gd name="T82" fmla="*/ 5 w 81"/>
                <a:gd name="T83" fmla="*/ 8 h 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1"/>
                <a:gd name="T127" fmla="*/ 0 h 89"/>
                <a:gd name="T128" fmla="*/ 81 w 81"/>
                <a:gd name="T129" fmla="*/ 89 h 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1" h="89">
                  <a:moveTo>
                    <a:pt x="58" y="75"/>
                  </a:moveTo>
                  <a:lnTo>
                    <a:pt x="58" y="76"/>
                  </a:lnTo>
                  <a:lnTo>
                    <a:pt x="58" y="81"/>
                  </a:lnTo>
                  <a:lnTo>
                    <a:pt x="60" y="85"/>
                  </a:lnTo>
                  <a:lnTo>
                    <a:pt x="65" y="88"/>
                  </a:lnTo>
                  <a:lnTo>
                    <a:pt x="72" y="88"/>
                  </a:lnTo>
                  <a:lnTo>
                    <a:pt x="81" y="88"/>
                  </a:lnTo>
                  <a:lnTo>
                    <a:pt x="81" y="76"/>
                  </a:lnTo>
                  <a:lnTo>
                    <a:pt x="76" y="78"/>
                  </a:lnTo>
                  <a:lnTo>
                    <a:pt x="74" y="76"/>
                  </a:lnTo>
                  <a:lnTo>
                    <a:pt x="71" y="75"/>
                  </a:lnTo>
                  <a:lnTo>
                    <a:pt x="71" y="69"/>
                  </a:lnTo>
                  <a:lnTo>
                    <a:pt x="71" y="44"/>
                  </a:lnTo>
                  <a:lnTo>
                    <a:pt x="57" y="44"/>
                  </a:lnTo>
                  <a:lnTo>
                    <a:pt x="57" y="56"/>
                  </a:lnTo>
                  <a:lnTo>
                    <a:pt x="56" y="61"/>
                  </a:lnTo>
                  <a:lnTo>
                    <a:pt x="54" y="65"/>
                  </a:lnTo>
                  <a:lnTo>
                    <a:pt x="52" y="69"/>
                  </a:lnTo>
                  <a:lnTo>
                    <a:pt x="48" y="71"/>
                  </a:lnTo>
                  <a:lnTo>
                    <a:pt x="45" y="74"/>
                  </a:lnTo>
                  <a:lnTo>
                    <a:pt x="40" y="75"/>
                  </a:lnTo>
                  <a:lnTo>
                    <a:pt x="29" y="78"/>
                  </a:lnTo>
                  <a:lnTo>
                    <a:pt x="23" y="76"/>
                  </a:lnTo>
                  <a:lnTo>
                    <a:pt x="18" y="74"/>
                  </a:lnTo>
                  <a:lnTo>
                    <a:pt x="16" y="70"/>
                  </a:lnTo>
                  <a:lnTo>
                    <a:pt x="15" y="66"/>
                  </a:lnTo>
                  <a:lnTo>
                    <a:pt x="15" y="64"/>
                  </a:lnTo>
                  <a:lnTo>
                    <a:pt x="16" y="59"/>
                  </a:lnTo>
                  <a:lnTo>
                    <a:pt x="18" y="55"/>
                  </a:lnTo>
                  <a:lnTo>
                    <a:pt x="22" y="51"/>
                  </a:lnTo>
                  <a:lnTo>
                    <a:pt x="29" y="50"/>
                  </a:lnTo>
                  <a:lnTo>
                    <a:pt x="44" y="48"/>
                  </a:lnTo>
                  <a:lnTo>
                    <a:pt x="50" y="46"/>
                  </a:lnTo>
                  <a:lnTo>
                    <a:pt x="57" y="44"/>
                  </a:lnTo>
                  <a:lnTo>
                    <a:pt x="71" y="44"/>
                  </a:lnTo>
                  <a:lnTo>
                    <a:pt x="71" y="26"/>
                  </a:lnTo>
                  <a:lnTo>
                    <a:pt x="71" y="20"/>
                  </a:lnTo>
                  <a:lnTo>
                    <a:pt x="69" y="15"/>
                  </a:lnTo>
                  <a:lnTo>
                    <a:pt x="66" y="10"/>
                  </a:lnTo>
                  <a:lnTo>
                    <a:pt x="63" y="8"/>
                  </a:lnTo>
                  <a:lnTo>
                    <a:pt x="58" y="4"/>
                  </a:lnTo>
                  <a:lnTo>
                    <a:pt x="53" y="2"/>
                  </a:lnTo>
                  <a:lnTo>
                    <a:pt x="46" y="2"/>
                  </a:lnTo>
                  <a:lnTo>
                    <a:pt x="39" y="0"/>
                  </a:lnTo>
                  <a:lnTo>
                    <a:pt x="30" y="2"/>
                  </a:lnTo>
                  <a:lnTo>
                    <a:pt x="23" y="3"/>
                  </a:lnTo>
                  <a:lnTo>
                    <a:pt x="17" y="5"/>
                  </a:lnTo>
                  <a:lnTo>
                    <a:pt x="12" y="8"/>
                  </a:lnTo>
                  <a:lnTo>
                    <a:pt x="9" y="13"/>
                  </a:lnTo>
                  <a:lnTo>
                    <a:pt x="6" y="16"/>
                  </a:lnTo>
                  <a:lnTo>
                    <a:pt x="4" y="21"/>
                  </a:lnTo>
                  <a:lnTo>
                    <a:pt x="4" y="28"/>
                  </a:lnTo>
                  <a:lnTo>
                    <a:pt x="4" y="29"/>
                  </a:lnTo>
                  <a:lnTo>
                    <a:pt x="17" y="29"/>
                  </a:lnTo>
                  <a:lnTo>
                    <a:pt x="18" y="25"/>
                  </a:lnTo>
                  <a:lnTo>
                    <a:pt x="19" y="21"/>
                  </a:lnTo>
                  <a:lnTo>
                    <a:pt x="22" y="16"/>
                  </a:lnTo>
                  <a:lnTo>
                    <a:pt x="29" y="14"/>
                  </a:lnTo>
                  <a:lnTo>
                    <a:pt x="33" y="14"/>
                  </a:lnTo>
                  <a:lnTo>
                    <a:pt x="38" y="13"/>
                  </a:lnTo>
                  <a:lnTo>
                    <a:pt x="46" y="14"/>
                  </a:lnTo>
                  <a:lnTo>
                    <a:pt x="52" y="16"/>
                  </a:lnTo>
                  <a:lnTo>
                    <a:pt x="56" y="20"/>
                  </a:lnTo>
                  <a:lnTo>
                    <a:pt x="57" y="25"/>
                  </a:lnTo>
                  <a:lnTo>
                    <a:pt x="56" y="33"/>
                  </a:lnTo>
                  <a:lnTo>
                    <a:pt x="54" y="34"/>
                  </a:lnTo>
                  <a:lnTo>
                    <a:pt x="52" y="35"/>
                  </a:lnTo>
                  <a:lnTo>
                    <a:pt x="44" y="36"/>
                  </a:lnTo>
                  <a:lnTo>
                    <a:pt x="29" y="38"/>
                  </a:lnTo>
                  <a:lnTo>
                    <a:pt x="16" y="41"/>
                  </a:lnTo>
                  <a:lnTo>
                    <a:pt x="11" y="43"/>
                  </a:lnTo>
                  <a:lnTo>
                    <a:pt x="6" y="46"/>
                  </a:lnTo>
                  <a:lnTo>
                    <a:pt x="1" y="54"/>
                  </a:lnTo>
                  <a:lnTo>
                    <a:pt x="0" y="64"/>
                  </a:lnTo>
                  <a:lnTo>
                    <a:pt x="0" y="70"/>
                  </a:lnTo>
                  <a:lnTo>
                    <a:pt x="1" y="75"/>
                  </a:lnTo>
                  <a:lnTo>
                    <a:pt x="4" y="79"/>
                  </a:lnTo>
                  <a:lnTo>
                    <a:pt x="6" y="83"/>
                  </a:lnTo>
                  <a:lnTo>
                    <a:pt x="16" y="88"/>
                  </a:lnTo>
                  <a:lnTo>
                    <a:pt x="21" y="89"/>
                  </a:lnTo>
                  <a:lnTo>
                    <a:pt x="28" y="89"/>
                  </a:lnTo>
                  <a:lnTo>
                    <a:pt x="35" y="88"/>
                  </a:lnTo>
                  <a:lnTo>
                    <a:pt x="44" y="86"/>
                  </a:lnTo>
                  <a:lnTo>
                    <a:pt x="51" y="81"/>
                  </a:lnTo>
                  <a:lnTo>
                    <a:pt x="58" y="7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50" name="Freeform 49"/>
            <p:cNvSpPr>
              <a:spLocks noChangeArrowheads="1"/>
            </p:cNvSpPr>
            <p:nvPr/>
          </p:nvSpPr>
          <p:spPr bwMode="auto">
            <a:xfrm>
              <a:off x="1839" y="4087"/>
              <a:ext cx="24" cy="26"/>
            </a:xfrm>
            <a:custGeom>
              <a:avLst/>
              <a:gdLst>
                <a:gd name="T0" fmla="*/ 3 w 77"/>
                <a:gd name="T1" fmla="*/ 9 h 85"/>
                <a:gd name="T2" fmla="*/ 5 w 77"/>
                <a:gd name="T3" fmla="*/ 9 h 85"/>
                <a:gd name="T4" fmla="*/ 8 w 77"/>
                <a:gd name="T5" fmla="*/ 0 h 85"/>
                <a:gd name="T6" fmla="*/ 6 w 77"/>
                <a:gd name="T7" fmla="*/ 0 h 85"/>
                <a:gd name="T8" fmla="*/ 4 w 77"/>
                <a:gd name="T9" fmla="*/ 7 h 85"/>
                <a:gd name="T10" fmla="*/ 2 w 77"/>
                <a:gd name="T11" fmla="*/ 0 h 85"/>
                <a:gd name="T12" fmla="*/ 0 w 77"/>
                <a:gd name="T13" fmla="*/ 0 h 85"/>
                <a:gd name="T14" fmla="*/ 3 w 77"/>
                <a:gd name="T15" fmla="*/ 9 h 8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85"/>
                <a:gd name="T26" fmla="*/ 77 w 77"/>
                <a:gd name="T27" fmla="*/ 85 h 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85">
                  <a:moveTo>
                    <a:pt x="31" y="85"/>
                  </a:moveTo>
                  <a:lnTo>
                    <a:pt x="47" y="85"/>
                  </a:lnTo>
                  <a:lnTo>
                    <a:pt x="77" y="0"/>
                  </a:lnTo>
                  <a:lnTo>
                    <a:pt x="61" y="0"/>
                  </a:lnTo>
                  <a:lnTo>
                    <a:pt x="39" y="68"/>
                  </a:lnTo>
                  <a:lnTo>
                    <a:pt x="15" y="0"/>
                  </a:lnTo>
                  <a:lnTo>
                    <a:pt x="0" y="0"/>
                  </a:lnTo>
                  <a:lnTo>
                    <a:pt x="31" y="8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51" name="Freeform 50"/>
            <p:cNvSpPr>
              <a:spLocks noChangeArrowheads="1"/>
            </p:cNvSpPr>
            <p:nvPr/>
          </p:nvSpPr>
          <p:spPr bwMode="auto">
            <a:xfrm>
              <a:off x="1871" y="4086"/>
              <a:ext cx="25" cy="28"/>
            </a:xfrm>
            <a:custGeom>
              <a:avLst/>
              <a:gdLst>
                <a:gd name="T0" fmla="*/ 7 w 77"/>
                <a:gd name="T1" fmla="*/ 6 h 89"/>
                <a:gd name="T2" fmla="*/ 6 w 77"/>
                <a:gd name="T3" fmla="*/ 7 h 89"/>
                <a:gd name="T4" fmla="*/ 6 w 77"/>
                <a:gd name="T5" fmla="*/ 8 h 89"/>
                <a:gd name="T6" fmla="*/ 5 w 77"/>
                <a:gd name="T7" fmla="*/ 8 h 89"/>
                <a:gd name="T8" fmla="*/ 5 w 77"/>
                <a:gd name="T9" fmla="*/ 8 h 89"/>
                <a:gd name="T10" fmla="*/ 5 w 77"/>
                <a:gd name="T11" fmla="*/ 8 h 89"/>
                <a:gd name="T12" fmla="*/ 4 w 77"/>
                <a:gd name="T13" fmla="*/ 8 h 89"/>
                <a:gd name="T14" fmla="*/ 3 w 77"/>
                <a:gd name="T15" fmla="*/ 8 h 89"/>
                <a:gd name="T16" fmla="*/ 3 w 77"/>
                <a:gd name="T17" fmla="*/ 8 h 89"/>
                <a:gd name="T18" fmla="*/ 2 w 77"/>
                <a:gd name="T19" fmla="*/ 8 h 89"/>
                <a:gd name="T20" fmla="*/ 2 w 77"/>
                <a:gd name="T21" fmla="*/ 7 h 89"/>
                <a:gd name="T22" fmla="*/ 2 w 77"/>
                <a:gd name="T23" fmla="*/ 7 h 89"/>
                <a:gd name="T24" fmla="*/ 2 w 77"/>
                <a:gd name="T25" fmla="*/ 5 h 89"/>
                <a:gd name="T26" fmla="*/ 8 w 77"/>
                <a:gd name="T27" fmla="*/ 5 h 89"/>
                <a:gd name="T28" fmla="*/ 8 w 77"/>
                <a:gd name="T29" fmla="*/ 5 h 89"/>
                <a:gd name="T30" fmla="*/ 8 w 77"/>
                <a:gd name="T31" fmla="*/ 3 h 89"/>
                <a:gd name="T32" fmla="*/ 8 w 77"/>
                <a:gd name="T33" fmla="*/ 3 h 89"/>
                <a:gd name="T34" fmla="*/ 8 w 77"/>
                <a:gd name="T35" fmla="*/ 2 h 89"/>
                <a:gd name="T36" fmla="*/ 7 w 77"/>
                <a:gd name="T37" fmla="*/ 1 h 89"/>
                <a:gd name="T38" fmla="*/ 5 w 77"/>
                <a:gd name="T39" fmla="*/ 1 h 89"/>
                <a:gd name="T40" fmla="*/ 5 w 77"/>
                <a:gd name="T41" fmla="*/ 2 h 89"/>
                <a:gd name="T42" fmla="*/ 6 w 77"/>
                <a:gd name="T43" fmla="*/ 2 h 89"/>
                <a:gd name="T44" fmla="*/ 6 w 77"/>
                <a:gd name="T45" fmla="*/ 2 h 89"/>
                <a:gd name="T46" fmla="*/ 7 w 77"/>
                <a:gd name="T47" fmla="*/ 3 h 89"/>
                <a:gd name="T48" fmla="*/ 7 w 77"/>
                <a:gd name="T49" fmla="*/ 4 h 89"/>
                <a:gd name="T50" fmla="*/ 2 w 77"/>
                <a:gd name="T51" fmla="*/ 4 h 89"/>
                <a:gd name="T52" fmla="*/ 2 w 77"/>
                <a:gd name="T53" fmla="*/ 3 h 89"/>
                <a:gd name="T54" fmla="*/ 2 w 77"/>
                <a:gd name="T55" fmla="*/ 3 h 89"/>
                <a:gd name="T56" fmla="*/ 2 w 77"/>
                <a:gd name="T57" fmla="*/ 3 h 89"/>
                <a:gd name="T58" fmla="*/ 2 w 77"/>
                <a:gd name="T59" fmla="*/ 2 h 89"/>
                <a:gd name="T60" fmla="*/ 3 w 77"/>
                <a:gd name="T61" fmla="*/ 2 h 89"/>
                <a:gd name="T62" fmla="*/ 4 w 77"/>
                <a:gd name="T63" fmla="*/ 2 h 89"/>
                <a:gd name="T64" fmla="*/ 5 w 77"/>
                <a:gd name="T65" fmla="*/ 1 h 89"/>
                <a:gd name="T66" fmla="*/ 7 w 77"/>
                <a:gd name="T67" fmla="*/ 1 h 89"/>
                <a:gd name="T68" fmla="*/ 7 w 77"/>
                <a:gd name="T69" fmla="*/ 1 h 89"/>
                <a:gd name="T70" fmla="*/ 7 w 77"/>
                <a:gd name="T71" fmla="*/ 1 h 89"/>
                <a:gd name="T72" fmla="*/ 6 w 77"/>
                <a:gd name="T73" fmla="*/ 0 h 89"/>
                <a:gd name="T74" fmla="*/ 5 w 77"/>
                <a:gd name="T75" fmla="*/ 0 h 89"/>
                <a:gd name="T76" fmla="*/ 4 w 77"/>
                <a:gd name="T77" fmla="*/ 0 h 89"/>
                <a:gd name="T78" fmla="*/ 3 w 77"/>
                <a:gd name="T79" fmla="*/ 0 h 89"/>
                <a:gd name="T80" fmla="*/ 3 w 77"/>
                <a:gd name="T81" fmla="*/ 0 h 89"/>
                <a:gd name="T82" fmla="*/ 2 w 77"/>
                <a:gd name="T83" fmla="*/ 1 h 89"/>
                <a:gd name="T84" fmla="*/ 1 w 77"/>
                <a:gd name="T85" fmla="*/ 1 h 89"/>
                <a:gd name="T86" fmla="*/ 1 w 77"/>
                <a:gd name="T87" fmla="*/ 2 h 89"/>
                <a:gd name="T88" fmla="*/ 0 w 77"/>
                <a:gd name="T89" fmla="*/ 3 h 89"/>
                <a:gd name="T90" fmla="*/ 0 w 77"/>
                <a:gd name="T91" fmla="*/ 4 h 89"/>
                <a:gd name="T92" fmla="*/ 0 w 77"/>
                <a:gd name="T93" fmla="*/ 5 h 89"/>
                <a:gd name="T94" fmla="*/ 0 w 77"/>
                <a:gd name="T95" fmla="*/ 6 h 89"/>
                <a:gd name="T96" fmla="*/ 0 w 77"/>
                <a:gd name="T97" fmla="*/ 7 h 89"/>
                <a:gd name="T98" fmla="*/ 1 w 77"/>
                <a:gd name="T99" fmla="*/ 8 h 89"/>
                <a:gd name="T100" fmla="*/ 1 w 77"/>
                <a:gd name="T101" fmla="*/ 8 h 89"/>
                <a:gd name="T102" fmla="*/ 2 w 77"/>
                <a:gd name="T103" fmla="*/ 9 h 89"/>
                <a:gd name="T104" fmla="*/ 3 w 77"/>
                <a:gd name="T105" fmla="*/ 9 h 89"/>
                <a:gd name="T106" fmla="*/ 3 w 77"/>
                <a:gd name="T107" fmla="*/ 9 h 89"/>
                <a:gd name="T108" fmla="*/ 4 w 77"/>
                <a:gd name="T109" fmla="*/ 9 h 89"/>
                <a:gd name="T110" fmla="*/ 6 w 77"/>
                <a:gd name="T111" fmla="*/ 9 h 89"/>
                <a:gd name="T112" fmla="*/ 6 w 77"/>
                <a:gd name="T113" fmla="*/ 9 h 89"/>
                <a:gd name="T114" fmla="*/ 7 w 77"/>
                <a:gd name="T115" fmla="*/ 8 h 89"/>
                <a:gd name="T116" fmla="*/ 8 w 77"/>
                <a:gd name="T117" fmla="*/ 8 h 89"/>
                <a:gd name="T118" fmla="*/ 8 w 77"/>
                <a:gd name="T119" fmla="*/ 7 h 89"/>
                <a:gd name="T120" fmla="*/ 8 w 77"/>
                <a:gd name="T121" fmla="*/ 6 h 89"/>
                <a:gd name="T122" fmla="*/ 7 w 77"/>
                <a:gd name="T123" fmla="*/ 6 h 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
                <a:gd name="T187" fmla="*/ 0 h 89"/>
                <a:gd name="T188" fmla="*/ 77 w 77"/>
                <a:gd name="T189" fmla="*/ 89 h 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 h="89">
                  <a:moveTo>
                    <a:pt x="63" y="60"/>
                  </a:moveTo>
                  <a:lnTo>
                    <a:pt x="59" y="68"/>
                  </a:lnTo>
                  <a:lnTo>
                    <a:pt x="54" y="73"/>
                  </a:lnTo>
                  <a:lnTo>
                    <a:pt x="48" y="76"/>
                  </a:lnTo>
                  <a:lnTo>
                    <a:pt x="45" y="76"/>
                  </a:lnTo>
                  <a:lnTo>
                    <a:pt x="40" y="78"/>
                  </a:lnTo>
                  <a:lnTo>
                    <a:pt x="34" y="76"/>
                  </a:lnTo>
                  <a:lnTo>
                    <a:pt x="29" y="75"/>
                  </a:lnTo>
                  <a:lnTo>
                    <a:pt x="26" y="73"/>
                  </a:lnTo>
                  <a:lnTo>
                    <a:pt x="22" y="70"/>
                  </a:lnTo>
                  <a:lnTo>
                    <a:pt x="20" y="66"/>
                  </a:lnTo>
                  <a:lnTo>
                    <a:pt x="17" y="61"/>
                  </a:lnTo>
                  <a:lnTo>
                    <a:pt x="15" y="50"/>
                  </a:lnTo>
                  <a:lnTo>
                    <a:pt x="77" y="50"/>
                  </a:lnTo>
                  <a:lnTo>
                    <a:pt x="77" y="44"/>
                  </a:lnTo>
                  <a:lnTo>
                    <a:pt x="77" y="34"/>
                  </a:lnTo>
                  <a:lnTo>
                    <a:pt x="75" y="25"/>
                  </a:lnTo>
                  <a:lnTo>
                    <a:pt x="72" y="18"/>
                  </a:lnTo>
                  <a:lnTo>
                    <a:pt x="68" y="13"/>
                  </a:lnTo>
                  <a:lnTo>
                    <a:pt x="40" y="13"/>
                  </a:lnTo>
                  <a:lnTo>
                    <a:pt x="45" y="14"/>
                  </a:lnTo>
                  <a:lnTo>
                    <a:pt x="50" y="15"/>
                  </a:lnTo>
                  <a:lnTo>
                    <a:pt x="56" y="19"/>
                  </a:lnTo>
                  <a:lnTo>
                    <a:pt x="62" y="28"/>
                  </a:lnTo>
                  <a:lnTo>
                    <a:pt x="63" y="38"/>
                  </a:lnTo>
                  <a:lnTo>
                    <a:pt x="15" y="38"/>
                  </a:lnTo>
                  <a:lnTo>
                    <a:pt x="16" y="33"/>
                  </a:lnTo>
                  <a:lnTo>
                    <a:pt x="17" y="28"/>
                  </a:lnTo>
                  <a:lnTo>
                    <a:pt x="20" y="23"/>
                  </a:lnTo>
                  <a:lnTo>
                    <a:pt x="22" y="19"/>
                  </a:lnTo>
                  <a:lnTo>
                    <a:pt x="29" y="15"/>
                  </a:lnTo>
                  <a:lnTo>
                    <a:pt x="34" y="14"/>
                  </a:lnTo>
                  <a:lnTo>
                    <a:pt x="40" y="13"/>
                  </a:lnTo>
                  <a:lnTo>
                    <a:pt x="68" y="13"/>
                  </a:lnTo>
                  <a:lnTo>
                    <a:pt x="66" y="13"/>
                  </a:lnTo>
                  <a:lnTo>
                    <a:pt x="62" y="8"/>
                  </a:lnTo>
                  <a:lnTo>
                    <a:pt x="56" y="4"/>
                  </a:lnTo>
                  <a:lnTo>
                    <a:pt x="47" y="2"/>
                  </a:lnTo>
                  <a:lnTo>
                    <a:pt x="39" y="0"/>
                  </a:lnTo>
                  <a:lnTo>
                    <a:pt x="30" y="2"/>
                  </a:lnTo>
                  <a:lnTo>
                    <a:pt x="23" y="4"/>
                  </a:lnTo>
                  <a:lnTo>
                    <a:pt x="16" y="8"/>
                  </a:lnTo>
                  <a:lnTo>
                    <a:pt x="11" y="13"/>
                  </a:lnTo>
                  <a:lnTo>
                    <a:pt x="6" y="19"/>
                  </a:lnTo>
                  <a:lnTo>
                    <a:pt x="4" y="28"/>
                  </a:lnTo>
                  <a:lnTo>
                    <a:pt x="2" y="36"/>
                  </a:lnTo>
                  <a:lnTo>
                    <a:pt x="0" y="46"/>
                  </a:lnTo>
                  <a:lnTo>
                    <a:pt x="2" y="55"/>
                  </a:lnTo>
                  <a:lnTo>
                    <a:pt x="4" y="64"/>
                  </a:lnTo>
                  <a:lnTo>
                    <a:pt x="6" y="71"/>
                  </a:lnTo>
                  <a:lnTo>
                    <a:pt x="11" y="78"/>
                  </a:lnTo>
                  <a:lnTo>
                    <a:pt x="16" y="83"/>
                  </a:lnTo>
                  <a:lnTo>
                    <a:pt x="23" y="86"/>
                  </a:lnTo>
                  <a:lnTo>
                    <a:pt x="30" y="89"/>
                  </a:lnTo>
                  <a:lnTo>
                    <a:pt x="39" y="89"/>
                  </a:lnTo>
                  <a:lnTo>
                    <a:pt x="53" y="86"/>
                  </a:lnTo>
                  <a:lnTo>
                    <a:pt x="58" y="85"/>
                  </a:lnTo>
                  <a:lnTo>
                    <a:pt x="64" y="81"/>
                  </a:lnTo>
                  <a:lnTo>
                    <a:pt x="72" y="73"/>
                  </a:lnTo>
                  <a:lnTo>
                    <a:pt x="75" y="66"/>
                  </a:lnTo>
                  <a:lnTo>
                    <a:pt x="76" y="60"/>
                  </a:lnTo>
                  <a:lnTo>
                    <a:pt x="63" y="60"/>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52" name="Freeform 51"/>
            <p:cNvSpPr>
              <a:spLocks noChangeArrowheads="1"/>
            </p:cNvSpPr>
            <p:nvPr/>
          </p:nvSpPr>
          <p:spPr bwMode="auto">
            <a:xfrm>
              <a:off x="1943" y="4078"/>
              <a:ext cx="13" cy="35"/>
            </a:xfrm>
            <a:custGeom>
              <a:avLst/>
              <a:gdLst>
                <a:gd name="T0" fmla="*/ 3 w 42"/>
                <a:gd name="T1" fmla="*/ 12 h 111"/>
                <a:gd name="T2" fmla="*/ 4 w 42"/>
                <a:gd name="T3" fmla="*/ 12 h 111"/>
                <a:gd name="T4" fmla="*/ 4 w 42"/>
                <a:gd name="T5" fmla="*/ 0 h 111"/>
                <a:gd name="T6" fmla="*/ 3 w 42"/>
                <a:gd name="T7" fmla="*/ 0 h 111"/>
                <a:gd name="T8" fmla="*/ 3 w 42"/>
                <a:gd name="T9" fmla="*/ 1 h 111"/>
                <a:gd name="T10" fmla="*/ 3 w 42"/>
                <a:gd name="T11" fmla="*/ 1 h 111"/>
                <a:gd name="T12" fmla="*/ 3 w 42"/>
                <a:gd name="T13" fmla="*/ 2 h 111"/>
                <a:gd name="T14" fmla="*/ 2 w 42"/>
                <a:gd name="T15" fmla="*/ 2 h 111"/>
                <a:gd name="T16" fmla="*/ 2 w 42"/>
                <a:gd name="T17" fmla="*/ 2 h 111"/>
                <a:gd name="T18" fmla="*/ 1 w 42"/>
                <a:gd name="T19" fmla="*/ 2 h 111"/>
                <a:gd name="T20" fmla="*/ 1 w 42"/>
                <a:gd name="T21" fmla="*/ 2 h 111"/>
                <a:gd name="T22" fmla="*/ 0 w 42"/>
                <a:gd name="T23" fmla="*/ 2 h 111"/>
                <a:gd name="T24" fmla="*/ 0 w 42"/>
                <a:gd name="T25" fmla="*/ 3 h 111"/>
                <a:gd name="T26" fmla="*/ 3 w 42"/>
                <a:gd name="T27" fmla="*/ 3 h 111"/>
                <a:gd name="T28" fmla="*/ 3 w 42"/>
                <a:gd name="T29" fmla="*/ 12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
                <a:gd name="T46" fmla="*/ 0 h 111"/>
                <a:gd name="T47" fmla="*/ 42 w 42"/>
                <a:gd name="T48" fmla="*/ 111 h 1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 h="111">
                  <a:moveTo>
                    <a:pt x="27" y="111"/>
                  </a:moveTo>
                  <a:lnTo>
                    <a:pt x="42" y="111"/>
                  </a:lnTo>
                  <a:lnTo>
                    <a:pt x="42" y="0"/>
                  </a:lnTo>
                  <a:lnTo>
                    <a:pt x="30" y="0"/>
                  </a:lnTo>
                  <a:lnTo>
                    <a:pt x="29" y="5"/>
                  </a:lnTo>
                  <a:lnTo>
                    <a:pt x="28" y="10"/>
                  </a:lnTo>
                  <a:lnTo>
                    <a:pt x="26" y="14"/>
                  </a:lnTo>
                  <a:lnTo>
                    <a:pt x="22" y="18"/>
                  </a:lnTo>
                  <a:lnTo>
                    <a:pt x="17" y="19"/>
                  </a:lnTo>
                  <a:lnTo>
                    <a:pt x="12" y="22"/>
                  </a:lnTo>
                  <a:lnTo>
                    <a:pt x="6" y="22"/>
                  </a:lnTo>
                  <a:lnTo>
                    <a:pt x="0" y="22"/>
                  </a:lnTo>
                  <a:lnTo>
                    <a:pt x="0" y="33"/>
                  </a:lnTo>
                  <a:lnTo>
                    <a:pt x="27" y="33"/>
                  </a:lnTo>
                  <a:lnTo>
                    <a:pt x="27" y="111"/>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53" name="Freeform 52"/>
            <p:cNvSpPr>
              <a:spLocks noChangeArrowheads="1"/>
            </p:cNvSpPr>
            <p:nvPr/>
          </p:nvSpPr>
          <p:spPr bwMode="auto">
            <a:xfrm>
              <a:off x="1973" y="4078"/>
              <a:ext cx="26" cy="36"/>
            </a:xfrm>
            <a:custGeom>
              <a:avLst/>
              <a:gdLst>
                <a:gd name="T0" fmla="*/ 0 w 79"/>
                <a:gd name="T1" fmla="*/ 9 h 114"/>
                <a:gd name="T2" fmla="*/ 0 w 79"/>
                <a:gd name="T3" fmla="*/ 11 h 114"/>
                <a:gd name="T4" fmla="*/ 2 w 79"/>
                <a:gd name="T5" fmla="*/ 12 h 114"/>
                <a:gd name="T6" fmla="*/ 3 w 79"/>
                <a:gd name="T7" fmla="*/ 12 h 114"/>
                <a:gd name="T8" fmla="*/ 5 w 79"/>
                <a:gd name="T9" fmla="*/ 12 h 114"/>
                <a:gd name="T10" fmla="*/ 7 w 79"/>
                <a:gd name="T11" fmla="*/ 11 h 114"/>
                <a:gd name="T12" fmla="*/ 8 w 79"/>
                <a:gd name="T13" fmla="*/ 9 h 114"/>
                <a:gd name="T14" fmla="*/ 9 w 79"/>
                <a:gd name="T15" fmla="*/ 7 h 114"/>
                <a:gd name="T16" fmla="*/ 9 w 79"/>
                <a:gd name="T17" fmla="*/ 4 h 114"/>
                <a:gd name="T18" fmla="*/ 8 w 79"/>
                <a:gd name="T19" fmla="*/ 2 h 114"/>
                <a:gd name="T20" fmla="*/ 8 w 79"/>
                <a:gd name="T21" fmla="*/ 1 h 114"/>
                <a:gd name="T22" fmla="*/ 5 w 79"/>
                <a:gd name="T23" fmla="*/ 2 h 114"/>
                <a:gd name="T24" fmla="*/ 6 w 79"/>
                <a:gd name="T25" fmla="*/ 2 h 114"/>
                <a:gd name="T26" fmla="*/ 6 w 79"/>
                <a:gd name="T27" fmla="*/ 3 h 114"/>
                <a:gd name="T28" fmla="*/ 7 w 79"/>
                <a:gd name="T29" fmla="*/ 3 h 114"/>
                <a:gd name="T30" fmla="*/ 7 w 79"/>
                <a:gd name="T31" fmla="*/ 5 h 114"/>
                <a:gd name="T32" fmla="*/ 6 w 79"/>
                <a:gd name="T33" fmla="*/ 6 h 114"/>
                <a:gd name="T34" fmla="*/ 5 w 79"/>
                <a:gd name="T35" fmla="*/ 6 h 114"/>
                <a:gd name="T36" fmla="*/ 4 w 79"/>
                <a:gd name="T37" fmla="*/ 6 h 114"/>
                <a:gd name="T38" fmla="*/ 2 w 79"/>
                <a:gd name="T39" fmla="*/ 6 h 114"/>
                <a:gd name="T40" fmla="*/ 2 w 79"/>
                <a:gd name="T41" fmla="*/ 4 h 114"/>
                <a:gd name="T42" fmla="*/ 2 w 79"/>
                <a:gd name="T43" fmla="*/ 3 h 114"/>
                <a:gd name="T44" fmla="*/ 3 w 79"/>
                <a:gd name="T45" fmla="*/ 2 h 114"/>
                <a:gd name="T46" fmla="*/ 4 w 79"/>
                <a:gd name="T47" fmla="*/ 2 h 114"/>
                <a:gd name="T48" fmla="*/ 8 w 79"/>
                <a:gd name="T49" fmla="*/ 1 h 114"/>
                <a:gd name="T50" fmla="*/ 6 w 79"/>
                <a:gd name="T51" fmla="*/ 0 h 114"/>
                <a:gd name="T52" fmla="*/ 4 w 79"/>
                <a:gd name="T53" fmla="*/ 0 h 114"/>
                <a:gd name="T54" fmla="*/ 2 w 79"/>
                <a:gd name="T55" fmla="*/ 0 h 114"/>
                <a:gd name="T56" fmla="*/ 1 w 79"/>
                <a:gd name="T57" fmla="*/ 1 h 114"/>
                <a:gd name="T58" fmla="*/ 0 w 79"/>
                <a:gd name="T59" fmla="*/ 3 h 114"/>
                <a:gd name="T60" fmla="*/ 0 w 79"/>
                <a:gd name="T61" fmla="*/ 4 h 114"/>
                <a:gd name="T62" fmla="*/ 0 w 79"/>
                <a:gd name="T63" fmla="*/ 6 h 114"/>
                <a:gd name="T64" fmla="*/ 1 w 79"/>
                <a:gd name="T65" fmla="*/ 7 h 114"/>
                <a:gd name="T66" fmla="*/ 2 w 79"/>
                <a:gd name="T67" fmla="*/ 8 h 114"/>
                <a:gd name="T68" fmla="*/ 4 w 79"/>
                <a:gd name="T69" fmla="*/ 8 h 114"/>
                <a:gd name="T70" fmla="*/ 6 w 79"/>
                <a:gd name="T71" fmla="*/ 8 h 114"/>
                <a:gd name="T72" fmla="*/ 7 w 79"/>
                <a:gd name="T73" fmla="*/ 7 h 114"/>
                <a:gd name="T74" fmla="*/ 7 w 79"/>
                <a:gd name="T75" fmla="*/ 9 h 114"/>
                <a:gd name="T76" fmla="*/ 6 w 79"/>
                <a:gd name="T77" fmla="*/ 10 h 114"/>
                <a:gd name="T78" fmla="*/ 5 w 79"/>
                <a:gd name="T79" fmla="*/ 10 h 114"/>
                <a:gd name="T80" fmla="*/ 4 w 79"/>
                <a:gd name="T81" fmla="*/ 11 h 114"/>
                <a:gd name="T82" fmla="*/ 3 w 79"/>
                <a:gd name="T83" fmla="*/ 11 h 114"/>
                <a:gd name="T84" fmla="*/ 2 w 79"/>
                <a:gd name="T85" fmla="*/ 10 h 114"/>
                <a:gd name="T86" fmla="*/ 0 w 79"/>
                <a:gd name="T87" fmla="*/ 9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9"/>
                <a:gd name="T133" fmla="*/ 0 h 114"/>
                <a:gd name="T134" fmla="*/ 79 w 79"/>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9" h="114">
                  <a:moveTo>
                    <a:pt x="0" y="85"/>
                  </a:moveTo>
                  <a:lnTo>
                    <a:pt x="0" y="91"/>
                  </a:lnTo>
                  <a:lnTo>
                    <a:pt x="2" y="98"/>
                  </a:lnTo>
                  <a:lnTo>
                    <a:pt x="4" y="103"/>
                  </a:lnTo>
                  <a:lnTo>
                    <a:pt x="9" y="106"/>
                  </a:lnTo>
                  <a:lnTo>
                    <a:pt x="14" y="110"/>
                  </a:lnTo>
                  <a:lnTo>
                    <a:pt x="20" y="113"/>
                  </a:lnTo>
                  <a:lnTo>
                    <a:pt x="27" y="114"/>
                  </a:lnTo>
                  <a:lnTo>
                    <a:pt x="35" y="114"/>
                  </a:lnTo>
                  <a:lnTo>
                    <a:pt x="45" y="114"/>
                  </a:lnTo>
                  <a:lnTo>
                    <a:pt x="54" y="110"/>
                  </a:lnTo>
                  <a:lnTo>
                    <a:pt x="62" y="105"/>
                  </a:lnTo>
                  <a:lnTo>
                    <a:pt x="68" y="99"/>
                  </a:lnTo>
                  <a:lnTo>
                    <a:pt x="73" y="90"/>
                  </a:lnTo>
                  <a:lnTo>
                    <a:pt x="77" y="80"/>
                  </a:lnTo>
                  <a:lnTo>
                    <a:pt x="78" y="68"/>
                  </a:lnTo>
                  <a:lnTo>
                    <a:pt x="79" y="53"/>
                  </a:lnTo>
                  <a:lnTo>
                    <a:pt x="78" y="41"/>
                  </a:lnTo>
                  <a:lnTo>
                    <a:pt x="77" y="30"/>
                  </a:lnTo>
                  <a:lnTo>
                    <a:pt x="73" y="22"/>
                  </a:lnTo>
                  <a:lnTo>
                    <a:pt x="68" y="14"/>
                  </a:lnTo>
                  <a:lnTo>
                    <a:pt x="67" y="13"/>
                  </a:lnTo>
                  <a:lnTo>
                    <a:pt x="37" y="13"/>
                  </a:lnTo>
                  <a:lnTo>
                    <a:pt x="43" y="14"/>
                  </a:lnTo>
                  <a:lnTo>
                    <a:pt x="48" y="15"/>
                  </a:lnTo>
                  <a:lnTo>
                    <a:pt x="51" y="18"/>
                  </a:lnTo>
                  <a:lnTo>
                    <a:pt x="55" y="20"/>
                  </a:lnTo>
                  <a:lnTo>
                    <a:pt x="57" y="24"/>
                  </a:lnTo>
                  <a:lnTo>
                    <a:pt x="59" y="28"/>
                  </a:lnTo>
                  <a:lnTo>
                    <a:pt x="60" y="33"/>
                  </a:lnTo>
                  <a:lnTo>
                    <a:pt x="61" y="38"/>
                  </a:lnTo>
                  <a:lnTo>
                    <a:pt x="60" y="44"/>
                  </a:lnTo>
                  <a:lnTo>
                    <a:pt x="59" y="48"/>
                  </a:lnTo>
                  <a:lnTo>
                    <a:pt x="55" y="55"/>
                  </a:lnTo>
                  <a:lnTo>
                    <a:pt x="51" y="59"/>
                  </a:lnTo>
                  <a:lnTo>
                    <a:pt x="48" y="60"/>
                  </a:lnTo>
                  <a:lnTo>
                    <a:pt x="37" y="63"/>
                  </a:lnTo>
                  <a:lnTo>
                    <a:pt x="32" y="61"/>
                  </a:lnTo>
                  <a:lnTo>
                    <a:pt x="27" y="60"/>
                  </a:lnTo>
                  <a:lnTo>
                    <a:pt x="20" y="55"/>
                  </a:lnTo>
                  <a:lnTo>
                    <a:pt x="15" y="48"/>
                  </a:lnTo>
                  <a:lnTo>
                    <a:pt x="15" y="38"/>
                  </a:lnTo>
                  <a:lnTo>
                    <a:pt x="16" y="28"/>
                  </a:lnTo>
                  <a:lnTo>
                    <a:pt x="18" y="24"/>
                  </a:lnTo>
                  <a:lnTo>
                    <a:pt x="21" y="20"/>
                  </a:lnTo>
                  <a:lnTo>
                    <a:pt x="25" y="18"/>
                  </a:lnTo>
                  <a:lnTo>
                    <a:pt x="29" y="15"/>
                  </a:lnTo>
                  <a:lnTo>
                    <a:pt x="33" y="14"/>
                  </a:lnTo>
                  <a:lnTo>
                    <a:pt x="37" y="13"/>
                  </a:lnTo>
                  <a:lnTo>
                    <a:pt x="67" y="13"/>
                  </a:lnTo>
                  <a:lnTo>
                    <a:pt x="62" y="8"/>
                  </a:lnTo>
                  <a:lnTo>
                    <a:pt x="55" y="4"/>
                  </a:lnTo>
                  <a:lnTo>
                    <a:pt x="47" y="2"/>
                  </a:lnTo>
                  <a:lnTo>
                    <a:pt x="37" y="0"/>
                  </a:lnTo>
                  <a:lnTo>
                    <a:pt x="29" y="2"/>
                  </a:lnTo>
                  <a:lnTo>
                    <a:pt x="21" y="3"/>
                  </a:lnTo>
                  <a:lnTo>
                    <a:pt x="15" y="7"/>
                  </a:lnTo>
                  <a:lnTo>
                    <a:pt x="10" y="12"/>
                  </a:lnTo>
                  <a:lnTo>
                    <a:pt x="4" y="17"/>
                  </a:lnTo>
                  <a:lnTo>
                    <a:pt x="2" y="23"/>
                  </a:lnTo>
                  <a:lnTo>
                    <a:pt x="0" y="30"/>
                  </a:lnTo>
                  <a:lnTo>
                    <a:pt x="0" y="38"/>
                  </a:lnTo>
                  <a:lnTo>
                    <a:pt x="0" y="46"/>
                  </a:lnTo>
                  <a:lnTo>
                    <a:pt x="2" y="54"/>
                  </a:lnTo>
                  <a:lnTo>
                    <a:pt x="4" y="60"/>
                  </a:lnTo>
                  <a:lnTo>
                    <a:pt x="9" y="65"/>
                  </a:lnTo>
                  <a:lnTo>
                    <a:pt x="14" y="69"/>
                  </a:lnTo>
                  <a:lnTo>
                    <a:pt x="20" y="73"/>
                  </a:lnTo>
                  <a:lnTo>
                    <a:pt x="27" y="75"/>
                  </a:lnTo>
                  <a:lnTo>
                    <a:pt x="35" y="75"/>
                  </a:lnTo>
                  <a:lnTo>
                    <a:pt x="43" y="75"/>
                  </a:lnTo>
                  <a:lnTo>
                    <a:pt x="51" y="71"/>
                  </a:lnTo>
                  <a:lnTo>
                    <a:pt x="57" y="69"/>
                  </a:lnTo>
                  <a:lnTo>
                    <a:pt x="60" y="66"/>
                  </a:lnTo>
                  <a:lnTo>
                    <a:pt x="63" y="64"/>
                  </a:lnTo>
                  <a:lnTo>
                    <a:pt x="60" y="80"/>
                  </a:lnTo>
                  <a:lnTo>
                    <a:pt x="57" y="86"/>
                  </a:lnTo>
                  <a:lnTo>
                    <a:pt x="55" y="93"/>
                  </a:lnTo>
                  <a:lnTo>
                    <a:pt x="51" y="96"/>
                  </a:lnTo>
                  <a:lnTo>
                    <a:pt x="47" y="100"/>
                  </a:lnTo>
                  <a:lnTo>
                    <a:pt x="42" y="101"/>
                  </a:lnTo>
                  <a:lnTo>
                    <a:pt x="35" y="103"/>
                  </a:lnTo>
                  <a:lnTo>
                    <a:pt x="31" y="101"/>
                  </a:lnTo>
                  <a:lnTo>
                    <a:pt x="26" y="101"/>
                  </a:lnTo>
                  <a:lnTo>
                    <a:pt x="20" y="98"/>
                  </a:lnTo>
                  <a:lnTo>
                    <a:pt x="15" y="93"/>
                  </a:lnTo>
                  <a:lnTo>
                    <a:pt x="15" y="85"/>
                  </a:lnTo>
                  <a:lnTo>
                    <a:pt x="0" y="85"/>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54" name="Freeform 53"/>
            <p:cNvSpPr>
              <a:spLocks noChangeArrowheads="1"/>
            </p:cNvSpPr>
            <p:nvPr/>
          </p:nvSpPr>
          <p:spPr bwMode="auto">
            <a:xfrm>
              <a:off x="2007" y="4079"/>
              <a:ext cx="25" cy="34"/>
            </a:xfrm>
            <a:custGeom>
              <a:avLst/>
              <a:gdLst>
                <a:gd name="T0" fmla="*/ 2 w 78"/>
                <a:gd name="T1" fmla="*/ 11 h 108"/>
                <a:gd name="T2" fmla="*/ 4 w 78"/>
                <a:gd name="T3" fmla="*/ 11 h 108"/>
                <a:gd name="T4" fmla="*/ 4 w 78"/>
                <a:gd name="T5" fmla="*/ 10 h 108"/>
                <a:gd name="T6" fmla="*/ 4 w 78"/>
                <a:gd name="T7" fmla="*/ 9 h 108"/>
                <a:gd name="T8" fmla="*/ 4 w 78"/>
                <a:gd name="T9" fmla="*/ 7 h 108"/>
                <a:gd name="T10" fmla="*/ 5 w 78"/>
                <a:gd name="T11" fmla="*/ 6 h 108"/>
                <a:gd name="T12" fmla="*/ 6 w 78"/>
                <a:gd name="T13" fmla="*/ 5 h 108"/>
                <a:gd name="T14" fmla="*/ 6 w 78"/>
                <a:gd name="T15" fmla="*/ 4 h 108"/>
                <a:gd name="T16" fmla="*/ 7 w 78"/>
                <a:gd name="T17" fmla="*/ 3 h 108"/>
                <a:gd name="T18" fmla="*/ 8 w 78"/>
                <a:gd name="T19" fmla="*/ 2 h 108"/>
                <a:gd name="T20" fmla="*/ 8 w 78"/>
                <a:gd name="T21" fmla="*/ 0 h 108"/>
                <a:gd name="T22" fmla="*/ 0 w 78"/>
                <a:gd name="T23" fmla="*/ 0 h 108"/>
                <a:gd name="T24" fmla="*/ 0 w 78"/>
                <a:gd name="T25" fmla="*/ 2 h 108"/>
                <a:gd name="T26" fmla="*/ 6 w 78"/>
                <a:gd name="T27" fmla="*/ 2 h 108"/>
                <a:gd name="T28" fmla="*/ 5 w 78"/>
                <a:gd name="T29" fmla="*/ 4 h 108"/>
                <a:gd name="T30" fmla="*/ 4 w 78"/>
                <a:gd name="T31" fmla="*/ 5 h 108"/>
                <a:gd name="T32" fmla="*/ 3 w 78"/>
                <a:gd name="T33" fmla="*/ 6 h 108"/>
                <a:gd name="T34" fmla="*/ 3 w 78"/>
                <a:gd name="T35" fmla="*/ 8 h 108"/>
                <a:gd name="T36" fmla="*/ 2 w 78"/>
                <a:gd name="T37" fmla="*/ 9 h 108"/>
                <a:gd name="T38" fmla="*/ 2 w 78"/>
                <a:gd name="T39" fmla="*/ 10 h 108"/>
                <a:gd name="T40" fmla="*/ 2 w 78"/>
                <a:gd name="T41" fmla="*/ 11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108"/>
                <a:gd name="T65" fmla="*/ 78 w 78"/>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108">
                  <a:moveTo>
                    <a:pt x="14" y="108"/>
                  </a:moveTo>
                  <a:lnTo>
                    <a:pt x="32" y="108"/>
                  </a:lnTo>
                  <a:lnTo>
                    <a:pt x="33" y="96"/>
                  </a:lnTo>
                  <a:lnTo>
                    <a:pt x="37" y="82"/>
                  </a:lnTo>
                  <a:lnTo>
                    <a:pt x="42" y="70"/>
                  </a:lnTo>
                  <a:lnTo>
                    <a:pt x="47" y="58"/>
                  </a:lnTo>
                  <a:lnTo>
                    <a:pt x="53" y="46"/>
                  </a:lnTo>
                  <a:lnTo>
                    <a:pt x="61" y="35"/>
                  </a:lnTo>
                  <a:lnTo>
                    <a:pt x="68" y="24"/>
                  </a:lnTo>
                  <a:lnTo>
                    <a:pt x="78" y="14"/>
                  </a:lnTo>
                  <a:lnTo>
                    <a:pt x="78" y="0"/>
                  </a:lnTo>
                  <a:lnTo>
                    <a:pt x="0" y="0"/>
                  </a:lnTo>
                  <a:lnTo>
                    <a:pt x="0" y="15"/>
                  </a:lnTo>
                  <a:lnTo>
                    <a:pt x="61" y="15"/>
                  </a:lnTo>
                  <a:lnTo>
                    <a:pt x="44" y="36"/>
                  </a:lnTo>
                  <a:lnTo>
                    <a:pt x="36" y="47"/>
                  </a:lnTo>
                  <a:lnTo>
                    <a:pt x="31" y="60"/>
                  </a:lnTo>
                  <a:lnTo>
                    <a:pt x="25" y="71"/>
                  </a:lnTo>
                  <a:lnTo>
                    <a:pt x="20" y="83"/>
                  </a:lnTo>
                  <a:lnTo>
                    <a:pt x="17" y="96"/>
                  </a:lnTo>
                  <a:lnTo>
                    <a:pt x="14" y="108"/>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55" name="Freeform 54"/>
            <p:cNvSpPr>
              <a:spLocks noChangeArrowheads="1"/>
            </p:cNvSpPr>
            <p:nvPr/>
          </p:nvSpPr>
          <p:spPr bwMode="auto">
            <a:xfrm>
              <a:off x="2041" y="4079"/>
              <a:ext cx="25" cy="34"/>
            </a:xfrm>
            <a:custGeom>
              <a:avLst/>
              <a:gdLst>
                <a:gd name="T0" fmla="*/ 2 w 77"/>
                <a:gd name="T1" fmla="*/ 11 h 108"/>
                <a:gd name="T2" fmla="*/ 3 w 77"/>
                <a:gd name="T3" fmla="*/ 11 h 108"/>
                <a:gd name="T4" fmla="*/ 4 w 77"/>
                <a:gd name="T5" fmla="*/ 10 h 108"/>
                <a:gd name="T6" fmla="*/ 4 w 77"/>
                <a:gd name="T7" fmla="*/ 9 h 108"/>
                <a:gd name="T8" fmla="*/ 5 w 77"/>
                <a:gd name="T9" fmla="*/ 7 h 108"/>
                <a:gd name="T10" fmla="*/ 5 w 77"/>
                <a:gd name="T11" fmla="*/ 6 h 108"/>
                <a:gd name="T12" fmla="*/ 6 w 77"/>
                <a:gd name="T13" fmla="*/ 5 h 108"/>
                <a:gd name="T14" fmla="*/ 6 w 77"/>
                <a:gd name="T15" fmla="*/ 4 h 108"/>
                <a:gd name="T16" fmla="*/ 7 w 77"/>
                <a:gd name="T17" fmla="*/ 3 h 108"/>
                <a:gd name="T18" fmla="*/ 8 w 77"/>
                <a:gd name="T19" fmla="*/ 2 h 108"/>
                <a:gd name="T20" fmla="*/ 8 w 77"/>
                <a:gd name="T21" fmla="*/ 0 h 108"/>
                <a:gd name="T22" fmla="*/ 0 w 77"/>
                <a:gd name="T23" fmla="*/ 0 h 108"/>
                <a:gd name="T24" fmla="*/ 0 w 77"/>
                <a:gd name="T25" fmla="*/ 2 h 108"/>
                <a:gd name="T26" fmla="*/ 7 w 77"/>
                <a:gd name="T27" fmla="*/ 2 h 108"/>
                <a:gd name="T28" fmla="*/ 5 w 77"/>
                <a:gd name="T29" fmla="*/ 4 h 108"/>
                <a:gd name="T30" fmla="*/ 4 w 77"/>
                <a:gd name="T31" fmla="*/ 5 h 108"/>
                <a:gd name="T32" fmla="*/ 3 w 77"/>
                <a:gd name="T33" fmla="*/ 6 h 108"/>
                <a:gd name="T34" fmla="*/ 3 w 77"/>
                <a:gd name="T35" fmla="*/ 8 h 108"/>
                <a:gd name="T36" fmla="*/ 2 w 77"/>
                <a:gd name="T37" fmla="*/ 9 h 108"/>
                <a:gd name="T38" fmla="*/ 2 w 77"/>
                <a:gd name="T39" fmla="*/ 10 h 108"/>
                <a:gd name="T40" fmla="*/ 2 w 77"/>
                <a:gd name="T41" fmla="*/ 11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108"/>
                <a:gd name="T65" fmla="*/ 77 w 77"/>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108">
                  <a:moveTo>
                    <a:pt x="14" y="108"/>
                  </a:moveTo>
                  <a:lnTo>
                    <a:pt x="31" y="108"/>
                  </a:lnTo>
                  <a:lnTo>
                    <a:pt x="33" y="96"/>
                  </a:lnTo>
                  <a:lnTo>
                    <a:pt x="37" y="82"/>
                  </a:lnTo>
                  <a:lnTo>
                    <a:pt x="41" y="70"/>
                  </a:lnTo>
                  <a:lnTo>
                    <a:pt x="47" y="58"/>
                  </a:lnTo>
                  <a:lnTo>
                    <a:pt x="53" y="46"/>
                  </a:lnTo>
                  <a:lnTo>
                    <a:pt x="60" y="35"/>
                  </a:lnTo>
                  <a:lnTo>
                    <a:pt x="68" y="24"/>
                  </a:lnTo>
                  <a:lnTo>
                    <a:pt x="77" y="14"/>
                  </a:lnTo>
                  <a:lnTo>
                    <a:pt x="77" y="0"/>
                  </a:lnTo>
                  <a:lnTo>
                    <a:pt x="0" y="0"/>
                  </a:lnTo>
                  <a:lnTo>
                    <a:pt x="0" y="15"/>
                  </a:lnTo>
                  <a:lnTo>
                    <a:pt x="61" y="15"/>
                  </a:lnTo>
                  <a:lnTo>
                    <a:pt x="43" y="36"/>
                  </a:lnTo>
                  <a:lnTo>
                    <a:pt x="36" y="47"/>
                  </a:lnTo>
                  <a:lnTo>
                    <a:pt x="29" y="60"/>
                  </a:lnTo>
                  <a:lnTo>
                    <a:pt x="24" y="71"/>
                  </a:lnTo>
                  <a:lnTo>
                    <a:pt x="20" y="83"/>
                  </a:lnTo>
                  <a:lnTo>
                    <a:pt x="17" y="96"/>
                  </a:lnTo>
                  <a:lnTo>
                    <a:pt x="14" y="108"/>
                  </a:lnTo>
                  <a:close/>
                </a:path>
              </a:pathLst>
            </a:custGeom>
            <a:noFill/>
            <a:ln w="9360" cap="sq">
              <a:solidFill>
                <a:srgbClr val="FAFD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107656" name="Rectangle 55"/>
            <p:cNvSpPr>
              <a:spLocks noChangeArrowheads="1"/>
            </p:cNvSpPr>
            <p:nvPr/>
          </p:nvSpPr>
          <p:spPr bwMode="auto">
            <a:xfrm>
              <a:off x="2077" y="4108"/>
              <a:ext cx="5" cy="5"/>
            </a:xfrm>
            <a:prstGeom prst="rect">
              <a:avLst/>
            </a:prstGeom>
            <a:noFill/>
            <a:ln w="9360" cap="sq">
              <a:solidFill>
                <a:srgbClr val="FAFD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grpSp>
      <p:sp>
        <p:nvSpPr>
          <p:cNvPr id="55352" name="Rectangle 56"/>
          <p:cNvSpPr>
            <a:spLocks noChangeArrowheads="1"/>
          </p:cNvSpPr>
          <p:nvPr/>
        </p:nvSpPr>
        <p:spPr bwMode="auto">
          <a:xfrm>
            <a:off x="7537451" y="2278064"/>
            <a:ext cx="2106613" cy="644525"/>
          </a:xfrm>
          <a:prstGeom prst="rect">
            <a:avLst/>
          </a:prstGeom>
          <a:noFill/>
          <a:ln w="9525" cap="sq">
            <a:solidFill>
              <a:srgbClr val="FAFD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55353" name="Rectangle 57"/>
          <p:cNvSpPr>
            <a:spLocks noChangeArrowheads="1"/>
          </p:cNvSpPr>
          <p:nvPr/>
        </p:nvSpPr>
        <p:spPr bwMode="auto">
          <a:xfrm>
            <a:off x="2051050" y="2268539"/>
            <a:ext cx="2133600" cy="663575"/>
          </a:xfrm>
          <a:prstGeom prst="rect">
            <a:avLst/>
          </a:prstGeom>
          <a:noFill/>
          <a:ln w="9525" cap="sq">
            <a:solidFill>
              <a:srgbClr val="FAFD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55354" name="Text Box 58"/>
          <p:cNvSpPr txBox="1">
            <a:spLocks noChangeArrowheads="1"/>
          </p:cNvSpPr>
          <p:nvPr/>
        </p:nvSpPr>
        <p:spPr bwMode="auto">
          <a:xfrm>
            <a:off x="4489450" y="2130426"/>
            <a:ext cx="2682442"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ct val="0"/>
              </a:spcBef>
              <a:buClrTx/>
              <a:buFontTx/>
              <a:buNone/>
            </a:pPr>
            <a:r>
              <a:rPr lang="es-ES" altLang="es-MX" sz="1800" b="1">
                <a:solidFill>
                  <a:srgbClr val="FAFD00"/>
                </a:solidFill>
              </a:rPr>
              <a:t>UNIDAD DE DECISIÓN</a:t>
            </a:r>
          </a:p>
        </p:txBody>
      </p:sp>
      <p:sp>
        <p:nvSpPr>
          <p:cNvPr id="55355" name="Text Box 59"/>
          <p:cNvSpPr txBox="1">
            <a:spLocks noChangeArrowheads="1"/>
          </p:cNvSpPr>
          <p:nvPr/>
        </p:nvSpPr>
        <p:spPr bwMode="auto">
          <a:xfrm>
            <a:off x="7537450" y="2205039"/>
            <a:ext cx="2209800"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b="1">
                <a:solidFill>
                  <a:srgbClr val="FAFD00"/>
                </a:solidFill>
              </a:rPr>
              <a:t>Productos Indeseables</a:t>
            </a:r>
          </a:p>
        </p:txBody>
      </p:sp>
      <p:sp>
        <p:nvSpPr>
          <p:cNvPr id="55356" name="Text Box 60"/>
          <p:cNvSpPr txBox="1">
            <a:spLocks noChangeArrowheads="1"/>
          </p:cNvSpPr>
          <p:nvPr/>
        </p:nvSpPr>
        <p:spPr bwMode="auto">
          <a:xfrm>
            <a:off x="2051050" y="2205039"/>
            <a:ext cx="2209800"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b="1">
                <a:solidFill>
                  <a:srgbClr val="FAFD00"/>
                </a:solidFill>
              </a:rPr>
              <a:t>Productos Indeseables</a:t>
            </a:r>
          </a:p>
        </p:txBody>
      </p:sp>
      <p:sp>
        <p:nvSpPr>
          <p:cNvPr id="55357" name="Line 61"/>
          <p:cNvSpPr>
            <a:spLocks noChangeShapeType="1"/>
          </p:cNvSpPr>
          <p:nvPr/>
        </p:nvSpPr>
        <p:spPr bwMode="auto">
          <a:xfrm flipV="1">
            <a:off x="1670050" y="2203451"/>
            <a:ext cx="1588" cy="3971925"/>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55358" name="Line 62"/>
          <p:cNvSpPr>
            <a:spLocks noChangeShapeType="1"/>
          </p:cNvSpPr>
          <p:nvPr/>
        </p:nvSpPr>
        <p:spPr bwMode="auto">
          <a:xfrm>
            <a:off x="1670050" y="2205039"/>
            <a:ext cx="2895600" cy="1587"/>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55359" name="Line 63"/>
          <p:cNvSpPr>
            <a:spLocks noChangeShapeType="1"/>
          </p:cNvSpPr>
          <p:nvPr/>
        </p:nvSpPr>
        <p:spPr bwMode="auto">
          <a:xfrm>
            <a:off x="7080250" y="2205039"/>
            <a:ext cx="3048000" cy="1587"/>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55360" name="Line 64"/>
          <p:cNvSpPr>
            <a:spLocks noChangeShapeType="1"/>
          </p:cNvSpPr>
          <p:nvPr/>
        </p:nvSpPr>
        <p:spPr bwMode="auto">
          <a:xfrm>
            <a:off x="10128250" y="2205038"/>
            <a:ext cx="1588" cy="4043362"/>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grpSp>
        <p:nvGrpSpPr>
          <p:cNvPr id="55361" name="Group 65"/>
          <p:cNvGrpSpPr>
            <a:grpSpLocks/>
          </p:cNvGrpSpPr>
          <p:nvPr/>
        </p:nvGrpSpPr>
        <p:grpSpPr bwMode="auto">
          <a:xfrm>
            <a:off x="1668462" y="2497138"/>
            <a:ext cx="8459788" cy="3895726"/>
            <a:chOff x="91" y="1573"/>
            <a:chExt cx="5329" cy="2454"/>
          </a:xfrm>
        </p:grpSpPr>
        <p:sp>
          <p:nvSpPr>
            <p:cNvPr id="107557" name="Rectangle 66"/>
            <p:cNvSpPr>
              <a:spLocks noChangeArrowheads="1"/>
            </p:cNvSpPr>
            <p:nvPr/>
          </p:nvSpPr>
          <p:spPr bwMode="auto">
            <a:xfrm>
              <a:off x="1916" y="1667"/>
              <a:ext cx="1583" cy="462"/>
            </a:xfrm>
            <a:prstGeom prst="rect">
              <a:avLst/>
            </a:prstGeom>
            <a:solidFill>
              <a:srgbClr val="808000"/>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58" name="Rectangle 67"/>
            <p:cNvSpPr>
              <a:spLocks noChangeArrowheads="1"/>
            </p:cNvSpPr>
            <p:nvPr/>
          </p:nvSpPr>
          <p:spPr bwMode="auto">
            <a:xfrm>
              <a:off x="1916" y="3704"/>
              <a:ext cx="1343" cy="323"/>
            </a:xfrm>
            <a:prstGeom prst="rect">
              <a:avLst/>
            </a:prstGeom>
            <a:solidFill>
              <a:srgbClr val="003300"/>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59" name="Rectangle 68"/>
            <p:cNvSpPr>
              <a:spLocks noChangeArrowheads="1"/>
            </p:cNvSpPr>
            <p:nvPr/>
          </p:nvSpPr>
          <p:spPr bwMode="auto">
            <a:xfrm>
              <a:off x="3596" y="2315"/>
              <a:ext cx="1151" cy="416"/>
            </a:xfrm>
            <a:prstGeom prst="rect">
              <a:avLst/>
            </a:prstGeom>
            <a:solidFill>
              <a:srgbClr val="008000"/>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60" name="Rectangle 69"/>
            <p:cNvSpPr>
              <a:spLocks noChangeArrowheads="1"/>
            </p:cNvSpPr>
            <p:nvPr/>
          </p:nvSpPr>
          <p:spPr bwMode="auto">
            <a:xfrm>
              <a:off x="764" y="2315"/>
              <a:ext cx="1007" cy="369"/>
            </a:xfrm>
            <a:prstGeom prst="rect">
              <a:avLst/>
            </a:prstGeom>
            <a:solidFill>
              <a:srgbClr val="993300"/>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61" name="Rectangle 70"/>
            <p:cNvSpPr>
              <a:spLocks noChangeArrowheads="1"/>
            </p:cNvSpPr>
            <p:nvPr/>
          </p:nvSpPr>
          <p:spPr bwMode="auto">
            <a:xfrm>
              <a:off x="2156" y="2315"/>
              <a:ext cx="1199" cy="416"/>
            </a:xfrm>
            <a:prstGeom prst="rect">
              <a:avLst/>
            </a:prstGeom>
            <a:solidFill>
              <a:srgbClr val="808000"/>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62" name="Rectangle 71"/>
            <p:cNvSpPr>
              <a:spLocks noChangeArrowheads="1"/>
            </p:cNvSpPr>
            <p:nvPr/>
          </p:nvSpPr>
          <p:spPr bwMode="auto">
            <a:xfrm>
              <a:off x="2396" y="3334"/>
              <a:ext cx="623" cy="230"/>
            </a:xfrm>
            <a:prstGeom prst="rect">
              <a:avLst/>
            </a:prstGeom>
            <a:solidFill>
              <a:srgbClr val="FC0128"/>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63" name="Rectangle 72"/>
            <p:cNvSpPr>
              <a:spLocks noChangeArrowheads="1"/>
            </p:cNvSpPr>
            <p:nvPr/>
          </p:nvSpPr>
          <p:spPr bwMode="auto">
            <a:xfrm>
              <a:off x="2108" y="2963"/>
              <a:ext cx="1199" cy="277"/>
            </a:xfrm>
            <a:prstGeom prst="rect">
              <a:avLst/>
            </a:prstGeom>
            <a:solidFill>
              <a:srgbClr val="F57B49"/>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64" name="Line 73"/>
            <p:cNvSpPr>
              <a:spLocks noChangeShapeType="1"/>
            </p:cNvSpPr>
            <p:nvPr/>
          </p:nvSpPr>
          <p:spPr bwMode="auto">
            <a:xfrm>
              <a:off x="2684" y="1574"/>
              <a:ext cx="0" cy="138"/>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65" name="Text Box 74"/>
            <p:cNvSpPr txBox="1">
              <a:spLocks noChangeArrowheads="1"/>
            </p:cNvSpPr>
            <p:nvPr/>
          </p:nvSpPr>
          <p:spPr bwMode="auto">
            <a:xfrm>
              <a:off x="1868" y="1759"/>
              <a:ext cx="1775" cy="2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50000"/>
                </a:lnSpc>
                <a:spcBef>
                  <a:spcPts val="1000"/>
                </a:spcBef>
                <a:buClrTx/>
              </a:pPr>
              <a:r>
                <a:rPr lang="es-ES" altLang="es-MX" sz="1600" b="1">
                  <a:solidFill>
                    <a:srgbClr val="FAFD00"/>
                  </a:solidFill>
                </a:rPr>
                <a:t>Prácticas agrícolas, insumos</a:t>
              </a:r>
            </a:p>
            <a:p>
              <a:pPr>
                <a:lnSpc>
                  <a:spcPct val="50000"/>
                </a:lnSpc>
                <a:spcBef>
                  <a:spcPts val="1000"/>
                </a:spcBef>
                <a:buClrTx/>
              </a:pPr>
              <a:r>
                <a:rPr lang="es-ES" altLang="es-MX" sz="1600" b="1">
                  <a:solidFill>
                    <a:srgbClr val="FAFD00"/>
                  </a:solidFill>
                </a:rPr>
                <a:t>tecnología, gestión, etc.</a:t>
              </a:r>
            </a:p>
          </p:txBody>
        </p:sp>
        <p:sp>
          <p:nvSpPr>
            <p:cNvPr id="107566" name="Text Box 75"/>
            <p:cNvSpPr txBox="1">
              <a:spLocks noChangeArrowheads="1"/>
            </p:cNvSpPr>
            <p:nvPr/>
          </p:nvSpPr>
          <p:spPr bwMode="auto">
            <a:xfrm>
              <a:off x="2156" y="2269"/>
              <a:ext cx="1247"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b="1">
                  <a:solidFill>
                    <a:srgbClr val="FAFD00"/>
                  </a:solidFill>
                </a:rPr>
                <a:t>Capacidad del suelo</a:t>
              </a:r>
            </a:p>
          </p:txBody>
        </p:sp>
        <p:sp>
          <p:nvSpPr>
            <p:cNvPr id="107567" name="Text Box 76"/>
            <p:cNvSpPr txBox="1">
              <a:spLocks noChangeArrowheads="1"/>
            </p:cNvSpPr>
            <p:nvPr/>
          </p:nvSpPr>
          <p:spPr bwMode="auto">
            <a:xfrm>
              <a:off x="3596" y="2315"/>
              <a:ext cx="1199"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b="1">
                  <a:solidFill>
                    <a:srgbClr val="FAFD00"/>
                  </a:solidFill>
                </a:rPr>
                <a:t>Cultivos y Pasturas</a:t>
              </a:r>
            </a:p>
          </p:txBody>
        </p:sp>
        <p:sp>
          <p:nvSpPr>
            <p:cNvPr id="107568" name="Line 77"/>
            <p:cNvSpPr>
              <a:spLocks noChangeShapeType="1"/>
            </p:cNvSpPr>
            <p:nvPr/>
          </p:nvSpPr>
          <p:spPr bwMode="auto">
            <a:xfrm>
              <a:off x="3356" y="2546"/>
              <a:ext cx="239" cy="0"/>
            </a:xfrm>
            <a:prstGeom prst="line">
              <a:avLst/>
            </a:prstGeom>
            <a:noFill/>
            <a:ln w="12600" cap="sq">
              <a:solidFill>
                <a:srgbClr val="FAFD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69" name="Text Box 78"/>
            <p:cNvSpPr txBox="1">
              <a:spLocks noChangeArrowheads="1"/>
            </p:cNvSpPr>
            <p:nvPr/>
          </p:nvSpPr>
          <p:spPr bwMode="auto">
            <a:xfrm>
              <a:off x="908" y="2269"/>
              <a:ext cx="1151"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b="1">
                  <a:solidFill>
                    <a:srgbClr val="FAFD00"/>
                  </a:solidFill>
                </a:rPr>
                <a:t>Animales</a:t>
              </a:r>
            </a:p>
          </p:txBody>
        </p:sp>
        <p:sp>
          <p:nvSpPr>
            <p:cNvPr id="107570" name="Text Box 79"/>
            <p:cNvSpPr txBox="1">
              <a:spLocks noChangeArrowheads="1"/>
            </p:cNvSpPr>
            <p:nvPr/>
          </p:nvSpPr>
          <p:spPr bwMode="auto">
            <a:xfrm>
              <a:off x="2204" y="3009"/>
              <a:ext cx="1103"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b="1">
                  <a:solidFill>
                    <a:srgbClr val="FAFD00"/>
                  </a:solidFill>
                </a:rPr>
                <a:t>Producción física</a:t>
              </a:r>
            </a:p>
          </p:txBody>
        </p:sp>
        <p:sp>
          <p:nvSpPr>
            <p:cNvPr id="107571" name="Text Box 80"/>
            <p:cNvSpPr txBox="1">
              <a:spLocks noChangeArrowheads="1"/>
            </p:cNvSpPr>
            <p:nvPr/>
          </p:nvSpPr>
          <p:spPr bwMode="auto">
            <a:xfrm>
              <a:off x="2444" y="3334"/>
              <a:ext cx="479"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b="1">
                  <a:solidFill>
                    <a:srgbClr val="FAFD00"/>
                  </a:solidFill>
                </a:rPr>
                <a:t>Costos</a:t>
              </a:r>
            </a:p>
          </p:txBody>
        </p:sp>
        <p:sp>
          <p:nvSpPr>
            <p:cNvPr id="107572" name="Line 81"/>
            <p:cNvSpPr>
              <a:spLocks noChangeShapeType="1"/>
            </p:cNvSpPr>
            <p:nvPr/>
          </p:nvSpPr>
          <p:spPr bwMode="auto">
            <a:xfrm flipH="1">
              <a:off x="1771" y="2546"/>
              <a:ext cx="385" cy="0"/>
            </a:xfrm>
            <a:prstGeom prst="line">
              <a:avLst/>
            </a:prstGeom>
            <a:noFill/>
            <a:ln w="12600" cap="sq">
              <a:solidFill>
                <a:srgbClr val="FAFD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73" name="Text Box 82"/>
            <p:cNvSpPr txBox="1">
              <a:spLocks noChangeArrowheads="1"/>
            </p:cNvSpPr>
            <p:nvPr/>
          </p:nvSpPr>
          <p:spPr bwMode="auto">
            <a:xfrm>
              <a:off x="2012" y="3750"/>
              <a:ext cx="1247"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000"/>
                </a:spcBef>
                <a:buClrTx/>
              </a:pPr>
              <a:r>
                <a:rPr lang="es-ES" altLang="es-MX" sz="1600" b="1">
                  <a:solidFill>
                    <a:srgbClr val="FAFD00"/>
                  </a:solidFill>
                </a:rPr>
                <a:t>Beneficio económico</a:t>
              </a:r>
            </a:p>
          </p:txBody>
        </p:sp>
        <p:sp>
          <p:nvSpPr>
            <p:cNvPr id="107574" name="Text Box 83"/>
            <p:cNvSpPr txBox="1">
              <a:spLocks noChangeArrowheads="1"/>
            </p:cNvSpPr>
            <p:nvPr/>
          </p:nvSpPr>
          <p:spPr bwMode="auto">
            <a:xfrm>
              <a:off x="3644" y="2500"/>
              <a:ext cx="1007" cy="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40000"/>
                </a:lnSpc>
                <a:spcBef>
                  <a:spcPts val="750"/>
                </a:spcBef>
                <a:buClrTx/>
              </a:pPr>
              <a:r>
                <a:rPr lang="es-ES" altLang="es-MX" sz="1200">
                  <a:solidFill>
                    <a:srgbClr val="FAFD00"/>
                  </a:solidFill>
                </a:rPr>
                <a:t>- Area sembrada</a:t>
              </a:r>
            </a:p>
            <a:p>
              <a:pPr>
                <a:lnSpc>
                  <a:spcPct val="40000"/>
                </a:lnSpc>
                <a:spcBef>
                  <a:spcPts val="750"/>
                </a:spcBef>
                <a:buClrTx/>
              </a:pPr>
              <a:r>
                <a:rPr lang="es-ES" altLang="es-MX" sz="1200">
                  <a:solidFill>
                    <a:srgbClr val="FAFD00"/>
                  </a:solidFill>
                </a:rPr>
                <a:t>- Variedades</a:t>
              </a:r>
            </a:p>
          </p:txBody>
        </p:sp>
        <p:sp>
          <p:nvSpPr>
            <p:cNvPr id="107575" name="Text Box 84"/>
            <p:cNvSpPr txBox="1">
              <a:spLocks noChangeArrowheads="1"/>
            </p:cNvSpPr>
            <p:nvPr/>
          </p:nvSpPr>
          <p:spPr bwMode="auto">
            <a:xfrm>
              <a:off x="2156" y="2454"/>
              <a:ext cx="1199" cy="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40000"/>
                </a:lnSpc>
                <a:spcBef>
                  <a:spcPts val="750"/>
                </a:spcBef>
                <a:buClrTx/>
              </a:pPr>
              <a:r>
                <a:rPr lang="es-ES" altLang="es-MX" sz="1200">
                  <a:solidFill>
                    <a:srgbClr val="FAFD00"/>
                  </a:solidFill>
                </a:rPr>
                <a:t>- Textura</a:t>
              </a:r>
            </a:p>
            <a:p>
              <a:pPr>
                <a:lnSpc>
                  <a:spcPct val="40000"/>
                </a:lnSpc>
                <a:spcBef>
                  <a:spcPts val="750"/>
                </a:spcBef>
                <a:buClrTx/>
              </a:pPr>
              <a:r>
                <a:rPr lang="es-ES" altLang="es-MX" sz="1200">
                  <a:solidFill>
                    <a:srgbClr val="FAFD00"/>
                  </a:solidFill>
                </a:rPr>
                <a:t>- Humedad</a:t>
              </a:r>
            </a:p>
            <a:p>
              <a:pPr>
                <a:lnSpc>
                  <a:spcPct val="40000"/>
                </a:lnSpc>
                <a:spcBef>
                  <a:spcPts val="750"/>
                </a:spcBef>
                <a:buClrTx/>
              </a:pPr>
              <a:r>
                <a:rPr lang="es-ES" altLang="es-MX" sz="1200">
                  <a:solidFill>
                    <a:srgbClr val="FAFD00"/>
                  </a:solidFill>
                </a:rPr>
                <a:t>- Nutrientes</a:t>
              </a:r>
            </a:p>
          </p:txBody>
        </p:sp>
        <p:sp>
          <p:nvSpPr>
            <p:cNvPr id="107576" name="Text Box 85"/>
            <p:cNvSpPr txBox="1">
              <a:spLocks noChangeArrowheads="1"/>
            </p:cNvSpPr>
            <p:nvPr/>
          </p:nvSpPr>
          <p:spPr bwMode="auto">
            <a:xfrm>
              <a:off x="908" y="2454"/>
              <a:ext cx="959" cy="2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20000"/>
                </a:lnSpc>
                <a:spcBef>
                  <a:spcPts val="750"/>
                </a:spcBef>
                <a:buClrTx/>
              </a:pPr>
              <a:r>
                <a:rPr lang="es-ES" altLang="es-MX" sz="1200">
                  <a:solidFill>
                    <a:srgbClr val="FAFD00"/>
                  </a:solidFill>
                </a:rPr>
                <a:t>- Cabezas/ha</a:t>
              </a:r>
            </a:p>
            <a:p>
              <a:pPr>
                <a:lnSpc>
                  <a:spcPct val="20000"/>
                </a:lnSpc>
                <a:spcBef>
                  <a:spcPts val="750"/>
                </a:spcBef>
                <a:buClrTx/>
              </a:pPr>
              <a:r>
                <a:rPr lang="es-ES" altLang="es-MX" sz="1200">
                  <a:solidFill>
                    <a:srgbClr val="FAFD00"/>
                  </a:solidFill>
                </a:rPr>
                <a:t>- Razas</a:t>
              </a:r>
            </a:p>
            <a:p>
              <a:pPr>
                <a:lnSpc>
                  <a:spcPct val="20000"/>
                </a:lnSpc>
                <a:spcBef>
                  <a:spcPts val="750"/>
                </a:spcBef>
                <a:buClrTx/>
              </a:pPr>
              <a:r>
                <a:rPr lang="es-ES" altLang="es-MX" sz="1200">
                  <a:solidFill>
                    <a:srgbClr val="FAFD00"/>
                  </a:solidFill>
                </a:rPr>
                <a:t>- Cruzamientos</a:t>
              </a:r>
            </a:p>
          </p:txBody>
        </p:sp>
        <p:sp>
          <p:nvSpPr>
            <p:cNvPr id="107577" name="Text Box 86"/>
            <p:cNvSpPr txBox="1">
              <a:spLocks noChangeArrowheads="1"/>
            </p:cNvSpPr>
            <p:nvPr/>
          </p:nvSpPr>
          <p:spPr bwMode="auto">
            <a:xfrm>
              <a:off x="3740" y="1620"/>
              <a:ext cx="1439"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25000"/>
                </a:lnSpc>
                <a:spcBef>
                  <a:spcPts val="750"/>
                </a:spcBef>
                <a:buClrTx/>
              </a:pPr>
              <a:r>
                <a:rPr lang="es-ES" altLang="es-MX" sz="1200" b="1">
                  <a:solidFill>
                    <a:srgbClr val="FAFD00"/>
                  </a:solidFill>
                </a:rPr>
                <a:t>- Baja Rentabilidad</a:t>
              </a:r>
            </a:p>
            <a:p>
              <a:pPr>
                <a:lnSpc>
                  <a:spcPct val="25000"/>
                </a:lnSpc>
                <a:spcBef>
                  <a:spcPts val="750"/>
                </a:spcBef>
                <a:buClrTx/>
              </a:pPr>
              <a:r>
                <a:rPr lang="es-ES" altLang="es-MX" sz="1200" b="1">
                  <a:solidFill>
                    <a:srgbClr val="FAFD00"/>
                  </a:solidFill>
                </a:rPr>
                <a:t>- Despoblación del medio rural</a:t>
              </a:r>
            </a:p>
            <a:p>
              <a:pPr>
                <a:lnSpc>
                  <a:spcPct val="25000"/>
                </a:lnSpc>
                <a:spcBef>
                  <a:spcPts val="750"/>
                </a:spcBef>
                <a:buClrTx/>
              </a:pPr>
              <a:r>
                <a:rPr lang="es-ES" altLang="es-MX" sz="1200" b="1">
                  <a:solidFill>
                    <a:srgbClr val="FAFD00"/>
                  </a:solidFill>
                </a:rPr>
                <a:t>- Variación de precios/ingresos</a:t>
              </a:r>
            </a:p>
          </p:txBody>
        </p:sp>
        <p:sp>
          <p:nvSpPr>
            <p:cNvPr id="107578" name="Text Box 87"/>
            <p:cNvSpPr txBox="1">
              <a:spLocks noChangeArrowheads="1"/>
            </p:cNvSpPr>
            <p:nvPr/>
          </p:nvSpPr>
          <p:spPr bwMode="auto">
            <a:xfrm>
              <a:off x="380" y="1620"/>
              <a:ext cx="1487"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25000"/>
                </a:lnSpc>
                <a:spcBef>
                  <a:spcPts val="750"/>
                </a:spcBef>
                <a:buClrTx/>
              </a:pPr>
              <a:r>
                <a:rPr lang="es-ES" altLang="es-MX" sz="1200" b="1">
                  <a:solidFill>
                    <a:srgbClr val="FAFD00"/>
                  </a:solidFill>
                </a:rPr>
                <a:t>- Contaminación</a:t>
              </a:r>
            </a:p>
            <a:p>
              <a:pPr>
                <a:lnSpc>
                  <a:spcPct val="25000"/>
                </a:lnSpc>
                <a:spcBef>
                  <a:spcPts val="750"/>
                </a:spcBef>
                <a:buClrTx/>
              </a:pPr>
              <a:r>
                <a:rPr lang="es-ES" altLang="es-MX" sz="1200" b="1">
                  <a:solidFill>
                    <a:srgbClr val="FAFD00"/>
                  </a:solidFill>
                </a:rPr>
                <a:t>- Erosión</a:t>
              </a:r>
            </a:p>
            <a:p>
              <a:pPr>
                <a:lnSpc>
                  <a:spcPct val="25000"/>
                </a:lnSpc>
                <a:spcBef>
                  <a:spcPts val="750"/>
                </a:spcBef>
                <a:buClrTx/>
              </a:pPr>
              <a:r>
                <a:rPr lang="es-ES" altLang="es-MX" sz="1200" b="1">
                  <a:solidFill>
                    <a:srgbClr val="FAFD00"/>
                  </a:solidFill>
                </a:rPr>
                <a:t>- Reducción de biodiversidad</a:t>
              </a:r>
            </a:p>
          </p:txBody>
        </p:sp>
        <p:sp>
          <p:nvSpPr>
            <p:cNvPr id="107579" name="Line 88"/>
            <p:cNvSpPr>
              <a:spLocks noChangeShapeType="1"/>
            </p:cNvSpPr>
            <p:nvPr/>
          </p:nvSpPr>
          <p:spPr bwMode="auto">
            <a:xfrm flipH="1">
              <a:off x="1291" y="2037"/>
              <a:ext cx="625" cy="0"/>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0" name="Line 89"/>
            <p:cNvSpPr>
              <a:spLocks noChangeShapeType="1"/>
            </p:cNvSpPr>
            <p:nvPr/>
          </p:nvSpPr>
          <p:spPr bwMode="auto">
            <a:xfrm>
              <a:off x="1292" y="2037"/>
              <a:ext cx="0" cy="277"/>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1" name="Line 90"/>
            <p:cNvSpPr>
              <a:spLocks noChangeShapeType="1"/>
            </p:cNvSpPr>
            <p:nvPr/>
          </p:nvSpPr>
          <p:spPr bwMode="auto">
            <a:xfrm>
              <a:off x="2732" y="2130"/>
              <a:ext cx="0" cy="184"/>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2" name="Line 91"/>
            <p:cNvSpPr>
              <a:spLocks noChangeShapeType="1"/>
            </p:cNvSpPr>
            <p:nvPr/>
          </p:nvSpPr>
          <p:spPr bwMode="auto">
            <a:xfrm>
              <a:off x="1244" y="2685"/>
              <a:ext cx="0" cy="323"/>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3" name="Line 92"/>
            <p:cNvSpPr>
              <a:spLocks noChangeShapeType="1"/>
            </p:cNvSpPr>
            <p:nvPr/>
          </p:nvSpPr>
          <p:spPr bwMode="auto">
            <a:xfrm>
              <a:off x="1244" y="3009"/>
              <a:ext cx="863" cy="0"/>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4" name="Line 93"/>
            <p:cNvSpPr>
              <a:spLocks noChangeShapeType="1"/>
            </p:cNvSpPr>
            <p:nvPr/>
          </p:nvSpPr>
          <p:spPr bwMode="auto">
            <a:xfrm>
              <a:off x="2732" y="2732"/>
              <a:ext cx="0" cy="230"/>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5" name="Line 94"/>
            <p:cNvSpPr>
              <a:spLocks noChangeShapeType="1"/>
            </p:cNvSpPr>
            <p:nvPr/>
          </p:nvSpPr>
          <p:spPr bwMode="auto">
            <a:xfrm>
              <a:off x="2732" y="3241"/>
              <a:ext cx="0" cy="92"/>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6" name="Line 95"/>
            <p:cNvSpPr>
              <a:spLocks noChangeShapeType="1"/>
            </p:cNvSpPr>
            <p:nvPr/>
          </p:nvSpPr>
          <p:spPr bwMode="auto">
            <a:xfrm>
              <a:off x="2732" y="3565"/>
              <a:ext cx="0" cy="138"/>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7" name="Line 96"/>
            <p:cNvSpPr>
              <a:spLocks noChangeShapeType="1"/>
            </p:cNvSpPr>
            <p:nvPr/>
          </p:nvSpPr>
          <p:spPr bwMode="auto">
            <a:xfrm>
              <a:off x="4124" y="2732"/>
              <a:ext cx="0" cy="323"/>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8" name="Line 97"/>
            <p:cNvSpPr>
              <a:spLocks noChangeShapeType="1"/>
            </p:cNvSpPr>
            <p:nvPr/>
          </p:nvSpPr>
          <p:spPr bwMode="auto">
            <a:xfrm flipH="1">
              <a:off x="3307" y="3056"/>
              <a:ext cx="817" cy="0"/>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89" name="Line 98"/>
            <p:cNvSpPr>
              <a:spLocks noChangeShapeType="1"/>
            </p:cNvSpPr>
            <p:nvPr/>
          </p:nvSpPr>
          <p:spPr bwMode="auto">
            <a:xfrm>
              <a:off x="3500" y="2037"/>
              <a:ext cx="623" cy="0"/>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0" name="Line 99"/>
            <p:cNvSpPr>
              <a:spLocks noChangeShapeType="1"/>
            </p:cNvSpPr>
            <p:nvPr/>
          </p:nvSpPr>
          <p:spPr bwMode="auto">
            <a:xfrm>
              <a:off x="4124" y="2037"/>
              <a:ext cx="0" cy="277"/>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1" name="Line 100"/>
            <p:cNvSpPr>
              <a:spLocks noChangeShapeType="1"/>
            </p:cNvSpPr>
            <p:nvPr/>
          </p:nvSpPr>
          <p:spPr bwMode="auto">
            <a:xfrm>
              <a:off x="3500" y="1898"/>
              <a:ext cx="1535" cy="0"/>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2" name="Line 101"/>
            <p:cNvSpPr>
              <a:spLocks noChangeShapeType="1"/>
            </p:cNvSpPr>
            <p:nvPr/>
          </p:nvSpPr>
          <p:spPr bwMode="auto">
            <a:xfrm>
              <a:off x="5036" y="1898"/>
              <a:ext cx="0" cy="1481"/>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3" name="Line 102"/>
            <p:cNvSpPr>
              <a:spLocks noChangeShapeType="1"/>
            </p:cNvSpPr>
            <p:nvPr/>
          </p:nvSpPr>
          <p:spPr bwMode="auto">
            <a:xfrm flipH="1">
              <a:off x="3019" y="3380"/>
              <a:ext cx="2017" cy="0"/>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4" name="Line 103"/>
            <p:cNvSpPr>
              <a:spLocks noChangeShapeType="1"/>
            </p:cNvSpPr>
            <p:nvPr/>
          </p:nvSpPr>
          <p:spPr bwMode="auto">
            <a:xfrm flipH="1">
              <a:off x="619" y="1898"/>
              <a:ext cx="1297" cy="0"/>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5" name="Line 104"/>
            <p:cNvSpPr>
              <a:spLocks noChangeShapeType="1"/>
            </p:cNvSpPr>
            <p:nvPr/>
          </p:nvSpPr>
          <p:spPr bwMode="auto">
            <a:xfrm>
              <a:off x="620" y="1898"/>
              <a:ext cx="0" cy="1481"/>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6" name="Line 105"/>
            <p:cNvSpPr>
              <a:spLocks noChangeShapeType="1"/>
            </p:cNvSpPr>
            <p:nvPr/>
          </p:nvSpPr>
          <p:spPr bwMode="auto">
            <a:xfrm>
              <a:off x="620" y="3380"/>
              <a:ext cx="1775" cy="0"/>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7" name="Line 106"/>
            <p:cNvSpPr>
              <a:spLocks noChangeShapeType="1"/>
            </p:cNvSpPr>
            <p:nvPr/>
          </p:nvSpPr>
          <p:spPr bwMode="auto">
            <a:xfrm>
              <a:off x="3260" y="3843"/>
              <a:ext cx="1967" cy="0"/>
            </a:xfrm>
            <a:prstGeom prst="line">
              <a:avLst/>
            </a:prstGeom>
            <a:noFill/>
            <a:ln w="12600" cap="sq">
              <a:solidFill>
                <a:srgbClr val="FAFD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8" name="Line 107"/>
            <p:cNvSpPr>
              <a:spLocks noChangeShapeType="1"/>
            </p:cNvSpPr>
            <p:nvPr/>
          </p:nvSpPr>
          <p:spPr bwMode="auto">
            <a:xfrm flipV="1">
              <a:off x="5228" y="1573"/>
              <a:ext cx="0" cy="2270"/>
            </a:xfrm>
            <a:prstGeom prst="line">
              <a:avLst/>
            </a:prstGeom>
            <a:noFill/>
            <a:ln w="12600" cap="sq">
              <a:solidFill>
                <a:srgbClr val="FAFD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99" name="Line 108"/>
            <p:cNvSpPr>
              <a:spLocks noChangeShapeType="1"/>
            </p:cNvSpPr>
            <p:nvPr/>
          </p:nvSpPr>
          <p:spPr bwMode="auto">
            <a:xfrm flipH="1">
              <a:off x="5131" y="1574"/>
              <a:ext cx="97" cy="0"/>
            </a:xfrm>
            <a:prstGeom prst="line">
              <a:avLst/>
            </a:prstGeom>
            <a:noFill/>
            <a:ln w="12600" cap="sq">
              <a:solidFill>
                <a:srgbClr val="FAFD0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600" name="Line 109"/>
            <p:cNvSpPr>
              <a:spLocks noChangeShapeType="1"/>
            </p:cNvSpPr>
            <p:nvPr/>
          </p:nvSpPr>
          <p:spPr bwMode="auto">
            <a:xfrm flipH="1">
              <a:off x="427" y="3148"/>
              <a:ext cx="1681" cy="0"/>
            </a:xfrm>
            <a:prstGeom prst="line">
              <a:avLst/>
            </a:prstGeom>
            <a:noFill/>
            <a:ln w="12600" cap="sq">
              <a:solidFill>
                <a:srgbClr val="FAFD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601" name="Line 110"/>
            <p:cNvSpPr>
              <a:spLocks noChangeShapeType="1"/>
            </p:cNvSpPr>
            <p:nvPr/>
          </p:nvSpPr>
          <p:spPr bwMode="auto">
            <a:xfrm flipV="1">
              <a:off x="428" y="1851"/>
              <a:ext cx="0" cy="1297"/>
            </a:xfrm>
            <a:prstGeom prst="line">
              <a:avLst/>
            </a:prstGeom>
            <a:noFill/>
            <a:ln w="12600" cap="sq">
              <a:solidFill>
                <a:srgbClr val="FAFD0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602" name="Line 111"/>
            <p:cNvSpPr>
              <a:spLocks noChangeShapeType="1"/>
            </p:cNvSpPr>
            <p:nvPr/>
          </p:nvSpPr>
          <p:spPr bwMode="auto">
            <a:xfrm flipH="1">
              <a:off x="91" y="3889"/>
              <a:ext cx="1825" cy="0"/>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603" name="Line 112"/>
            <p:cNvSpPr>
              <a:spLocks noChangeShapeType="1"/>
            </p:cNvSpPr>
            <p:nvPr/>
          </p:nvSpPr>
          <p:spPr bwMode="auto">
            <a:xfrm>
              <a:off x="1676" y="1667"/>
              <a:ext cx="191" cy="0"/>
            </a:xfrm>
            <a:prstGeom prst="line">
              <a:avLst/>
            </a:prstGeom>
            <a:noFill/>
            <a:ln w="12600" cap="sq">
              <a:solidFill>
                <a:srgbClr val="FAFD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604" name="Line 113"/>
            <p:cNvSpPr>
              <a:spLocks noChangeShapeType="1"/>
            </p:cNvSpPr>
            <p:nvPr/>
          </p:nvSpPr>
          <p:spPr bwMode="auto">
            <a:xfrm flipH="1">
              <a:off x="3259" y="3936"/>
              <a:ext cx="2161" cy="0"/>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grpSp>
      <p:sp>
        <p:nvSpPr>
          <p:cNvPr id="55410" name="Line 114"/>
          <p:cNvSpPr>
            <a:spLocks noChangeShapeType="1"/>
          </p:cNvSpPr>
          <p:nvPr/>
        </p:nvSpPr>
        <p:spPr bwMode="auto">
          <a:xfrm flipV="1">
            <a:off x="8528050" y="2055814"/>
            <a:ext cx="1588" cy="223837"/>
          </a:xfrm>
          <a:prstGeom prst="line">
            <a:avLst/>
          </a:prstGeom>
          <a:noFill/>
          <a:ln w="12600" cap="sq">
            <a:solidFill>
              <a:srgbClr val="FAFD0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grpSp>
        <p:nvGrpSpPr>
          <p:cNvPr id="55411" name="Group 115"/>
          <p:cNvGrpSpPr>
            <a:grpSpLocks/>
          </p:cNvGrpSpPr>
          <p:nvPr/>
        </p:nvGrpSpPr>
        <p:grpSpPr bwMode="auto">
          <a:xfrm>
            <a:off x="1670051" y="609601"/>
            <a:ext cx="8380413" cy="1541463"/>
            <a:chOff x="92" y="384"/>
            <a:chExt cx="5279" cy="971"/>
          </a:xfrm>
        </p:grpSpPr>
        <p:sp>
          <p:nvSpPr>
            <p:cNvPr id="107539" name="Rectangle 116"/>
            <p:cNvSpPr>
              <a:spLocks noChangeArrowheads="1"/>
            </p:cNvSpPr>
            <p:nvPr/>
          </p:nvSpPr>
          <p:spPr bwMode="auto">
            <a:xfrm>
              <a:off x="92" y="430"/>
              <a:ext cx="1631" cy="879"/>
            </a:xfrm>
            <a:prstGeom prst="rect">
              <a:avLst/>
            </a:prstGeom>
            <a:solidFill>
              <a:srgbClr val="3366FF"/>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40" name="Rectangle 117"/>
            <p:cNvSpPr>
              <a:spLocks noChangeArrowheads="1"/>
            </p:cNvSpPr>
            <p:nvPr/>
          </p:nvSpPr>
          <p:spPr bwMode="auto">
            <a:xfrm>
              <a:off x="1964" y="430"/>
              <a:ext cx="1583" cy="648"/>
            </a:xfrm>
            <a:prstGeom prst="rect">
              <a:avLst/>
            </a:prstGeom>
            <a:solidFill>
              <a:srgbClr val="3366FF"/>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grpSp>
          <p:nvGrpSpPr>
            <p:cNvPr id="107541" name="Group 118"/>
            <p:cNvGrpSpPr>
              <a:grpSpLocks/>
            </p:cNvGrpSpPr>
            <p:nvPr/>
          </p:nvGrpSpPr>
          <p:grpSpPr bwMode="auto">
            <a:xfrm>
              <a:off x="1916" y="384"/>
              <a:ext cx="1631" cy="846"/>
              <a:chOff x="1916" y="384"/>
              <a:chExt cx="1631" cy="846"/>
            </a:xfrm>
          </p:grpSpPr>
          <p:sp>
            <p:nvSpPr>
              <p:cNvPr id="107555" name="Text Box 119"/>
              <p:cNvSpPr txBox="1">
                <a:spLocks noChangeArrowheads="1"/>
              </p:cNvSpPr>
              <p:nvPr/>
            </p:nvSpPr>
            <p:spPr bwMode="auto">
              <a:xfrm>
                <a:off x="2012" y="384"/>
                <a:ext cx="1439"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b="1">
                    <a:solidFill>
                      <a:srgbClr val="FAFD00"/>
                    </a:solidFill>
                  </a:rPr>
                  <a:t>Ambiente Ecológico</a:t>
                </a:r>
              </a:p>
            </p:txBody>
          </p:sp>
          <p:sp>
            <p:nvSpPr>
              <p:cNvPr id="107556" name="Text Box 120"/>
              <p:cNvSpPr txBox="1">
                <a:spLocks noChangeArrowheads="1"/>
              </p:cNvSpPr>
              <p:nvPr/>
            </p:nvSpPr>
            <p:spPr bwMode="auto">
              <a:xfrm>
                <a:off x="1916" y="615"/>
                <a:ext cx="1631" cy="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30000"/>
                  </a:lnSpc>
                  <a:spcBef>
                    <a:spcPts val="1000"/>
                  </a:spcBef>
                  <a:buClrTx/>
                </a:pPr>
                <a:r>
                  <a:rPr lang="es-ES" altLang="es-MX" sz="1600">
                    <a:solidFill>
                      <a:srgbClr val="FAFD00"/>
                    </a:solidFill>
                  </a:rPr>
                  <a:t>- </a:t>
                </a:r>
                <a:r>
                  <a:rPr lang="es-ES" altLang="es-MX" sz="1600" b="1">
                    <a:solidFill>
                      <a:srgbClr val="FAFD00"/>
                    </a:solidFill>
                  </a:rPr>
                  <a:t>Clima, Topografía, Suelos</a:t>
                </a:r>
              </a:p>
              <a:p>
                <a:pPr>
                  <a:lnSpc>
                    <a:spcPct val="30000"/>
                  </a:lnSpc>
                  <a:spcBef>
                    <a:spcPts val="1000"/>
                  </a:spcBef>
                  <a:buClrTx/>
                </a:pPr>
                <a:r>
                  <a:rPr lang="es-ES" altLang="es-MX" sz="1600" b="1">
                    <a:solidFill>
                      <a:srgbClr val="FAFD00"/>
                    </a:solidFill>
                  </a:rPr>
                  <a:t>- Vegetación, Plantas</a:t>
                </a:r>
              </a:p>
              <a:p>
                <a:pPr>
                  <a:lnSpc>
                    <a:spcPct val="30000"/>
                  </a:lnSpc>
                  <a:spcBef>
                    <a:spcPts val="1000"/>
                  </a:spcBef>
                  <a:buClrTx/>
                </a:pPr>
                <a:r>
                  <a:rPr lang="es-ES" altLang="es-MX" sz="1600" b="1">
                    <a:solidFill>
                      <a:srgbClr val="FAFD00"/>
                    </a:solidFill>
                  </a:rPr>
                  <a:t>- Enfermedades y Plagas</a:t>
                </a:r>
              </a:p>
              <a:p>
                <a:pPr>
                  <a:lnSpc>
                    <a:spcPct val="30000"/>
                  </a:lnSpc>
                  <a:spcBef>
                    <a:spcPts val="1000"/>
                  </a:spcBef>
                  <a:buClrTx/>
                </a:pPr>
                <a:r>
                  <a:rPr lang="es-ES" altLang="es-MX" sz="1600" b="1">
                    <a:solidFill>
                      <a:srgbClr val="FAFD00"/>
                    </a:solidFill>
                  </a:rPr>
                  <a:t>- Animales</a:t>
                </a:r>
              </a:p>
              <a:p>
                <a:pPr>
                  <a:lnSpc>
                    <a:spcPct val="30000"/>
                  </a:lnSpc>
                  <a:spcBef>
                    <a:spcPts val="1000"/>
                  </a:spcBef>
                  <a:buClrTx/>
                </a:pPr>
                <a:endParaRPr lang="es-ES" altLang="es-MX" sz="1600" b="1">
                  <a:solidFill>
                    <a:srgbClr val="FAFD00"/>
                  </a:solidFill>
                </a:endParaRPr>
              </a:p>
            </p:txBody>
          </p:sp>
        </p:grpSp>
        <p:grpSp>
          <p:nvGrpSpPr>
            <p:cNvPr id="107542" name="Group 121"/>
            <p:cNvGrpSpPr>
              <a:grpSpLocks/>
            </p:cNvGrpSpPr>
            <p:nvPr/>
          </p:nvGrpSpPr>
          <p:grpSpPr bwMode="auto">
            <a:xfrm>
              <a:off x="3596" y="393"/>
              <a:ext cx="1775" cy="915"/>
              <a:chOff x="3596" y="393"/>
              <a:chExt cx="1775" cy="915"/>
            </a:xfrm>
          </p:grpSpPr>
          <p:sp>
            <p:nvSpPr>
              <p:cNvPr id="107553" name="Rectangle 122"/>
              <p:cNvSpPr>
                <a:spLocks noChangeArrowheads="1"/>
              </p:cNvSpPr>
              <p:nvPr/>
            </p:nvSpPr>
            <p:spPr bwMode="auto">
              <a:xfrm>
                <a:off x="3596" y="430"/>
                <a:ext cx="1775" cy="878"/>
              </a:xfrm>
              <a:prstGeom prst="rect">
                <a:avLst/>
              </a:prstGeom>
              <a:solidFill>
                <a:srgbClr val="3366FF"/>
              </a:solidFill>
              <a:ln w="12600" cap="sq">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7554" name="Text Box 123"/>
              <p:cNvSpPr txBox="1">
                <a:spLocks noChangeArrowheads="1"/>
              </p:cNvSpPr>
              <p:nvPr/>
            </p:nvSpPr>
            <p:spPr bwMode="auto">
              <a:xfrm>
                <a:off x="3596" y="393"/>
                <a:ext cx="1583"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b="1">
                    <a:solidFill>
                      <a:srgbClr val="FAFD00"/>
                    </a:solidFill>
                  </a:rPr>
                  <a:t>Ambiente Institucional</a:t>
                </a:r>
              </a:p>
            </p:txBody>
          </p:sp>
        </p:grpSp>
        <p:sp>
          <p:nvSpPr>
            <p:cNvPr id="107543" name="Text Box 124"/>
            <p:cNvSpPr txBox="1">
              <a:spLocks noChangeArrowheads="1"/>
            </p:cNvSpPr>
            <p:nvPr/>
          </p:nvSpPr>
          <p:spPr bwMode="auto">
            <a:xfrm>
              <a:off x="3740" y="708"/>
              <a:ext cx="1583" cy="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30000"/>
                </a:lnSpc>
                <a:spcBef>
                  <a:spcPts val="1000"/>
                </a:spcBef>
                <a:buClrTx/>
              </a:pPr>
              <a:r>
                <a:rPr lang="es-ES" altLang="es-MX" sz="1600">
                  <a:solidFill>
                    <a:srgbClr val="FAFD00"/>
                  </a:solidFill>
                </a:rPr>
                <a:t>- </a:t>
              </a:r>
              <a:r>
                <a:rPr lang="es-ES" altLang="es-MX" sz="1600" b="1">
                  <a:solidFill>
                    <a:srgbClr val="FAFD00"/>
                  </a:solidFill>
                </a:rPr>
                <a:t>Políticas Agrícolas</a:t>
              </a:r>
            </a:p>
            <a:p>
              <a:pPr>
                <a:lnSpc>
                  <a:spcPct val="30000"/>
                </a:lnSpc>
                <a:spcBef>
                  <a:spcPts val="1000"/>
                </a:spcBef>
                <a:buClrTx/>
              </a:pPr>
              <a:r>
                <a:rPr lang="es-ES" altLang="es-MX" sz="1600" b="1">
                  <a:solidFill>
                    <a:srgbClr val="FAFD00"/>
                  </a:solidFill>
                </a:rPr>
                <a:t>- Mercados, Capital</a:t>
              </a:r>
            </a:p>
            <a:p>
              <a:pPr>
                <a:lnSpc>
                  <a:spcPct val="30000"/>
                </a:lnSpc>
                <a:spcBef>
                  <a:spcPts val="1000"/>
                </a:spcBef>
                <a:buClrTx/>
              </a:pPr>
              <a:r>
                <a:rPr lang="es-ES" altLang="es-MX" sz="1600" b="1">
                  <a:solidFill>
                    <a:srgbClr val="FAFD00"/>
                  </a:solidFill>
                </a:rPr>
                <a:t>- Tenencia de la tierra</a:t>
              </a:r>
            </a:p>
            <a:p>
              <a:pPr>
                <a:lnSpc>
                  <a:spcPct val="30000"/>
                </a:lnSpc>
                <a:spcBef>
                  <a:spcPts val="1000"/>
                </a:spcBef>
                <a:buClrTx/>
              </a:pPr>
              <a:r>
                <a:rPr lang="es-ES" altLang="es-MX" sz="1600" b="1">
                  <a:solidFill>
                    <a:srgbClr val="FAFD00"/>
                  </a:solidFill>
                </a:rPr>
                <a:t>- Tamaño de los predios</a:t>
              </a:r>
            </a:p>
            <a:p>
              <a:pPr>
                <a:lnSpc>
                  <a:spcPct val="30000"/>
                </a:lnSpc>
                <a:spcBef>
                  <a:spcPts val="1000"/>
                </a:spcBef>
                <a:buClrTx/>
              </a:pPr>
              <a:r>
                <a:rPr lang="es-ES" altLang="es-MX" sz="1600" b="1">
                  <a:solidFill>
                    <a:srgbClr val="FAFD00"/>
                  </a:solidFill>
                </a:rPr>
                <a:t>- Derechos de propiedad</a:t>
              </a:r>
            </a:p>
          </p:txBody>
        </p:sp>
        <p:grpSp>
          <p:nvGrpSpPr>
            <p:cNvPr id="107544" name="Group 125"/>
            <p:cNvGrpSpPr>
              <a:grpSpLocks/>
            </p:cNvGrpSpPr>
            <p:nvPr/>
          </p:nvGrpSpPr>
          <p:grpSpPr bwMode="auto">
            <a:xfrm>
              <a:off x="92" y="430"/>
              <a:ext cx="1679" cy="873"/>
              <a:chOff x="92" y="430"/>
              <a:chExt cx="1679" cy="873"/>
            </a:xfrm>
          </p:grpSpPr>
          <p:sp>
            <p:nvSpPr>
              <p:cNvPr id="107551" name="Text Box 126"/>
              <p:cNvSpPr txBox="1">
                <a:spLocks noChangeArrowheads="1"/>
              </p:cNvSpPr>
              <p:nvPr/>
            </p:nvSpPr>
            <p:spPr bwMode="auto">
              <a:xfrm>
                <a:off x="92" y="430"/>
                <a:ext cx="1679"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125"/>
                  </a:spcBef>
                  <a:buClrTx/>
                </a:pPr>
                <a:r>
                  <a:rPr lang="es-ES" altLang="es-MX" sz="1800" b="1">
                    <a:solidFill>
                      <a:srgbClr val="FAFD00"/>
                    </a:solidFill>
                  </a:rPr>
                  <a:t>Ambiente Sociocultural</a:t>
                </a:r>
              </a:p>
            </p:txBody>
          </p:sp>
          <p:sp>
            <p:nvSpPr>
              <p:cNvPr id="107552" name="Text Box 127"/>
              <p:cNvSpPr txBox="1">
                <a:spLocks noChangeArrowheads="1"/>
              </p:cNvSpPr>
              <p:nvPr/>
            </p:nvSpPr>
            <p:spPr bwMode="auto">
              <a:xfrm>
                <a:off x="428" y="688"/>
                <a:ext cx="1247" cy="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lnSpc>
                    <a:spcPct val="30000"/>
                  </a:lnSpc>
                  <a:spcBef>
                    <a:spcPts val="1000"/>
                  </a:spcBef>
                  <a:buClrTx/>
                </a:pPr>
                <a:r>
                  <a:rPr lang="es-ES" altLang="es-MX" sz="1600">
                    <a:solidFill>
                      <a:srgbClr val="FAFD00"/>
                    </a:solidFill>
                  </a:rPr>
                  <a:t>- </a:t>
                </a:r>
                <a:r>
                  <a:rPr lang="es-ES" altLang="es-MX" sz="1600" b="1">
                    <a:solidFill>
                      <a:srgbClr val="FAFD00"/>
                    </a:solidFill>
                  </a:rPr>
                  <a:t>Cultura</a:t>
                </a:r>
              </a:p>
              <a:p>
                <a:pPr>
                  <a:lnSpc>
                    <a:spcPct val="30000"/>
                  </a:lnSpc>
                  <a:spcBef>
                    <a:spcPts val="1000"/>
                  </a:spcBef>
                  <a:buClrTx/>
                </a:pPr>
                <a:r>
                  <a:rPr lang="es-ES" altLang="es-MX" sz="1600" b="1">
                    <a:solidFill>
                      <a:srgbClr val="FAFD00"/>
                    </a:solidFill>
                  </a:rPr>
                  <a:t>- Tradición</a:t>
                </a:r>
              </a:p>
              <a:p>
                <a:pPr>
                  <a:lnSpc>
                    <a:spcPct val="30000"/>
                  </a:lnSpc>
                  <a:spcBef>
                    <a:spcPts val="1000"/>
                  </a:spcBef>
                  <a:buClrTx/>
                </a:pPr>
                <a:r>
                  <a:rPr lang="es-ES" altLang="es-MX" sz="1600" b="1">
                    <a:solidFill>
                      <a:srgbClr val="FAFD00"/>
                    </a:solidFill>
                  </a:rPr>
                  <a:t>- Educación</a:t>
                </a:r>
              </a:p>
              <a:p>
                <a:pPr>
                  <a:lnSpc>
                    <a:spcPct val="30000"/>
                  </a:lnSpc>
                  <a:spcBef>
                    <a:spcPts val="1000"/>
                  </a:spcBef>
                  <a:buClrTx/>
                </a:pPr>
                <a:r>
                  <a:rPr lang="es-ES" altLang="es-MX" sz="1600" b="1">
                    <a:solidFill>
                      <a:srgbClr val="FAFD00"/>
                    </a:solidFill>
                  </a:rPr>
                  <a:t>- Capital Humano</a:t>
                </a:r>
              </a:p>
              <a:p>
                <a:pPr>
                  <a:lnSpc>
                    <a:spcPct val="30000"/>
                  </a:lnSpc>
                  <a:spcBef>
                    <a:spcPts val="1000"/>
                  </a:spcBef>
                  <a:buClrTx/>
                </a:pPr>
                <a:r>
                  <a:rPr lang="es-ES" altLang="es-MX" sz="1600" b="1">
                    <a:solidFill>
                      <a:srgbClr val="FAFD00"/>
                    </a:solidFill>
                  </a:rPr>
                  <a:t>- Factores Sociales</a:t>
                </a:r>
              </a:p>
            </p:txBody>
          </p:sp>
        </p:grpSp>
        <p:sp>
          <p:nvSpPr>
            <p:cNvPr id="107545" name="Line 128"/>
            <p:cNvSpPr>
              <a:spLocks noChangeShapeType="1"/>
            </p:cNvSpPr>
            <p:nvPr/>
          </p:nvSpPr>
          <p:spPr bwMode="auto">
            <a:xfrm>
              <a:off x="1868" y="662"/>
              <a:ext cx="95" cy="0"/>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46" name="Line 129"/>
            <p:cNvSpPr>
              <a:spLocks noChangeShapeType="1"/>
            </p:cNvSpPr>
            <p:nvPr/>
          </p:nvSpPr>
          <p:spPr bwMode="auto">
            <a:xfrm>
              <a:off x="2684" y="1079"/>
              <a:ext cx="0" cy="276"/>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47" name="Line 130"/>
            <p:cNvSpPr>
              <a:spLocks noChangeShapeType="1"/>
            </p:cNvSpPr>
            <p:nvPr/>
          </p:nvSpPr>
          <p:spPr bwMode="auto">
            <a:xfrm>
              <a:off x="1724" y="1171"/>
              <a:ext cx="719" cy="0"/>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48" name="Line 131"/>
            <p:cNvSpPr>
              <a:spLocks noChangeShapeType="1"/>
            </p:cNvSpPr>
            <p:nvPr/>
          </p:nvSpPr>
          <p:spPr bwMode="auto">
            <a:xfrm>
              <a:off x="2444" y="1171"/>
              <a:ext cx="0" cy="184"/>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49" name="Line 132"/>
            <p:cNvSpPr>
              <a:spLocks noChangeShapeType="1"/>
            </p:cNvSpPr>
            <p:nvPr/>
          </p:nvSpPr>
          <p:spPr bwMode="auto">
            <a:xfrm flipH="1">
              <a:off x="2875" y="1171"/>
              <a:ext cx="721" cy="0"/>
            </a:xfrm>
            <a:prstGeom prst="line">
              <a:avLst/>
            </a:prstGeom>
            <a:noFill/>
            <a:ln w="12600" cap="sq">
              <a:solidFill>
                <a:srgbClr val="FAFD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107550" name="Line 133"/>
            <p:cNvSpPr>
              <a:spLocks noChangeShapeType="1"/>
            </p:cNvSpPr>
            <p:nvPr/>
          </p:nvSpPr>
          <p:spPr bwMode="auto">
            <a:xfrm>
              <a:off x="2876" y="1171"/>
              <a:ext cx="0" cy="184"/>
            </a:xfrm>
            <a:prstGeom prst="line">
              <a:avLst/>
            </a:prstGeom>
            <a:noFill/>
            <a:ln w="12600" cap="sq">
              <a:solidFill>
                <a:srgbClr val="FAFD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grpSp>
      <p:sp>
        <p:nvSpPr>
          <p:cNvPr id="107538" name="Text Box 135"/>
          <p:cNvSpPr txBox="1">
            <a:spLocks noChangeArrowheads="1"/>
          </p:cNvSpPr>
          <p:nvPr/>
        </p:nvSpPr>
        <p:spPr bwMode="auto">
          <a:xfrm>
            <a:off x="2127250" y="0"/>
            <a:ext cx="8534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1pPr>
            <a:lvl2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2pPr>
            <a:lvl3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3pPr>
            <a:lvl4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4pPr>
            <a:lvl5pPr>
              <a:spcBef>
                <a:spcPts val="1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1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icrosoft YaHei" panose="020B0503020204020204" pitchFamily="34" charset="-122"/>
              </a:defRPr>
            </a:lvl9pPr>
          </a:lstStyle>
          <a:p>
            <a:pPr>
              <a:spcBef>
                <a:spcPts val="1750"/>
              </a:spcBef>
              <a:buClrTx/>
            </a:pPr>
            <a:r>
              <a:rPr lang="es-ES" altLang="es-MX" sz="2800" b="1">
                <a:solidFill>
                  <a:srgbClr val="FAFD00"/>
                </a:solidFill>
              </a:rPr>
              <a:t>Complejidad de los sistemas de producción/decisión</a:t>
            </a:r>
          </a:p>
        </p:txBody>
      </p:sp>
    </p:spTree>
    <p:extLst>
      <p:ext uri="{BB962C8B-B14F-4D97-AF65-F5344CB8AC3E}">
        <p14:creationId xmlns:p14="http://schemas.microsoft.com/office/powerpoint/2010/main" val="107384225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499"/>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499"/>
                                          </p:stCondLst>
                                        </p:cTn>
                                        <p:tgtEl>
                                          <p:spTgt spid="5535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499"/>
                                          </p:stCondLst>
                                        </p:cTn>
                                        <p:tgtEl>
                                          <p:spTgt spid="554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499"/>
                                          </p:stCondLst>
                                        </p:cTn>
                                        <p:tgtEl>
                                          <p:spTgt spid="5536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499"/>
                                          </p:stCondLst>
                                        </p:cTn>
                                        <p:tgtEl>
                                          <p:spTgt spid="5529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grpId="0" nodeType="clickEffect">
                                  <p:stCondLst>
                                    <p:cond delay="0"/>
                                  </p:stCondLst>
                                  <p:childTnLst>
                                    <p:set>
                                      <p:cBhvr additive="repl">
                                        <p:cTn id="26" dur="1" fill="hold">
                                          <p:stCondLst>
                                            <p:cond delay="499"/>
                                          </p:stCondLst>
                                        </p:cTn>
                                        <p:tgtEl>
                                          <p:spTgt spid="5535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grpId="0" nodeType="clickEffect">
                                  <p:stCondLst>
                                    <p:cond delay="0"/>
                                  </p:stCondLst>
                                  <p:childTnLst>
                                    <p:set>
                                      <p:cBhvr additive="repl">
                                        <p:cTn id="30" dur="1" fill="hold">
                                          <p:stCondLst>
                                            <p:cond delay="499"/>
                                          </p:stCondLst>
                                        </p:cTn>
                                        <p:tgtEl>
                                          <p:spTgt spid="5535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nodeType="clickEffect">
                                  <p:stCondLst>
                                    <p:cond delay="0"/>
                                  </p:stCondLst>
                                  <p:childTnLst>
                                    <p:set>
                                      <p:cBhvr additive="repl">
                                        <p:cTn id="34" dur="1" fill="hold">
                                          <p:stCondLst>
                                            <p:cond delay="499"/>
                                          </p:stCondLst>
                                        </p:cTn>
                                        <p:tgtEl>
                                          <p:spTgt spid="55355">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fill="hold" nodeType="clickEffect">
                                  <p:stCondLst>
                                    <p:cond delay="0"/>
                                  </p:stCondLst>
                                  <p:childTnLst>
                                    <p:set>
                                      <p:cBhvr additive="repl">
                                        <p:cTn id="38" dur="1" fill="hold">
                                          <p:stCondLst>
                                            <p:cond delay="499"/>
                                          </p:stCondLst>
                                        </p:cTn>
                                        <p:tgtEl>
                                          <p:spTgt spid="55356">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fill="hold" grpId="0" nodeType="clickEffect">
                                  <p:stCondLst>
                                    <p:cond delay="0"/>
                                  </p:stCondLst>
                                  <p:childTnLst>
                                    <p:set>
                                      <p:cBhvr additive="repl">
                                        <p:cTn id="42" dur="1" fill="hold">
                                          <p:stCondLst>
                                            <p:cond delay="499"/>
                                          </p:stCondLst>
                                        </p:cTn>
                                        <p:tgtEl>
                                          <p:spTgt spid="5535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fill="hold" grpId="0" nodeType="clickEffect">
                                  <p:stCondLst>
                                    <p:cond delay="0"/>
                                  </p:stCondLst>
                                  <p:childTnLst>
                                    <p:set>
                                      <p:cBhvr additive="repl">
                                        <p:cTn id="46" dur="1" fill="hold">
                                          <p:stCondLst>
                                            <p:cond delay="499"/>
                                          </p:stCondLst>
                                        </p:cTn>
                                        <p:tgtEl>
                                          <p:spTgt spid="5535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fill="hold" grpId="0" nodeType="clickEffect">
                                  <p:stCondLst>
                                    <p:cond delay="0"/>
                                  </p:stCondLst>
                                  <p:childTnLst>
                                    <p:set>
                                      <p:cBhvr additive="repl">
                                        <p:cTn id="50" dur="1" fill="hold">
                                          <p:stCondLst>
                                            <p:cond delay="499"/>
                                          </p:stCondLst>
                                        </p:cTn>
                                        <p:tgtEl>
                                          <p:spTgt spid="5535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fill="hold" grpId="0" nodeType="clickEffect">
                                  <p:stCondLst>
                                    <p:cond delay="0"/>
                                  </p:stCondLst>
                                  <p:childTnLst>
                                    <p:set>
                                      <p:cBhvr additive="repl">
                                        <p:cTn id="54" dur="1" fill="hold">
                                          <p:stCondLst>
                                            <p:cond delay="499"/>
                                          </p:stCondLst>
                                        </p:cTn>
                                        <p:tgtEl>
                                          <p:spTgt spid="5536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fill="hold" grpId="0" nodeType="clickEffect">
                                  <p:stCondLst>
                                    <p:cond delay="0"/>
                                  </p:stCondLst>
                                  <p:childTnLst>
                                    <p:set>
                                      <p:cBhvr additive="repl">
                                        <p:cTn id="58" dur="1" fill="hold">
                                          <p:stCondLst>
                                            <p:cond delay="499"/>
                                          </p:stCondLst>
                                        </p:cTn>
                                        <p:tgtEl>
                                          <p:spTgt spid="55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352" grpId="0" animBg="1"/>
      <p:bldP spid="55353" grpId="0" animBg="1"/>
      <p:bldP spid="55357" grpId="0" animBg="1"/>
      <p:bldP spid="55358" grpId="0" animBg="1"/>
      <p:bldP spid="55359" grpId="0" animBg="1"/>
      <p:bldP spid="55360" grpId="0" animBg="1"/>
      <p:bldP spid="554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
          <p:cNvSpPr>
            <a:spLocks noChangeArrowheads="1"/>
          </p:cNvSpPr>
          <p:nvPr/>
        </p:nvSpPr>
        <p:spPr bwMode="auto">
          <a:xfrm>
            <a:off x="1524000" y="4648200"/>
            <a:ext cx="9144000" cy="304800"/>
          </a:xfrm>
          <a:prstGeom prst="rect">
            <a:avLst/>
          </a:prstGeom>
          <a:solidFill>
            <a:srgbClr val="008000"/>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9571" name="Rectangle 2"/>
          <p:cNvSpPr>
            <a:spLocks noChangeArrowheads="1"/>
          </p:cNvSpPr>
          <p:nvPr/>
        </p:nvSpPr>
        <p:spPr bwMode="auto">
          <a:xfrm>
            <a:off x="1524000" y="5410200"/>
            <a:ext cx="9144000" cy="304800"/>
          </a:xfrm>
          <a:prstGeom prst="rect">
            <a:avLst/>
          </a:prstGeom>
          <a:solidFill>
            <a:srgbClr val="003300"/>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9572" name="Rectangle 3"/>
          <p:cNvSpPr>
            <a:spLocks noChangeArrowheads="1"/>
          </p:cNvSpPr>
          <p:nvPr/>
        </p:nvSpPr>
        <p:spPr bwMode="auto">
          <a:xfrm>
            <a:off x="7543800" y="2133600"/>
            <a:ext cx="1600200" cy="457200"/>
          </a:xfrm>
          <a:prstGeom prst="rect">
            <a:avLst/>
          </a:prstGeom>
          <a:solidFill>
            <a:srgbClr val="008000"/>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9573" name="Rectangle 4"/>
          <p:cNvSpPr>
            <a:spLocks noChangeArrowheads="1"/>
          </p:cNvSpPr>
          <p:nvPr/>
        </p:nvSpPr>
        <p:spPr bwMode="auto">
          <a:xfrm>
            <a:off x="1524000" y="2133600"/>
            <a:ext cx="9144000" cy="1524000"/>
          </a:xfrm>
          <a:prstGeom prst="rect">
            <a:avLst/>
          </a:prstGeom>
          <a:solidFill>
            <a:srgbClr val="993300"/>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9574" name="Rectangle 5"/>
          <p:cNvSpPr>
            <a:spLocks noChangeArrowheads="1"/>
          </p:cNvSpPr>
          <p:nvPr/>
        </p:nvSpPr>
        <p:spPr bwMode="auto">
          <a:xfrm>
            <a:off x="1524000" y="1066800"/>
            <a:ext cx="9144000" cy="1066800"/>
          </a:xfrm>
          <a:prstGeom prst="rect">
            <a:avLst/>
          </a:prstGeom>
          <a:solidFill>
            <a:srgbClr val="808000"/>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sp>
        <p:nvSpPr>
          <p:cNvPr id="109575" name="Rectangle 6"/>
          <p:cNvSpPr>
            <a:spLocks noChangeArrowheads="1"/>
          </p:cNvSpPr>
          <p:nvPr/>
        </p:nvSpPr>
        <p:spPr bwMode="auto">
          <a:xfrm>
            <a:off x="1524000" y="762000"/>
            <a:ext cx="76200" cy="76200"/>
          </a:xfrm>
          <a:prstGeom prst="rect">
            <a:avLst/>
          </a:prstGeom>
          <a:solidFill>
            <a:srgbClr val="F57B49"/>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1500"/>
              </a:spcBef>
              <a:buClr>
                <a:srgbClr val="000000"/>
              </a:buClr>
              <a:buSzPct val="100000"/>
            </a:pPr>
            <a:endParaRPr lang="es-MX" altLang="es-MX"/>
          </a:p>
        </p:txBody>
      </p:sp>
      <p:graphicFrame>
        <p:nvGraphicFramePr>
          <p:cNvPr id="109576" name="Object 7"/>
          <p:cNvGraphicFramePr>
            <a:graphicFrameLocks noChangeAspect="1"/>
          </p:cNvGraphicFramePr>
          <p:nvPr>
            <p:extLst>
              <p:ext uri="{D42A27DB-BD31-4B8C-83A1-F6EECF244321}">
                <p14:modId xmlns:p14="http://schemas.microsoft.com/office/powerpoint/2010/main" val="1416708542"/>
              </p:ext>
            </p:extLst>
          </p:nvPr>
        </p:nvGraphicFramePr>
        <p:xfrm>
          <a:off x="-1" y="449178"/>
          <a:ext cx="12192001" cy="6104021"/>
        </p:xfrm>
        <a:graphic>
          <a:graphicData uri="http://schemas.openxmlformats.org/presentationml/2006/ole">
            <mc:AlternateContent xmlns:mc="http://schemas.openxmlformats.org/markup-compatibility/2006">
              <mc:Choice xmlns:v="urn:schemas-microsoft-com:vml" Requires="v">
                <p:oleObj r:id="rId3" imgW="457193" imgH="457193" progId="">
                  <p:embed/>
                </p:oleObj>
              </mc:Choice>
              <mc:Fallback>
                <p:oleObj r:id="rId3" imgW="457193" imgH="457193"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49178"/>
                        <a:ext cx="12192001" cy="610402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290537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5F2F4-F271-214F-9805-890F9A0A8FB3}"/>
              </a:ext>
            </a:extLst>
          </p:cNvPr>
          <p:cNvSpPr>
            <a:spLocks noGrp="1"/>
          </p:cNvSpPr>
          <p:nvPr>
            <p:ph type="title"/>
          </p:nvPr>
        </p:nvSpPr>
        <p:spPr>
          <a:xfrm>
            <a:off x="886742" y="280737"/>
            <a:ext cx="9404723" cy="1400530"/>
          </a:xfrm>
        </p:spPr>
        <p:txBody>
          <a:bodyPr/>
          <a:lstStyle/>
          <a:p>
            <a:r>
              <a:rPr lang="es-UY" dirty="0"/>
              <a:t>Cadenas de Valor Agroindustrial </a:t>
            </a:r>
          </a:p>
        </p:txBody>
      </p:sp>
      <p:sp>
        <p:nvSpPr>
          <p:cNvPr id="3" name="Marcador de contenido 2">
            <a:extLst>
              <a:ext uri="{FF2B5EF4-FFF2-40B4-BE49-F238E27FC236}">
                <a16:creationId xmlns:a16="http://schemas.microsoft.com/office/drawing/2014/main" id="{2B167C67-F29A-617C-4842-94165D23EDEF}"/>
              </a:ext>
            </a:extLst>
          </p:cNvPr>
          <p:cNvSpPr>
            <a:spLocks noGrp="1"/>
          </p:cNvSpPr>
          <p:nvPr>
            <p:ph idx="1"/>
          </p:nvPr>
        </p:nvSpPr>
        <p:spPr>
          <a:xfrm>
            <a:off x="497305" y="1267326"/>
            <a:ext cx="11048583" cy="5309937"/>
          </a:xfrm>
        </p:spPr>
        <p:txBody>
          <a:bodyPr>
            <a:normAutofit/>
          </a:bodyPr>
          <a:lstStyle/>
          <a:p>
            <a:r>
              <a:rPr lang="es-UY" sz="2600" b="1" dirty="0"/>
              <a:t>En 1985 Michel Porter, profesor en la Universidad de Harvard  desarrolla </a:t>
            </a:r>
            <a:r>
              <a:rPr lang="es-UY" sz="2200" b="1" dirty="0"/>
              <a:t>las bases del modelo conceptual de cadena de valor empresarial.</a:t>
            </a:r>
          </a:p>
          <a:p>
            <a:endParaRPr lang="es-UY" sz="2200" b="1" dirty="0"/>
          </a:p>
          <a:p>
            <a:r>
              <a:rPr lang="es-UY" sz="2400" b="1" dirty="0"/>
              <a:t> De acuerdo con Porter, el sistema de valor incluye proveedores que aportan insumos como materias primas, suministros y servicios requeridos por las Cadenas de valor, que los adquiere para transformarlos, mejorarlos y/o comercializarlos mediante otra Cadena de valor. </a:t>
            </a:r>
          </a:p>
          <a:p>
            <a:endParaRPr lang="es-UY" dirty="0"/>
          </a:p>
        </p:txBody>
      </p:sp>
    </p:spTree>
    <p:extLst>
      <p:ext uri="{BB962C8B-B14F-4D97-AF65-F5344CB8AC3E}">
        <p14:creationId xmlns:p14="http://schemas.microsoft.com/office/powerpoint/2010/main" val="4285421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AC52AB-E755-18F3-F5C0-2F175CD52791}"/>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FF49B502-FA00-6755-D4C6-0E47331251AD}"/>
              </a:ext>
            </a:extLst>
          </p:cNvPr>
          <p:cNvSpPr>
            <a:spLocks noGrp="1"/>
          </p:cNvSpPr>
          <p:nvPr>
            <p:ph idx="1"/>
          </p:nvPr>
        </p:nvSpPr>
        <p:spPr>
          <a:xfrm>
            <a:off x="272716" y="452718"/>
            <a:ext cx="11273173" cy="6156629"/>
          </a:xfrm>
        </p:spPr>
        <p:txBody>
          <a:bodyPr>
            <a:normAutofit/>
          </a:bodyPr>
          <a:lstStyle/>
          <a:p>
            <a:r>
              <a:rPr lang="es-UY" sz="2400" b="1" dirty="0"/>
              <a:t>Una definición posible establece la define como las relaciones que se establecen entre un conjunto de empresas integradas por proveedores, fabricantes, distribuidores y vendedores (mayoristas o detallistas) coordinados eficientemente por medio de relaciones de colaboración para colocar los requerimientos de insumos o productos en cada eslabón de la cadena en el tiempo preciso al menor costo, buscando el mayor impacto en las cadena de valor de los integrantes con el propósito de satisfacer los requerimientos de los consumidores finales” (Jiménez, 2000).</a:t>
            </a:r>
          </a:p>
          <a:p>
            <a:endParaRPr lang="es-UY" sz="2400" b="1" dirty="0"/>
          </a:p>
          <a:p>
            <a:r>
              <a:rPr lang="es-UY" sz="2400" b="1" dirty="0"/>
              <a:t>Ejemplo: el concepto del campo al plato</a:t>
            </a:r>
          </a:p>
          <a:p>
            <a:endParaRPr lang="es-UY" dirty="0"/>
          </a:p>
        </p:txBody>
      </p:sp>
    </p:spTree>
    <p:extLst>
      <p:ext uri="{BB962C8B-B14F-4D97-AF65-F5344CB8AC3E}">
        <p14:creationId xmlns:p14="http://schemas.microsoft.com/office/powerpoint/2010/main" val="1803401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E93837-7D16-DA02-4399-2A77F836D24B}"/>
              </a:ext>
            </a:extLst>
          </p:cNvPr>
          <p:cNvSpPr>
            <a:spLocks noGrp="1"/>
          </p:cNvSpPr>
          <p:nvPr>
            <p:ph type="title"/>
          </p:nvPr>
        </p:nvSpPr>
        <p:spPr/>
        <p:txBody>
          <a:bodyPr/>
          <a:lstStyle/>
          <a:p>
            <a:endParaRPr lang="es-UY"/>
          </a:p>
        </p:txBody>
      </p:sp>
      <p:pic>
        <p:nvPicPr>
          <p:cNvPr id="4" name="Marcador de contenido 3">
            <a:extLst>
              <a:ext uri="{FF2B5EF4-FFF2-40B4-BE49-F238E27FC236}">
                <a16:creationId xmlns:a16="http://schemas.microsoft.com/office/drawing/2014/main" id="{0F5A8F43-730B-DEEC-1D9B-ADD4E7D06C07}"/>
              </a:ext>
            </a:extLst>
          </p:cNvPr>
          <p:cNvPicPr>
            <a:picLocks noGrp="1" noChangeAspect="1"/>
          </p:cNvPicPr>
          <p:nvPr>
            <p:ph idx="1"/>
          </p:nvPr>
        </p:nvPicPr>
        <p:blipFill>
          <a:blip r:embed="rId2"/>
          <a:stretch>
            <a:fillRect/>
          </a:stretch>
        </p:blipFill>
        <p:spPr>
          <a:xfrm>
            <a:off x="646112" y="641683"/>
            <a:ext cx="10647530" cy="5983705"/>
          </a:xfrm>
          <a:prstGeom prst="rect">
            <a:avLst/>
          </a:prstGeom>
        </p:spPr>
      </p:pic>
    </p:spTree>
    <p:extLst>
      <p:ext uri="{BB962C8B-B14F-4D97-AF65-F5344CB8AC3E}">
        <p14:creationId xmlns:p14="http://schemas.microsoft.com/office/powerpoint/2010/main" val="3893148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177</TotalTime>
  <Words>418</Words>
  <Application>Microsoft Office PowerPoint</Application>
  <PresentationFormat>Panorámica</PresentationFormat>
  <Paragraphs>86</Paragraphs>
  <Slides>11</Slides>
  <Notes>6</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11</vt:i4>
      </vt:variant>
    </vt:vector>
  </HeadingPairs>
  <TitlesOfParts>
    <vt:vector size="17" baseType="lpstr">
      <vt:lpstr>Arial</vt:lpstr>
      <vt:lpstr>Calibri</vt:lpstr>
      <vt:lpstr>Century Gothic</vt:lpstr>
      <vt:lpstr>Times New Roman</vt:lpstr>
      <vt:lpstr>Wingdings 3</vt:lpstr>
      <vt:lpstr>Ion</vt:lpstr>
      <vt:lpstr>Resumen de Consideraciones</vt:lpstr>
      <vt:lpstr>Presentación de PowerPoint</vt:lpstr>
      <vt:lpstr>Presentación de PowerPoint</vt:lpstr>
      <vt:lpstr>Presentación de PowerPoint</vt:lpstr>
      <vt:lpstr>Presentación de PowerPoint</vt:lpstr>
      <vt:lpstr>Presentación de PowerPoint</vt:lpstr>
      <vt:lpstr>Cadenas de Valor Agroindustrial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Gustavo Ferreira</dc:creator>
  <cp:lastModifiedBy>Gustavo</cp:lastModifiedBy>
  <cp:revision>9</cp:revision>
  <dcterms:created xsi:type="dcterms:W3CDTF">2015-10-20T17:34:09Z</dcterms:created>
  <dcterms:modified xsi:type="dcterms:W3CDTF">2023-05-22T18:58:52Z</dcterms:modified>
</cp:coreProperties>
</file>