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4" r:id="rId5"/>
    <p:sldId id="259" r:id="rId6"/>
    <p:sldId id="260" r:id="rId7"/>
    <p:sldId id="261" r:id="rId8"/>
    <p:sldId id="262"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850" y="43"/>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9 Rectángulo"/>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10 Rectángulo"/>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7 Título"/>
          <p:cNvSpPr>
            <a:spLocks noGrp="1"/>
          </p:cNvSpPr>
          <p:nvPr>
            <p:ph type="ctrTitle"/>
          </p:nvPr>
        </p:nvSpPr>
        <p:spPr>
          <a:xfrm>
            <a:off x="3149600" y="4038600"/>
            <a:ext cx="8636000" cy="1828800"/>
          </a:xfrm>
        </p:spPr>
        <p:txBody>
          <a:bodyPr anchor="b"/>
          <a:lstStyle>
            <a:lvl1pPr>
              <a:defRPr cap="all" baseline="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EFC7850D-E518-4294-B890-31E97B13F7D1}" type="datetimeFigureOut">
              <a:rPr lang="pt-BR" smtClean="0"/>
              <a:t>24/04/2023</a:t>
            </a:fld>
            <a:endParaRPr lang="pt-BR"/>
          </a:p>
        </p:txBody>
      </p:sp>
      <p:sp>
        <p:nvSpPr>
          <p:cNvPr id="17" name="16 Marcador de pie de página"/>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pt-BR"/>
          </a:p>
        </p:txBody>
      </p:sp>
      <p:sp>
        <p:nvSpPr>
          <p:cNvPr id="29" name="28 Marcador de número de diapositiva"/>
          <p:cNvSpPr>
            <a:spLocks noGrp="1"/>
          </p:cNvSpPr>
          <p:nvPr>
            <p:ph type="sldNum" sz="quarter" idx="12"/>
          </p:nvPr>
        </p:nvSpPr>
        <p:spPr>
          <a:xfrm>
            <a:off x="10668000" y="228600"/>
            <a:ext cx="1117600" cy="381000"/>
          </a:xfrm>
        </p:spPr>
        <p:txBody>
          <a:bodyPr/>
          <a:lstStyle>
            <a:lvl1pPr>
              <a:defRPr>
                <a:solidFill>
                  <a:schemeClr val="tx2"/>
                </a:solidFill>
              </a:defRPr>
            </a:lvl1pPr>
          </a:lstStyle>
          <a:p>
            <a:fld id="{B56E78B5-9D3E-4717-B93D-F7AECDACECA0}"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EFC7850D-E518-4294-B890-31E97B13F7D1}" type="datetimeFigureOut">
              <a:rPr lang="pt-BR" smtClean="0"/>
              <a:t>24/04/2023</a:t>
            </a:fld>
            <a:endParaRPr lang="pt-BR"/>
          </a:p>
        </p:txBody>
      </p:sp>
      <p:sp>
        <p:nvSpPr>
          <p:cNvPr id="5" name="4 Marcador de pie de página"/>
          <p:cNvSpPr>
            <a:spLocks noGrp="1"/>
          </p:cNvSpPr>
          <p:nvPr>
            <p:ph type="ftr" sz="quarter" idx="11"/>
          </p:nvPr>
        </p:nvSpPr>
        <p:spPr/>
        <p:txBody>
          <a:bodyPr/>
          <a:lstStyle/>
          <a:p>
            <a:endParaRPr lang="pt-BR"/>
          </a:p>
        </p:txBody>
      </p:sp>
      <p:sp>
        <p:nvSpPr>
          <p:cNvPr id="6" name="5 Marcador de número de diapositiva"/>
          <p:cNvSpPr>
            <a:spLocks noGrp="1"/>
          </p:cNvSpPr>
          <p:nvPr>
            <p:ph type="sldNum" sz="quarter" idx="12"/>
          </p:nvPr>
        </p:nvSpPr>
        <p:spPr/>
        <p:txBody>
          <a:bodyPr/>
          <a:lstStyle/>
          <a:p>
            <a:fld id="{B56E78B5-9D3E-4717-B93D-F7AECDACECA0}"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737600" y="609601"/>
            <a:ext cx="2743200" cy="5516563"/>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609600"/>
            <a:ext cx="7416800" cy="5516564"/>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8737600" y="6248403"/>
            <a:ext cx="2946400" cy="365125"/>
          </a:xfrm>
        </p:spPr>
        <p:txBody>
          <a:bodyPr/>
          <a:lstStyle/>
          <a:p>
            <a:fld id="{EFC7850D-E518-4294-B890-31E97B13F7D1}" type="datetimeFigureOut">
              <a:rPr lang="pt-BR" smtClean="0"/>
              <a:t>24/04/2023</a:t>
            </a:fld>
            <a:endParaRPr lang="pt-BR"/>
          </a:p>
        </p:txBody>
      </p:sp>
      <p:sp>
        <p:nvSpPr>
          <p:cNvPr id="5" name="4 Marcador de pie de página"/>
          <p:cNvSpPr>
            <a:spLocks noGrp="1"/>
          </p:cNvSpPr>
          <p:nvPr>
            <p:ph type="ftr" sz="quarter" idx="11"/>
          </p:nvPr>
        </p:nvSpPr>
        <p:spPr>
          <a:xfrm>
            <a:off x="609602" y="6248208"/>
            <a:ext cx="7431311" cy="365125"/>
          </a:xfrm>
        </p:spPr>
        <p:txBody>
          <a:bodyPr/>
          <a:lstStyle/>
          <a:p>
            <a:endParaRPr lang="pt-BR"/>
          </a:p>
        </p:txBody>
      </p:sp>
      <p:sp>
        <p:nvSpPr>
          <p:cNvPr id="7" name="6 Rectángulo"/>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7 Rectángulo"/>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8 Rectángulo"/>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5 Marcador de número de diapositiva"/>
          <p:cNvSpPr>
            <a:spLocks noGrp="1"/>
          </p:cNvSpPr>
          <p:nvPr>
            <p:ph type="sldNum" sz="quarter" idx="12"/>
          </p:nvPr>
        </p:nvSpPr>
        <p:spPr>
          <a:xfrm rot="5400000">
            <a:off x="8075084" y="103716"/>
            <a:ext cx="533400" cy="325968"/>
          </a:xfrm>
        </p:spPr>
        <p:txBody>
          <a:bodyPr/>
          <a:lstStyle/>
          <a:p>
            <a:fld id="{B56E78B5-9D3E-4717-B93D-F7AECDACECA0}"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816864" y="228600"/>
            <a:ext cx="10871200" cy="990600"/>
          </a:xfrm>
        </p:spPr>
        <p:txBody>
          <a:body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EFC7850D-E518-4294-B890-31E97B13F7D1}" type="datetimeFigureOut">
              <a:rPr lang="pt-BR" smtClean="0"/>
              <a:t>24/04/2023</a:t>
            </a:fld>
            <a:endParaRPr lang="pt-BR"/>
          </a:p>
        </p:txBody>
      </p:sp>
      <p:sp>
        <p:nvSpPr>
          <p:cNvPr id="5" name="4 Marcador de pie de página"/>
          <p:cNvSpPr>
            <a:spLocks noGrp="1"/>
          </p:cNvSpPr>
          <p:nvPr>
            <p:ph type="ftr" sz="quarter" idx="11"/>
          </p:nvPr>
        </p:nvSpPr>
        <p:spPr/>
        <p:txBody>
          <a:bodyPr/>
          <a:lstStyle/>
          <a:p>
            <a:endParaRPr lang="pt-BR"/>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B56E78B5-9D3E-4717-B93D-F7AECDACECA0}" type="slidenum">
              <a:rPr lang="pt-BR" smtClean="0"/>
              <a:t>‹Nº›</a:t>
            </a:fld>
            <a:endParaRPr lang="pt-BR"/>
          </a:p>
        </p:txBody>
      </p:sp>
      <p:sp>
        <p:nvSpPr>
          <p:cNvPr id="8" name="7 Marcador de contenido"/>
          <p:cNvSpPr>
            <a:spLocks noGrp="1"/>
          </p:cNvSpPr>
          <p:nvPr>
            <p:ph sz="quarter" idx="1"/>
          </p:nvPr>
        </p:nvSpPr>
        <p:spPr>
          <a:xfrm>
            <a:off x="816864" y="1600200"/>
            <a:ext cx="10871200" cy="44958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7" name="6 Rectángulo"/>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7 Rectángulo"/>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8 Rectángulo"/>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1 Título"/>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EFC7850D-E518-4294-B890-31E97B13F7D1}" type="datetimeFigureOut">
              <a:rPr lang="pt-BR" smtClean="0"/>
              <a:t>24/04/2023</a:t>
            </a:fld>
            <a:endParaRPr lang="pt-BR"/>
          </a:p>
        </p:txBody>
      </p:sp>
      <p:sp>
        <p:nvSpPr>
          <p:cNvPr id="13" name="12 Marcador de número de diapositiva"/>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B56E78B5-9D3E-4717-B93D-F7AECDACECA0}" type="slidenum">
              <a:rPr lang="pt-BR" smtClean="0"/>
              <a:t>‹Nº›</a:t>
            </a:fld>
            <a:endParaRPr lang="pt-BR"/>
          </a:p>
        </p:txBody>
      </p:sp>
      <p:sp>
        <p:nvSpPr>
          <p:cNvPr id="14" name="13 Marcador de pie de página"/>
          <p:cNvSpPr>
            <a:spLocks noGrp="1"/>
          </p:cNvSpPr>
          <p:nvPr>
            <p:ph type="ftr" sz="quarter" idx="12"/>
          </p:nvPr>
        </p:nvSpPr>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9" name="8 Marcador de contenido"/>
          <p:cNvSpPr>
            <a:spLocks noGrp="1"/>
          </p:cNvSpPr>
          <p:nvPr>
            <p:ph sz="quarter" idx="1"/>
          </p:nvPr>
        </p:nvSpPr>
        <p:spPr>
          <a:xfrm>
            <a:off x="812800" y="1589567"/>
            <a:ext cx="5181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6459868" y="1589567"/>
            <a:ext cx="5181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8" name="7 Marcador de fecha"/>
          <p:cNvSpPr>
            <a:spLocks noGrp="1"/>
          </p:cNvSpPr>
          <p:nvPr>
            <p:ph type="dt" sz="half" idx="15"/>
          </p:nvPr>
        </p:nvSpPr>
        <p:spPr/>
        <p:txBody>
          <a:bodyPr rtlCol="0"/>
          <a:lstStyle/>
          <a:p>
            <a:fld id="{EFC7850D-E518-4294-B890-31E97B13F7D1}" type="datetimeFigureOut">
              <a:rPr lang="pt-BR" smtClean="0"/>
              <a:t>24/04/2023</a:t>
            </a:fld>
            <a:endParaRPr lang="pt-BR"/>
          </a:p>
        </p:txBody>
      </p:sp>
      <p:sp>
        <p:nvSpPr>
          <p:cNvPr id="10" name="9 Marcador de número de diapositiva"/>
          <p:cNvSpPr>
            <a:spLocks noGrp="1"/>
          </p:cNvSpPr>
          <p:nvPr>
            <p:ph type="sldNum" sz="quarter" idx="16"/>
          </p:nvPr>
        </p:nvSpPr>
        <p:spPr/>
        <p:txBody>
          <a:bodyPr rtlCol="0"/>
          <a:lstStyle/>
          <a:p>
            <a:fld id="{B56E78B5-9D3E-4717-B93D-F7AECDACECA0}" type="slidenum">
              <a:rPr lang="pt-BR" smtClean="0"/>
              <a:t>‹Nº›</a:t>
            </a:fld>
            <a:endParaRPr lang="pt-BR"/>
          </a:p>
        </p:txBody>
      </p:sp>
      <p:sp>
        <p:nvSpPr>
          <p:cNvPr id="12" name="11 Marcador de pie de página"/>
          <p:cNvSpPr>
            <a:spLocks noGrp="1"/>
          </p:cNvSpPr>
          <p:nvPr>
            <p:ph type="ftr" sz="quarter" idx="17"/>
          </p:nvPr>
        </p:nvSpPr>
        <p:spPr/>
        <p:txBody>
          <a:bodyPr rtlCol="0"/>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711200" y="273050"/>
            <a:ext cx="10871200" cy="869950"/>
          </a:xfrm>
        </p:spPr>
        <p:txBody>
          <a:bodyPr anchor="ctr"/>
          <a:lstStyle>
            <a:lvl1pPr>
              <a:defRPr/>
            </a:lvl1pPr>
          </a:lstStyle>
          <a:p>
            <a:r>
              <a:rPr kumimoji="0" lang="es-ES"/>
              <a:t>Haga clic para modificar el estilo de título del patrón</a:t>
            </a:r>
            <a:endParaRPr kumimoji="0" lang="en-US"/>
          </a:p>
        </p:txBody>
      </p:sp>
      <p:sp>
        <p:nvSpPr>
          <p:cNvPr id="11" name="10 Marcador de contenido"/>
          <p:cNvSpPr>
            <a:spLocks noGrp="1"/>
          </p:cNvSpPr>
          <p:nvPr>
            <p:ph sz="quarter" idx="2"/>
          </p:nvPr>
        </p:nvSpPr>
        <p:spPr>
          <a:xfrm>
            <a:off x="812800" y="2438400"/>
            <a:ext cx="5181600" cy="35814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quarter" idx="4"/>
          </p:nvPr>
        </p:nvSpPr>
        <p:spPr>
          <a:xfrm>
            <a:off x="6400800" y="2438400"/>
            <a:ext cx="5181600" cy="35814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5"/>
          </p:nvPr>
        </p:nvSpPr>
        <p:spPr/>
        <p:txBody>
          <a:bodyPr rtlCol="0"/>
          <a:lstStyle/>
          <a:p>
            <a:fld id="{EFC7850D-E518-4294-B890-31E97B13F7D1}" type="datetimeFigureOut">
              <a:rPr lang="pt-BR" smtClean="0"/>
              <a:t>24/04/2023</a:t>
            </a:fld>
            <a:endParaRPr lang="pt-BR"/>
          </a:p>
        </p:txBody>
      </p:sp>
      <p:sp>
        <p:nvSpPr>
          <p:cNvPr id="12" name="11 Marcador de número de diapositiva"/>
          <p:cNvSpPr>
            <a:spLocks noGrp="1"/>
          </p:cNvSpPr>
          <p:nvPr>
            <p:ph type="sldNum" sz="quarter" idx="16"/>
          </p:nvPr>
        </p:nvSpPr>
        <p:spPr/>
        <p:txBody>
          <a:bodyPr rtlCol="0"/>
          <a:lstStyle/>
          <a:p>
            <a:fld id="{B56E78B5-9D3E-4717-B93D-F7AECDACECA0}" type="slidenum">
              <a:rPr lang="pt-BR" smtClean="0"/>
              <a:t>‹Nº›</a:t>
            </a:fld>
            <a:endParaRPr lang="pt-BR"/>
          </a:p>
        </p:txBody>
      </p:sp>
      <p:sp>
        <p:nvSpPr>
          <p:cNvPr id="14" name="13 Marcador de pie de página"/>
          <p:cNvSpPr>
            <a:spLocks noGrp="1"/>
          </p:cNvSpPr>
          <p:nvPr>
            <p:ph type="ftr" sz="quarter" idx="17"/>
          </p:nvPr>
        </p:nvSpPr>
        <p:spPr/>
        <p:txBody>
          <a:bodyPr rtlCol="0"/>
          <a:lstStyle/>
          <a:p>
            <a:endParaRPr lang="pt-BR"/>
          </a:p>
        </p:txBody>
      </p:sp>
      <p:sp>
        <p:nvSpPr>
          <p:cNvPr id="16" name="15 Marcador de texto"/>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
        <p:nvSpPr>
          <p:cNvPr id="15" name="14 Marcador de texto"/>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FC7850D-E518-4294-B890-31E97B13F7D1}" type="datetimeFigureOut">
              <a:rPr lang="pt-BR" smtClean="0"/>
              <a:t>24/04/2023</a:t>
            </a:fld>
            <a:endParaRPr lang="pt-BR"/>
          </a:p>
        </p:txBody>
      </p:sp>
      <p:sp>
        <p:nvSpPr>
          <p:cNvPr id="4" name="3 Marcador de pie de página"/>
          <p:cNvSpPr>
            <a:spLocks noGrp="1"/>
          </p:cNvSpPr>
          <p:nvPr>
            <p:ph type="ftr" sz="quarter" idx="11"/>
          </p:nvPr>
        </p:nvSpPr>
        <p:spPr/>
        <p:txBody>
          <a:bodyPr/>
          <a:lstStyle/>
          <a:p>
            <a:endParaRPr lang="pt-BR"/>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B56E78B5-9D3E-4717-B93D-F7AECDACECA0}"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C7850D-E518-4294-B890-31E97B13F7D1}" type="datetimeFigureOut">
              <a:rPr lang="pt-BR" smtClean="0"/>
              <a:t>24/04/2023</a:t>
            </a:fld>
            <a:endParaRPr lang="pt-BR"/>
          </a:p>
        </p:txBody>
      </p:sp>
      <p:sp>
        <p:nvSpPr>
          <p:cNvPr id="3" name="2 Marcador de pie de página"/>
          <p:cNvSpPr>
            <a:spLocks noGrp="1"/>
          </p:cNvSpPr>
          <p:nvPr>
            <p:ph type="ftr" sz="quarter" idx="11"/>
          </p:nvPr>
        </p:nvSpPr>
        <p:spPr/>
        <p:txBody>
          <a:bodyPr/>
          <a:lstStyle/>
          <a:p>
            <a:endParaRPr lang="pt-BR"/>
          </a:p>
        </p:txBody>
      </p:sp>
      <p:sp>
        <p:nvSpPr>
          <p:cNvPr id="4" name="3 Marcador de número de diapositiva"/>
          <p:cNvSpPr>
            <a:spLocks noGrp="1"/>
          </p:cNvSpPr>
          <p:nvPr>
            <p:ph type="sldNum" sz="quarter" idx="12"/>
          </p:nvPr>
        </p:nvSpPr>
        <p:spPr>
          <a:xfrm>
            <a:off x="0" y="6248400"/>
            <a:ext cx="711200" cy="381000"/>
          </a:xfrm>
        </p:spPr>
        <p:txBody>
          <a:bodyPr/>
          <a:lstStyle>
            <a:lvl1pPr>
              <a:defRPr>
                <a:solidFill>
                  <a:schemeClr val="tx2"/>
                </a:solidFill>
              </a:defRPr>
            </a:lvl1pPr>
          </a:lstStyle>
          <a:p>
            <a:fld id="{B56E78B5-9D3E-4717-B93D-F7AECDACECA0}"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812800" y="273050"/>
            <a:ext cx="10769600" cy="869950"/>
          </a:xfrm>
        </p:spPr>
        <p:txBody>
          <a:bodyPr anchor="ctr"/>
          <a:lstStyle>
            <a:lvl1pPr algn="l">
              <a:buNone/>
              <a:defRPr sz="4400" b="0"/>
            </a:lvl1p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EFC7850D-E518-4294-B890-31E97B13F7D1}" type="datetimeFigureOut">
              <a:rPr lang="pt-BR" smtClean="0"/>
              <a:t>24/04/2023</a:t>
            </a:fld>
            <a:endParaRPr lang="pt-BR"/>
          </a:p>
        </p:txBody>
      </p:sp>
      <p:sp>
        <p:nvSpPr>
          <p:cNvPr id="6" name="5 Marcador de pie de página"/>
          <p:cNvSpPr>
            <a:spLocks noGrp="1"/>
          </p:cNvSpPr>
          <p:nvPr>
            <p:ph type="ftr" sz="quarter" idx="11"/>
          </p:nvPr>
        </p:nvSpPr>
        <p:spPr/>
        <p:txBody>
          <a:bodyPr/>
          <a:lstStyle/>
          <a:p>
            <a:endParaRPr lang="pt-BR"/>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B56E78B5-9D3E-4717-B93D-F7AECDACECA0}" type="slidenum">
              <a:rPr lang="pt-BR" smtClean="0"/>
              <a:t>‹Nº›</a:t>
            </a:fld>
            <a:endParaRPr lang="pt-BR"/>
          </a:p>
        </p:txBody>
      </p:sp>
      <p:sp>
        <p:nvSpPr>
          <p:cNvPr id="3" name="2 Marcador de texto"/>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9" name="8 Marcador de contenido"/>
          <p:cNvSpPr>
            <a:spLocks noGrp="1"/>
          </p:cNvSpPr>
          <p:nvPr>
            <p:ph sz="quarter" idx="1"/>
          </p:nvPr>
        </p:nvSpPr>
        <p:spPr>
          <a:xfrm>
            <a:off x="3149600" y="1752600"/>
            <a:ext cx="8534400" cy="44196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a:t>Haga clic para modificar el estilo de texto del patrón</a:t>
            </a:r>
          </a:p>
        </p:txBody>
      </p:sp>
      <p:sp>
        <p:nvSpPr>
          <p:cNvPr id="8" name="7 Rectángulo"/>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8 Rectángulo"/>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9 Rectángulo"/>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1 Título"/>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s-ES"/>
              <a:t>Haga clic para modificar el estilo de título del patrón</a:t>
            </a:r>
            <a:endParaRPr kumimoji="0" lang="en-US"/>
          </a:p>
        </p:txBody>
      </p:sp>
      <p:sp>
        <p:nvSpPr>
          <p:cNvPr id="11" name="10 Rectángulo"/>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11 Marcador de fecha"/>
          <p:cNvSpPr>
            <a:spLocks noGrp="1"/>
          </p:cNvSpPr>
          <p:nvPr>
            <p:ph type="dt" sz="half" idx="10"/>
          </p:nvPr>
        </p:nvSpPr>
        <p:spPr>
          <a:xfrm>
            <a:off x="8331200" y="6248401"/>
            <a:ext cx="3556000" cy="365125"/>
          </a:xfrm>
        </p:spPr>
        <p:txBody>
          <a:bodyPr rtlCol="0"/>
          <a:lstStyle/>
          <a:p>
            <a:fld id="{EFC7850D-E518-4294-B890-31E97B13F7D1}" type="datetimeFigureOut">
              <a:rPr lang="pt-BR" smtClean="0"/>
              <a:t>24/04/2023</a:t>
            </a:fld>
            <a:endParaRPr lang="pt-BR"/>
          </a:p>
        </p:txBody>
      </p:sp>
      <p:sp>
        <p:nvSpPr>
          <p:cNvPr id="13" name="12 Marcador de número de diapositiva"/>
          <p:cNvSpPr>
            <a:spLocks noGrp="1"/>
          </p:cNvSpPr>
          <p:nvPr>
            <p:ph type="sldNum" sz="quarter" idx="11"/>
          </p:nvPr>
        </p:nvSpPr>
        <p:spPr>
          <a:xfrm>
            <a:off x="0" y="4667249"/>
            <a:ext cx="1930400" cy="663578"/>
          </a:xfrm>
        </p:spPr>
        <p:txBody>
          <a:bodyPr rtlCol="0"/>
          <a:lstStyle>
            <a:lvl1pPr>
              <a:defRPr sz="2800"/>
            </a:lvl1pPr>
          </a:lstStyle>
          <a:p>
            <a:fld id="{B56E78B5-9D3E-4717-B93D-F7AECDACECA0}" type="slidenum">
              <a:rPr lang="pt-BR" smtClean="0"/>
              <a:t>‹Nº›</a:t>
            </a:fld>
            <a:endParaRPr lang="pt-BR"/>
          </a:p>
        </p:txBody>
      </p:sp>
      <p:sp>
        <p:nvSpPr>
          <p:cNvPr id="14" name="13 Marcador de pie de página"/>
          <p:cNvSpPr>
            <a:spLocks noGrp="1"/>
          </p:cNvSpPr>
          <p:nvPr>
            <p:ph type="ftr" sz="quarter" idx="12"/>
          </p:nvPr>
        </p:nvSpPr>
        <p:spPr>
          <a:xfrm>
            <a:off x="2133600" y="6248207"/>
            <a:ext cx="6096000" cy="365125"/>
          </a:xfrm>
        </p:spPr>
        <p:txBody>
          <a:bodyPr rtlCol="0"/>
          <a:lstStyle/>
          <a:p>
            <a:endParaRPr lang="pt-BR"/>
          </a:p>
        </p:txBody>
      </p:sp>
      <p:sp>
        <p:nvSpPr>
          <p:cNvPr id="3" name="2 Marcador de posición de imagen"/>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s-ES"/>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812800" y="228600"/>
            <a:ext cx="10871200" cy="990600"/>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EFC7850D-E518-4294-B890-31E97B13F7D1}" type="datetimeFigureOut">
              <a:rPr lang="pt-BR" smtClean="0"/>
              <a:t>24/04/2023</a:t>
            </a:fld>
            <a:endParaRPr lang="pt-BR"/>
          </a:p>
        </p:txBody>
      </p:sp>
      <p:sp>
        <p:nvSpPr>
          <p:cNvPr id="3" name="2 Marcador de pie de página"/>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pt-BR"/>
          </a:p>
        </p:txBody>
      </p:sp>
      <p:sp>
        <p:nvSpPr>
          <p:cNvPr id="7" name="6 Rectángulo"/>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7 Rectángulo"/>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8 Rectángulo"/>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22 Marcador de número de diapositiva"/>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56E78B5-9D3E-4717-B93D-F7AECDACECA0}"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emplos.co/ficha-de-resumen/" TargetMode="External"/><Relationship Id="rId2" Type="http://schemas.openxmlformats.org/officeDocument/2006/relationships/hyperlink" Target="https://www.ejemplos.co/20-ejemplos-de-fichas-bibliografica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UY" dirty="0"/>
              <a:t>Fichas de trabajo en la investigación bibliográfica</a:t>
            </a:r>
            <a:endParaRPr lang="pt-BR" dirty="0"/>
          </a:p>
        </p:txBody>
      </p:sp>
      <p:sp>
        <p:nvSpPr>
          <p:cNvPr id="3" name="2 Subtítulo"/>
          <p:cNvSpPr>
            <a:spLocks noGrp="1"/>
          </p:cNvSpPr>
          <p:nvPr>
            <p:ph type="subTitle" idx="1"/>
          </p:nvPr>
        </p:nvSpPr>
        <p:spPr/>
        <p:txBody>
          <a:bodyPr/>
          <a:lstStyle/>
          <a:p>
            <a:r>
              <a:rPr lang="es-UY" dirty="0"/>
              <a:t>Dra. Ana M. </a:t>
            </a:r>
            <a:r>
              <a:rPr lang="es-UY" dirty="0" err="1"/>
              <a:t>Casnati</a:t>
            </a:r>
            <a:endParaRPr lang="pt-BR" dirty="0"/>
          </a:p>
        </p:txBody>
      </p:sp>
    </p:spTree>
    <p:extLst>
      <p:ext uri="{BB962C8B-B14F-4D97-AF65-F5344CB8AC3E}">
        <p14:creationId xmlns:p14="http://schemas.microsoft.com/office/powerpoint/2010/main" val="1695711582"/>
      </p:ext>
    </p:extLst>
  </p:cSld>
  <p:clrMapOvr>
    <a:masterClrMapping/>
  </p:clrMapOvr>
  <mc:AlternateContent xmlns:mc="http://schemas.openxmlformats.org/markup-compatibility/2006" xmlns:p14="http://schemas.microsoft.com/office/powerpoint/2010/main">
    <mc:Choice Requires="p14">
      <p:transition spd="slow" p14:dur="2000" advTm="26331"/>
    </mc:Choice>
    <mc:Fallback xmlns="">
      <p:transition spd="slow" advTm="2633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a:t>FICHA DE TRABAJO</a:t>
            </a:r>
            <a:endParaRPr lang="pt-BR" dirty="0"/>
          </a:p>
        </p:txBody>
      </p:sp>
      <p:sp>
        <p:nvSpPr>
          <p:cNvPr id="3" name="2 Marcador de contenido"/>
          <p:cNvSpPr>
            <a:spLocks noGrp="1"/>
          </p:cNvSpPr>
          <p:nvPr>
            <p:ph sz="quarter" idx="1"/>
          </p:nvPr>
        </p:nvSpPr>
        <p:spPr/>
        <p:txBody>
          <a:bodyPr/>
          <a:lstStyle/>
          <a:p>
            <a:r>
              <a:rPr lang="es-UY" dirty="0"/>
              <a:t>Es una herramienta que sirve para realizar una tarea, actividad complementar un estado del arte. </a:t>
            </a:r>
          </a:p>
          <a:p>
            <a:r>
              <a:rPr lang="es-UY" dirty="0"/>
              <a:t>Permite organizar cierta información. </a:t>
            </a:r>
          </a:p>
          <a:p>
            <a:r>
              <a:rPr lang="es-UY" dirty="0"/>
              <a:t>La ficha de trabajo ahorra tiempo por que no es necesario se recurra a la fuente original cada vez que se requiera debido a que los datos más relevantes se encuentran en esta.</a:t>
            </a:r>
            <a:endParaRPr lang="pt-BR" dirty="0"/>
          </a:p>
          <a:p>
            <a:endParaRPr lang="pt-BR" dirty="0"/>
          </a:p>
        </p:txBody>
      </p:sp>
    </p:spTree>
    <p:extLst>
      <p:ext uri="{BB962C8B-B14F-4D97-AF65-F5344CB8AC3E}">
        <p14:creationId xmlns:p14="http://schemas.microsoft.com/office/powerpoint/2010/main" val="2612703347"/>
      </p:ext>
    </p:extLst>
  </p:cSld>
  <p:clrMapOvr>
    <a:masterClrMapping/>
  </p:clrMapOvr>
  <mc:AlternateContent xmlns:mc="http://schemas.openxmlformats.org/markup-compatibility/2006" xmlns:p14="http://schemas.microsoft.com/office/powerpoint/2010/main">
    <mc:Choice Requires="p14">
      <p:transition spd="slow" p14:dur="2000" advTm="58207"/>
    </mc:Choice>
    <mc:Fallback xmlns="">
      <p:transition spd="slow" advTm="5820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a:t>FICHAS DE TRABAJO</a:t>
            </a:r>
            <a:endParaRPr lang="pt-BR" dirty="0"/>
          </a:p>
        </p:txBody>
      </p:sp>
      <p:sp>
        <p:nvSpPr>
          <p:cNvPr id="3" name="2 Marcador de contenido"/>
          <p:cNvSpPr>
            <a:spLocks noGrp="1"/>
          </p:cNvSpPr>
          <p:nvPr>
            <p:ph sz="quarter" idx="1"/>
          </p:nvPr>
        </p:nvSpPr>
        <p:spPr/>
        <p:txBody>
          <a:bodyPr/>
          <a:lstStyle/>
          <a:p>
            <a:r>
              <a:rPr lang="es-UY" dirty="0"/>
              <a:t>Originalmente las fichas de trabajo se elaboraban en cartón en un tamaño de aproximadamente 12,5 cm x 19 cm. </a:t>
            </a:r>
          </a:p>
          <a:p>
            <a:r>
              <a:rPr lang="es-UY" dirty="0"/>
              <a:t>Actualmente las fichas se encuentran mayormente en formato digital. </a:t>
            </a:r>
          </a:p>
          <a:p>
            <a:r>
              <a:rPr lang="es-UY" dirty="0"/>
              <a:t>No obstante no se descarta la utilización de fichas de trabajo en papel.</a:t>
            </a:r>
          </a:p>
          <a:p>
            <a:r>
              <a:rPr lang="es-UY" dirty="0"/>
              <a:t>PROGRAMAS COMO EL MENDELEY PERMITEN GUARDAR LA PUBLICACIONES Y LAS FICHAS DE TRABAJO</a:t>
            </a:r>
            <a:endParaRPr lang="pt-BR" dirty="0"/>
          </a:p>
          <a:p>
            <a:endParaRPr lang="pt-BR" dirty="0"/>
          </a:p>
        </p:txBody>
      </p:sp>
    </p:spTree>
    <p:extLst>
      <p:ext uri="{BB962C8B-B14F-4D97-AF65-F5344CB8AC3E}">
        <p14:creationId xmlns:p14="http://schemas.microsoft.com/office/powerpoint/2010/main" val="2765930258"/>
      </p:ext>
    </p:extLst>
  </p:cSld>
  <p:clrMapOvr>
    <a:masterClrMapping/>
  </p:clrMapOvr>
  <mc:AlternateContent xmlns:mc="http://schemas.openxmlformats.org/markup-compatibility/2006" xmlns:p14="http://schemas.microsoft.com/office/powerpoint/2010/main">
    <mc:Choice Requires="p14">
      <p:transition spd="slow" p14:dur="2000" advTm="24057"/>
    </mc:Choice>
    <mc:Fallback xmlns="">
      <p:transition spd="slow" advTm="2405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1575BADF-68E1-A70D-F43D-1FD004E65A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9496" y="823575"/>
            <a:ext cx="9433048" cy="5417630"/>
          </a:xfrm>
          <a:prstGeom prst="rect">
            <a:avLst/>
          </a:prstGeom>
        </p:spPr>
      </p:pic>
    </p:spTree>
    <p:extLst>
      <p:ext uri="{BB962C8B-B14F-4D97-AF65-F5344CB8AC3E}">
        <p14:creationId xmlns:p14="http://schemas.microsoft.com/office/powerpoint/2010/main" val="394512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a:t>FORMATO</a:t>
            </a:r>
            <a:endParaRPr lang="pt-BR" dirty="0"/>
          </a:p>
        </p:txBody>
      </p:sp>
      <p:sp>
        <p:nvSpPr>
          <p:cNvPr id="3" name="2 Marcador de contenido"/>
          <p:cNvSpPr>
            <a:spLocks noGrp="1"/>
          </p:cNvSpPr>
          <p:nvPr>
            <p:ph sz="quarter" idx="1"/>
          </p:nvPr>
        </p:nvSpPr>
        <p:spPr/>
        <p:txBody>
          <a:bodyPr>
            <a:normAutofit/>
          </a:bodyPr>
          <a:lstStyle/>
          <a:p>
            <a:r>
              <a:rPr lang="es-UY" dirty="0"/>
              <a:t>La ficha de trabajo debe contener la siguiente información:</a:t>
            </a:r>
            <a:endParaRPr lang="pt-BR" dirty="0"/>
          </a:p>
          <a:p>
            <a:pPr lvl="0"/>
            <a:r>
              <a:rPr lang="pt-BR" dirty="0" err="1"/>
              <a:t>Nombre</a:t>
            </a:r>
            <a:r>
              <a:rPr lang="pt-BR" dirty="0"/>
              <a:t> </a:t>
            </a:r>
            <a:r>
              <a:rPr lang="pt-BR" dirty="0" err="1"/>
              <a:t>del</a:t>
            </a:r>
            <a:r>
              <a:rPr lang="pt-BR" dirty="0"/>
              <a:t> autor, </a:t>
            </a:r>
            <a:r>
              <a:rPr lang="pt-BR" dirty="0" err="1"/>
              <a:t>Año</a:t>
            </a:r>
            <a:r>
              <a:rPr lang="pt-BR" dirty="0"/>
              <a:t> de </a:t>
            </a:r>
            <a:r>
              <a:rPr lang="pt-BR" dirty="0" err="1"/>
              <a:t>publicación</a:t>
            </a:r>
            <a:r>
              <a:rPr lang="pt-BR" dirty="0"/>
              <a:t>, Editorial</a:t>
            </a:r>
          </a:p>
          <a:p>
            <a:pPr lvl="0"/>
            <a:r>
              <a:rPr lang="es-UY" dirty="0"/>
              <a:t>El título del libro o publicación y el tema a abordar</a:t>
            </a:r>
            <a:endParaRPr lang="pt-BR" dirty="0"/>
          </a:p>
          <a:p>
            <a:pPr lvl="0"/>
            <a:r>
              <a:rPr lang="es-UY" dirty="0"/>
              <a:t>Número de página, sección, capítulo (para poder ubicar al lector sobre la fuente original en caso de necesitar acudir a ella)</a:t>
            </a:r>
            <a:endParaRPr lang="pt-BR" dirty="0"/>
          </a:p>
          <a:p>
            <a:pPr lvl="0"/>
            <a:r>
              <a:rPr lang="pt-BR" dirty="0"/>
              <a:t>Tema</a:t>
            </a:r>
          </a:p>
          <a:p>
            <a:pPr lvl="0"/>
            <a:r>
              <a:rPr lang="pt-BR" dirty="0" err="1"/>
              <a:t>Resumen</a:t>
            </a:r>
            <a:endParaRPr lang="pt-BR" dirty="0"/>
          </a:p>
          <a:p>
            <a:endParaRPr lang="pt-BR" dirty="0"/>
          </a:p>
        </p:txBody>
      </p:sp>
    </p:spTree>
    <p:extLst>
      <p:ext uri="{BB962C8B-B14F-4D97-AF65-F5344CB8AC3E}">
        <p14:creationId xmlns:p14="http://schemas.microsoft.com/office/powerpoint/2010/main" val="2268934334"/>
      </p:ext>
    </p:extLst>
  </p:cSld>
  <p:clrMapOvr>
    <a:masterClrMapping/>
  </p:clrMapOvr>
  <mc:AlternateContent xmlns:mc="http://schemas.openxmlformats.org/markup-compatibility/2006" xmlns:p14="http://schemas.microsoft.com/office/powerpoint/2010/main">
    <mc:Choice Requires="p14">
      <p:transition spd="slow" p14:dur="2000" advTm="69908"/>
    </mc:Choice>
    <mc:Fallback xmlns="">
      <p:transition spd="slow" advTm="6990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a:t>ESTRUCTURA</a:t>
            </a:r>
            <a:endParaRPr lang="pt-BR" dirty="0"/>
          </a:p>
        </p:txBody>
      </p:sp>
      <p:sp>
        <p:nvSpPr>
          <p:cNvPr id="3" name="2 Marcador de contenido"/>
          <p:cNvSpPr>
            <a:spLocks noGrp="1"/>
          </p:cNvSpPr>
          <p:nvPr>
            <p:ph sz="quarter" idx="1"/>
          </p:nvPr>
        </p:nvSpPr>
        <p:spPr>
          <a:xfrm>
            <a:off x="1847528" y="1600200"/>
            <a:ext cx="8442520" cy="5141168"/>
          </a:xfrm>
        </p:spPr>
        <p:txBody>
          <a:bodyPr>
            <a:normAutofit fontScale="77500" lnSpcReduction="20000"/>
          </a:bodyPr>
          <a:lstStyle/>
          <a:p>
            <a:r>
              <a:rPr lang="es-UY" sz="3100" dirty="0"/>
              <a:t>Si bien una ficha de trabajo puede o no ser estricta en cuanto a su estructura interna, generalmente se ubica cada contenido en un lugar específico.</a:t>
            </a:r>
            <a:endParaRPr lang="pt-BR" sz="3100" dirty="0"/>
          </a:p>
          <a:p>
            <a:pPr lvl="0"/>
            <a:r>
              <a:rPr lang="es-UY" sz="3100" u="sng" dirty="0"/>
              <a:t>Autor, año de publicación, página</a:t>
            </a:r>
            <a:r>
              <a:rPr lang="es-UY" sz="3100" dirty="0"/>
              <a:t>: Se colocan arriba de la ficha del lado izquierdo. Se considera que estos son los datos más relevantes puesto que ayudan a ubicar espacialmente al lector a fin de que éste pueda acudir a la fuente original en caso de ser necesario.</a:t>
            </a:r>
            <a:endParaRPr lang="pt-BR" sz="3100" dirty="0"/>
          </a:p>
          <a:p>
            <a:pPr lvl="0"/>
            <a:r>
              <a:rPr lang="es-UY" sz="3100" u="sng" dirty="0"/>
              <a:t>Título del libro</a:t>
            </a:r>
            <a:r>
              <a:rPr lang="es-UY" sz="3100" dirty="0"/>
              <a:t>: Se ubica arriba a la derecha. También se puede colocar algún subtítulo.</a:t>
            </a:r>
            <a:endParaRPr lang="pt-BR" sz="3100" dirty="0"/>
          </a:p>
          <a:p>
            <a:pPr lvl="0"/>
            <a:r>
              <a:rPr lang="es-UY" sz="3100" u="sng" dirty="0"/>
              <a:t>Tema y resumen</a:t>
            </a:r>
            <a:r>
              <a:rPr lang="es-UY" sz="3100" dirty="0"/>
              <a:t>: En el centro de la ficha se coloca el tema a desarrollar. Este tema puede o no redactarse de forma literal tal y como figura en el relato o libro original. </a:t>
            </a:r>
          </a:p>
          <a:p>
            <a:pPr lvl="0"/>
            <a:r>
              <a:rPr lang="es-UY" sz="3100" dirty="0"/>
              <a:t>En caso de encontrarse el texto de forma literal, éste debe expresarse entre comillas. En caso que sólo se trate de un resumen no debe llevar comillas.</a:t>
            </a:r>
            <a:endParaRPr lang="pt-BR" sz="3100" dirty="0"/>
          </a:p>
          <a:p>
            <a:endParaRPr lang="pt-BR" dirty="0"/>
          </a:p>
        </p:txBody>
      </p:sp>
    </p:spTree>
    <p:extLst>
      <p:ext uri="{BB962C8B-B14F-4D97-AF65-F5344CB8AC3E}">
        <p14:creationId xmlns:p14="http://schemas.microsoft.com/office/powerpoint/2010/main" val="1525365976"/>
      </p:ext>
    </p:extLst>
  </p:cSld>
  <p:clrMapOvr>
    <a:masterClrMapping/>
  </p:clrMapOvr>
  <mc:AlternateContent xmlns:mc="http://schemas.openxmlformats.org/markup-compatibility/2006" xmlns:p14="http://schemas.microsoft.com/office/powerpoint/2010/main">
    <mc:Choice Requires="p14">
      <p:transition spd="slow" p14:dur="2000" advTm="56250"/>
    </mc:Choice>
    <mc:Fallback xmlns="">
      <p:transition spd="slow" advTm="5625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a:t>CLASIFICACIÓN</a:t>
            </a:r>
            <a:endParaRPr lang="pt-BR" dirty="0"/>
          </a:p>
        </p:txBody>
      </p:sp>
      <p:sp>
        <p:nvSpPr>
          <p:cNvPr id="3" name="2 Marcador de contenido"/>
          <p:cNvSpPr>
            <a:spLocks noGrp="1"/>
          </p:cNvSpPr>
          <p:nvPr>
            <p:ph sz="quarter" idx="1"/>
          </p:nvPr>
        </p:nvSpPr>
        <p:spPr>
          <a:xfrm>
            <a:off x="1520489" y="1600200"/>
            <a:ext cx="9073008" cy="5257800"/>
          </a:xfrm>
        </p:spPr>
        <p:txBody>
          <a:bodyPr>
            <a:normAutofit fontScale="70000" lnSpcReduction="20000"/>
          </a:bodyPr>
          <a:lstStyle/>
          <a:p>
            <a:pPr lvl="0"/>
            <a:r>
              <a:rPr lang="es-UY" sz="3400" b="1" dirty="0">
                <a:hlinkClick r:id="rId2"/>
              </a:rPr>
              <a:t>Fichas textuales</a:t>
            </a:r>
            <a:r>
              <a:rPr lang="es-UY" sz="3400" dirty="0"/>
              <a:t>.  utilizando las correspondientes comillas se cita al autor del texto y transcribe de forma literal algún párrafo que es de importancia.</a:t>
            </a:r>
            <a:endParaRPr lang="pt-BR" sz="3400" dirty="0"/>
          </a:p>
          <a:p>
            <a:pPr lvl="0"/>
            <a:r>
              <a:rPr lang="es-UY" sz="3400" b="1" dirty="0"/>
              <a:t>Ficha de paráfrasis</a:t>
            </a:r>
            <a:r>
              <a:rPr lang="es-UY" sz="3400" dirty="0"/>
              <a:t>. Es un tipo de ficha muy utilizada en ámbitos académicos . Quien redacta la ficha utiliza su propio vocabulario para referirse a una idea que generalmente le pertenece al autor.</a:t>
            </a:r>
            <a:endParaRPr lang="pt-BR" sz="3400" dirty="0"/>
          </a:p>
          <a:p>
            <a:pPr lvl="0"/>
            <a:r>
              <a:rPr lang="es-UY" sz="3400" b="1" dirty="0">
                <a:hlinkClick r:id="rId3"/>
              </a:rPr>
              <a:t>Ficha de resumen</a:t>
            </a:r>
            <a:r>
              <a:rPr lang="es-UY" sz="3400" dirty="0"/>
              <a:t>. Se resumen aspectos relevantes con palabras que son propias del creador de la ficha y no del autor del texto original.</a:t>
            </a:r>
            <a:endParaRPr lang="pt-BR" sz="3400" dirty="0"/>
          </a:p>
          <a:p>
            <a:pPr lvl="0"/>
            <a:r>
              <a:rPr lang="es-UY" sz="3400" b="1" dirty="0"/>
              <a:t>Ficha de síntesis</a:t>
            </a:r>
            <a:r>
              <a:rPr lang="es-UY" sz="3400" dirty="0"/>
              <a:t>. Se realiza una síntesis con ideas principales que contribuyen al trabajo de autor de la ficha.</a:t>
            </a:r>
            <a:endParaRPr lang="pt-BR" sz="3400" dirty="0"/>
          </a:p>
          <a:p>
            <a:pPr lvl="0"/>
            <a:r>
              <a:rPr lang="es-UY" sz="3400" b="1" dirty="0"/>
              <a:t>Ficha mixta</a:t>
            </a:r>
            <a:r>
              <a:rPr lang="es-UY" sz="3400" dirty="0"/>
              <a:t>. Se pueden combinar 2 o más fichas. Por ejemplo se combina la ficha textual con ficha de resumen. Así el lector tiene una información literal del texto y, por otra parte tiene la opinión del creador de la ficha. Sirve para los objetivos del autor de la ficha.</a:t>
            </a:r>
            <a:endParaRPr lang="pt-BR" sz="3400" dirty="0"/>
          </a:p>
          <a:p>
            <a:endParaRPr lang="pt-BR" dirty="0"/>
          </a:p>
        </p:txBody>
      </p:sp>
    </p:spTree>
    <p:extLst>
      <p:ext uri="{BB962C8B-B14F-4D97-AF65-F5344CB8AC3E}">
        <p14:creationId xmlns:p14="http://schemas.microsoft.com/office/powerpoint/2010/main" val="1010151331"/>
      </p:ext>
    </p:extLst>
  </p:cSld>
  <p:clrMapOvr>
    <a:masterClrMapping/>
  </p:clrMapOvr>
  <mc:AlternateContent xmlns:mc="http://schemas.openxmlformats.org/markup-compatibility/2006" xmlns:p14="http://schemas.microsoft.com/office/powerpoint/2010/main">
    <mc:Choice Requires="p14">
      <p:transition spd="slow" p14:dur="2000" advTm="130165"/>
    </mc:Choice>
    <mc:Fallback xmlns="">
      <p:transition spd="slow" advTm="13016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31504" y="332657"/>
            <a:ext cx="5886400" cy="7109639"/>
          </a:xfrm>
          <a:prstGeom prst="rect">
            <a:avLst/>
          </a:prstGeom>
        </p:spPr>
        <p:txBody>
          <a:bodyPr wrap="square">
            <a:spAutoFit/>
          </a:bodyPr>
          <a:lstStyle/>
          <a:p>
            <a:r>
              <a:rPr lang="pt-BR" sz="2000" b="1" dirty="0">
                <a:latin typeface="Arial" panose="020B0604020202020204" pitchFamily="34" charset="0"/>
                <a:cs typeface="Arial" panose="020B0604020202020204" pitchFamily="34" charset="0"/>
              </a:rPr>
              <a:t>Autor</a:t>
            </a:r>
            <a:r>
              <a:rPr lang="pt-BR" sz="2000" dirty="0">
                <a:latin typeface="Arial" panose="020B0604020202020204" pitchFamily="34" charset="0"/>
                <a:cs typeface="Arial" panose="020B0604020202020204" pitchFamily="34" charset="0"/>
              </a:rPr>
              <a:t>: Walter Benjamin</a:t>
            </a:r>
          </a:p>
          <a:p>
            <a:r>
              <a:rPr lang="es-UY" sz="2000" b="1" dirty="0">
                <a:latin typeface="Arial" panose="020B0604020202020204" pitchFamily="34" charset="0"/>
                <a:cs typeface="Arial" panose="020B0604020202020204" pitchFamily="34" charset="0"/>
              </a:rPr>
              <a:t>Título</a:t>
            </a:r>
            <a:r>
              <a:rPr lang="es-UY" sz="2000" dirty="0">
                <a:latin typeface="Arial" panose="020B0604020202020204" pitchFamily="34" charset="0"/>
                <a:cs typeface="Arial" panose="020B0604020202020204" pitchFamily="34" charset="0"/>
              </a:rPr>
              <a:t>: “La obra de arte en la época de su reproductibilidad técnica”</a:t>
            </a:r>
            <a:endParaRPr lang="pt-BR" sz="2000" dirty="0">
              <a:latin typeface="Arial" panose="020B0604020202020204" pitchFamily="34" charset="0"/>
              <a:cs typeface="Arial" panose="020B0604020202020204" pitchFamily="34" charset="0"/>
            </a:endParaRPr>
          </a:p>
          <a:p>
            <a:r>
              <a:rPr lang="es-UY" sz="2000" b="1" dirty="0">
                <a:latin typeface="Arial" panose="020B0604020202020204" pitchFamily="34" charset="0"/>
                <a:cs typeface="Arial" panose="020B0604020202020204" pitchFamily="34" charset="0"/>
              </a:rPr>
              <a:t>Publicado en</a:t>
            </a:r>
            <a:r>
              <a:rPr lang="es-UY" sz="2000" dirty="0">
                <a:latin typeface="Arial" panose="020B0604020202020204" pitchFamily="34" charset="0"/>
                <a:cs typeface="Arial" panose="020B0604020202020204" pitchFamily="34" charset="0"/>
              </a:rPr>
              <a:t>: 1936</a:t>
            </a:r>
            <a:endParaRPr lang="pt-BR" sz="2000" dirty="0">
              <a:latin typeface="Arial" panose="020B0604020202020204" pitchFamily="34" charset="0"/>
              <a:cs typeface="Arial" panose="020B0604020202020204" pitchFamily="34" charset="0"/>
            </a:endParaRPr>
          </a:p>
          <a:p>
            <a:r>
              <a:rPr lang="es-UY" sz="2000" b="1" dirty="0">
                <a:latin typeface="Arial" panose="020B0604020202020204" pitchFamily="34" charset="0"/>
                <a:cs typeface="Arial" panose="020B0604020202020204" pitchFamily="34" charset="0"/>
              </a:rPr>
              <a:t>Temas</a:t>
            </a:r>
            <a:r>
              <a:rPr lang="es-UY" sz="2000" dirty="0">
                <a:latin typeface="Arial" panose="020B0604020202020204" pitchFamily="34" charset="0"/>
                <a:cs typeface="Arial" panose="020B0604020202020204" pitchFamily="34" charset="0"/>
              </a:rPr>
              <a:t>: arte, política, marxismo, industrialización.</a:t>
            </a:r>
            <a:endParaRPr lang="pt-BR" sz="2000" dirty="0">
              <a:latin typeface="Arial" panose="020B0604020202020204" pitchFamily="34" charset="0"/>
              <a:cs typeface="Arial" panose="020B0604020202020204" pitchFamily="34" charset="0"/>
            </a:endParaRPr>
          </a:p>
          <a:p>
            <a:r>
              <a:rPr lang="es-UY" sz="2000" b="1" dirty="0">
                <a:latin typeface="Arial" panose="020B0604020202020204" pitchFamily="34" charset="0"/>
                <a:cs typeface="Arial" panose="020B0604020202020204" pitchFamily="34" charset="0"/>
              </a:rPr>
              <a:t>Conceptos clave</a:t>
            </a:r>
            <a:r>
              <a:rPr lang="es-UY" sz="2000" dirty="0">
                <a:latin typeface="Arial" panose="020B0604020202020204" pitchFamily="34" charset="0"/>
                <a:cs typeface="Arial" panose="020B0604020202020204" pitchFamily="34" charset="0"/>
              </a:rPr>
              <a:t>:</a:t>
            </a:r>
            <a:endParaRPr lang="pt-BR" sz="2000" dirty="0">
              <a:latin typeface="Arial" panose="020B0604020202020204" pitchFamily="34" charset="0"/>
              <a:cs typeface="Arial" panose="020B0604020202020204" pitchFamily="34" charset="0"/>
            </a:endParaRPr>
          </a:p>
          <a:p>
            <a:pPr algn="just"/>
            <a:r>
              <a:rPr lang="es-UY" sz="2000" dirty="0">
                <a:latin typeface="Arial" panose="020B0604020202020204" pitchFamily="34" charset="0"/>
                <a:cs typeface="Arial" panose="020B0604020202020204" pitchFamily="34" charset="0"/>
              </a:rPr>
              <a:t>Aura: experiencia irrepetible ante la obra de arte. Esta originalidad es destruida por la reproducción técnica de las obras. La reproducción desvincula la obra de su lugar en la tradición.</a:t>
            </a:r>
            <a:endParaRPr lang="pt-BR" sz="2000" dirty="0">
              <a:latin typeface="Arial" panose="020B0604020202020204" pitchFamily="34" charset="0"/>
              <a:cs typeface="Arial" panose="020B0604020202020204" pitchFamily="34" charset="0"/>
            </a:endParaRPr>
          </a:p>
          <a:p>
            <a:pPr algn="just"/>
            <a:r>
              <a:rPr lang="es-UY" sz="2000" dirty="0">
                <a:latin typeface="Arial" panose="020B0604020202020204" pitchFamily="34" charset="0"/>
                <a:cs typeface="Arial" panose="020B0604020202020204" pitchFamily="34" charset="0"/>
              </a:rPr>
              <a:t>Politización del arte: a partir de la pérdida del aura, cambia la función misma del arte. Su fundamentación deja de ser ritual para volverse política.</a:t>
            </a:r>
            <a:endParaRPr lang="pt-BR" sz="2000" dirty="0">
              <a:latin typeface="Arial" panose="020B0604020202020204" pitchFamily="34" charset="0"/>
              <a:cs typeface="Arial" panose="020B0604020202020204" pitchFamily="34" charset="0"/>
            </a:endParaRPr>
          </a:p>
          <a:p>
            <a:pPr algn="just"/>
            <a:r>
              <a:rPr lang="es-UY" sz="2000" dirty="0">
                <a:latin typeface="Arial" panose="020B0604020202020204" pitchFamily="34" charset="0"/>
                <a:cs typeface="Arial" panose="020B0604020202020204" pitchFamily="34" charset="0"/>
              </a:rPr>
              <a:t>Esteticismo de la vida política: respuesta del fascismo a la pérdida de aura: se inicia el culto al caudillo.</a:t>
            </a:r>
            <a:endParaRPr lang="pt-BR" sz="2000" dirty="0">
              <a:latin typeface="Arial" panose="020B0604020202020204" pitchFamily="34" charset="0"/>
              <a:cs typeface="Arial" panose="020B0604020202020204" pitchFamily="34" charset="0"/>
            </a:endParaRPr>
          </a:p>
          <a:p>
            <a:pPr algn="just"/>
            <a:r>
              <a:rPr lang="es-UY" sz="2000" b="1" dirty="0">
                <a:latin typeface="Arial" panose="020B0604020202020204" pitchFamily="34" charset="0"/>
                <a:cs typeface="Arial" panose="020B0604020202020204" pitchFamily="34" charset="0"/>
              </a:rPr>
              <a:t>Notas</a:t>
            </a:r>
            <a:r>
              <a:rPr lang="es-UY" sz="2000" dirty="0">
                <a:latin typeface="Arial" panose="020B0604020202020204" pitchFamily="34" charset="0"/>
                <a:cs typeface="Arial" panose="020B0604020202020204" pitchFamily="34" charset="0"/>
              </a:rPr>
              <a:t>: </a:t>
            </a:r>
            <a:r>
              <a:rPr lang="es-UY" sz="2000" dirty="0" err="1">
                <a:latin typeface="Arial" panose="020B0604020202020204" pitchFamily="34" charset="0"/>
                <a:cs typeface="Arial" panose="020B0604020202020204" pitchFamily="34" charset="0"/>
              </a:rPr>
              <a:t>Benjamin</a:t>
            </a:r>
            <a:r>
              <a:rPr lang="es-UY" sz="2000" dirty="0">
                <a:latin typeface="Arial" panose="020B0604020202020204" pitchFamily="34" charset="0"/>
                <a:cs typeface="Arial" panose="020B0604020202020204" pitchFamily="34" charset="0"/>
              </a:rPr>
              <a:t> pertenece a la escuela de Frankfurt: corriente de pensamiento </a:t>
            </a:r>
            <a:r>
              <a:rPr lang="es-UY" sz="2000" dirty="0" err="1">
                <a:latin typeface="Arial" panose="020B0604020202020204" pitchFamily="34" charset="0"/>
                <a:cs typeface="Arial" panose="020B0604020202020204" pitchFamily="34" charset="0"/>
              </a:rPr>
              <a:t>neomarxista</a:t>
            </a:r>
            <a:r>
              <a:rPr lang="es-UY" sz="2000" dirty="0">
                <a:latin typeface="Arial" panose="020B0604020202020204" pitchFamily="34" charset="0"/>
                <a:cs typeface="Arial" panose="020B0604020202020204" pitchFamily="34" charset="0"/>
              </a:rPr>
              <a:t>.</a:t>
            </a:r>
            <a:endParaRPr lang="pt-BR" sz="2000" dirty="0">
              <a:latin typeface="Arial" panose="020B0604020202020204" pitchFamily="34" charset="0"/>
              <a:cs typeface="Arial" panose="020B0604020202020204" pitchFamily="34" charset="0"/>
            </a:endParaRPr>
          </a:p>
          <a:p>
            <a:pPr algn="just"/>
            <a:r>
              <a:rPr lang="es-UY" sz="2000" dirty="0">
                <a:latin typeface="Arial" panose="020B0604020202020204" pitchFamily="34" charset="0"/>
                <a:cs typeface="Arial" panose="020B0604020202020204" pitchFamily="34" charset="0"/>
              </a:rPr>
              <a:t>Este ensayo es publicado cuando Hitler ya es Canciller Alemán</a:t>
            </a:r>
            <a:endParaRPr lang="pt-BR" sz="2000" dirty="0">
              <a:latin typeface="Arial" panose="020B0604020202020204" pitchFamily="34" charset="0"/>
              <a:cs typeface="Arial" panose="020B0604020202020204" pitchFamily="34" charset="0"/>
            </a:endParaRPr>
          </a:p>
          <a:p>
            <a:br>
              <a:rPr lang="es-UY" dirty="0"/>
            </a:br>
            <a:endParaRPr lang="pt-BR" dirty="0"/>
          </a:p>
        </p:txBody>
      </p:sp>
      <p:sp>
        <p:nvSpPr>
          <p:cNvPr id="5" name="4 Llamada de flecha a la izquierda"/>
          <p:cNvSpPr/>
          <p:nvPr/>
        </p:nvSpPr>
        <p:spPr>
          <a:xfrm>
            <a:off x="7968208" y="260648"/>
            <a:ext cx="3312368" cy="6192688"/>
          </a:xfrm>
          <a:prstGeom prst="leftArrowCallout">
            <a:avLst/>
          </a:prstGeom>
          <a:solidFill>
            <a:schemeClr val="accent2">
              <a:lumMod val="60000"/>
              <a:lumOff val="4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sz="2000" b="1" dirty="0">
                <a:solidFill>
                  <a:schemeClr val="tx1"/>
                </a:solidFill>
              </a:rPr>
              <a:t>EJEMPLO DE FICHA DE RESUMEN</a:t>
            </a:r>
            <a:endParaRPr lang="pt-BR" sz="2000" b="1" dirty="0">
              <a:solidFill>
                <a:schemeClr val="tx1"/>
              </a:solidFill>
            </a:endParaRPr>
          </a:p>
        </p:txBody>
      </p:sp>
    </p:spTree>
    <p:extLst>
      <p:ext uri="{BB962C8B-B14F-4D97-AF65-F5344CB8AC3E}">
        <p14:creationId xmlns:p14="http://schemas.microsoft.com/office/powerpoint/2010/main" val="2449076304"/>
      </p:ext>
    </p:extLst>
  </p:cSld>
  <p:clrMapOvr>
    <a:masterClrMapping/>
  </p:clrMapOvr>
  <mc:AlternateContent xmlns:mc="http://schemas.openxmlformats.org/markup-compatibility/2006" xmlns:p14="http://schemas.microsoft.com/office/powerpoint/2010/main">
    <mc:Choice Requires="p14">
      <p:transition spd="slow" p14:dur="2000" advTm="11816"/>
    </mc:Choice>
    <mc:Fallback xmlns="">
      <p:transition spd="slow" advTm="11816"/>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519</TotalTime>
  <Words>672</Words>
  <Application>Microsoft Office PowerPoint</Application>
  <PresentationFormat>Panorámica</PresentationFormat>
  <Paragraphs>42</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Tw Cen MT</vt:lpstr>
      <vt:lpstr>Wingdings</vt:lpstr>
      <vt:lpstr>Wingdings 2</vt:lpstr>
      <vt:lpstr>Intermedio</vt:lpstr>
      <vt:lpstr>Fichas de trabajo en la investigación bibliográfica</vt:lpstr>
      <vt:lpstr>FICHA DE TRABAJO</vt:lpstr>
      <vt:lpstr>FICHAS DE TRABAJO</vt:lpstr>
      <vt:lpstr>Presentación de PowerPoint</vt:lpstr>
      <vt:lpstr>FORMATO</vt:lpstr>
      <vt:lpstr>ESTRUCTURA</vt:lpstr>
      <vt:lpstr>CLASIFICACIÓN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Fichas de trabajo en la investigación bibliográfica</dc:title>
  <dc:creator>default</dc:creator>
  <cp:lastModifiedBy>anacasnati@gmail.com</cp:lastModifiedBy>
  <cp:revision>12</cp:revision>
  <dcterms:created xsi:type="dcterms:W3CDTF">2020-05-27T20:37:05Z</dcterms:created>
  <dcterms:modified xsi:type="dcterms:W3CDTF">2023-04-24T19:02:11Z</dcterms:modified>
</cp:coreProperties>
</file>