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737360"/>
            <a:ext cx="8825658" cy="1907177"/>
          </a:xfrm>
        </p:spPr>
        <p:txBody>
          <a:bodyPr/>
          <a:lstStyle/>
          <a:p>
            <a:pPr algn="ctr"/>
            <a:r>
              <a:rPr lang="es-UY" b="1" dirty="0"/>
              <a:t>ACULTURACIÓN</a:t>
            </a:r>
            <a:r>
              <a:rPr lang="es-UY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9811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9" y="679269"/>
            <a:ext cx="11312433" cy="1319348"/>
          </a:xfrm>
        </p:spPr>
        <p:txBody>
          <a:bodyPr/>
          <a:lstStyle/>
          <a:p>
            <a:pPr algn="ctr"/>
            <a:r>
              <a:rPr lang="es-UY" b="1" dirty="0"/>
              <a:t>La invención del concepto de “aculturación”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629" y="2279375"/>
            <a:ext cx="11900261" cy="440880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En 1880 aparece por primera vez en la literatura antropológica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b="1" dirty="0"/>
              <a:t>Objetivo:  </a:t>
            </a:r>
            <a:r>
              <a:rPr lang="es-UY" sz="2000" dirty="0"/>
              <a:t>explicar la transformación de los modos de vida y de pensamiento de los inmigrantes que entraban en contacto con la sociedad norteamericana de la época.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La palabra no designa una simple “</a:t>
            </a:r>
            <a:r>
              <a:rPr lang="es-UY" sz="2000" dirty="0" err="1"/>
              <a:t>deculturación</a:t>
            </a:r>
            <a:r>
              <a:rPr lang="es-UY" sz="2000" dirty="0"/>
              <a:t>”. 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El prefijo “a” de </a:t>
            </a:r>
            <a:r>
              <a:rPr lang="es-UY" sz="2000" i="1" dirty="0"/>
              <a:t>a</a:t>
            </a:r>
            <a:r>
              <a:rPr lang="es-UY" sz="2000" dirty="0"/>
              <a:t>culturación no es privativo.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Proviene etimológicamente del latín “ad” e indica un movimiento de acercamiento.</a:t>
            </a:r>
          </a:p>
        </p:txBody>
      </p:sp>
    </p:spTree>
    <p:extLst>
      <p:ext uri="{BB962C8B-B14F-4D97-AF65-F5344CB8AC3E}">
        <p14:creationId xmlns:p14="http://schemas.microsoft.com/office/powerpoint/2010/main" val="325747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520" y="640081"/>
            <a:ext cx="10424160" cy="1175656"/>
          </a:xfrm>
        </p:spPr>
        <p:txBody>
          <a:bodyPr/>
          <a:lstStyle/>
          <a:p>
            <a:pPr algn="ctr"/>
            <a:r>
              <a:rPr lang="es-UY" b="1" dirty="0"/>
              <a:t>El “Memorándum para el estudio de la aculturación”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2259874"/>
            <a:ext cx="11821885" cy="459812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dirty="0"/>
              <a:t>En 1936 en EEUU se creó un Comité encargado de organizar la investigación sobre los hechos de “aculturación”.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dirty="0"/>
              <a:t>El Comité estuvo compuesto por los antropólogos Robert </a:t>
            </a:r>
            <a:r>
              <a:rPr lang="es-UY" dirty="0" err="1"/>
              <a:t>Redfield</a:t>
            </a:r>
            <a:r>
              <a:rPr lang="es-UY" dirty="0"/>
              <a:t>, Ralph Linton y Melville Herskovits.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dirty="0"/>
              <a:t>Ellos redactarán el </a:t>
            </a:r>
            <a:r>
              <a:rPr lang="es-UY" i="1" dirty="0"/>
              <a:t>Memorándum para el estudio de la aculturación </a:t>
            </a:r>
            <a:r>
              <a:rPr lang="es-UY" dirty="0"/>
              <a:t>(1936).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dirty="0"/>
              <a:t>En este documento ellos definen la noción de “aculturación” de la siguiente manera: </a:t>
            </a:r>
          </a:p>
          <a:p>
            <a:pPr marL="0" indent="0">
              <a:spcBef>
                <a:spcPts val="0"/>
              </a:spcBef>
              <a:buNone/>
            </a:pPr>
            <a:endParaRPr lang="es-UY" dirty="0"/>
          </a:p>
          <a:p>
            <a:pPr marL="0" indent="0" algn="just">
              <a:buNone/>
            </a:pPr>
            <a:r>
              <a:rPr lang="es-UY" sz="2000" dirty="0"/>
              <a:t>“</a:t>
            </a:r>
            <a:r>
              <a:rPr lang="es-UY" sz="2400" dirty="0"/>
              <a:t>La </a:t>
            </a:r>
            <a:r>
              <a:rPr lang="es-UY" sz="2400" b="1" dirty="0"/>
              <a:t>aculturación</a:t>
            </a:r>
            <a:r>
              <a:rPr lang="es-UY" sz="2400" dirty="0"/>
              <a:t> es el conjunto de fenómenos que resultan de un contacto continuo y directo entre grupos de individuos de culturas diferentes y que inducen cambios en los modelos (</a:t>
            </a:r>
            <a:r>
              <a:rPr lang="es-UY" sz="2400" i="1" dirty="0" err="1"/>
              <a:t>patterns</a:t>
            </a:r>
            <a:r>
              <a:rPr lang="es-UY" sz="2400" dirty="0"/>
              <a:t>) culturales iniciales de uno o de los grupos”.</a:t>
            </a:r>
          </a:p>
        </p:txBody>
      </p:sp>
    </p:spTree>
    <p:extLst>
      <p:ext uri="{BB962C8B-B14F-4D97-AF65-F5344CB8AC3E}">
        <p14:creationId xmlns:p14="http://schemas.microsoft.com/office/powerpoint/2010/main" val="160173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705394"/>
            <a:ext cx="11665130" cy="1580606"/>
          </a:xfrm>
        </p:spPr>
        <p:txBody>
          <a:bodyPr/>
          <a:lstStyle/>
          <a:p>
            <a:pPr algn="ctr"/>
            <a:r>
              <a:rPr lang="es-UY" b="1" dirty="0"/>
              <a:t>Aculturación, cambio cultural, asimilación y difusión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629" y="2286000"/>
            <a:ext cx="11900261" cy="45719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b="1" dirty="0"/>
              <a:t>1) Aculturación y cambio cultural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dirty="0"/>
              <a:t>El cambio cultural también puede ser el resultado de causas internas.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dirty="0"/>
              <a:t>No se pueden utilizar ambos términos como sinónimos, ya que el cambio cultural puede producirse por </a:t>
            </a:r>
            <a:r>
              <a:rPr lang="es-UY" b="1" dirty="0"/>
              <a:t>causas endógenas y exógenas</a:t>
            </a:r>
            <a:r>
              <a:rPr lang="es-UY" dirty="0"/>
              <a:t>, mientras que la </a:t>
            </a:r>
            <a:r>
              <a:rPr lang="es-UY" b="1" dirty="0"/>
              <a:t>aculturación</a:t>
            </a:r>
            <a:r>
              <a:rPr lang="es-UY" dirty="0"/>
              <a:t> siempre es exógena (viene desde afuera del grupo étnico).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UY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b="1" dirty="0"/>
              <a:t>2) Aculturación y asimilación cultural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UY" dirty="0"/>
              <a:t>La </a:t>
            </a:r>
            <a:r>
              <a:rPr lang="es-UY" b="1" dirty="0"/>
              <a:t>asimilación</a:t>
            </a:r>
            <a:r>
              <a:rPr lang="es-UY" dirty="0"/>
              <a:t> es la última fase de la aculturación (fase que raramente es alcanzada): implica la desaparición total de la cultura de origen y la interiorización completa de la cultura del grupo dominante. (Ver: “Etnocidio”)  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91038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728870"/>
            <a:ext cx="8761413" cy="951762"/>
          </a:xfrm>
        </p:spPr>
        <p:txBody>
          <a:bodyPr>
            <a:normAutofit fontScale="90000"/>
          </a:bodyPr>
          <a:lstStyle/>
          <a:p>
            <a:pPr algn="ctr"/>
            <a:br>
              <a:rPr lang="es-UY" b="1" dirty="0"/>
            </a:br>
            <a:r>
              <a:rPr lang="es-UY" b="1" dirty="0"/>
              <a:t>3) Aculturación y difusión</a:t>
            </a:r>
            <a:br>
              <a:rPr lang="es-UY" b="1" dirty="0"/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279" y="1828800"/>
            <a:ext cx="12003441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UY" b="1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s-UY" sz="2400" dirty="0"/>
              <a:t>-La aculturación no puede confundirse con la “difusión cultural”.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endParaRPr lang="es-UY" sz="2400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s-UY" sz="2400" dirty="0"/>
              <a:t>-Si bien siempre existe difusión cuando hay aculturación, </a:t>
            </a:r>
            <a:r>
              <a:rPr lang="es-UY" sz="2400" b="1" dirty="0"/>
              <a:t>puede existir la difusión </a:t>
            </a:r>
            <a:r>
              <a:rPr lang="es-UY" sz="2400" dirty="0"/>
              <a:t>sin contacto “continuo y directo”  entre dos grupos étnicos.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endParaRPr lang="es-UY" sz="2400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s-UY" sz="2400" dirty="0"/>
              <a:t>-La difusión constituye un aspecto del </a:t>
            </a:r>
            <a:r>
              <a:rPr lang="es-UY" sz="2400" b="1" dirty="0"/>
              <a:t>proceso de aculturación </a:t>
            </a:r>
            <a:r>
              <a:rPr lang="es-UY" sz="2400" dirty="0"/>
              <a:t>(siendo este último mucho más complejo). </a:t>
            </a:r>
          </a:p>
          <a:p>
            <a:pPr marL="0" indent="0">
              <a:buNone/>
            </a:pPr>
            <a:r>
              <a:rPr lang="es-UY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3305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710" y="973668"/>
            <a:ext cx="10319656" cy="706964"/>
          </a:xfrm>
        </p:spPr>
        <p:txBody>
          <a:bodyPr/>
          <a:lstStyle/>
          <a:p>
            <a:pPr algn="ctr"/>
            <a:r>
              <a:rPr lang="es-UY" b="1" dirty="0"/>
              <a:t>Tipología de los contactos culturales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692" y="2266123"/>
            <a:ext cx="11861074" cy="4461248"/>
          </a:xfrm>
        </p:spPr>
        <p:txBody>
          <a:bodyPr/>
          <a:lstStyle/>
          <a:p>
            <a:pPr marL="0" indent="0">
              <a:buNone/>
            </a:pPr>
            <a:r>
              <a:rPr lang="es-UY" dirty="0"/>
              <a:t>El </a:t>
            </a:r>
            <a:r>
              <a:rPr lang="es-UY" i="1" dirty="0"/>
              <a:t>Memorándum para el estudio de la aculturación </a:t>
            </a:r>
            <a:r>
              <a:rPr lang="es-UY" dirty="0"/>
              <a:t>(1936) elaboró una tipología de los contactos dependiendo de que: </a:t>
            </a:r>
          </a:p>
          <a:p>
            <a:pPr marL="0" indent="0">
              <a:buNone/>
            </a:pPr>
            <a:endParaRPr lang="es-UY" dirty="0"/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Los contactos se realicen entre grupos enteros o entre una población entera y grupos particulares de otra población (Ej.: misioneros, colonos, inmigrantes, etc.).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Los contactos sean amistosos u hostiles.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Los contactos se produzcan entre grupos de cultura del mismo nivel de complejidad o no.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Char char="-"/>
            </a:pPr>
            <a:r>
              <a:rPr lang="es-UY" sz="2000" dirty="0"/>
              <a:t>Los contactos sean el resultado de la colonización o de la inmigración.</a:t>
            </a:r>
          </a:p>
        </p:txBody>
      </p:sp>
    </p:spTree>
    <p:extLst>
      <p:ext uri="{BB962C8B-B14F-4D97-AF65-F5344CB8AC3E}">
        <p14:creationId xmlns:p14="http://schemas.microsoft.com/office/powerpoint/2010/main" val="177935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9668B-ECD9-4E0C-A421-C234C51D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58A2A-EBB5-40C5-9F3D-5B2057D50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921566"/>
            <a:ext cx="11754677" cy="4731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UY" sz="4000" b="1" dirty="0"/>
          </a:p>
          <a:p>
            <a:pPr marL="0" indent="0" algn="ctr">
              <a:buNone/>
            </a:pPr>
            <a:r>
              <a:rPr lang="es-UY" sz="4000" b="1" dirty="0"/>
              <a:t>CRÍTICAS AL CONCEPTO DE ACULTURACIÓN </a:t>
            </a:r>
          </a:p>
        </p:txBody>
      </p:sp>
    </p:spTree>
    <p:extLst>
      <p:ext uri="{BB962C8B-B14F-4D97-AF65-F5344CB8AC3E}">
        <p14:creationId xmlns:p14="http://schemas.microsoft.com/office/powerpoint/2010/main" val="162272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134A0-18E1-491C-BC09-83B7E325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01AF3D-EEEA-4E04-83D4-39C8A8B92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212035"/>
            <a:ext cx="11410121" cy="6440556"/>
          </a:xfrm>
        </p:spPr>
        <p:txBody>
          <a:bodyPr/>
          <a:lstStyle/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 algn="ctr">
              <a:buNone/>
            </a:pPr>
            <a:endParaRPr lang="es-UY" sz="3600" b="1" dirty="0"/>
          </a:p>
          <a:p>
            <a:pPr marL="0" indent="0" algn="ctr">
              <a:buNone/>
            </a:pPr>
            <a:endParaRPr lang="es-UY" sz="3600" b="1" dirty="0"/>
          </a:p>
          <a:p>
            <a:pPr marL="0" indent="0" algn="ctr">
              <a:buNone/>
            </a:pPr>
            <a:endParaRPr lang="es-UY" sz="3600" b="1" dirty="0"/>
          </a:p>
          <a:p>
            <a:pPr marL="0" indent="0" algn="ctr">
              <a:buNone/>
            </a:pPr>
            <a:endParaRPr lang="es-UY" sz="2800" b="1" dirty="0"/>
          </a:p>
          <a:p>
            <a:pPr marL="0" indent="0" algn="ctr">
              <a:buNone/>
            </a:pPr>
            <a:r>
              <a:rPr lang="es-UY" sz="2800" b="1" dirty="0"/>
              <a:t>(1985)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2CD6FE0-101E-4186-A9E6-B745873E8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351" y="305629"/>
            <a:ext cx="3853992" cy="56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1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796D3-5BDB-41F7-BB23-1F263F15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09C6B8-B828-492F-B834-3CAC25523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583095"/>
            <a:ext cx="10999303" cy="62749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>
              <a:buNone/>
            </a:pPr>
            <a:endParaRPr lang="es-UY" sz="2400" dirty="0"/>
          </a:p>
          <a:p>
            <a:pPr marL="0" indent="0" algn="ctr">
              <a:buNone/>
            </a:pPr>
            <a:endParaRPr lang="es-UY" sz="2800" b="1" dirty="0"/>
          </a:p>
          <a:p>
            <a:pPr marL="0" indent="0" algn="ctr">
              <a:buNone/>
            </a:pPr>
            <a:r>
              <a:rPr lang="es-UY" sz="2800" b="1" dirty="0"/>
              <a:t>(1978)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7C8511E-F1F5-4292-9F3A-72EFD8F51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56334"/>
            <a:ext cx="3801193" cy="57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0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1142</TotalTime>
  <Words>468</Words>
  <Application>Microsoft Office PowerPoint</Application>
  <PresentationFormat>Panorámica</PresentationFormat>
  <Paragraphs>64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Sala de reuniones Ion</vt:lpstr>
      <vt:lpstr>ACULTURACIÓN </vt:lpstr>
      <vt:lpstr>La invención del concepto de “aculturación”</vt:lpstr>
      <vt:lpstr>El “Memorándum para el estudio de la aculturación”</vt:lpstr>
      <vt:lpstr>Aculturación, cambio cultural, asimilación y difusión </vt:lpstr>
      <vt:lpstr> 3) Aculturación y difusión </vt:lpstr>
      <vt:lpstr>Tipología de los contactos culturales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User</cp:lastModifiedBy>
  <cp:revision>25</cp:revision>
  <dcterms:created xsi:type="dcterms:W3CDTF">2021-04-26T12:22:19Z</dcterms:created>
  <dcterms:modified xsi:type="dcterms:W3CDTF">2023-04-21T08:26:35Z</dcterms:modified>
</cp:coreProperties>
</file>