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419" r:id="rId2"/>
    <p:sldId id="359" r:id="rId3"/>
    <p:sldId id="401" r:id="rId4"/>
    <p:sldId id="413" r:id="rId5"/>
    <p:sldId id="412" r:id="rId6"/>
    <p:sldId id="414" r:id="rId7"/>
    <p:sldId id="415" r:id="rId8"/>
    <p:sldId id="416" r:id="rId9"/>
    <p:sldId id="417" r:id="rId10"/>
    <p:sldId id="420" r:id="rId11"/>
    <p:sldId id="421" r:id="rId12"/>
    <p:sldId id="422" r:id="rId13"/>
    <p:sldId id="423" r:id="rId14"/>
    <p:sldId id="424" r:id="rId15"/>
    <p:sldId id="418" r:id="rId16"/>
    <p:sldId id="429" r:id="rId17"/>
    <p:sldId id="425" r:id="rId18"/>
    <p:sldId id="426" r:id="rId19"/>
    <p:sldId id="427" r:id="rId20"/>
    <p:sldId id="430" r:id="rId21"/>
    <p:sldId id="431" r:id="rId22"/>
    <p:sldId id="432" r:id="rId23"/>
    <p:sldId id="437" r:id="rId24"/>
    <p:sldId id="428" r:id="rId25"/>
    <p:sldId id="433" r:id="rId26"/>
    <p:sldId id="434" r:id="rId27"/>
    <p:sldId id="443" r:id="rId28"/>
    <p:sldId id="444" r:id="rId29"/>
    <p:sldId id="435" r:id="rId30"/>
    <p:sldId id="436" r:id="rId31"/>
    <p:sldId id="438" r:id="rId32"/>
    <p:sldId id="439" r:id="rId33"/>
    <p:sldId id="450" r:id="rId34"/>
    <p:sldId id="441" r:id="rId35"/>
    <p:sldId id="445" r:id="rId36"/>
    <p:sldId id="467" r:id="rId37"/>
    <p:sldId id="446" r:id="rId38"/>
    <p:sldId id="442" r:id="rId39"/>
    <p:sldId id="468" r:id="rId40"/>
    <p:sldId id="447" r:id="rId41"/>
    <p:sldId id="448" r:id="rId42"/>
    <p:sldId id="469" r:id="rId43"/>
    <p:sldId id="449" r:id="rId44"/>
    <p:sldId id="451" r:id="rId45"/>
    <p:sldId id="452" r:id="rId46"/>
    <p:sldId id="470" r:id="rId47"/>
    <p:sldId id="471" r:id="rId48"/>
    <p:sldId id="472" r:id="rId49"/>
    <p:sldId id="477" r:id="rId50"/>
    <p:sldId id="473" r:id="rId51"/>
    <p:sldId id="479" r:id="rId52"/>
    <p:sldId id="480" r:id="rId53"/>
    <p:sldId id="481" r:id="rId54"/>
    <p:sldId id="482" r:id="rId55"/>
    <p:sldId id="474" r:id="rId56"/>
    <p:sldId id="478" r:id="rId57"/>
    <p:sldId id="484" r:id="rId58"/>
    <p:sldId id="489" r:id="rId59"/>
    <p:sldId id="490" r:id="rId60"/>
    <p:sldId id="453" r:id="rId61"/>
    <p:sldId id="454" r:id="rId62"/>
    <p:sldId id="457" r:id="rId63"/>
    <p:sldId id="458" r:id="rId64"/>
    <p:sldId id="459" r:id="rId65"/>
    <p:sldId id="492" r:id="rId66"/>
  </p:sldIdLst>
  <p:sldSz cx="9144000" cy="6858000" type="screen4x3"/>
  <p:notesSz cx="9207500" cy="6858000"/>
  <p:kinsoku lang="ja-JP" invalStChars="、。，．・：；？！゛゜ヽヾゝゞ々ー’”）〕］｝〉》」』】°‰′″℃￠％ぁぃぅぇぉっゃゅょゎァィゥェォッャュョヮヵヶ!%),.:;?]}｡｣､･ｧｨｩｪｫｬｭｮｯｰﾞﾟ" invalEndChars="‘“（〔［｛〈《「『【￥＄$([\{｢￡"/>
  <p:defaultTextStyle>
    <a:defPPr>
      <a:defRPr lang="es-ES_tradnl"/>
    </a:defPPr>
    <a:lvl1pPr algn="l" rtl="0" eaLnBrk="0" fontAlgn="base" hangingPunct="0">
      <a:spcBef>
        <a:spcPct val="50000"/>
      </a:spcBef>
      <a:spcAft>
        <a:spcPct val="0"/>
      </a:spcAft>
      <a:defRPr sz="2400" kern="1200">
        <a:solidFill>
          <a:srgbClr val="FAFD00"/>
        </a:solidFill>
        <a:latin typeface="Times New Roman" panose="02020603050405020304" pitchFamily="18" charset="0"/>
        <a:ea typeface="+mn-ea"/>
        <a:cs typeface="+mn-cs"/>
      </a:defRPr>
    </a:lvl1pPr>
    <a:lvl2pPr marL="457200" algn="l" rtl="0" eaLnBrk="0" fontAlgn="base" hangingPunct="0">
      <a:spcBef>
        <a:spcPct val="50000"/>
      </a:spcBef>
      <a:spcAft>
        <a:spcPct val="0"/>
      </a:spcAft>
      <a:defRPr sz="2400" kern="1200">
        <a:solidFill>
          <a:srgbClr val="FAFD00"/>
        </a:solidFill>
        <a:latin typeface="Times New Roman" panose="02020603050405020304" pitchFamily="18" charset="0"/>
        <a:ea typeface="+mn-ea"/>
        <a:cs typeface="+mn-cs"/>
      </a:defRPr>
    </a:lvl2pPr>
    <a:lvl3pPr marL="914400" algn="l" rtl="0" eaLnBrk="0" fontAlgn="base" hangingPunct="0">
      <a:spcBef>
        <a:spcPct val="50000"/>
      </a:spcBef>
      <a:spcAft>
        <a:spcPct val="0"/>
      </a:spcAft>
      <a:defRPr sz="2400" kern="1200">
        <a:solidFill>
          <a:srgbClr val="FAFD00"/>
        </a:solidFill>
        <a:latin typeface="Times New Roman" panose="02020603050405020304" pitchFamily="18" charset="0"/>
        <a:ea typeface="+mn-ea"/>
        <a:cs typeface="+mn-cs"/>
      </a:defRPr>
    </a:lvl3pPr>
    <a:lvl4pPr marL="1371600" algn="l" rtl="0" eaLnBrk="0" fontAlgn="base" hangingPunct="0">
      <a:spcBef>
        <a:spcPct val="50000"/>
      </a:spcBef>
      <a:spcAft>
        <a:spcPct val="0"/>
      </a:spcAft>
      <a:defRPr sz="2400" kern="1200">
        <a:solidFill>
          <a:srgbClr val="FAFD00"/>
        </a:solidFill>
        <a:latin typeface="Times New Roman" panose="02020603050405020304" pitchFamily="18" charset="0"/>
        <a:ea typeface="+mn-ea"/>
        <a:cs typeface="+mn-cs"/>
      </a:defRPr>
    </a:lvl4pPr>
    <a:lvl5pPr marL="1828800" algn="l" rtl="0" eaLnBrk="0" fontAlgn="base" hangingPunct="0">
      <a:spcBef>
        <a:spcPct val="50000"/>
      </a:spcBef>
      <a:spcAft>
        <a:spcPct val="0"/>
      </a:spcAft>
      <a:defRPr sz="2400" kern="1200">
        <a:solidFill>
          <a:srgbClr val="FAFD00"/>
        </a:solidFill>
        <a:latin typeface="Times New Roman" panose="02020603050405020304" pitchFamily="18" charset="0"/>
        <a:ea typeface="+mn-ea"/>
        <a:cs typeface="+mn-cs"/>
      </a:defRPr>
    </a:lvl5pPr>
    <a:lvl6pPr marL="2286000" algn="l" defTabSz="914400" rtl="0" eaLnBrk="1" latinLnBrk="0" hangingPunct="1">
      <a:defRPr sz="2400" kern="1200">
        <a:solidFill>
          <a:srgbClr val="FAFD00"/>
        </a:solidFill>
        <a:latin typeface="Times New Roman" panose="02020603050405020304" pitchFamily="18" charset="0"/>
        <a:ea typeface="+mn-ea"/>
        <a:cs typeface="+mn-cs"/>
      </a:defRPr>
    </a:lvl6pPr>
    <a:lvl7pPr marL="2743200" algn="l" defTabSz="914400" rtl="0" eaLnBrk="1" latinLnBrk="0" hangingPunct="1">
      <a:defRPr sz="2400" kern="1200">
        <a:solidFill>
          <a:srgbClr val="FAFD00"/>
        </a:solidFill>
        <a:latin typeface="Times New Roman" panose="02020603050405020304" pitchFamily="18" charset="0"/>
        <a:ea typeface="+mn-ea"/>
        <a:cs typeface="+mn-cs"/>
      </a:defRPr>
    </a:lvl7pPr>
    <a:lvl8pPr marL="3200400" algn="l" defTabSz="914400" rtl="0" eaLnBrk="1" latinLnBrk="0" hangingPunct="1">
      <a:defRPr sz="2400" kern="1200">
        <a:solidFill>
          <a:srgbClr val="FAFD00"/>
        </a:solidFill>
        <a:latin typeface="Times New Roman" panose="02020603050405020304" pitchFamily="18" charset="0"/>
        <a:ea typeface="+mn-ea"/>
        <a:cs typeface="+mn-cs"/>
      </a:defRPr>
    </a:lvl8pPr>
    <a:lvl9pPr marL="3657600" algn="l" defTabSz="914400" rtl="0" eaLnBrk="1" latinLnBrk="0" hangingPunct="1">
      <a:defRPr sz="2400" kern="1200">
        <a:solidFill>
          <a:srgbClr val="FAFD00"/>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9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00"/>
    <a:srgbClr val="39E8F5"/>
    <a:srgbClr val="2805F9"/>
    <a:srgbClr val="F74B47"/>
    <a:srgbClr val="C3C579"/>
    <a:srgbClr val="003366"/>
    <a:srgbClr val="BD9D41"/>
    <a:srgbClr val="49FE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8" d="100"/>
          <a:sy n="88" d="100"/>
        </p:scale>
        <p:origin x="655"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408"/>
    </p:cViewPr>
  </p:sorterViewPr>
  <p:notesViewPr>
    <p:cSldViewPr>
      <p:cViewPr varScale="1">
        <p:scale>
          <a:sx n="54" d="100"/>
          <a:sy n="54" d="100"/>
        </p:scale>
        <p:origin x="-786" y="-78"/>
      </p:cViewPr>
      <p:guideLst>
        <p:guide orient="horz" pos="2160"/>
        <p:guide pos="290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0C754DA-69BB-4D02-86A4-FCE6BE29007D}"/>
              </a:ext>
            </a:extLst>
          </p:cNvPr>
          <p:cNvSpPr>
            <a:spLocks noGrp="1" noChangeArrowheads="1"/>
          </p:cNvSpPr>
          <p:nvPr>
            <p:ph type="body" sz="quarter" idx="3"/>
          </p:nvPr>
        </p:nvSpPr>
        <p:spPr bwMode="auto">
          <a:xfrm>
            <a:off x="1227138" y="3257550"/>
            <a:ext cx="6753225" cy="30861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s-ES_tradnl" noProof="0"/>
              <a:t>Haga clic para editar el estilo del texto del patrón</a:t>
            </a:r>
          </a:p>
          <a:p>
            <a:pPr lvl="1"/>
            <a:r>
              <a:rPr lang="es-ES_tradnl" noProof="0"/>
              <a:t>Segundo nivel</a:t>
            </a:r>
          </a:p>
          <a:p>
            <a:pPr lvl="2"/>
            <a:r>
              <a:rPr lang="es-ES_tradnl" noProof="0"/>
              <a:t>Tercer nivel</a:t>
            </a:r>
          </a:p>
          <a:p>
            <a:pPr lvl="3"/>
            <a:r>
              <a:rPr lang="es-ES_tradnl" noProof="0"/>
              <a:t>Cuarto nivel</a:t>
            </a:r>
          </a:p>
          <a:p>
            <a:pPr lvl="4"/>
            <a:r>
              <a:rPr lang="es-ES_tradnl" noProof="0"/>
              <a:t>Quinto nivel</a:t>
            </a:r>
          </a:p>
        </p:txBody>
      </p:sp>
      <p:sp>
        <p:nvSpPr>
          <p:cNvPr id="68611" name="Rectangle 3">
            <a:extLst>
              <a:ext uri="{FF2B5EF4-FFF2-40B4-BE49-F238E27FC236}">
                <a16:creationId xmlns:a16="http://schemas.microsoft.com/office/drawing/2014/main" id="{05C7D9BA-6547-4784-8342-9972544AFF36}"/>
              </a:ext>
            </a:extLst>
          </p:cNvPr>
          <p:cNvSpPr>
            <a:spLocks noGrp="1" noRot="1" noChangeAspect="1" noChangeArrowheads="1" noTextEdit="1"/>
          </p:cNvSpPr>
          <p:nvPr>
            <p:ph type="sldImg" idx="2"/>
          </p:nvPr>
        </p:nvSpPr>
        <p:spPr bwMode="auto">
          <a:xfrm>
            <a:off x="2890838" y="515938"/>
            <a:ext cx="3424237" cy="2568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UY"/>
          </a:p>
        </p:txBody>
      </p:sp>
    </p:spTree>
    <p:extLst>
      <p:ext uri="{BB962C8B-B14F-4D97-AF65-F5344CB8AC3E}">
        <p14:creationId xmlns:p14="http://schemas.microsoft.com/office/powerpoint/2010/main" val="4252700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Tree>
    <p:extLst>
      <p:ext uri="{BB962C8B-B14F-4D97-AF65-F5344CB8AC3E}">
        <p14:creationId xmlns:p14="http://schemas.microsoft.com/office/powerpoint/2010/main" val="2999606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228600"/>
            <a:ext cx="1943100" cy="5715000"/>
          </a:xfrm>
        </p:spPr>
        <p:txBody>
          <a:bodyPr vert="eaVert"/>
          <a:lstStyle/>
          <a:p>
            <a:r>
              <a:rPr lang="es-ES"/>
              <a:t>Haga clic para modificar el estilo de título del patrón</a:t>
            </a:r>
            <a:endParaRPr lang="es-UY"/>
          </a:p>
        </p:txBody>
      </p:sp>
      <p:sp>
        <p:nvSpPr>
          <p:cNvPr id="3" name="2 Marcador de texto vertical"/>
          <p:cNvSpPr>
            <a:spLocks noGrp="1"/>
          </p:cNvSpPr>
          <p:nvPr>
            <p:ph type="body" orient="vert" idx="1"/>
          </p:nvPr>
        </p:nvSpPr>
        <p:spPr>
          <a:xfrm>
            <a:off x="685800" y="228600"/>
            <a:ext cx="5676900" cy="57150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Tree>
    <p:extLst>
      <p:ext uri="{BB962C8B-B14F-4D97-AF65-F5344CB8AC3E}">
        <p14:creationId xmlns:p14="http://schemas.microsoft.com/office/powerpoint/2010/main" val="4202269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Tree>
    <p:extLst>
      <p:ext uri="{BB962C8B-B14F-4D97-AF65-F5344CB8AC3E}">
        <p14:creationId xmlns:p14="http://schemas.microsoft.com/office/powerpoint/2010/main" val="892247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389643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contenido"/>
          <p:cNvSpPr>
            <a:spLocks noGrp="1"/>
          </p:cNvSpPr>
          <p:nvPr>
            <p:ph sz="half" idx="1"/>
          </p:nvPr>
        </p:nvSpPr>
        <p:spPr>
          <a:xfrm>
            <a:off x="6858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half" idx="2"/>
          </p:nvPr>
        </p:nvSpPr>
        <p:spPr>
          <a:xfrm>
            <a:off x="46482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Tree>
    <p:extLst>
      <p:ext uri="{BB962C8B-B14F-4D97-AF65-F5344CB8AC3E}">
        <p14:creationId xmlns:p14="http://schemas.microsoft.com/office/powerpoint/2010/main" val="62239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Tree>
    <p:extLst>
      <p:ext uri="{BB962C8B-B14F-4D97-AF65-F5344CB8AC3E}">
        <p14:creationId xmlns:p14="http://schemas.microsoft.com/office/powerpoint/2010/main" val="251573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UY"/>
          </a:p>
        </p:txBody>
      </p:sp>
    </p:spTree>
    <p:extLst>
      <p:ext uri="{BB962C8B-B14F-4D97-AF65-F5344CB8AC3E}">
        <p14:creationId xmlns:p14="http://schemas.microsoft.com/office/powerpoint/2010/main" val="12269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012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U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86920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Y"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944693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142864"/>
            </a:gs>
          </a:gsLst>
          <a:lin ang="5400000" scaled="1"/>
        </a:gradFill>
        <a:effectLst/>
      </p:bgPr>
    </p:bg>
    <p:spTree>
      <p:nvGrpSpPr>
        <p:cNvPr id="1" name=""/>
        <p:cNvGrpSpPr/>
        <p:nvPr/>
      </p:nvGrpSpPr>
      <p:grpSpPr>
        <a:xfrm>
          <a:off x="0" y="0"/>
          <a:ext cx="0" cy="0"/>
          <a:chOff x="0" y="0"/>
          <a:chExt cx="0" cy="0"/>
        </a:xfrm>
      </p:grpSpPr>
      <p:grpSp>
        <p:nvGrpSpPr>
          <p:cNvPr id="2050" name="Group 6">
            <a:extLst>
              <a:ext uri="{FF2B5EF4-FFF2-40B4-BE49-F238E27FC236}">
                <a16:creationId xmlns:a16="http://schemas.microsoft.com/office/drawing/2014/main" id="{495F5B9C-9D43-4249-8FD8-6F6D400FEBF5}"/>
              </a:ext>
            </a:extLst>
          </p:cNvPr>
          <p:cNvGrpSpPr>
            <a:grpSpLocks/>
          </p:cNvGrpSpPr>
          <p:nvPr/>
        </p:nvGrpSpPr>
        <p:grpSpPr bwMode="auto">
          <a:xfrm>
            <a:off x="0" y="0"/>
            <a:ext cx="8478838" cy="6173788"/>
            <a:chOff x="0" y="0"/>
            <a:chExt cx="5341" cy="3889"/>
          </a:xfrm>
        </p:grpSpPr>
        <p:sp>
          <p:nvSpPr>
            <p:cNvPr id="1026" name="Freeform 2">
              <a:extLst>
                <a:ext uri="{FF2B5EF4-FFF2-40B4-BE49-F238E27FC236}">
                  <a16:creationId xmlns:a16="http://schemas.microsoft.com/office/drawing/2014/main" id="{B514B709-9120-465F-B40E-0304671CF843}"/>
                </a:ext>
              </a:extLst>
            </p:cNvPr>
            <p:cNvSpPr>
              <a:spLocks/>
            </p:cNvSpPr>
            <p:nvPr/>
          </p:nvSpPr>
          <p:spPr bwMode="auto">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rgbClr val="264CBC"/>
            </a:solidFill>
            <a:ln w="12700" cap="rnd" cmpd="sng">
              <a:noFill/>
              <a:prstDash val="solid"/>
              <a:round/>
              <a:headEnd type="none" w="med" len="med"/>
              <a:tailEnd type="none" w="med" len="med"/>
            </a:ln>
            <a:effectLst/>
          </p:spPr>
          <p:txBody>
            <a:bodyPr/>
            <a:lstStyle/>
            <a:p>
              <a:pPr>
                <a:defRPr/>
              </a:pPr>
              <a:endParaRPr lang="es-UY"/>
            </a:p>
          </p:txBody>
        </p:sp>
        <p:sp>
          <p:nvSpPr>
            <p:cNvPr id="1027" name="Freeform 3">
              <a:extLst>
                <a:ext uri="{FF2B5EF4-FFF2-40B4-BE49-F238E27FC236}">
                  <a16:creationId xmlns:a16="http://schemas.microsoft.com/office/drawing/2014/main" id="{5EF61423-AD41-4C25-8B50-AB9F02AD102C}"/>
                </a:ext>
              </a:extLst>
            </p:cNvPr>
            <p:cNvSpPr>
              <a:spLocks/>
            </p:cNvSpPr>
            <p:nvPr/>
          </p:nvSpPr>
          <p:spPr bwMode="auto">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rgbClr val="264CBC"/>
            </a:solidFill>
            <a:ln w="12700" cap="rnd" cmpd="sng">
              <a:noFill/>
              <a:prstDash val="solid"/>
              <a:round/>
              <a:headEnd type="none" w="med" len="med"/>
              <a:tailEnd type="none" w="med" len="med"/>
            </a:ln>
            <a:effectLst/>
          </p:spPr>
          <p:txBody>
            <a:bodyPr/>
            <a:lstStyle/>
            <a:p>
              <a:pPr>
                <a:defRPr/>
              </a:pPr>
              <a:endParaRPr lang="es-UY"/>
            </a:p>
          </p:txBody>
        </p:sp>
        <p:sp>
          <p:nvSpPr>
            <p:cNvPr id="1028" name="Freeform 4">
              <a:extLst>
                <a:ext uri="{FF2B5EF4-FFF2-40B4-BE49-F238E27FC236}">
                  <a16:creationId xmlns:a16="http://schemas.microsoft.com/office/drawing/2014/main" id="{5D47448F-0C95-4CAE-BC10-38292E765737}"/>
                </a:ext>
              </a:extLst>
            </p:cNvPr>
            <p:cNvSpPr>
              <a:spLocks/>
            </p:cNvSpPr>
            <p:nvPr/>
          </p:nvSpPr>
          <p:spPr bwMode="auto">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rgbClr val="264CBC"/>
            </a:solidFill>
            <a:ln w="12700" cap="rnd" cmpd="sng">
              <a:noFill/>
              <a:prstDash val="solid"/>
              <a:round/>
              <a:headEnd type="none" w="med" len="med"/>
              <a:tailEnd type="none" w="med" len="med"/>
            </a:ln>
            <a:effectLst/>
          </p:spPr>
          <p:txBody>
            <a:bodyPr/>
            <a:lstStyle/>
            <a:p>
              <a:pPr>
                <a:defRPr/>
              </a:pPr>
              <a:endParaRPr lang="es-UY"/>
            </a:p>
          </p:txBody>
        </p:sp>
        <p:sp>
          <p:nvSpPr>
            <p:cNvPr id="1029" name="Freeform 5">
              <a:extLst>
                <a:ext uri="{FF2B5EF4-FFF2-40B4-BE49-F238E27FC236}">
                  <a16:creationId xmlns:a16="http://schemas.microsoft.com/office/drawing/2014/main" id="{55643DDD-FC69-4812-A9E0-A78D2F531A31}"/>
                </a:ext>
              </a:extLst>
            </p:cNvPr>
            <p:cNvSpPr>
              <a:spLocks/>
            </p:cNvSpPr>
            <p:nvPr/>
          </p:nvSpPr>
          <p:spPr bwMode="auto">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rgbClr val="264CBC"/>
            </a:solidFill>
            <a:ln w="12700" cap="rnd" cmpd="sng">
              <a:noFill/>
              <a:prstDash val="solid"/>
              <a:round/>
              <a:headEnd type="none" w="med" len="med"/>
              <a:tailEnd type="none" w="med" len="med"/>
            </a:ln>
            <a:effectLst/>
          </p:spPr>
          <p:txBody>
            <a:bodyPr/>
            <a:lstStyle/>
            <a:p>
              <a:pPr>
                <a:defRPr/>
              </a:pPr>
              <a:endParaRPr lang="es-UY"/>
            </a:p>
          </p:txBody>
        </p:sp>
      </p:grpSp>
      <p:sp>
        <p:nvSpPr>
          <p:cNvPr id="1031" name="Rectangle 7">
            <a:extLst>
              <a:ext uri="{FF2B5EF4-FFF2-40B4-BE49-F238E27FC236}">
                <a16:creationId xmlns:a16="http://schemas.microsoft.com/office/drawing/2014/main" id="{B4157736-9268-413F-9FB7-E0289A4D6906}"/>
              </a:ext>
            </a:extLst>
          </p:cNvPr>
          <p:cNvSpPr>
            <a:spLocks noGrp="1" noChangeArrowheads="1"/>
          </p:cNvSpPr>
          <p:nvPr>
            <p:ph type="title"/>
          </p:nvPr>
        </p:nvSpPr>
        <p:spPr bwMode="auto">
          <a:xfrm>
            <a:off x="685800" y="228600"/>
            <a:ext cx="7772400" cy="1219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s-ES_tradnl"/>
              <a:t>Haga clic para editar el estilo del título patrón</a:t>
            </a:r>
          </a:p>
        </p:txBody>
      </p:sp>
      <p:sp>
        <p:nvSpPr>
          <p:cNvPr id="1032" name="Rectangle 8">
            <a:extLst>
              <a:ext uri="{FF2B5EF4-FFF2-40B4-BE49-F238E27FC236}">
                <a16:creationId xmlns:a16="http://schemas.microsoft.com/office/drawing/2014/main" id="{FDB0452F-EA75-4687-AA06-00E489130B8A}"/>
              </a:ext>
            </a:extLst>
          </p:cNvPr>
          <p:cNvSpPr>
            <a:spLocks noGrp="1" noChangeArrowheads="1"/>
          </p:cNvSpPr>
          <p:nvPr>
            <p:ph type="body" idx="1"/>
          </p:nvPr>
        </p:nvSpPr>
        <p:spPr bwMode="auto">
          <a:xfrm>
            <a:off x="685800" y="18288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s-ES_tradnl"/>
              <a:t>Haga clic para editar el estilo del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65000"/>
        <a:buFont typeface="Monotype Sort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a:extLst>
              <a:ext uri="{FF2B5EF4-FFF2-40B4-BE49-F238E27FC236}">
                <a16:creationId xmlns:a16="http://schemas.microsoft.com/office/drawing/2014/main" id="{B3899AF5-5DE7-4185-A618-002010754BB5}"/>
              </a:ext>
            </a:extLst>
          </p:cNvPr>
          <p:cNvSpPr>
            <a:spLocks noGrp="1" noChangeArrowheads="1"/>
          </p:cNvSpPr>
          <p:nvPr>
            <p:ph type="title"/>
          </p:nvPr>
        </p:nvSpPr>
        <p:spPr>
          <a:xfrm>
            <a:off x="684213" y="1844675"/>
            <a:ext cx="7772400" cy="1219200"/>
          </a:xfrm>
        </p:spPr>
        <p:txBody>
          <a:bodyPr/>
          <a:lstStyle/>
          <a:p>
            <a:pPr>
              <a:defRPr/>
            </a:pPr>
            <a:r>
              <a:rPr lang="es-UY" b="1"/>
              <a:t>Aproximaciones a la toma de decisiones en el predio.</a:t>
            </a:r>
            <a:r>
              <a:rPr lang="es-UY"/>
              <a:t> </a:t>
            </a:r>
            <a:endParaRPr lang="es-ES_tradnl"/>
          </a:p>
        </p:txBody>
      </p:sp>
      <p:sp>
        <p:nvSpPr>
          <p:cNvPr id="189446" name="Rectangle 6">
            <a:extLst>
              <a:ext uri="{FF2B5EF4-FFF2-40B4-BE49-F238E27FC236}">
                <a16:creationId xmlns:a16="http://schemas.microsoft.com/office/drawing/2014/main" id="{BC8EA8C0-C524-4026-95C6-6918709FD19D}"/>
              </a:ext>
            </a:extLst>
          </p:cNvPr>
          <p:cNvSpPr>
            <a:spLocks noChangeArrowheads="1"/>
          </p:cNvSpPr>
          <p:nvPr/>
        </p:nvSpPr>
        <p:spPr bwMode="auto">
          <a:xfrm>
            <a:off x="3348038" y="3357563"/>
            <a:ext cx="2316162" cy="457200"/>
          </a:xfrm>
          <a:prstGeom prst="rect">
            <a:avLst/>
          </a:prstGeom>
          <a:noFill/>
          <a:ln w="12700">
            <a:noFill/>
            <a:miter lim="800000"/>
            <a:headEnd/>
            <a:tailEnd/>
          </a:ln>
          <a:effectLst/>
        </p:spPr>
        <p:txBody>
          <a:bodyPr wrap="none">
            <a:spAutoFit/>
          </a:bodyPr>
          <a:lstStyle/>
          <a:p>
            <a:pPr>
              <a:defRPr/>
            </a:pPr>
            <a:r>
              <a:rPr lang="es-ES_tradnl">
                <a:solidFill>
                  <a:schemeClr val="tx1"/>
                </a:solidFill>
                <a:effectLst>
                  <a:outerShdw blurRad="38100" dist="38100" dir="2700000" algn="tl">
                    <a:srgbClr val="000000"/>
                  </a:outerShdw>
                </a:effectLst>
              </a:rPr>
              <a:t>Gustavo Ferreira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a:extLst>
              <a:ext uri="{FF2B5EF4-FFF2-40B4-BE49-F238E27FC236}">
                <a16:creationId xmlns:a16="http://schemas.microsoft.com/office/drawing/2014/main" id="{8FC072F0-8A41-44BA-B8F9-8F8FD76E2F89}"/>
              </a:ext>
            </a:extLst>
          </p:cNvPr>
          <p:cNvSpPr>
            <a:spLocks noGrp="1" noChangeArrowheads="1"/>
          </p:cNvSpPr>
          <p:nvPr>
            <p:ph type="title"/>
          </p:nvPr>
        </p:nvSpPr>
        <p:spPr/>
        <p:txBody>
          <a:bodyPr/>
          <a:lstStyle/>
          <a:p>
            <a:pPr>
              <a:defRPr/>
            </a:pPr>
            <a:r>
              <a:rPr lang="es-UY" b="1"/>
              <a:t>Perspectiva normativa</a:t>
            </a:r>
            <a:r>
              <a:rPr lang="es-ES"/>
              <a:t> </a:t>
            </a:r>
            <a:endParaRPr lang="es-ES_tradnl"/>
          </a:p>
        </p:txBody>
      </p:sp>
      <p:sp>
        <p:nvSpPr>
          <p:cNvPr id="190467" name="Rectangle 3">
            <a:extLst>
              <a:ext uri="{FF2B5EF4-FFF2-40B4-BE49-F238E27FC236}">
                <a16:creationId xmlns:a16="http://schemas.microsoft.com/office/drawing/2014/main" id="{43C7F152-1140-4CF2-A055-5BC2496314A1}"/>
              </a:ext>
            </a:extLst>
          </p:cNvPr>
          <p:cNvSpPr>
            <a:spLocks noGrp="1" noChangeArrowheads="1"/>
          </p:cNvSpPr>
          <p:nvPr>
            <p:ph type="body" idx="1"/>
          </p:nvPr>
        </p:nvSpPr>
        <p:spPr/>
        <p:txBody>
          <a:bodyPr/>
          <a:lstStyle/>
          <a:p>
            <a:pPr>
              <a:defRPr/>
            </a:pPr>
            <a:r>
              <a:rPr lang="es-UY"/>
              <a:t>La perspectiva normativa está interesada en cual decisión debería tomar el individuo sujeto a un sistema de limitantes y metas. Este enfoque está basado en el supuesto de que los individuos actúan para maximizar uno o más objetivos.</a:t>
            </a:r>
            <a:endParaRPr lang="es-ES_tradn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a:extLst>
              <a:ext uri="{FF2B5EF4-FFF2-40B4-BE49-F238E27FC236}">
                <a16:creationId xmlns:a16="http://schemas.microsoft.com/office/drawing/2014/main" id="{8633E02A-E839-4068-9400-51CAA1DD7DE2}"/>
              </a:ext>
            </a:extLst>
          </p:cNvPr>
          <p:cNvSpPr>
            <a:spLocks noGrp="1" noChangeArrowheads="1"/>
          </p:cNvSpPr>
          <p:nvPr>
            <p:ph type="title"/>
          </p:nvPr>
        </p:nvSpPr>
        <p:spPr>
          <a:xfrm>
            <a:off x="684213" y="0"/>
            <a:ext cx="7772400" cy="765175"/>
          </a:xfrm>
        </p:spPr>
        <p:txBody>
          <a:bodyPr/>
          <a:lstStyle/>
          <a:p>
            <a:pPr>
              <a:defRPr/>
            </a:pPr>
            <a:r>
              <a:rPr lang="es-UY" b="1"/>
              <a:t>Perspectiva racional</a:t>
            </a:r>
            <a:r>
              <a:rPr lang="es-ES"/>
              <a:t> </a:t>
            </a:r>
            <a:endParaRPr lang="es-ES_tradnl"/>
          </a:p>
        </p:txBody>
      </p:sp>
      <p:sp>
        <p:nvSpPr>
          <p:cNvPr id="191491" name="Rectangle 3">
            <a:extLst>
              <a:ext uri="{FF2B5EF4-FFF2-40B4-BE49-F238E27FC236}">
                <a16:creationId xmlns:a16="http://schemas.microsoft.com/office/drawing/2014/main" id="{9AFF274C-15B2-4E61-867E-14DBAB7F2379}"/>
              </a:ext>
            </a:extLst>
          </p:cNvPr>
          <p:cNvSpPr>
            <a:spLocks noGrp="1" noChangeArrowheads="1"/>
          </p:cNvSpPr>
          <p:nvPr>
            <p:ph type="body" idx="1"/>
          </p:nvPr>
        </p:nvSpPr>
        <p:spPr>
          <a:xfrm>
            <a:off x="250825" y="765175"/>
            <a:ext cx="8893175" cy="5688013"/>
          </a:xfrm>
        </p:spPr>
        <p:txBody>
          <a:bodyPr/>
          <a:lstStyle/>
          <a:p>
            <a:pPr>
              <a:lnSpc>
                <a:spcPct val="80000"/>
              </a:lnSpc>
              <a:defRPr/>
            </a:pPr>
            <a:r>
              <a:rPr lang="es-UY" sz="2400"/>
              <a:t>Define la toma de decisiones como el proceso que un hombre “económico” sigue al seleccionar cursos de acción de determinadas alternativas posibles.</a:t>
            </a:r>
            <a:r>
              <a:rPr lang="es-ES" sz="2400"/>
              <a:t> </a:t>
            </a:r>
          </a:p>
          <a:p>
            <a:pPr>
              <a:lnSpc>
                <a:spcPct val="80000"/>
              </a:lnSpc>
              <a:defRPr/>
            </a:pPr>
            <a:r>
              <a:rPr lang="es-UY" sz="2400"/>
              <a:t>El concepto de “hombre económico” está fundado en el supuesto de la elección racional por parte de las personas dentro del sistema económico. El modelo propuesto es un “hombre económico” que elige entre diferentes alternativas, basado puramente en análisis costo – beneficio objetivo, teniendo perfecta información y conocimiento, con el fin de maximizar sus metas </a:t>
            </a:r>
          </a:p>
          <a:p>
            <a:pPr>
              <a:lnSpc>
                <a:spcPct val="80000"/>
              </a:lnSpc>
              <a:defRPr/>
            </a:pPr>
            <a:r>
              <a:rPr lang="es-UY" sz="2400"/>
              <a:t>Una elección es considerada racional si está de acuerdo con los objetivos del tomador de decisiones. </a:t>
            </a:r>
          </a:p>
          <a:p>
            <a:pPr>
              <a:lnSpc>
                <a:spcPct val="80000"/>
              </a:lnSpc>
              <a:defRPr/>
            </a:pPr>
            <a:r>
              <a:rPr lang="es-UY" sz="2400"/>
              <a:t>Esta perspectiva normalmente incluye un supuesto no realista de que el único objetivo para el individuo es maximizar la ganancia en un ambiente de trabajo que provee información completa con certeza. </a:t>
            </a:r>
          </a:p>
          <a:p>
            <a:pPr>
              <a:lnSpc>
                <a:spcPct val="80000"/>
              </a:lnSpc>
              <a:defRPr/>
            </a:pPr>
            <a:r>
              <a:rPr lang="es-UY" sz="2400"/>
              <a:t>El comportamiento de las personas, como tomadores de decisiones individuales, se puede llamar racional y de interés propio si responde a alternativas económicas.</a:t>
            </a:r>
            <a:endParaRPr lang="es-ES_tradnl"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F7C18DD9-FF2F-44BE-9755-C1AD5D68618E}"/>
              </a:ext>
            </a:extLst>
          </p:cNvPr>
          <p:cNvSpPr>
            <a:spLocks noGrp="1" noChangeArrowheads="1"/>
          </p:cNvSpPr>
          <p:nvPr>
            <p:ph type="title"/>
          </p:nvPr>
        </p:nvSpPr>
        <p:spPr>
          <a:xfrm>
            <a:off x="468313" y="-171450"/>
            <a:ext cx="7772400" cy="1219200"/>
          </a:xfrm>
        </p:spPr>
        <p:txBody>
          <a:bodyPr/>
          <a:lstStyle/>
          <a:p>
            <a:pPr>
              <a:defRPr/>
            </a:pPr>
            <a:r>
              <a:rPr lang="es-UY" b="1"/>
              <a:t>Teoría de la utilidad</a:t>
            </a:r>
            <a:r>
              <a:rPr lang="es-ES"/>
              <a:t> </a:t>
            </a:r>
            <a:endParaRPr lang="es-ES_tradnl"/>
          </a:p>
        </p:txBody>
      </p:sp>
      <p:sp>
        <p:nvSpPr>
          <p:cNvPr id="192515" name="Rectangle 3">
            <a:extLst>
              <a:ext uri="{FF2B5EF4-FFF2-40B4-BE49-F238E27FC236}">
                <a16:creationId xmlns:a16="http://schemas.microsoft.com/office/drawing/2014/main" id="{4084D05E-2D39-4C42-ACFF-A8C700A0EE44}"/>
              </a:ext>
            </a:extLst>
          </p:cNvPr>
          <p:cNvSpPr>
            <a:spLocks noGrp="1" noChangeArrowheads="1"/>
          </p:cNvSpPr>
          <p:nvPr>
            <p:ph type="body" idx="1"/>
          </p:nvPr>
        </p:nvSpPr>
        <p:spPr>
          <a:xfrm>
            <a:off x="0" y="981075"/>
            <a:ext cx="9144000" cy="4968875"/>
          </a:xfrm>
        </p:spPr>
        <p:txBody>
          <a:bodyPr/>
          <a:lstStyle/>
          <a:p>
            <a:pPr>
              <a:lnSpc>
                <a:spcPct val="80000"/>
              </a:lnSpc>
              <a:defRPr/>
            </a:pPr>
            <a:r>
              <a:rPr lang="es-UY" sz="2400"/>
              <a:t>Fundamentalmente desarrollada por economistas y basada en el trabajo de von Neumann y Morgenstern (1947), quienes desarrollaron un concepto para explicar cuales principios deberían aplicar las personas para evaluar las alternativas que no presentan certeza absoluta (riesgosas).</a:t>
            </a:r>
          </a:p>
          <a:p>
            <a:pPr>
              <a:lnSpc>
                <a:spcPct val="80000"/>
              </a:lnSpc>
              <a:defRPr/>
            </a:pPr>
            <a:r>
              <a:rPr lang="es-UY" sz="2400"/>
              <a:t>Probablemente esta ha sido la contribución teórica más influyente para el desarrollo del moderno análisis de toma de decisiones en condiciones de incertidumbre. El resultado es una regla de decisión normativa llamada la regla de </a:t>
            </a:r>
            <a:r>
              <a:rPr lang="es-UY" sz="2400" b="1"/>
              <a:t>utilidad esperada.</a:t>
            </a:r>
            <a:r>
              <a:rPr lang="es-UY" sz="2400"/>
              <a:t> </a:t>
            </a:r>
          </a:p>
          <a:p>
            <a:pPr>
              <a:lnSpc>
                <a:spcPct val="80000"/>
              </a:lnSpc>
              <a:defRPr/>
            </a:pPr>
            <a:r>
              <a:rPr lang="es-UY" sz="2400"/>
              <a:t>Este modelo también se basa en la teoría neoclásica de la firma, que define el comportamiento maximizador de la renta como “limitado por otros factores”</a:t>
            </a:r>
            <a:r>
              <a:rPr lang="es-ES" sz="2400"/>
              <a:t> </a:t>
            </a:r>
          </a:p>
          <a:p>
            <a:pPr>
              <a:lnSpc>
                <a:spcPct val="80000"/>
              </a:lnSpc>
              <a:defRPr/>
            </a:pPr>
            <a:r>
              <a:rPr lang="es-UY" sz="2400"/>
              <a:t>A pesar de esto, ha habido evidencia de falla en la teoría de la utilidad esperada al describir cómo las personas eligen entre alternativas riesgosas o inciertas </a:t>
            </a:r>
            <a:endParaRPr lang="es-ES_tradnl"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a:extLst>
              <a:ext uri="{FF2B5EF4-FFF2-40B4-BE49-F238E27FC236}">
                <a16:creationId xmlns:a16="http://schemas.microsoft.com/office/drawing/2014/main" id="{FD61AE26-116D-477B-AA00-0BBB6AECF4EB}"/>
              </a:ext>
            </a:extLst>
          </p:cNvPr>
          <p:cNvSpPr>
            <a:spLocks noGrp="1" noChangeArrowheads="1"/>
          </p:cNvSpPr>
          <p:nvPr>
            <p:ph type="title"/>
          </p:nvPr>
        </p:nvSpPr>
        <p:spPr/>
        <p:txBody>
          <a:bodyPr/>
          <a:lstStyle/>
          <a:p>
            <a:pPr>
              <a:defRPr/>
            </a:pPr>
            <a:r>
              <a:rPr lang="es-UY" b="1"/>
              <a:t>Perspectiva comportamental</a:t>
            </a:r>
            <a:r>
              <a:rPr lang="es-UY"/>
              <a:t> </a:t>
            </a:r>
            <a:endParaRPr lang="es-ES_tradnl"/>
          </a:p>
        </p:txBody>
      </p:sp>
      <p:sp>
        <p:nvSpPr>
          <p:cNvPr id="193539" name="Rectangle 3">
            <a:extLst>
              <a:ext uri="{FF2B5EF4-FFF2-40B4-BE49-F238E27FC236}">
                <a16:creationId xmlns:a16="http://schemas.microsoft.com/office/drawing/2014/main" id="{FF65EB51-FB6C-4EC0-83B5-FC83CCF85AA6}"/>
              </a:ext>
            </a:extLst>
          </p:cNvPr>
          <p:cNvSpPr>
            <a:spLocks noGrp="1" noChangeArrowheads="1"/>
          </p:cNvSpPr>
          <p:nvPr>
            <p:ph type="body" idx="1"/>
          </p:nvPr>
        </p:nvSpPr>
        <p:spPr>
          <a:xfrm>
            <a:off x="179388" y="1341438"/>
            <a:ext cx="8964612" cy="4114800"/>
          </a:xfrm>
        </p:spPr>
        <p:txBody>
          <a:bodyPr/>
          <a:lstStyle/>
          <a:p>
            <a:pPr>
              <a:lnSpc>
                <a:spcPct val="80000"/>
              </a:lnSpc>
              <a:defRPr/>
            </a:pPr>
            <a:r>
              <a:rPr lang="es-UY" sz="2400"/>
              <a:t>Esta perspectiva está centrada en identificar las reglas principales que gobiernan a las personas en el comportamiento y la toma de decisiones. Esta perspectiva presume que los individuos están más interesados en satisfacer, sus objetivos que en intentar darse cuenta de alguna máxima, </a:t>
            </a:r>
            <a:r>
              <a:rPr lang="es-ES" sz="2400"/>
              <a:t>aceptada como adecuada por el individuo.</a:t>
            </a:r>
          </a:p>
          <a:p>
            <a:pPr>
              <a:lnSpc>
                <a:spcPct val="80000"/>
              </a:lnSpc>
              <a:defRPr/>
            </a:pPr>
            <a:r>
              <a:rPr lang="es-UY" sz="2400"/>
              <a:t>Fundamentalmente relacionado al trabajo de psicólogos y sociólogos, con especial énfasis en el desarrollo de los modelos descriptivos por los que atraviesan los decidores cuando deciden </a:t>
            </a:r>
          </a:p>
          <a:p>
            <a:pPr>
              <a:lnSpc>
                <a:spcPct val="80000"/>
              </a:lnSpc>
              <a:defRPr/>
            </a:pPr>
            <a:r>
              <a:rPr lang="es-UY" sz="2400"/>
              <a:t>Los psicólogos cognitivos han desarrollado modelos focalizados en el estudio de la toma de decisiones individual.</a:t>
            </a:r>
          </a:p>
          <a:p>
            <a:pPr>
              <a:lnSpc>
                <a:spcPct val="80000"/>
              </a:lnSpc>
              <a:defRPr/>
            </a:pPr>
            <a:r>
              <a:rPr lang="es-UY" sz="2400"/>
              <a:t>La crítica a teorías económicas argumenta que las mismas no toman en cuenta los procesos simplificadores o heurísticos que la gente utiliza en la vida real para volver su toma de decisiones más fácil</a:t>
            </a:r>
            <a:r>
              <a:rPr lang="es-ES" sz="2400"/>
              <a:t> </a:t>
            </a:r>
            <a:r>
              <a:rPr lang="es-UY" sz="2400"/>
              <a:t> </a:t>
            </a:r>
          </a:p>
          <a:p>
            <a:pPr>
              <a:lnSpc>
                <a:spcPct val="80000"/>
              </a:lnSpc>
              <a:buFont typeface="Monotype Sorts" pitchFamily="2" charset="2"/>
              <a:buNone/>
              <a:defRPr/>
            </a:pPr>
            <a:endParaRPr lang="es-UY" sz="2400"/>
          </a:p>
          <a:p>
            <a:pPr>
              <a:lnSpc>
                <a:spcPct val="80000"/>
              </a:lnSpc>
              <a:defRPr/>
            </a:pPr>
            <a:endParaRPr lang="es-ES_tradnl"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3" name="Rectangle 3">
            <a:extLst>
              <a:ext uri="{FF2B5EF4-FFF2-40B4-BE49-F238E27FC236}">
                <a16:creationId xmlns:a16="http://schemas.microsoft.com/office/drawing/2014/main" id="{9EB8FB74-3C27-45A0-AB24-54DE36A97057}"/>
              </a:ext>
            </a:extLst>
          </p:cNvPr>
          <p:cNvSpPr>
            <a:spLocks noGrp="1" noChangeArrowheads="1"/>
          </p:cNvSpPr>
          <p:nvPr>
            <p:ph type="body" idx="1"/>
          </p:nvPr>
        </p:nvSpPr>
        <p:spPr>
          <a:xfrm>
            <a:off x="179388" y="620713"/>
            <a:ext cx="8640762" cy="5467350"/>
          </a:xfrm>
        </p:spPr>
        <p:txBody>
          <a:bodyPr/>
          <a:lstStyle/>
          <a:p>
            <a:pPr>
              <a:lnSpc>
                <a:spcPct val="80000"/>
              </a:lnSpc>
              <a:defRPr/>
            </a:pPr>
            <a:r>
              <a:rPr lang="es-UY" sz="2400"/>
              <a:t>Se considera que el trabajo principal fue el propuesto por Hebert Simon</a:t>
            </a:r>
            <a:r>
              <a:rPr lang="es-ES" sz="2400"/>
              <a:t> </a:t>
            </a:r>
          </a:p>
          <a:p>
            <a:pPr>
              <a:lnSpc>
                <a:spcPct val="80000"/>
              </a:lnSpc>
              <a:defRPr/>
            </a:pPr>
            <a:r>
              <a:rPr lang="es-UY" sz="2400"/>
              <a:t>Desarrolló un modelo de comportamiento “satisfaciente” donde el tomador de decisiones actúa de acuerdo a un comportamiento racional delimitado, intentando lograr una solución aceptable dado un conjunto de posibilidades abiertas. Aquí, las metas son consideradas como limitantes, las cuales definen los límites del proceso de toma de decisiones dentro del que yace el conjunto de soluciones aceptables.</a:t>
            </a:r>
            <a:r>
              <a:rPr lang="es-ES" sz="2400"/>
              <a:t> </a:t>
            </a:r>
          </a:p>
          <a:p>
            <a:pPr>
              <a:lnSpc>
                <a:spcPct val="80000"/>
              </a:lnSpc>
              <a:defRPr/>
            </a:pPr>
            <a:r>
              <a:rPr lang="es-UY" sz="2400"/>
              <a:t>El trabajo de Simon es una de las principales contribuciones al paradigma de los sistemas duros (Checkland). </a:t>
            </a:r>
            <a:endParaRPr lang="es-ES" sz="2400"/>
          </a:p>
          <a:p>
            <a:pPr>
              <a:lnSpc>
                <a:spcPct val="80000"/>
              </a:lnSpc>
              <a:defRPr/>
            </a:pPr>
            <a:r>
              <a:rPr lang="es-UY" sz="2400"/>
              <a:t>la debilidad principal en el trabajo de Simon es: “ ...</a:t>
            </a:r>
            <a:r>
              <a:rPr lang="es-UY" sz="2400" i="1"/>
              <a:t>que mientras provee un enfoque a la toma de decisiones adecuada a la operación de una máquina, no hace justicia a las sutilezas del modo en que los seres humanos comprenden su mundo y se acercan a la toma de decisiones.</a:t>
            </a:r>
            <a:r>
              <a:rPr lang="es-UY" sz="2400"/>
              <a:t> ”, objetivos conflictivos, la autoridad y el poder son ignorados.  </a:t>
            </a:r>
            <a:endParaRPr lang="es-ES_tradnl"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a:extLst>
              <a:ext uri="{FF2B5EF4-FFF2-40B4-BE49-F238E27FC236}">
                <a16:creationId xmlns:a16="http://schemas.microsoft.com/office/drawing/2014/main" id="{6873C578-1D95-4894-B6A5-628E04E3B5E9}"/>
              </a:ext>
            </a:extLst>
          </p:cNvPr>
          <p:cNvSpPr>
            <a:spLocks noGrp="1" noChangeArrowheads="1"/>
          </p:cNvSpPr>
          <p:nvPr>
            <p:ph type="title"/>
          </p:nvPr>
        </p:nvSpPr>
        <p:spPr/>
        <p:txBody>
          <a:bodyPr/>
          <a:lstStyle/>
          <a:p>
            <a:pPr>
              <a:defRPr/>
            </a:pPr>
            <a:endParaRPr lang="es-ES"/>
          </a:p>
        </p:txBody>
      </p:sp>
      <p:sp>
        <p:nvSpPr>
          <p:cNvPr id="188419" name="Rectangle 3">
            <a:extLst>
              <a:ext uri="{FF2B5EF4-FFF2-40B4-BE49-F238E27FC236}">
                <a16:creationId xmlns:a16="http://schemas.microsoft.com/office/drawing/2014/main" id="{61FB7CA1-FD1D-4B74-A891-FB45BBD9E6C0}"/>
              </a:ext>
            </a:extLst>
          </p:cNvPr>
          <p:cNvSpPr>
            <a:spLocks noGrp="1" noChangeArrowheads="1"/>
          </p:cNvSpPr>
          <p:nvPr>
            <p:ph type="body" idx="1"/>
          </p:nvPr>
        </p:nvSpPr>
        <p:spPr/>
        <p:txBody>
          <a:bodyPr/>
          <a:lstStyle/>
          <a:p>
            <a:pPr>
              <a:defRPr/>
            </a:pPr>
            <a:r>
              <a:rPr lang="es-UY" sz="2800"/>
              <a:t>Los enfoques anteriores están centrados fundamentalmente en la apreciación del proceso de toma de decisiones bajo el supuesto de que el tomador de decisiones es un individuo</a:t>
            </a:r>
            <a:r>
              <a:rPr lang="es-UY" sz="2800" i="1"/>
              <a:t>.</a:t>
            </a:r>
          </a:p>
          <a:p>
            <a:pPr>
              <a:defRPr/>
            </a:pPr>
            <a:r>
              <a:rPr lang="es-UY" sz="2800" i="1"/>
              <a:t>“ninguna descripción del proceso de toma de decisiones estaría completa o tendría sentido si no considerara los factores sociales y políticos que rodean a los decisores”.(Lewis 1991)</a:t>
            </a:r>
            <a:endParaRPr lang="es-ES_tradnl" sz="2800" i="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a:extLst>
              <a:ext uri="{FF2B5EF4-FFF2-40B4-BE49-F238E27FC236}">
                <a16:creationId xmlns:a16="http://schemas.microsoft.com/office/drawing/2014/main" id="{59EBAF7A-CF29-4077-B335-3A42DF0DC325}"/>
              </a:ext>
            </a:extLst>
          </p:cNvPr>
          <p:cNvSpPr>
            <a:spLocks noGrp="1" noChangeArrowheads="1"/>
          </p:cNvSpPr>
          <p:nvPr>
            <p:ph type="title"/>
          </p:nvPr>
        </p:nvSpPr>
        <p:spPr>
          <a:xfrm>
            <a:off x="684213" y="2349500"/>
            <a:ext cx="7772400" cy="1219200"/>
          </a:xfrm>
        </p:spPr>
        <p:txBody>
          <a:bodyPr/>
          <a:lstStyle/>
          <a:p>
            <a:pPr>
              <a:defRPr/>
            </a:pPr>
            <a:r>
              <a:rPr lang="es-UY" sz="4000" b="1"/>
              <a:t>Técnicas y “modelos” de apoyo a las decisiones</a:t>
            </a:r>
            <a:r>
              <a:rPr lang="es-ES" sz="4000"/>
              <a:t> </a:t>
            </a:r>
            <a:endParaRPr lang="es-ES_tradnl" sz="4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a:extLst>
              <a:ext uri="{FF2B5EF4-FFF2-40B4-BE49-F238E27FC236}">
                <a16:creationId xmlns:a16="http://schemas.microsoft.com/office/drawing/2014/main" id="{9C92E77C-3D47-45EA-8169-580516DE1707}"/>
              </a:ext>
            </a:extLst>
          </p:cNvPr>
          <p:cNvSpPr>
            <a:spLocks noGrp="1" noChangeArrowheads="1"/>
          </p:cNvSpPr>
          <p:nvPr>
            <p:ph type="title"/>
          </p:nvPr>
        </p:nvSpPr>
        <p:spPr/>
        <p:txBody>
          <a:bodyPr/>
          <a:lstStyle/>
          <a:p>
            <a:pPr>
              <a:defRPr/>
            </a:pPr>
            <a:endParaRPr lang="es-ES"/>
          </a:p>
        </p:txBody>
      </p:sp>
      <p:sp>
        <p:nvSpPr>
          <p:cNvPr id="195587" name="Rectangle 3">
            <a:extLst>
              <a:ext uri="{FF2B5EF4-FFF2-40B4-BE49-F238E27FC236}">
                <a16:creationId xmlns:a16="http://schemas.microsoft.com/office/drawing/2014/main" id="{6380F945-141F-4168-A6EF-8F6C21C45411}"/>
              </a:ext>
            </a:extLst>
          </p:cNvPr>
          <p:cNvSpPr>
            <a:spLocks noGrp="1" noChangeArrowheads="1"/>
          </p:cNvSpPr>
          <p:nvPr>
            <p:ph type="body" idx="1"/>
          </p:nvPr>
        </p:nvSpPr>
        <p:spPr/>
        <p:txBody>
          <a:bodyPr/>
          <a:lstStyle/>
          <a:p>
            <a:pPr>
              <a:defRPr/>
            </a:pPr>
            <a:r>
              <a:rPr lang="es-UY"/>
              <a:t>La necesidad de desarrollar herramientas está principalmente basada en el hecho de que la situación con la que se enfrenta el tomador de decisiones involucra múltiples objetivos e información incompleta</a:t>
            </a:r>
            <a:r>
              <a:rPr lang="es-ES"/>
              <a:t> </a:t>
            </a:r>
            <a:endParaRPr lang="es-ES_tradn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a:extLst>
              <a:ext uri="{FF2B5EF4-FFF2-40B4-BE49-F238E27FC236}">
                <a16:creationId xmlns:a16="http://schemas.microsoft.com/office/drawing/2014/main" id="{0E27B78B-541B-4F9C-8C3C-B5F325E3AE64}"/>
              </a:ext>
            </a:extLst>
          </p:cNvPr>
          <p:cNvSpPr>
            <a:spLocks noGrp="1" noChangeArrowheads="1"/>
          </p:cNvSpPr>
          <p:nvPr>
            <p:ph type="title"/>
          </p:nvPr>
        </p:nvSpPr>
        <p:spPr/>
        <p:txBody>
          <a:bodyPr/>
          <a:lstStyle/>
          <a:p>
            <a:pPr>
              <a:defRPr/>
            </a:pPr>
            <a:endParaRPr lang="es-ES"/>
          </a:p>
        </p:txBody>
      </p:sp>
      <p:sp>
        <p:nvSpPr>
          <p:cNvPr id="196611" name="Rectangle 3">
            <a:extLst>
              <a:ext uri="{FF2B5EF4-FFF2-40B4-BE49-F238E27FC236}">
                <a16:creationId xmlns:a16="http://schemas.microsoft.com/office/drawing/2014/main" id="{F6F641CF-330E-4D15-A663-CCE2B666E388}"/>
              </a:ext>
            </a:extLst>
          </p:cNvPr>
          <p:cNvSpPr>
            <a:spLocks noGrp="1" noChangeArrowheads="1"/>
          </p:cNvSpPr>
          <p:nvPr>
            <p:ph type="body" idx="1"/>
          </p:nvPr>
        </p:nvSpPr>
        <p:spPr/>
        <p:txBody>
          <a:bodyPr/>
          <a:lstStyle/>
          <a:p>
            <a:pPr>
              <a:lnSpc>
                <a:spcPct val="90000"/>
              </a:lnSpc>
              <a:defRPr/>
            </a:pPr>
            <a:r>
              <a:rPr lang="es-UY" sz="2400"/>
              <a:t>Algunas técnicas se centran en cómo mejorar la toma de decisiones por medio de un cuidadoso análisis de las decisiones pasadas: el enfoque de análisis de decisiones (Smidts 1990</a:t>
            </a:r>
            <a:r>
              <a:rPr lang="es-ES" sz="2400"/>
              <a:t> )</a:t>
            </a:r>
          </a:p>
          <a:p>
            <a:pPr>
              <a:lnSpc>
                <a:spcPct val="90000"/>
              </a:lnSpc>
              <a:defRPr/>
            </a:pPr>
            <a:r>
              <a:rPr lang="es-UY" sz="2400"/>
              <a:t>Estas herramientas están orientadas al procesamiento de información con el fin de mejorar la capacidad analítica del tomador de decisiones.</a:t>
            </a:r>
          </a:p>
          <a:p>
            <a:pPr>
              <a:lnSpc>
                <a:spcPct val="90000"/>
              </a:lnSpc>
              <a:defRPr/>
            </a:pPr>
            <a:r>
              <a:rPr lang="es-UY" sz="2400"/>
              <a:t>la mayoría de estas herramientas de la información estaban basadas en el modelo de comportamiento de Simon y no consideraban la influencia de los factores socioeconómicos.</a:t>
            </a:r>
            <a:r>
              <a:rPr lang="es-ES" sz="2400"/>
              <a:t> </a:t>
            </a:r>
            <a:endParaRPr lang="es-ES_tradnl"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a:extLst>
              <a:ext uri="{FF2B5EF4-FFF2-40B4-BE49-F238E27FC236}">
                <a16:creationId xmlns:a16="http://schemas.microsoft.com/office/drawing/2014/main" id="{F1204AF5-131C-4494-AAA6-04601BCFA7A9}"/>
              </a:ext>
            </a:extLst>
          </p:cNvPr>
          <p:cNvSpPr>
            <a:spLocks noGrp="1" noChangeArrowheads="1"/>
          </p:cNvSpPr>
          <p:nvPr>
            <p:ph type="title"/>
          </p:nvPr>
        </p:nvSpPr>
        <p:spPr/>
        <p:txBody>
          <a:bodyPr/>
          <a:lstStyle/>
          <a:p>
            <a:pPr>
              <a:defRPr/>
            </a:pPr>
            <a:endParaRPr lang="es-ES"/>
          </a:p>
        </p:txBody>
      </p:sp>
      <p:sp>
        <p:nvSpPr>
          <p:cNvPr id="197635" name="Rectangle 3">
            <a:extLst>
              <a:ext uri="{FF2B5EF4-FFF2-40B4-BE49-F238E27FC236}">
                <a16:creationId xmlns:a16="http://schemas.microsoft.com/office/drawing/2014/main" id="{DAEEE3E3-9B82-4E65-9866-BABA663866D5}"/>
              </a:ext>
            </a:extLst>
          </p:cNvPr>
          <p:cNvSpPr>
            <a:spLocks noGrp="1" noChangeArrowheads="1"/>
          </p:cNvSpPr>
          <p:nvPr>
            <p:ph type="body" idx="1"/>
          </p:nvPr>
        </p:nvSpPr>
        <p:spPr/>
        <p:txBody>
          <a:bodyPr/>
          <a:lstStyle/>
          <a:p>
            <a:pPr>
              <a:defRPr/>
            </a:pPr>
            <a:r>
              <a:rPr lang="es-UY"/>
              <a:t>En el sector agropecuario, inicialmente, los modelos desarrollados estaban basados principalmente en el análisis de variables estructurales y económicas, y consideraban que un tomador de decisiones individual actuaba como un “hombre económico”.</a:t>
            </a:r>
            <a:r>
              <a:rPr lang="es-ES"/>
              <a:t> </a:t>
            </a:r>
            <a:endParaRPr lang="es-ES_trad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1026">
            <a:extLst>
              <a:ext uri="{FF2B5EF4-FFF2-40B4-BE49-F238E27FC236}">
                <a16:creationId xmlns:a16="http://schemas.microsoft.com/office/drawing/2014/main" id="{7C9E04FC-C204-405E-A860-C06AFF4144E9}"/>
              </a:ext>
            </a:extLst>
          </p:cNvPr>
          <p:cNvSpPr>
            <a:spLocks noGrp="1" noChangeArrowheads="1"/>
          </p:cNvSpPr>
          <p:nvPr>
            <p:ph type="title"/>
          </p:nvPr>
        </p:nvSpPr>
        <p:spPr>
          <a:xfrm>
            <a:off x="0" y="0"/>
            <a:ext cx="9144000" cy="1447800"/>
          </a:xfrm>
        </p:spPr>
        <p:txBody>
          <a:bodyPr/>
          <a:lstStyle/>
          <a:p>
            <a:pPr>
              <a:defRPr/>
            </a:pPr>
            <a:endParaRPr lang="es-ES"/>
          </a:p>
        </p:txBody>
      </p:sp>
      <p:sp>
        <p:nvSpPr>
          <p:cNvPr id="120835" name="Rectangle 1027">
            <a:extLst>
              <a:ext uri="{FF2B5EF4-FFF2-40B4-BE49-F238E27FC236}">
                <a16:creationId xmlns:a16="http://schemas.microsoft.com/office/drawing/2014/main" id="{59BAFDEB-F945-44A2-8D67-7ACECB16997E}"/>
              </a:ext>
            </a:extLst>
          </p:cNvPr>
          <p:cNvSpPr>
            <a:spLocks noGrp="1" noChangeArrowheads="1"/>
          </p:cNvSpPr>
          <p:nvPr>
            <p:ph type="body" idx="1"/>
          </p:nvPr>
        </p:nvSpPr>
        <p:spPr>
          <a:xfrm>
            <a:off x="685800" y="1295400"/>
            <a:ext cx="7772400" cy="4648200"/>
          </a:xfrm>
        </p:spPr>
        <p:txBody>
          <a:bodyPr/>
          <a:lstStyle/>
          <a:p>
            <a:pPr>
              <a:defRPr/>
            </a:pPr>
            <a:r>
              <a:rPr lang="es-UY"/>
              <a:t>Esta sesión provee un marco conceptual para el estudio del proceso de toma de decisiones a nivel de predio. </a:t>
            </a:r>
          </a:p>
          <a:p>
            <a:pPr>
              <a:defRPr/>
            </a:pPr>
            <a:r>
              <a:rPr lang="es-UY"/>
              <a:t>La toma de decisiones a nivel predial es el último filtro a través del cual el desarrollo de políticas debe pasar para tener algún impacto (Singh y Ahn 1978), por lo tanto es crucial tener un sólido entendimiento de este proceso.</a:t>
            </a:r>
            <a:endParaRPr lang="es-ES_tradn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id="{8329E2FF-50CD-4801-A1CA-C8F8882D8A93}"/>
              </a:ext>
            </a:extLst>
          </p:cNvPr>
          <p:cNvSpPr>
            <a:spLocks noGrp="1" noChangeArrowheads="1"/>
          </p:cNvSpPr>
          <p:nvPr>
            <p:ph type="title"/>
          </p:nvPr>
        </p:nvSpPr>
        <p:spPr/>
        <p:txBody>
          <a:bodyPr/>
          <a:lstStyle/>
          <a:p>
            <a:pPr>
              <a:defRPr/>
            </a:pPr>
            <a:endParaRPr lang="es-ES"/>
          </a:p>
        </p:txBody>
      </p:sp>
      <p:sp>
        <p:nvSpPr>
          <p:cNvPr id="200707" name="Rectangle 3">
            <a:extLst>
              <a:ext uri="{FF2B5EF4-FFF2-40B4-BE49-F238E27FC236}">
                <a16:creationId xmlns:a16="http://schemas.microsoft.com/office/drawing/2014/main" id="{E422AFE9-A5E6-4C66-983A-BD27E147BB60}"/>
              </a:ext>
            </a:extLst>
          </p:cNvPr>
          <p:cNvSpPr>
            <a:spLocks noGrp="1" noChangeArrowheads="1"/>
          </p:cNvSpPr>
          <p:nvPr>
            <p:ph type="body" idx="1"/>
          </p:nvPr>
        </p:nvSpPr>
        <p:spPr/>
        <p:txBody>
          <a:bodyPr/>
          <a:lstStyle/>
          <a:p>
            <a:pPr>
              <a:defRPr/>
            </a:pPr>
            <a:r>
              <a:rPr lang="es-UY"/>
              <a:t>Se utilizaron modelos de programación lineal o simulación, para identificar soluciones “óptimas” o sub óptimas que eran utilizadas solo por un muy pequeño grupo de productores para resolver problemas específicos</a:t>
            </a:r>
            <a:r>
              <a:rPr lang="es-ES"/>
              <a:t> </a:t>
            </a:r>
          </a:p>
          <a:p>
            <a:pPr>
              <a:defRPr/>
            </a:pPr>
            <a:endParaRPr lang="es-ES_tradn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a:extLst>
              <a:ext uri="{FF2B5EF4-FFF2-40B4-BE49-F238E27FC236}">
                <a16:creationId xmlns:a16="http://schemas.microsoft.com/office/drawing/2014/main" id="{1F2A9A1F-A4C2-4BC4-AFA7-4D0F840F57F7}"/>
              </a:ext>
            </a:extLst>
          </p:cNvPr>
          <p:cNvSpPr>
            <a:spLocks noGrp="1" noChangeArrowheads="1"/>
          </p:cNvSpPr>
          <p:nvPr>
            <p:ph type="title"/>
          </p:nvPr>
        </p:nvSpPr>
        <p:spPr>
          <a:xfrm>
            <a:off x="827088" y="2492375"/>
            <a:ext cx="7772400" cy="1219200"/>
          </a:xfrm>
        </p:spPr>
        <p:txBody>
          <a:bodyPr/>
          <a:lstStyle/>
          <a:p>
            <a:pPr>
              <a:defRPr/>
            </a:pPr>
            <a:r>
              <a:rPr lang="es-UY" b="1"/>
              <a:t>El enfoque evolucionista</a:t>
            </a:r>
            <a:r>
              <a:rPr lang="es-ES"/>
              <a:t> </a:t>
            </a:r>
            <a:endParaRPr lang="es-ES_tradnl"/>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a:extLst>
              <a:ext uri="{FF2B5EF4-FFF2-40B4-BE49-F238E27FC236}">
                <a16:creationId xmlns:a16="http://schemas.microsoft.com/office/drawing/2014/main" id="{77B71D3D-B868-49E8-9DCF-2279C1E2D9E2}"/>
              </a:ext>
            </a:extLst>
          </p:cNvPr>
          <p:cNvSpPr>
            <a:spLocks noGrp="1" noChangeArrowheads="1"/>
          </p:cNvSpPr>
          <p:nvPr>
            <p:ph type="title"/>
          </p:nvPr>
        </p:nvSpPr>
        <p:spPr/>
        <p:txBody>
          <a:bodyPr/>
          <a:lstStyle/>
          <a:p>
            <a:pPr>
              <a:defRPr/>
            </a:pPr>
            <a:endParaRPr lang="es-ES"/>
          </a:p>
        </p:txBody>
      </p:sp>
      <p:sp>
        <p:nvSpPr>
          <p:cNvPr id="202755" name="Rectangle 3">
            <a:extLst>
              <a:ext uri="{FF2B5EF4-FFF2-40B4-BE49-F238E27FC236}">
                <a16:creationId xmlns:a16="http://schemas.microsoft.com/office/drawing/2014/main" id="{5A00BBF4-11AE-485C-911E-C07765A3991D}"/>
              </a:ext>
            </a:extLst>
          </p:cNvPr>
          <p:cNvSpPr>
            <a:spLocks noGrp="1" noChangeArrowheads="1"/>
          </p:cNvSpPr>
          <p:nvPr>
            <p:ph type="body" idx="1"/>
          </p:nvPr>
        </p:nvSpPr>
        <p:spPr/>
        <p:txBody>
          <a:bodyPr/>
          <a:lstStyle/>
          <a:p>
            <a:pPr>
              <a:lnSpc>
                <a:spcPct val="90000"/>
              </a:lnSpc>
              <a:defRPr/>
            </a:pPr>
            <a:r>
              <a:rPr lang="es-UY" sz="2800"/>
              <a:t>La idea es establecer un concepto paralelo al de la Teoría de la Evolución de Darwin </a:t>
            </a:r>
          </a:p>
          <a:p>
            <a:pPr>
              <a:lnSpc>
                <a:spcPct val="90000"/>
              </a:lnSpc>
              <a:defRPr/>
            </a:pPr>
            <a:r>
              <a:rPr lang="es-UY" sz="2800"/>
              <a:t>De la misma manera en que las especies biológicas son sometidas al proceso de selección por el ambiente induciendo cambios en la información genética a través de las mutaciones, las empresas pueden ser consideradas como inmersas en cambios en el ambiente económico competitivo lo que genera un proceso de selección (Andersen 1994). </a:t>
            </a:r>
            <a:endParaRPr lang="es-ES_tradnl"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a:extLst>
              <a:ext uri="{FF2B5EF4-FFF2-40B4-BE49-F238E27FC236}">
                <a16:creationId xmlns:a16="http://schemas.microsoft.com/office/drawing/2014/main" id="{4C1539D4-5DC2-410E-BA1C-969D83BBD6FB}"/>
              </a:ext>
            </a:extLst>
          </p:cNvPr>
          <p:cNvSpPr>
            <a:spLocks noGrp="1" noChangeArrowheads="1"/>
          </p:cNvSpPr>
          <p:nvPr>
            <p:ph type="body" idx="1"/>
          </p:nvPr>
        </p:nvSpPr>
        <p:spPr>
          <a:xfrm>
            <a:off x="179388" y="1125538"/>
            <a:ext cx="8964612" cy="4818062"/>
          </a:xfrm>
        </p:spPr>
        <p:txBody>
          <a:bodyPr/>
          <a:lstStyle/>
          <a:p>
            <a:pPr>
              <a:lnSpc>
                <a:spcPct val="90000"/>
              </a:lnSpc>
              <a:defRPr/>
            </a:pPr>
            <a:r>
              <a:rPr lang="es-UY"/>
              <a:t>Estos son enfoques no neoclásicos, que comenzaron con las ideas de Schumpeter acerca de la competencia, cambio técnico e innovación, y por esta razón también se les conoce como enfoques Neoschumpeterianos (Possas 1989; Nelson y Winter 1973; Andersen 1994). </a:t>
            </a:r>
          </a:p>
          <a:p>
            <a:pPr>
              <a:lnSpc>
                <a:spcPct val="90000"/>
              </a:lnSpc>
              <a:defRPr/>
            </a:pPr>
            <a:r>
              <a:rPr lang="es-UY"/>
              <a:t>Se centran en brindar una explicación del proceso de generación y difusión de nuevas tecnologías basado en el estudio de la competitividad en situaciones inciertas y desbalanceadas. </a:t>
            </a:r>
            <a:endParaRPr lang="es-ES_tradnl"/>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a:extLst>
              <a:ext uri="{FF2B5EF4-FFF2-40B4-BE49-F238E27FC236}">
                <a16:creationId xmlns:a16="http://schemas.microsoft.com/office/drawing/2014/main" id="{F3CEB542-41A8-4091-A748-553BBB991A0D}"/>
              </a:ext>
            </a:extLst>
          </p:cNvPr>
          <p:cNvSpPr>
            <a:spLocks noGrp="1" noChangeArrowheads="1"/>
          </p:cNvSpPr>
          <p:nvPr>
            <p:ph type="title"/>
          </p:nvPr>
        </p:nvSpPr>
        <p:spPr/>
        <p:txBody>
          <a:bodyPr/>
          <a:lstStyle/>
          <a:p>
            <a:pPr>
              <a:defRPr/>
            </a:pPr>
            <a:endParaRPr lang="es-ES"/>
          </a:p>
        </p:txBody>
      </p:sp>
      <p:sp>
        <p:nvSpPr>
          <p:cNvPr id="198659" name="Rectangle 3">
            <a:extLst>
              <a:ext uri="{FF2B5EF4-FFF2-40B4-BE49-F238E27FC236}">
                <a16:creationId xmlns:a16="http://schemas.microsoft.com/office/drawing/2014/main" id="{635F00D2-8A29-4586-A387-67D6526FD177}"/>
              </a:ext>
            </a:extLst>
          </p:cNvPr>
          <p:cNvSpPr>
            <a:spLocks noGrp="1" noChangeArrowheads="1"/>
          </p:cNvSpPr>
          <p:nvPr>
            <p:ph type="body" idx="1"/>
          </p:nvPr>
        </p:nvSpPr>
        <p:spPr>
          <a:xfrm>
            <a:off x="179388" y="1484313"/>
            <a:ext cx="8642350" cy="4114800"/>
          </a:xfrm>
        </p:spPr>
        <p:txBody>
          <a:bodyPr/>
          <a:lstStyle/>
          <a:p>
            <a:pPr>
              <a:defRPr/>
            </a:pPr>
            <a:r>
              <a:rPr lang="es-UY"/>
              <a:t>El cambio técnico involucra un proceso dinámico de evolución, y por lo tanto, un modelo estático no puede brindar un análisis útil.</a:t>
            </a:r>
          </a:p>
          <a:p>
            <a:pPr>
              <a:defRPr/>
            </a:pPr>
            <a:r>
              <a:rPr lang="es-UY"/>
              <a:t>La economía y el ambiente (en el sentido más amplio) son sistemas complejos que evolucionan en procesos continuos o discontinuos interactuando entre sí.</a:t>
            </a:r>
            <a:r>
              <a:rPr lang="es-ES"/>
              <a:t> </a:t>
            </a:r>
            <a:endParaRPr lang="es-ES_tradnl"/>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Rectangle 3">
            <a:extLst>
              <a:ext uri="{FF2B5EF4-FFF2-40B4-BE49-F238E27FC236}">
                <a16:creationId xmlns:a16="http://schemas.microsoft.com/office/drawing/2014/main" id="{E42340A4-2430-430A-9E3A-73745CC650A3}"/>
              </a:ext>
            </a:extLst>
          </p:cNvPr>
          <p:cNvSpPr>
            <a:spLocks noGrp="1" noChangeArrowheads="1"/>
          </p:cNvSpPr>
          <p:nvPr>
            <p:ph type="body" idx="1"/>
          </p:nvPr>
        </p:nvSpPr>
        <p:spPr>
          <a:xfrm>
            <a:off x="0" y="836613"/>
            <a:ext cx="9144000" cy="4968875"/>
          </a:xfrm>
        </p:spPr>
        <p:txBody>
          <a:bodyPr/>
          <a:lstStyle/>
          <a:p>
            <a:pPr>
              <a:lnSpc>
                <a:spcPct val="80000"/>
              </a:lnSpc>
              <a:defRPr/>
            </a:pPr>
            <a:r>
              <a:rPr lang="es-UY" sz="2400"/>
              <a:t>De acuerdo a un enfoque evolucionista, la racionalidad económica está centrada en un comportamiento cauteloso y defensivo que es expresado a través de rutinas comunes y procedimientos utilizados con éxito en el pasado para enfrentar, en condiciones de incertidumbre y sin información completa.</a:t>
            </a:r>
          </a:p>
          <a:p>
            <a:pPr>
              <a:lnSpc>
                <a:spcPct val="80000"/>
              </a:lnSpc>
              <a:defRPr/>
            </a:pPr>
            <a:endParaRPr lang="es-UY" sz="2400"/>
          </a:p>
          <a:p>
            <a:pPr>
              <a:lnSpc>
                <a:spcPct val="80000"/>
              </a:lnSpc>
              <a:defRPr/>
            </a:pPr>
            <a:r>
              <a:rPr lang="es-UY" sz="2400"/>
              <a:t> La incertidumbre es el principal determinante del comportamiento individual en las situaciones de decisión. La gente prefiere evitar los riesgos y reducir la incertidumbre siguiendo rutinas bien probadas.</a:t>
            </a:r>
          </a:p>
          <a:p>
            <a:pPr>
              <a:lnSpc>
                <a:spcPct val="80000"/>
              </a:lnSpc>
              <a:defRPr/>
            </a:pPr>
            <a:endParaRPr lang="es-UY" sz="2400"/>
          </a:p>
          <a:p>
            <a:pPr>
              <a:lnSpc>
                <a:spcPct val="80000"/>
              </a:lnSpc>
              <a:defRPr/>
            </a:pPr>
            <a:r>
              <a:rPr lang="es-UY" sz="2400"/>
              <a:t>El uso de mecanismos de retroalimentación de aprendizaje por repeticiones de ensayo y error constituye un modo de reducir la incertidumbre que es una característica inherente a las situaciones de decisión complejas. (Humphreys y Berkeley 1983).</a:t>
            </a:r>
          </a:p>
          <a:p>
            <a:pPr>
              <a:lnSpc>
                <a:spcPct val="80000"/>
              </a:lnSpc>
              <a:buFont typeface="Monotype Sorts" pitchFamily="2" charset="2"/>
              <a:buNone/>
              <a:defRPr/>
            </a:pPr>
            <a:r>
              <a:rPr lang="es-ES" sz="2400"/>
              <a:t>  </a:t>
            </a:r>
          </a:p>
          <a:p>
            <a:pPr>
              <a:lnSpc>
                <a:spcPct val="80000"/>
              </a:lnSpc>
              <a:defRPr/>
            </a:pPr>
            <a:endParaRPr lang="es-ES_tradnl"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a:extLst>
              <a:ext uri="{FF2B5EF4-FFF2-40B4-BE49-F238E27FC236}">
                <a16:creationId xmlns:a16="http://schemas.microsoft.com/office/drawing/2014/main" id="{DF8B9C5B-3721-4F4C-9331-91574E3F2468}"/>
              </a:ext>
            </a:extLst>
          </p:cNvPr>
          <p:cNvSpPr>
            <a:spLocks noGrp="1" noChangeArrowheads="1"/>
          </p:cNvSpPr>
          <p:nvPr>
            <p:ph type="title"/>
          </p:nvPr>
        </p:nvSpPr>
        <p:spPr/>
        <p:txBody>
          <a:bodyPr/>
          <a:lstStyle/>
          <a:p>
            <a:pPr>
              <a:defRPr/>
            </a:pPr>
            <a:endParaRPr lang="es-ES"/>
          </a:p>
        </p:txBody>
      </p:sp>
      <p:sp>
        <p:nvSpPr>
          <p:cNvPr id="204803" name="Rectangle 3">
            <a:extLst>
              <a:ext uri="{FF2B5EF4-FFF2-40B4-BE49-F238E27FC236}">
                <a16:creationId xmlns:a16="http://schemas.microsoft.com/office/drawing/2014/main" id="{FDF0CE3F-A63F-402D-AB10-0BD35907F124}"/>
              </a:ext>
            </a:extLst>
          </p:cNvPr>
          <p:cNvSpPr>
            <a:spLocks noGrp="1" noChangeArrowheads="1"/>
          </p:cNvSpPr>
          <p:nvPr>
            <p:ph type="body" idx="1"/>
          </p:nvPr>
        </p:nvSpPr>
        <p:spPr/>
        <p:txBody>
          <a:bodyPr/>
          <a:lstStyle/>
          <a:p>
            <a:pPr>
              <a:defRPr/>
            </a:pPr>
            <a:r>
              <a:rPr lang="es-UY"/>
              <a:t>Por lo tanto, la toma de decisiones en condiciones de incertidumbre está basada en heurística y “reglas de tres” desarrolladas a través de la interacción con el ambiente laboral. Estos procedimientos de rutina son utilizados para resolver decisiones de corto, mediano y largo plazo (Possas 1989).</a:t>
            </a:r>
            <a:endParaRPr lang="es-ES_tradn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a:extLst>
              <a:ext uri="{FF2B5EF4-FFF2-40B4-BE49-F238E27FC236}">
                <a16:creationId xmlns:a16="http://schemas.microsoft.com/office/drawing/2014/main" id="{CDCCD78D-A6DD-4173-93DD-02DAE49979A8}"/>
              </a:ext>
            </a:extLst>
          </p:cNvPr>
          <p:cNvSpPr>
            <a:spLocks noGrp="1" noChangeArrowheads="1"/>
          </p:cNvSpPr>
          <p:nvPr>
            <p:ph type="title"/>
          </p:nvPr>
        </p:nvSpPr>
        <p:spPr>
          <a:xfrm>
            <a:off x="685800" y="228600"/>
            <a:ext cx="7772400" cy="608013"/>
          </a:xfrm>
        </p:spPr>
        <p:txBody>
          <a:bodyPr/>
          <a:lstStyle/>
          <a:p>
            <a:pPr>
              <a:defRPr/>
            </a:pPr>
            <a:r>
              <a:rPr lang="es-ES_tradnl" sz="4000"/>
              <a:t>Síntesis</a:t>
            </a:r>
          </a:p>
        </p:txBody>
      </p:sp>
      <p:sp>
        <p:nvSpPr>
          <p:cNvPr id="214019" name="Rectangle 3">
            <a:extLst>
              <a:ext uri="{FF2B5EF4-FFF2-40B4-BE49-F238E27FC236}">
                <a16:creationId xmlns:a16="http://schemas.microsoft.com/office/drawing/2014/main" id="{15938102-C529-4EA2-B12C-3B5B3B3692C5}"/>
              </a:ext>
            </a:extLst>
          </p:cNvPr>
          <p:cNvSpPr>
            <a:spLocks noGrp="1" noChangeArrowheads="1"/>
          </p:cNvSpPr>
          <p:nvPr>
            <p:ph type="body" idx="1"/>
          </p:nvPr>
        </p:nvSpPr>
        <p:spPr>
          <a:xfrm>
            <a:off x="179388" y="1196975"/>
            <a:ext cx="8964612" cy="4746625"/>
          </a:xfrm>
        </p:spPr>
        <p:txBody>
          <a:bodyPr/>
          <a:lstStyle/>
          <a:p>
            <a:pPr>
              <a:lnSpc>
                <a:spcPct val="90000"/>
              </a:lnSpc>
              <a:defRPr/>
            </a:pPr>
            <a:r>
              <a:rPr lang="es-UY" sz="2400"/>
              <a:t>La toma de decisiones a nivel predial es desempeñada dentro de un conjunto de circunstancias evolutivas donde los objetivos que conducen el sistema son múltiples, vagamente definidos y en ocasiones conflictivos. </a:t>
            </a:r>
          </a:p>
          <a:p>
            <a:pPr>
              <a:lnSpc>
                <a:spcPct val="90000"/>
              </a:lnSpc>
              <a:defRPr/>
            </a:pPr>
            <a:r>
              <a:rPr lang="es-UY" sz="2400"/>
              <a:t>Esta concepción alternativa implica que los cambios en los sistemas no son promocionados solamente por la influencia de factores externos sino que tienen lugar en un proceso evolutivo: son el producto de interrelaciones entre las fuerzas de cambio en el ambiente y las fuerzas de cambio en el sistema bajo estudio (Reggiani y Nijkamp 1994). </a:t>
            </a:r>
          </a:p>
          <a:p>
            <a:pPr>
              <a:lnSpc>
                <a:spcPct val="90000"/>
              </a:lnSpc>
              <a:defRPr/>
            </a:pPr>
            <a:r>
              <a:rPr lang="es-UY" sz="2400"/>
              <a:t>Por lo tanto, parece que el enfoque evolutivo puede proveer de una mejor base para la comprensión de la dinámica del proceso de toma de decisiones.</a:t>
            </a:r>
            <a:endParaRPr lang="es-ES_tradnl"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a:extLst>
              <a:ext uri="{FF2B5EF4-FFF2-40B4-BE49-F238E27FC236}">
                <a16:creationId xmlns:a16="http://schemas.microsoft.com/office/drawing/2014/main" id="{075E9E18-D471-4461-96E2-2CB816CFDA2C}"/>
              </a:ext>
            </a:extLst>
          </p:cNvPr>
          <p:cNvSpPr>
            <a:spLocks noGrp="1" noChangeArrowheads="1"/>
          </p:cNvSpPr>
          <p:nvPr>
            <p:ph type="title"/>
          </p:nvPr>
        </p:nvSpPr>
        <p:spPr>
          <a:xfrm>
            <a:off x="611188" y="2420938"/>
            <a:ext cx="7772400" cy="1219200"/>
          </a:xfrm>
        </p:spPr>
        <p:txBody>
          <a:bodyPr/>
          <a:lstStyle/>
          <a:p>
            <a:pPr>
              <a:defRPr/>
            </a:pPr>
            <a:r>
              <a:rPr lang="es-UY" sz="4000" b="1"/>
              <a:t>La Unidad de Toma de Decisiones</a:t>
            </a:r>
            <a:r>
              <a:rPr lang="es-UY" sz="4000"/>
              <a:t> </a:t>
            </a:r>
            <a:endParaRPr lang="es-ES_tradnl" sz="4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a:extLst>
              <a:ext uri="{FF2B5EF4-FFF2-40B4-BE49-F238E27FC236}">
                <a16:creationId xmlns:a16="http://schemas.microsoft.com/office/drawing/2014/main" id="{9BA6F14D-C237-470F-B06D-2C31BBF0281A}"/>
              </a:ext>
            </a:extLst>
          </p:cNvPr>
          <p:cNvSpPr>
            <a:spLocks noGrp="1" noChangeArrowheads="1"/>
          </p:cNvSpPr>
          <p:nvPr>
            <p:ph type="title"/>
          </p:nvPr>
        </p:nvSpPr>
        <p:spPr/>
        <p:txBody>
          <a:bodyPr/>
          <a:lstStyle/>
          <a:p>
            <a:pPr>
              <a:defRPr/>
            </a:pPr>
            <a:endParaRPr lang="es-ES"/>
          </a:p>
        </p:txBody>
      </p:sp>
      <p:sp>
        <p:nvSpPr>
          <p:cNvPr id="205827" name="Rectangle 3">
            <a:extLst>
              <a:ext uri="{FF2B5EF4-FFF2-40B4-BE49-F238E27FC236}">
                <a16:creationId xmlns:a16="http://schemas.microsoft.com/office/drawing/2014/main" id="{7E43E119-BC15-4E8E-AEC7-7E15B72C6F11}"/>
              </a:ext>
            </a:extLst>
          </p:cNvPr>
          <p:cNvSpPr>
            <a:spLocks noGrp="1" noChangeArrowheads="1"/>
          </p:cNvSpPr>
          <p:nvPr>
            <p:ph type="body" idx="1"/>
          </p:nvPr>
        </p:nvSpPr>
        <p:spPr>
          <a:xfrm>
            <a:off x="0" y="1484313"/>
            <a:ext cx="9144000" cy="4459287"/>
          </a:xfrm>
        </p:spPr>
        <p:txBody>
          <a:bodyPr/>
          <a:lstStyle/>
          <a:p>
            <a:pPr>
              <a:defRPr/>
            </a:pPr>
            <a:r>
              <a:rPr lang="es-UY"/>
              <a:t>El objetivo de este estudio es desarrollar una mejor comprensión del proceso de toma de decisiones a nivel del predio. Existe fuerte evidencia  que la </a:t>
            </a:r>
            <a:r>
              <a:rPr lang="es-UY" b="1"/>
              <a:t>familia del productor</a:t>
            </a:r>
            <a:r>
              <a:rPr lang="es-UY"/>
              <a:t> juega un rol central en este proceso (Singh y Ahn 1978; Astori </a:t>
            </a:r>
            <a:r>
              <a:rPr lang="es-UY" i="1"/>
              <a:t>et al</a:t>
            </a:r>
            <a:r>
              <a:rPr lang="es-UY"/>
              <a:t>. 1982; Douglas 1986; Gasson y Errington 1993; Errington y Gasson 1994; Willock </a:t>
            </a:r>
            <a:r>
              <a:rPr lang="es-UY" i="1"/>
              <a:t>et al</a:t>
            </a:r>
            <a:r>
              <a:rPr lang="es-UY"/>
              <a:t>. 1994; Gafsi y Brossier 1996).</a:t>
            </a:r>
            <a:endParaRPr lang="es-ES_tradn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0" name="Rectangle 4">
            <a:extLst>
              <a:ext uri="{FF2B5EF4-FFF2-40B4-BE49-F238E27FC236}">
                <a16:creationId xmlns:a16="http://schemas.microsoft.com/office/drawing/2014/main" id="{5CC88F5A-14AC-4071-BED8-ED65607C4D2E}"/>
              </a:ext>
            </a:extLst>
          </p:cNvPr>
          <p:cNvSpPr>
            <a:spLocks noGrp="1" noChangeArrowheads="1"/>
          </p:cNvSpPr>
          <p:nvPr>
            <p:ph type="body" idx="1"/>
          </p:nvPr>
        </p:nvSpPr>
        <p:spPr/>
        <p:txBody>
          <a:bodyPr/>
          <a:lstStyle/>
          <a:p>
            <a:pPr>
              <a:lnSpc>
                <a:spcPct val="90000"/>
              </a:lnSpc>
              <a:defRPr/>
            </a:pPr>
            <a:r>
              <a:rPr lang="es-UY" sz="2800"/>
              <a:t>La teoría de la toma de decisiones estaba principalmente centrada en el trabajo de los economistas, antropólogos, matemáticos, fisiologistas y filósofos  (Eisgruber y Nielson 1963). </a:t>
            </a:r>
          </a:p>
          <a:p>
            <a:pPr>
              <a:lnSpc>
                <a:spcPct val="90000"/>
              </a:lnSpc>
              <a:defRPr/>
            </a:pPr>
            <a:r>
              <a:rPr lang="es-UY" sz="2800"/>
              <a:t>Hoy otros campos de trabajo y disciplinas tales como la extensión, la ingeniería, las ciencias de la información, la agronomía, y las ciencias de la computación, están buscando una mejor comprensión del proceso.</a:t>
            </a:r>
            <a:r>
              <a:rPr lang="es-ES" sz="2800"/>
              <a:t> </a:t>
            </a:r>
            <a:endParaRPr lang="es-ES_tradnl" sz="2800"/>
          </a:p>
        </p:txBody>
      </p:sp>
      <p:sp>
        <p:nvSpPr>
          <p:cNvPr id="167941" name="Rectangle 5">
            <a:extLst>
              <a:ext uri="{FF2B5EF4-FFF2-40B4-BE49-F238E27FC236}">
                <a16:creationId xmlns:a16="http://schemas.microsoft.com/office/drawing/2014/main" id="{780A8C30-83F3-4604-8CDC-1D2F045F3611}"/>
              </a:ext>
            </a:extLst>
          </p:cNvPr>
          <p:cNvSpPr>
            <a:spLocks noGrp="1" noChangeArrowheads="1"/>
          </p:cNvSpPr>
          <p:nvPr>
            <p:ph type="title"/>
          </p:nvPr>
        </p:nvSpPr>
        <p:spPr/>
        <p:txBody>
          <a:bodyPr/>
          <a:lstStyle/>
          <a:p>
            <a:pPr>
              <a:defRPr/>
            </a:pPr>
            <a:r>
              <a:rPr lang="es-UY" sz="4000" b="1"/>
              <a:t>Ideas básicas sobre la toma de decisiones</a:t>
            </a:r>
            <a:r>
              <a:rPr lang="es-ES" sz="4000"/>
              <a:t> </a:t>
            </a:r>
            <a:endParaRPr lang="es-ES_tradnl"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a:extLst>
              <a:ext uri="{FF2B5EF4-FFF2-40B4-BE49-F238E27FC236}">
                <a16:creationId xmlns:a16="http://schemas.microsoft.com/office/drawing/2014/main" id="{EBBBDCB7-BB35-4F21-A45D-5290CCE153B2}"/>
              </a:ext>
            </a:extLst>
          </p:cNvPr>
          <p:cNvSpPr>
            <a:spLocks noGrp="1" noChangeArrowheads="1"/>
          </p:cNvSpPr>
          <p:nvPr>
            <p:ph type="title"/>
          </p:nvPr>
        </p:nvSpPr>
        <p:spPr/>
        <p:txBody>
          <a:bodyPr/>
          <a:lstStyle/>
          <a:p>
            <a:pPr>
              <a:defRPr/>
            </a:pPr>
            <a:endParaRPr lang="es-ES"/>
          </a:p>
        </p:txBody>
      </p:sp>
      <p:sp>
        <p:nvSpPr>
          <p:cNvPr id="206851" name="Rectangle 3">
            <a:extLst>
              <a:ext uri="{FF2B5EF4-FFF2-40B4-BE49-F238E27FC236}">
                <a16:creationId xmlns:a16="http://schemas.microsoft.com/office/drawing/2014/main" id="{7AAE3AB3-8DF7-4B94-B884-4709B7038AF8}"/>
              </a:ext>
            </a:extLst>
          </p:cNvPr>
          <p:cNvSpPr>
            <a:spLocks noGrp="1" noChangeArrowheads="1"/>
          </p:cNvSpPr>
          <p:nvPr>
            <p:ph type="body" idx="1"/>
          </p:nvPr>
        </p:nvSpPr>
        <p:spPr>
          <a:xfrm>
            <a:off x="179388" y="1828800"/>
            <a:ext cx="8964612" cy="4114800"/>
          </a:xfrm>
        </p:spPr>
        <p:txBody>
          <a:bodyPr/>
          <a:lstStyle/>
          <a:p>
            <a:pPr>
              <a:defRPr/>
            </a:pPr>
            <a:r>
              <a:rPr lang="es-UY" sz="2800"/>
              <a:t>El proceso de toma de decisiones a nivel del predio puede ser mejor entendido si todas las personas involucradas en el proceso son consideradas dentro de un marco de trabajo social, cultural e institucional en evolución. Consecuentemente, la toma de decisiones necesita ser considerada dentro de todo el sistema familiar. Este se caracteriza por presentar límites confusos que se ajustan en el tiempo, y objetivos dinámicos, complejos y de carácter conflictivo.</a:t>
            </a:r>
            <a:endParaRPr lang="es-ES_tradnl"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a:extLst>
              <a:ext uri="{FF2B5EF4-FFF2-40B4-BE49-F238E27FC236}">
                <a16:creationId xmlns:a16="http://schemas.microsoft.com/office/drawing/2014/main" id="{FF05F279-7953-4DA2-9393-B19F8C84AE03}"/>
              </a:ext>
            </a:extLst>
          </p:cNvPr>
          <p:cNvSpPr>
            <a:spLocks noGrp="1" noChangeArrowheads="1"/>
          </p:cNvSpPr>
          <p:nvPr>
            <p:ph type="title"/>
          </p:nvPr>
        </p:nvSpPr>
        <p:spPr/>
        <p:txBody>
          <a:bodyPr/>
          <a:lstStyle/>
          <a:p>
            <a:pPr>
              <a:defRPr/>
            </a:pPr>
            <a:endParaRPr lang="es-ES"/>
          </a:p>
        </p:txBody>
      </p:sp>
      <p:sp>
        <p:nvSpPr>
          <p:cNvPr id="208899" name="Rectangle 3">
            <a:extLst>
              <a:ext uri="{FF2B5EF4-FFF2-40B4-BE49-F238E27FC236}">
                <a16:creationId xmlns:a16="http://schemas.microsoft.com/office/drawing/2014/main" id="{05F91C7A-F109-40FF-9A9B-8BB2B2D537AF}"/>
              </a:ext>
            </a:extLst>
          </p:cNvPr>
          <p:cNvSpPr>
            <a:spLocks noGrp="1" noChangeArrowheads="1"/>
          </p:cNvSpPr>
          <p:nvPr>
            <p:ph type="body" idx="1"/>
          </p:nvPr>
        </p:nvSpPr>
        <p:spPr/>
        <p:txBody>
          <a:bodyPr/>
          <a:lstStyle/>
          <a:p>
            <a:pPr>
              <a:defRPr/>
            </a:pPr>
            <a:r>
              <a:rPr lang="es-UY" b="1"/>
              <a:t>Se puede hipotetizar que la UTD está comprendida por el productor (como el tomador de decisiones), algunos miembros de la familia inmediata y algunas “personas de confianza”.</a:t>
            </a:r>
            <a:endParaRPr lang="es-ES_tradnl" b="1"/>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a:extLst>
              <a:ext uri="{FF2B5EF4-FFF2-40B4-BE49-F238E27FC236}">
                <a16:creationId xmlns:a16="http://schemas.microsoft.com/office/drawing/2014/main" id="{BB258B01-861C-4391-9DB2-5AA17198EC22}"/>
              </a:ext>
            </a:extLst>
          </p:cNvPr>
          <p:cNvSpPr>
            <a:spLocks noGrp="1" noChangeArrowheads="1"/>
          </p:cNvSpPr>
          <p:nvPr>
            <p:ph type="title"/>
          </p:nvPr>
        </p:nvSpPr>
        <p:spPr/>
        <p:txBody>
          <a:bodyPr/>
          <a:lstStyle/>
          <a:p>
            <a:pPr>
              <a:defRPr/>
            </a:pPr>
            <a:endParaRPr lang="es-ES"/>
          </a:p>
        </p:txBody>
      </p:sp>
      <p:sp>
        <p:nvSpPr>
          <p:cNvPr id="209923" name="Rectangle 3">
            <a:extLst>
              <a:ext uri="{FF2B5EF4-FFF2-40B4-BE49-F238E27FC236}">
                <a16:creationId xmlns:a16="http://schemas.microsoft.com/office/drawing/2014/main" id="{4C3AB757-1535-435F-9D2A-74FFD1235BA0}"/>
              </a:ext>
            </a:extLst>
          </p:cNvPr>
          <p:cNvSpPr>
            <a:spLocks noGrp="1" noChangeArrowheads="1"/>
          </p:cNvSpPr>
          <p:nvPr>
            <p:ph type="body" idx="1"/>
          </p:nvPr>
        </p:nvSpPr>
        <p:spPr/>
        <p:txBody>
          <a:bodyPr/>
          <a:lstStyle/>
          <a:p>
            <a:pPr>
              <a:defRPr/>
            </a:pPr>
            <a:r>
              <a:rPr lang="es-UY"/>
              <a:t>El concepto “unidad de toma de decisiones del predio” [UTD] como la unidad que asigna recursos parece ser más adecuado que el concepto “productor” (Gasson y Errington 1993; Errington y Gasson 1994; Dent 1994; Skerrat 1995) para la mejor comprensión de la toma de decisiones a nivel predial.</a:t>
            </a:r>
            <a:endParaRPr lang="es-ES_tradnl"/>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7" name="Rectangle 3">
            <a:extLst>
              <a:ext uri="{FF2B5EF4-FFF2-40B4-BE49-F238E27FC236}">
                <a16:creationId xmlns:a16="http://schemas.microsoft.com/office/drawing/2014/main" id="{FCF7FF7C-F858-4F35-8E82-BD82C2139984}"/>
              </a:ext>
            </a:extLst>
          </p:cNvPr>
          <p:cNvSpPr>
            <a:spLocks noGrp="1" noChangeArrowheads="1"/>
          </p:cNvSpPr>
          <p:nvPr>
            <p:ph type="body" idx="1"/>
          </p:nvPr>
        </p:nvSpPr>
        <p:spPr>
          <a:xfrm>
            <a:off x="179388" y="1412875"/>
            <a:ext cx="8964612" cy="4114800"/>
          </a:xfrm>
        </p:spPr>
        <p:txBody>
          <a:bodyPr/>
          <a:lstStyle/>
          <a:p>
            <a:pPr>
              <a:lnSpc>
                <a:spcPct val="80000"/>
              </a:lnSpc>
              <a:defRPr/>
            </a:pPr>
            <a:r>
              <a:rPr lang="es-UY" sz="2800"/>
              <a:t>Los enfoques anteriores han considerado al productor como el único actor en el proceso de toma de decisiones (Sonka y Patrick 1984; Fleisher y Robison 1985).y orientado (Mapp y Helmers 1984) a maximizar el ingreso o las utilidades. </a:t>
            </a:r>
          </a:p>
          <a:p>
            <a:pPr>
              <a:lnSpc>
                <a:spcPct val="80000"/>
              </a:lnSpc>
              <a:defRPr/>
            </a:pPr>
            <a:r>
              <a:rPr lang="es-UY" sz="2800"/>
              <a:t>No se ha prestado mucha atención a la interrelación entre el productor y la familia.</a:t>
            </a:r>
          </a:p>
          <a:p>
            <a:pPr>
              <a:lnSpc>
                <a:spcPct val="80000"/>
              </a:lnSpc>
              <a:defRPr/>
            </a:pPr>
            <a:r>
              <a:rPr lang="es-UY" sz="2800"/>
              <a:t> Actualmente se reconoce la importancia de la familia en la toma de decisiones del predio (Brossier y Chia 1986; Errington y Tranter 1991; Gasson y Errington 1993; Errington y Gasson 1994; Dent 1994; Corcoran y Dent 1994; Bryden 1994). Bollman, Whitener y Tung (1995), establecen que a pesar de la creciente modernización de la producción, la mayoría de los predios aún son propiedad de familias y gestionados por las mismas</a:t>
            </a:r>
            <a:r>
              <a:rPr lang="es-ES" sz="2800"/>
              <a:t> </a:t>
            </a:r>
            <a:endParaRPr lang="es-ES_tradnl" sz="2800"/>
          </a:p>
        </p:txBody>
      </p:sp>
      <p:sp>
        <p:nvSpPr>
          <p:cNvPr id="221188" name="Rectangle 4">
            <a:extLst>
              <a:ext uri="{FF2B5EF4-FFF2-40B4-BE49-F238E27FC236}">
                <a16:creationId xmlns:a16="http://schemas.microsoft.com/office/drawing/2014/main" id="{970B958B-6C11-43F0-98EE-6B277667C2D9}"/>
              </a:ext>
            </a:extLst>
          </p:cNvPr>
          <p:cNvSpPr>
            <a:spLocks noGrp="1" noChangeArrowheads="1"/>
          </p:cNvSpPr>
          <p:nvPr>
            <p:ph type="title"/>
          </p:nvPr>
        </p:nvSpPr>
        <p:spPr>
          <a:xfrm>
            <a:off x="611188" y="0"/>
            <a:ext cx="7772400" cy="1219200"/>
          </a:xfrm>
        </p:spPr>
        <p:txBody>
          <a:bodyPr/>
          <a:lstStyle/>
          <a:p>
            <a:pPr>
              <a:defRPr/>
            </a:pPr>
            <a:r>
              <a:rPr lang="es-UY" b="1"/>
              <a:t>La familia</a:t>
            </a:r>
            <a:r>
              <a:rPr lang="es-ES"/>
              <a:t> </a:t>
            </a:r>
            <a:endParaRPr lang="es-ES_tradnl"/>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a:extLst>
              <a:ext uri="{FF2B5EF4-FFF2-40B4-BE49-F238E27FC236}">
                <a16:creationId xmlns:a16="http://schemas.microsoft.com/office/drawing/2014/main" id="{5511673D-1E9E-462E-9DB3-D7CB1CFEB3AB}"/>
              </a:ext>
            </a:extLst>
          </p:cNvPr>
          <p:cNvSpPr>
            <a:spLocks noGrp="1" noChangeArrowheads="1"/>
          </p:cNvSpPr>
          <p:nvPr>
            <p:ph type="title"/>
          </p:nvPr>
        </p:nvSpPr>
        <p:spPr>
          <a:xfrm>
            <a:off x="684213" y="0"/>
            <a:ext cx="7772400" cy="620713"/>
          </a:xfrm>
        </p:spPr>
        <p:txBody>
          <a:bodyPr/>
          <a:lstStyle/>
          <a:p>
            <a:pPr>
              <a:defRPr/>
            </a:pPr>
            <a:r>
              <a:rPr lang="es-UY" sz="3200" b="1"/>
              <a:t>El tomador de decisiones</a:t>
            </a:r>
            <a:r>
              <a:rPr lang="es-ES" sz="4000"/>
              <a:t> </a:t>
            </a:r>
            <a:endParaRPr lang="es-ES_tradnl" sz="4000"/>
          </a:p>
        </p:txBody>
      </p:sp>
      <p:sp>
        <p:nvSpPr>
          <p:cNvPr id="211971" name="Rectangle 3">
            <a:extLst>
              <a:ext uri="{FF2B5EF4-FFF2-40B4-BE49-F238E27FC236}">
                <a16:creationId xmlns:a16="http://schemas.microsoft.com/office/drawing/2014/main" id="{180C567F-2B33-47C0-95B0-146B09BD38FD}"/>
              </a:ext>
            </a:extLst>
          </p:cNvPr>
          <p:cNvSpPr>
            <a:spLocks noGrp="1" noChangeArrowheads="1"/>
          </p:cNvSpPr>
          <p:nvPr>
            <p:ph type="body" idx="1"/>
          </p:nvPr>
        </p:nvSpPr>
        <p:spPr>
          <a:xfrm>
            <a:off x="0" y="765175"/>
            <a:ext cx="9144000" cy="5327650"/>
          </a:xfrm>
        </p:spPr>
        <p:txBody>
          <a:bodyPr/>
          <a:lstStyle/>
          <a:p>
            <a:pPr>
              <a:lnSpc>
                <a:spcPct val="80000"/>
              </a:lnSpc>
              <a:defRPr/>
            </a:pPr>
            <a:r>
              <a:rPr lang="es-UY" sz="2400"/>
              <a:t>El tomador de decisiones habitualmente es el productor, quien se comporta como el centro de la unidad de toma de decisiones.</a:t>
            </a:r>
          </a:p>
          <a:p>
            <a:pPr>
              <a:lnSpc>
                <a:spcPct val="80000"/>
              </a:lnSpc>
              <a:buFont typeface="Monotype Sorts" pitchFamily="2" charset="2"/>
              <a:buNone/>
              <a:defRPr/>
            </a:pPr>
            <a:r>
              <a:rPr lang="es-UY" sz="2400"/>
              <a:t> </a:t>
            </a:r>
          </a:p>
          <a:p>
            <a:pPr>
              <a:lnSpc>
                <a:spcPct val="80000"/>
              </a:lnSpc>
              <a:defRPr/>
            </a:pPr>
            <a:r>
              <a:rPr lang="es-UY" sz="2400"/>
              <a:t>Cada productor reacciona y decide en un momento determinado y está fuertemente afectado por conocimientos propios de la actividad, experiencias pasadas, valores éticos y culturales, la intensidad y duración de los últimos estímulos recibidos y sus relaciones con la familia y las “personas de confianza”.</a:t>
            </a:r>
          </a:p>
          <a:p>
            <a:pPr>
              <a:lnSpc>
                <a:spcPct val="80000"/>
              </a:lnSpc>
              <a:buFont typeface="Monotype Sorts" pitchFamily="2" charset="2"/>
              <a:buNone/>
              <a:defRPr/>
            </a:pPr>
            <a:r>
              <a:rPr lang="es-ES" sz="2400"/>
              <a:t> </a:t>
            </a:r>
          </a:p>
          <a:p>
            <a:pPr>
              <a:lnSpc>
                <a:spcPct val="80000"/>
              </a:lnSpc>
              <a:defRPr/>
            </a:pPr>
            <a:r>
              <a:rPr lang="es-UY" sz="2400"/>
              <a:t>Esto implica que la toma de decisiones es parte de un proceso evolutivo donde el comportamiento, el conocimiento y la experiencia de decisiones tomadas en el pasado son los eslabones que sostienen las decisiones y comportamientos futuros.</a:t>
            </a:r>
            <a:r>
              <a:rPr lang="es-ES" sz="2400"/>
              <a:t> </a:t>
            </a:r>
          </a:p>
          <a:p>
            <a:pPr>
              <a:lnSpc>
                <a:spcPct val="80000"/>
              </a:lnSpc>
              <a:defRPr/>
            </a:pPr>
            <a:endParaRPr lang="es-ES" sz="2400"/>
          </a:p>
          <a:p>
            <a:pPr>
              <a:lnSpc>
                <a:spcPct val="80000"/>
              </a:lnSpc>
              <a:defRPr/>
            </a:pPr>
            <a:r>
              <a:rPr lang="es-UY" sz="2400"/>
              <a:t>Es importante considerar que las características individuales tales como la edad, educación, conocimiento, personalidad, status social, experiencia, estilo de vida, valores éticos y culturales, están asociados a cada persona e influyen cuando ésta actúa como tomador de decisiones.</a:t>
            </a:r>
            <a:endParaRPr lang="es-ES_tradnl"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7" name="Rectangle 3">
            <a:extLst>
              <a:ext uri="{FF2B5EF4-FFF2-40B4-BE49-F238E27FC236}">
                <a16:creationId xmlns:a16="http://schemas.microsoft.com/office/drawing/2014/main" id="{C3BCED1A-5568-4090-ABD8-067F38B9B1A2}"/>
              </a:ext>
            </a:extLst>
          </p:cNvPr>
          <p:cNvSpPr>
            <a:spLocks noGrp="1" noChangeArrowheads="1"/>
          </p:cNvSpPr>
          <p:nvPr>
            <p:ph type="body" idx="1"/>
          </p:nvPr>
        </p:nvSpPr>
        <p:spPr>
          <a:xfrm>
            <a:off x="684213" y="1412875"/>
            <a:ext cx="7772400" cy="4114800"/>
          </a:xfrm>
        </p:spPr>
        <p:txBody>
          <a:bodyPr/>
          <a:lstStyle/>
          <a:p>
            <a:pPr algn="just">
              <a:lnSpc>
                <a:spcPct val="90000"/>
              </a:lnSpc>
              <a:defRPr/>
            </a:pPr>
            <a:r>
              <a:rPr lang="es-UY" sz="2800"/>
              <a:t>No es posible entender el proceso de toma de decisiones a nivel de predio si el productor es considerado como individuo separado del contexto social que afecta su comportamiento (Skerratt, 1995). </a:t>
            </a:r>
          </a:p>
          <a:p>
            <a:pPr algn="just">
              <a:lnSpc>
                <a:spcPct val="90000"/>
              </a:lnSpc>
              <a:defRPr/>
            </a:pPr>
            <a:r>
              <a:rPr lang="es-UY" sz="2800"/>
              <a:t>El hecho de que la toma de decisiones sea un proceso social le agrega complejidad.</a:t>
            </a:r>
          </a:p>
          <a:p>
            <a:pPr algn="just">
              <a:lnSpc>
                <a:spcPct val="90000"/>
              </a:lnSpc>
              <a:defRPr/>
            </a:pPr>
            <a:r>
              <a:rPr lang="es-UY" sz="2800"/>
              <a:t>Los productores reciben consejo y comparten decisiones con personas en quienes ellos confían y estas son las “personas de confianza”</a:t>
            </a:r>
            <a:r>
              <a:rPr lang="es-ES" sz="2800"/>
              <a:t> </a:t>
            </a:r>
            <a:endParaRPr lang="es-ES_tradnl" sz="2800"/>
          </a:p>
        </p:txBody>
      </p:sp>
      <p:sp>
        <p:nvSpPr>
          <p:cNvPr id="216068" name="Rectangle 4">
            <a:extLst>
              <a:ext uri="{FF2B5EF4-FFF2-40B4-BE49-F238E27FC236}">
                <a16:creationId xmlns:a16="http://schemas.microsoft.com/office/drawing/2014/main" id="{48BCA504-3DD7-4525-9568-CA3924489C0D}"/>
              </a:ext>
            </a:extLst>
          </p:cNvPr>
          <p:cNvSpPr>
            <a:spLocks noGrp="1" noChangeArrowheads="1"/>
          </p:cNvSpPr>
          <p:nvPr>
            <p:ph type="title"/>
          </p:nvPr>
        </p:nvSpPr>
        <p:spPr>
          <a:xfrm>
            <a:off x="684213" y="0"/>
            <a:ext cx="7772400" cy="620713"/>
          </a:xfrm>
        </p:spPr>
        <p:txBody>
          <a:bodyPr/>
          <a:lstStyle/>
          <a:p>
            <a:pPr>
              <a:defRPr/>
            </a:pPr>
            <a:r>
              <a:rPr lang="es-UY" sz="4000" b="1"/>
              <a:t>Las Personas de Confianza</a:t>
            </a:r>
            <a:r>
              <a:rPr lang="es-ES" sz="4000"/>
              <a:t> </a:t>
            </a:r>
            <a:endParaRPr lang="es-ES_tradnl" sz="4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a:extLst>
              <a:ext uri="{FF2B5EF4-FFF2-40B4-BE49-F238E27FC236}">
                <a16:creationId xmlns:a16="http://schemas.microsoft.com/office/drawing/2014/main" id="{FE4C8B13-3231-4329-8FE7-336BDCD8675F}"/>
              </a:ext>
            </a:extLst>
          </p:cNvPr>
          <p:cNvSpPr>
            <a:spLocks noGrp="1" noChangeArrowheads="1"/>
          </p:cNvSpPr>
          <p:nvPr>
            <p:ph type="title"/>
          </p:nvPr>
        </p:nvSpPr>
        <p:spPr/>
        <p:txBody>
          <a:bodyPr/>
          <a:lstStyle/>
          <a:p>
            <a:pPr>
              <a:defRPr/>
            </a:pPr>
            <a:r>
              <a:rPr lang="es-ES_tradnl"/>
              <a:t>Delegar Decisiones</a:t>
            </a:r>
          </a:p>
        </p:txBody>
      </p:sp>
      <p:sp>
        <p:nvSpPr>
          <p:cNvPr id="238595" name="Rectangle 3">
            <a:extLst>
              <a:ext uri="{FF2B5EF4-FFF2-40B4-BE49-F238E27FC236}">
                <a16:creationId xmlns:a16="http://schemas.microsoft.com/office/drawing/2014/main" id="{F2F37B10-DEC2-4ECE-90E1-3CF736B95134}"/>
              </a:ext>
            </a:extLst>
          </p:cNvPr>
          <p:cNvSpPr>
            <a:spLocks noGrp="1" noChangeArrowheads="1"/>
          </p:cNvSpPr>
          <p:nvPr>
            <p:ph type="body" idx="1"/>
          </p:nvPr>
        </p:nvSpPr>
        <p:spPr>
          <a:xfrm>
            <a:off x="250825" y="1412875"/>
            <a:ext cx="8642350" cy="4530725"/>
          </a:xfrm>
        </p:spPr>
        <p:txBody>
          <a:bodyPr/>
          <a:lstStyle/>
          <a:p>
            <a:pPr>
              <a:lnSpc>
                <a:spcPct val="90000"/>
              </a:lnSpc>
              <a:defRPr/>
            </a:pPr>
            <a:r>
              <a:rPr lang="es-UY" sz="2400"/>
              <a:t>El concepto “delegar” en la toma de decisiones está asociado al concepto “responsabilidad” (Errington 1985, 1986). Errington (1984) considera el delegar como una herramienta gerencial que permite al productor hacer un mejor uso de su información.</a:t>
            </a:r>
            <a:r>
              <a:rPr lang="es-ES" sz="2400"/>
              <a:t> </a:t>
            </a:r>
          </a:p>
          <a:p>
            <a:pPr>
              <a:lnSpc>
                <a:spcPct val="90000"/>
              </a:lnSpc>
              <a:buFont typeface="Monotype Sorts" pitchFamily="2" charset="2"/>
              <a:buNone/>
              <a:defRPr/>
            </a:pPr>
            <a:endParaRPr lang="es-ES" sz="2400"/>
          </a:p>
          <a:p>
            <a:pPr>
              <a:lnSpc>
                <a:spcPct val="90000"/>
              </a:lnSpc>
              <a:defRPr/>
            </a:pPr>
            <a:r>
              <a:rPr lang="es-UY" sz="2400"/>
              <a:t>Es uno de los principales mecanismos por el cual la educación y el conocimiento de los productores y los habitantes del medio rural se transmite de generación en generación. Delegar requiere, en primer termino, demostrar cómo realizar la tarea, asi como confiar en las capacidades de y habilidades la otra persona para llevar a cabo la implementación.</a:t>
            </a:r>
            <a:r>
              <a:rPr lang="es-ES" sz="2400"/>
              <a:t> </a:t>
            </a:r>
            <a:endParaRPr lang="es-ES_tradnl" sz="24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a:extLst>
              <a:ext uri="{FF2B5EF4-FFF2-40B4-BE49-F238E27FC236}">
                <a16:creationId xmlns:a16="http://schemas.microsoft.com/office/drawing/2014/main" id="{0F79276A-A8CE-45FF-81BF-F65CD6AE13D8}"/>
              </a:ext>
            </a:extLst>
          </p:cNvPr>
          <p:cNvSpPr>
            <a:spLocks noGrp="1" noChangeArrowheads="1"/>
          </p:cNvSpPr>
          <p:nvPr>
            <p:ph type="title"/>
          </p:nvPr>
        </p:nvSpPr>
        <p:spPr/>
        <p:txBody>
          <a:bodyPr/>
          <a:lstStyle/>
          <a:p>
            <a:pPr>
              <a:defRPr/>
            </a:pPr>
            <a:endParaRPr lang="es-ES"/>
          </a:p>
        </p:txBody>
      </p:sp>
      <p:sp>
        <p:nvSpPr>
          <p:cNvPr id="217091" name="Rectangle 3">
            <a:extLst>
              <a:ext uri="{FF2B5EF4-FFF2-40B4-BE49-F238E27FC236}">
                <a16:creationId xmlns:a16="http://schemas.microsoft.com/office/drawing/2014/main" id="{6D6291FF-7FD3-4BD8-92CE-C5374A243393}"/>
              </a:ext>
            </a:extLst>
          </p:cNvPr>
          <p:cNvSpPr>
            <a:spLocks noGrp="1" noChangeArrowheads="1"/>
          </p:cNvSpPr>
          <p:nvPr>
            <p:ph type="body" idx="1"/>
          </p:nvPr>
        </p:nvSpPr>
        <p:spPr/>
        <p:txBody>
          <a:bodyPr/>
          <a:lstStyle/>
          <a:p>
            <a:pPr>
              <a:defRPr/>
            </a:pPr>
            <a:r>
              <a:rPr lang="es-UY"/>
              <a:t>“</a:t>
            </a:r>
            <a:r>
              <a:rPr lang="es-UY" i="1"/>
              <a:t>Un individuo compara su situación con su evaluación subjetiva de la situación de otras personas que son significativas para él. De esta manera experimenta satisfacción o frustración, no en relación a un criterio absoluto o a su propia situación alternativa, sino relativo a otros”</a:t>
            </a:r>
            <a:r>
              <a:rPr lang="es-ES"/>
              <a:t> (Gasson, 1971)</a:t>
            </a:r>
            <a:endParaRPr lang="es-ES_tradnl"/>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a:extLst>
              <a:ext uri="{FF2B5EF4-FFF2-40B4-BE49-F238E27FC236}">
                <a16:creationId xmlns:a16="http://schemas.microsoft.com/office/drawing/2014/main" id="{AFB2A5B0-9594-48D5-99CF-79810A8D88BE}"/>
              </a:ext>
            </a:extLst>
          </p:cNvPr>
          <p:cNvSpPr>
            <a:spLocks noGrp="1" noChangeArrowheads="1"/>
          </p:cNvSpPr>
          <p:nvPr>
            <p:ph type="title"/>
          </p:nvPr>
        </p:nvSpPr>
        <p:spPr/>
        <p:txBody>
          <a:bodyPr/>
          <a:lstStyle/>
          <a:p>
            <a:pPr>
              <a:defRPr/>
            </a:pPr>
            <a:r>
              <a:rPr lang="es-UY" b="1"/>
              <a:t>Objetivos múltiples</a:t>
            </a:r>
            <a:r>
              <a:rPr lang="es-ES"/>
              <a:t> </a:t>
            </a:r>
            <a:endParaRPr lang="es-ES_tradnl"/>
          </a:p>
        </p:txBody>
      </p:sp>
      <p:sp>
        <p:nvSpPr>
          <p:cNvPr id="212995" name="Rectangle 3">
            <a:extLst>
              <a:ext uri="{FF2B5EF4-FFF2-40B4-BE49-F238E27FC236}">
                <a16:creationId xmlns:a16="http://schemas.microsoft.com/office/drawing/2014/main" id="{7066ADBD-9C61-4C8E-9959-D82EF00B73AC}"/>
              </a:ext>
            </a:extLst>
          </p:cNvPr>
          <p:cNvSpPr>
            <a:spLocks noGrp="1" noChangeArrowheads="1"/>
          </p:cNvSpPr>
          <p:nvPr>
            <p:ph type="body" idx="1"/>
          </p:nvPr>
        </p:nvSpPr>
        <p:spPr>
          <a:xfrm>
            <a:off x="0" y="1268413"/>
            <a:ext cx="9144000" cy="4114800"/>
          </a:xfrm>
        </p:spPr>
        <p:txBody>
          <a:bodyPr/>
          <a:lstStyle/>
          <a:p>
            <a:pPr>
              <a:lnSpc>
                <a:spcPct val="90000"/>
              </a:lnSpc>
              <a:defRPr/>
            </a:pPr>
            <a:r>
              <a:rPr lang="es-UY" sz="2800"/>
              <a:t>Ha sido demostrado que el proceso de toma de decisiones habitualmente involucra la existencia de objetivos múltiples (Gasson 1973; Romero y Rehman 1989; Perkin y Rehman 1994) asociados a conflictos y compromisos que deben ser balanceados (Giles y Stansfield 1990). </a:t>
            </a:r>
          </a:p>
          <a:p>
            <a:pPr>
              <a:lnSpc>
                <a:spcPct val="90000"/>
              </a:lnSpc>
              <a:defRPr/>
            </a:pPr>
            <a:r>
              <a:rPr lang="es-UY" sz="2800"/>
              <a:t>Los objetivos de los productores pueden ser instrumentales (relativos al predio como negocio), intrínsecos (relativos a su propia percepción del trabajo), sociales (relativos a la familia y comunidad a la que pertenece), y personales (relativos a sus metas personales).</a:t>
            </a:r>
            <a:r>
              <a:rPr lang="es-ES" sz="2800"/>
              <a:t> </a:t>
            </a:r>
            <a:endParaRPr lang="es-UY" sz="2800"/>
          </a:p>
          <a:p>
            <a:pPr>
              <a:lnSpc>
                <a:spcPct val="90000"/>
              </a:lnSpc>
              <a:defRPr/>
            </a:pPr>
            <a:endParaRPr lang="es-ES_tradnl" sz="2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a:extLst>
              <a:ext uri="{FF2B5EF4-FFF2-40B4-BE49-F238E27FC236}">
                <a16:creationId xmlns:a16="http://schemas.microsoft.com/office/drawing/2014/main" id="{B61B8F6D-0B42-4D2B-8DA6-6943F09126EE}"/>
              </a:ext>
            </a:extLst>
          </p:cNvPr>
          <p:cNvSpPr>
            <a:spLocks noGrp="1" noChangeArrowheads="1"/>
          </p:cNvSpPr>
          <p:nvPr>
            <p:ph type="title"/>
          </p:nvPr>
        </p:nvSpPr>
        <p:spPr/>
        <p:txBody>
          <a:bodyPr/>
          <a:lstStyle/>
          <a:p>
            <a:pPr>
              <a:defRPr/>
            </a:pPr>
            <a:endParaRPr lang="es-ES"/>
          </a:p>
        </p:txBody>
      </p:sp>
      <p:sp>
        <p:nvSpPr>
          <p:cNvPr id="239619" name="Rectangle 3">
            <a:extLst>
              <a:ext uri="{FF2B5EF4-FFF2-40B4-BE49-F238E27FC236}">
                <a16:creationId xmlns:a16="http://schemas.microsoft.com/office/drawing/2014/main" id="{1E43E80D-25C4-480C-8523-7079E125C5D4}"/>
              </a:ext>
            </a:extLst>
          </p:cNvPr>
          <p:cNvSpPr>
            <a:spLocks noGrp="1" noChangeArrowheads="1"/>
          </p:cNvSpPr>
          <p:nvPr>
            <p:ph type="body" idx="1"/>
          </p:nvPr>
        </p:nvSpPr>
        <p:spPr>
          <a:xfrm>
            <a:off x="539750" y="1557338"/>
            <a:ext cx="7918450" cy="4386262"/>
          </a:xfrm>
        </p:spPr>
        <p:txBody>
          <a:bodyPr/>
          <a:lstStyle/>
          <a:p>
            <a:pPr>
              <a:lnSpc>
                <a:spcPct val="90000"/>
              </a:lnSpc>
              <a:defRPr/>
            </a:pPr>
            <a:r>
              <a:rPr lang="es-UY"/>
              <a:t>Los objetivos múltiples son el resultado del proceso dinámico y evolutivo de la negociación dentro de la UP – UTD. </a:t>
            </a:r>
          </a:p>
          <a:p>
            <a:pPr>
              <a:lnSpc>
                <a:spcPct val="90000"/>
              </a:lnSpc>
              <a:buFont typeface="Monotype Sorts" pitchFamily="2" charset="2"/>
              <a:buNone/>
              <a:defRPr/>
            </a:pPr>
            <a:endParaRPr lang="es-UY"/>
          </a:p>
          <a:p>
            <a:pPr>
              <a:lnSpc>
                <a:spcPct val="90000"/>
              </a:lnSpc>
              <a:defRPr/>
            </a:pPr>
            <a:r>
              <a:rPr lang="es-UY"/>
              <a:t>El proceso de arbitraje o evaluación involucra a más de un actor en el proceso de toma de decisiones, cada uno de los cuales presenta un conjunto diferente de creencias, percepciones y objetivos.</a:t>
            </a:r>
            <a:endParaRPr lang="es-ES_tradnl"/>
          </a:p>
          <a:p>
            <a:pPr>
              <a:lnSpc>
                <a:spcPct val="90000"/>
              </a:lnSpc>
              <a:defRPr/>
            </a:pPr>
            <a:endParaRPr lang="es-ES_tradn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a:extLst>
              <a:ext uri="{FF2B5EF4-FFF2-40B4-BE49-F238E27FC236}">
                <a16:creationId xmlns:a16="http://schemas.microsoft.com/office/drawing/2014/main" id="{AE6ED856-E46C-4500-8757-9CB8BFE1DF41}"/>
              </a:ext>
            </a:extLst>
          </p:cNvPr>
          <p:cNvSpPr>
            <a:spLocks noGrp="1" noChangeArrowheads="1"/>
          </p:cNvSpPr>
          <p:nvPr>
            <p:ph type="title"/>
          </p:nvPr>
        </p:nvSpPr>
        <p:spPr/>
        <p:txBody>
          <a:bodyPr/>
          <a:lstStyle/>
          <a:p>
            <a:pPr>
              <a:defRPr/>
            </a:pPr>
            <a:endParaRPr lang="es-ES"/>
          </a:p>
        </p:txBody>
      </p:sp>
      <p:sp>
        <p:nvSpPr>
          <p:cNvPr id="183299" name="Rectangle 3">
            <a:extLst>
              <a:ext uri="{FF2B5EF4-FFF2-40B4-BE49-F238E27FC236}">
                <a16:creationId xmlns:a16="http://schemas.microsoft.com/office/drawing/2014/main" id="{8E0F2189-8CA6-4F3F-BE8B-1868807342BA}"/>
              </a:ext>
            </a:extLst>
          </p:cNvPr>
          <p:cNvSpPr>
            <a:spLocks noGrp="1" noChangeArrowheads="1"/>
          </p:cNvSpPr>
          <p:nvPr>
            <p:ph type="body" idx="1"/>
          </p:nvPr>
        </p:nvSpPr>
        <p:spPr/>
        <p:txBody>
          <a:bodyPr/>
          <a:lstStyle/>
          <a:p>
            <a:pPr>
              <a:defRPr/>
            </a:pPr>
            <a:r>
              <a:rPr lang="es-UY"/>
              <a:t>Este crecimiento ocurrido en los últimos años se explica fundamentalmente por las nuevas posibilidades generadas a partir del desarrollo de herramientas de apoyo a las decisiones las que están basadas en el desarrollo de Tecnologías de la Información [TI] (Comunicación Electrónica y Ciencia Informática). </a:t>
            </a:r>
            <a:endParaRPr lang="es-ES_tradnl"/>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a:extLst>
              <a:ext uri="{FF2B5EF4-FFF2-40B4-BE49-F238E27FC236}">
                <a16:creationId xmlns:a16="http://schemas.microsoft.com/office/drawing/2014/main" id="{2D16AEA6-4BD7-477F-8F87-D9EA253DF770}"/>
              </a:ext>
            </a:extLst>
          </p:cNvPr>
          <p:cNvSpPr>
            <a:spLocks noGrp="1" noChangeArrowheads="1"/>
          </p:cNvSpPr>
          <p:nvPr>
            <p:ph type="title"/>
          </p:nvPr>
        </p:nvSpPr>
        <p:spPr>
          <a:xfrm>
            <a:off x="685800" y="228600"/>
            <a:ext cx="7772400" cy="679450"/>
          </a:xfrm>
        </p:spPr>
        <p:txBody>
          <a:bodyPr/>
          <a:lstStyle/>
          <a:p>
            <a:pPr>
              <a:defRPr/>
            </a:pPr>
            <a:r>
              <a:rPr lang="es-UY" sz="3600" b="1"/>
              <a:t>Dinámicas evolutivas de los objetivos</a:t>
            </a:r>
            <a:r>
              <a:rPr lang="es-ES" sz="4000"/>
              <a:t> </a:t>
            </a:r>
            <a:endParaRPr lang="es-ES_tradnl" sz="4000"/>
          </a:p>
        </p:txBody>
      </p:sp>
      <p:sp>
        <p:nvSpPr>
          <p:cNvPr id="218115" name="Rectangle 3">
            <a:extLst>
              <a:ext uri="{FF2B5EF4-FFF2-40B4-BE49-F238E27FC236}">
                <a16:creationId xmlns:a16="http://schemas.microsoft.com/office/drawing/2014/main" id="{77C9A098-3121-4BBD-96C0-7086C5E7EB01}"/>
              </a:ext>
            </a:extLst>
          </p:cNvPr>
          <p:cNvSpPr>
            <a:spLocks noGrp="1" noChangeArrowheads="1"/>
          </p:cNvSpPr>
          <p:nvPr>
            <p:ph type="body" idx="1"/>
          </p:nvPr>
        </p:nvSpPr>
        <p:spPr>
          <a:xfrm>
            <a:off x="0" y="981075"/>
            <a:ext cx="9144000" cy="4114800"/>
          </a:xfrm>
        </p:spPr>
        <p:txBody>
          <a:bodyPr/>
          <a:lstStyle/>
          <a:p>
            <a:pPr>
              <a:lnSpc>
                <a:spcPct val="80000"/>
              </a:lnSpc>
              <a:defRPr/>
            </a:pPr>
            <a:r>
              <a:rPr lang="es-UY" sz="2400"/>
              <a:t>Los nuevos desafíos y presiones provenientes del entorno laboral y de los diferentes objetivos y metas de los miembros de la UP – UTD conducen a objetivos permanentemente adaptados a nuevas y cambiantes condiciones (Gasson y Errington, 1993; Petit, 1994). </a:t>
            </a:r>
          </a:p>
          <a:p>
            <a:pPr>
              <a:lnSpc>
                <a:spcPct val="80000"/>
              </a:lnSpc>
              <a:defRPr/>
            </a:pPr>
            <a:endParaRPr lang="es-UY" sz="2400"/>
          </a:p>
          <a:p>
            <a:pPr>
              <a:lnSpc>
                <a:spcPct val="80000"/>
              </a:lnSpc>
              <a:defRPr/>
            </a:pPr>
            <a:r>
              <a:rPr lang="es-UY" sz="2400"/>
              <a:t>los objetivos evolucionan dentro de un proceso dinámico de retroalimentación donde los niveles meta de la UP – UTD estarán afectados por los valores</a:t>
            </a:r>
            <a:r>
              <a:rPr lang="es-UY" sz="2400">
                <a:hlinkClick r:id="" action="ppaction://noaction"/>
              </a:rPr>
              <a:t>[1]</a:t>
            </a:r>
            <a:r>
              <a:rPr lang="es-UY" sz="2400"/>
              <a:t>  y creencias personales, el conocimiento de la familia del productor, niveles culturales y de educación, tradición, tamaño de la familia y otros.  </a:t>
            </a:r>
            <a:endParaRPr lang="es-ES" sz="2400"/>
          </a:p>
          <a:p>
            <a:pPr>
              <a:lnSpc>
                <a:spcPct val="80000"/>
              </a:lnSpc>
              <a:defRPr/>
            </a:pPr>
            <a:br>
              <a:rPr lang="es-ES" sz="2400"/>
            </a:br>
            <a:r>
              <a:rPr lang="en-GB" sz="2400">
                <a:hlinkClick r:id="" action="ppaction://noaction"/>
              </a:rPr>
              <a:t>[1]</a:t>
            </a:r>
            <a:r>
              <a:rPr lang="es-ES" sz="2400"/>
              <a:t>Los valores son definidos por Gasson (1973) </a:t>
            </a:r>
            <a:r>
              <a:rPr lang="es-ES" sz="2400" i="1"/>
              <a:t>como una concepción de lo deseable en referencia  a cualquier aspecto o situación, objeto o evento que tenga una implicancia preferencial de ser bueno o malo, correcto o equivocado.</a:t>
            </a:r>
            <a:r>
              <a:rPr lang="es-ES" sz="2400"/>
              <a:t> </a:t>
            </a:r>
            <a:r>
              <a:rPr lang="es-ES" sz="2400" i="1"/>
              <a:t>Se entiende que los valores deben ser justificados por juicios de razón, moral o éticos</a:t>
            </a:r>
            <a:r>
              <a:rPr lang="es-ES" sz="2400"/>
              <a:t>. </a:t>
            </a:r>
            <a:endParaRPr lang="es-ES_tradnl" sz="2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a:extLst>
              <a:ext uri="{FF2B5EF4-FFF2-40B4-BE49-F238E27FC236}">
                <a16:creationId xmlns:a16="http://schemas.microsoft.com/office/drawing/2014/main" id="{A3DAE922-C9AA-4645-9866-52164B9D8C7C}"/>
              </a:ext>
            </a:extLst>
          </p:cNvPr>
          <p:cNvSpPr>
            <a:spLocks noGrp="1" noChangeArrowheads="1"/>
          </p:cNvSpPr>
          <p:nvPr>
            <p:ph type="title"/>
          </p:nvPr>
        </p:nvSpPr>
        <p:spPr>
          <a:xfrm>
            <a:off x="685800" y="228600"/>
            <a:ext cx="7772400" cy="823913"/>
          </a:xfrm>
        </p:spPr>
        <p:txBody>
          <a:bodyPr/>
          <a:lstStyle/>
          <a:p>
            <a:pPr>
              <a:defRPr/>
            </a:pPr>
            <a:r>
              <a:rPr lang="es-UY" sz="3200" b="1"/>
              <a:t>Intereses intergeneracionales y ciclo familiar</a:t>
            </a:r>
            <a:r>
              <a:rPr lang="es-ES" sz="4000"/>
              <a:t> </a:t>
            </a:r>
            <a:endParaRPr lang="es-ES_tradnl" sz="4000"/>
          </a:p>
        </p:txBody>
      </p:sp>
      <p:sp>
        <p:nvSpPr>
          <p:cNvPr id="219139" name="Rectangle 3">
            <a:extLst>
              <a:ext uri="{FF2B5EF4-FFF2-40B4-BE49-F238E27FC236}">
                <a16:creationId xmlns:a16="http://schemas.microsoft.com/office/drawing/2014/main" id="{70FC137A-63E0-4568-8929-DE166CB81C44}"/>
              </a:ext>
            </a:extLst>
          </p:cNvPr>
          <p:cNvSpPr>
            <a:spLocks noGrp="1" noChangeArrowheads="1"/>
          </p:cNvSpPr>
          <p:nvPr>
            <p:ph type="body" idx="1"/>
          </p:nvPr>
        </p:nvSpPr>
        <p:spPr>
          <a:xfrm>
            <a:off x="250825" y="1828800"/>
            <a:ext cx="8642350" cy="4114800"/>
          </a:xfrm>
        </p:spPr>
        <p:txBody>
          <a:bodyPr/>
          <a:lstStyle/>
          <a:p>
            <a:pPr>
              <a:defRPr/>
            </a:pPr>
            <a:r>
              <a:rPr lang="es-UY"/>
              <a:t>Un tema importante en la toma de decisiones respecto a la producción son las relaciones intergeneracionales, dado que </a:t>
            </a:r>
            <a:r>
              <a:rPr lang="es-UY" i="1"/>
              <a:t>“el establecimiento agropecuario tiene cinco veces más probabilidad de ser traspasado de generación en generación  que otro negocio familiar” </a:t>
            </a:r>
            <a:r>
              <a:rPr lang="es-UY"/>
              <a:t>(Labvy y Lentz citado por Keating y Munro 1989). </a:t>
            </a:r>
            <a:endParaRPr lang="es-ES_tradnl"/>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a:extLst>
              <a:ext uri="{FF2B5EF4-FFF2-40B4-BE49-F238E27FC236}">
                <a16:creationId xmlns:a16="http://schemas.microsoft.com/office/drawing/2014/main" id="{DFB75E90-6CC8-467C-8258-0C84C2170940}"/>
              </a:ext>
            </a:extLst>
          </p:cNvPr>
          <p:cNvSpPr>
            <a:spLocks noGrp="1" noChangeArrowheads="1"/>
          </p:cNvSpPr>
          <p:nvPr>
            <p:ph type="title"/>
          </p:nvPr>
        </p:nvSpPr>
        <p:spPr/>
        <p:txBody>
          <a:bodyPr/>
          <a:lstStyle/>
          <a:p>
            <a:pPr>
              <a:defRPr/>
            </a:pPr>
            <a:endParaRPr lang="es-ES"/>
          </a:p>
        </p:txBody>
      </p:sp>
      <p:sp>
        <p:nvSpPr>
          <p:cNvPr id="240643" name="Rectangle 3">
            <a:extLst>
              <a:ext uri="{FF2B5EF4-FFF2-40B4-BE49-F238E27FC236}">
                <a16:creationId xmlns:a16="http://schemas.microsoft.com/office/drawing/2014/main" id="{A091A487-055A-4899-9C0B-A285E21373F8}"/>
              </a:ext>
            </a:extLst>
          </p:cNvPr>
          <p:cNvSpPr>
            <a:spLocks noGrp="1" noChangeArrowheads="1"/>
          </p:cNvSpPr>
          <p:nvPr>
            <p:ph type="body" idx="1"/>
          </p:nvPr>
        </p:nvSpPr>
        <p:spPr/>
        <p:txBody>
          <a:bodyPr/>
          <a:lstStyle/>
          <a:p>
            <a:pPr>
              <a:defRPr/>
            </a:pPr>
            <a:r>
              <a:rPr lang="es-UY" i="1"/>
              <a:t>“el objetivo primario de muchos negocios familiares no es maximizar los beneficios sino mantener el control y pasar un negocio seguro y sólido a la siguiente generación” Gasson y Errington (1993)</a:t>
            </a:r>
            <a:r>
              <a:rPr lang="es-ES"/>
              <a:t> </a:t>
            </a:r>
            <a:r>
              <a:rPr lang="es-UY" i="1"/>
              <a:t>.</a:t>
            </a:r>
            <a:r>
              <a:rPr lang="es-UY"/>
              <a:t> </a:t>
            </a:r>
            <a:endParaRPr lang="es-ES_tradnl"/>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a:extLst>
              <a:ext uri="{FF2B5EF4-FFF2-40B4-BE49-F238E27FC236}">
                <a16:creationId xmlns:a16="http://schemas.microsoft.com/office/drawing/2014/main" id="{7BD89FA8-0DF3-4897-8A47-181BAA0E1DB4}"/>
              </a:ext>
            </a:extLst>
          </p:cNvPr>
          <p:cNvSpPr>
            <a:spLocks noGrp="1" noChangeArrowheads="1"/>
          </p:cNvSpPr>
          <p:nvPr>
            <p:ph type="title"/>
          </p:nvPr>
        </p:nvSpPr>
        <p:spPr/>
        <p:txBody>
          <a:bodyPr/>
          <a:lstStyle/>
          <a:p>
            <a:pPr>
              <a:defRPr/>
            </a:pPr>
            <a:r>
              <a:rPr lang="es-ES_tradnl"/>
              <a:t>Ciclo Familiar</a:t>
            </a:r>
          </a:p>
        </p:txBody>
      </p:sp>
      <p:sp>
        <p:nvSpPr>
          <p:cNvPr id="220163" name="Rectangle 3">
            <a:extLst>
              <a:ext uri="{FF2B5EF4-FFF2-40B4-BE49-F238E27FC236}">
                <a16:creationId xmlns:a16="http://schemas.microsoft.com/office/drawing/2014/main" id="{9AA7A2CB-3597-4CD7-9986-157757789FD7}"/>
              </a:ext>
            </a:extLst>
          </p:cNvPr>
          <p:cNvSpPr>
            <a:spLocks noGrp="1" noChangeArrowheads="1"/>
          </p:cNvSpPr>
          <p:nvPr>
            <p:ph type="body" idx="1"/>
          </p:nvPr>
        </p:nvSpPr>
        <p:spPr/>
        <p:txBody>
          <a:bodyPr/>
          <a:lstStyle/>
          <a:p>
            <a:pPr>
              <a:defRPr/>
            </a:pPr>
            <a:r>
              <a:rPr lang="es-UY"/>
              <a:t>El ciclo familiar puede ser divido en fases: una fase de establecimiento inicial, una segunda fase de crecimiento y una tercera de retiro.</a:t>
            </a:r>
            <a:r>
              <a:rPr lang="es-ES"/>
              <a:t> </a:t>
            </a:r>
            <a:endParaRPr lang="es-ES_tradnl"/>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a:extLst>
              <a:ext uri="{FF2B5EF4-FFF2-40B4-BE49-F238E27FC236}">
                <a16:creationId xmlns:a16="http://schemas.microsoft.com/office/drawing/2014/main" id="{CB79149E-242B-49E6-AB48-0066C2A16AD6}"/>
              </a:ext>
            </a:extLst>
          </p:cNvPr>
          <p:cNvSpPr>
            <a:spLocks noGrp="1" noChangeArrowheads="1"/>
          </p:cNvSpPr>
          <p:nvPr>
            <p:ph type="title"/>
          </p:nvPr>
        </p:nvSpPr>
        <p:spPr/>
        <p:txBody>
          <a:bodyPr/>
          <a:lstStyle/>
          <a:p>
            <a:pPr>
              <a:defRPr/>
            </a:pPr>
            <a:r>
              <a:rPr lang="es-ES_tradnl"/>
              <a:t>Fases del Ciclo</a:t>
            </a:r>
          </a:p>
        </p:txBody>
      </p:sp>
      <p:sp>
        <p:nvSpPr>
          <p:cNvPr id="222211" name="Rectangle 3">
            <a:extLst>
              <a:ext uri="{FF2B5EF4-FFF2-40B4-BE49-F238E27FC236}">
                <a16:creationId xmlns:a16="http://schemas.microsoft.com/office/drawing/2014/main" id="{3E654F05-839D-4DF3-8202-73B16EDB08BE}"/>
              </a:ext>
            </a:extLst>
          </p:cNvPr>
          <p:cNvSpPr>
            <a:spLocks noGrp="1" noChangeArrowheads="1"/>
          </p:cNvSpPr>
          <p:nvPr>
            <p:ph type="body" idx="1"/>
          </p:nvPr>
        </p:nvSpPr>
        <p:spPr>
          <a:xfrm>
            <a:off x="0" y="1557338"/>
            <a:ext cx="9144000" cy="4891087"/>
          </a:xfrm>
        </p:spPr>
        <p:txBody>
          <a:bodyPr/>
          <a:lstStyle/>
          <a:p>
            <a:pPr>
              <a:lnSpc>
                <a:spcPct val="90000"/>
              </a:lnSpc>
              <a:defRPr/>
            </a:pPr>
            <a:r>
              <a:rPr lang="es-UY" sz="2400"/>
              <a:t>La primera fase ocurre cuando el productor/a está estableciendo la familia. Esta fase coincide con una etapa de crecimiento donde se da prioridad a las inversiones. </a:t>
            </a:r>
          </a:p>
          <a:p>
            <a:pPr>
              <a:lnSpc>
                <a:spcPct val="90000"/>
              </a:lnSpc>
              <a:defRPr/>
            </a:pPr>
            <a:r>
              <a:rPr lang="es-UY" sz="2400"/>
              <a:t>La segunda fase comienza con los hijos llegando a edad escolar y dura hasta que crecen y se alejan de la autoridad parental. Este es el momento donde comienza la transición entre generaciones, y es probablemente en esta etapa que aparecen diferentes objetivos para el predio, algunos de ellos conflictivos, aspecto que  necesario resolver por la UP – UTD </a:t>
            </a:r>
          </a:p>
          <a:p>
            <a:pPr>
              <a:lnSpc>
                <a:spcPct val="90000"/>
              </a:lnSpc>
              <a:defRPr/>
            </a:pPr>
            <a:r>
              <a:rPr lang="es-UY" sz="2400"/>
              <a:t>La fase final ocurre cuando el tomador de decisiones envejece y está caracterizada por una tendencia declinante a realizar cambios y asumir riesgos. Tanto el tomador de decisiones como la mayoría de las “personas de confianza” de la UP – UTD envejecen.</a:t>
            </a:r>
            <a:r>
              <a:rPr lang="es-ES" sz="2400"/>
              <a:t> </a:t>
            </a:r>
            <a:endParaRPr lang="es-ES_tradnl" sz="2400"/>
          </a:p>
        </p:txBody>
      </p:sp>
      <p:sp>
        <p:nvSpPr>
          <p:cNvPr id="47108" name="Text Box 4">
            <a:extLst>
              <a:ext uri="{FF2B5EF4-FFF2-40B4-BE49-F238E27FC236}">
                <a16:creationId xmlns:a16="http://schemas.microsoft.com/office/drawing/2014/main" id="{F593FBAC-5A18-4B94-B4C2-E1DDEDAF0EFA}"/>
              </a:ext>
            </a:extLst>
          </p:cNvPr>
          <p:cNvSpPr txBox="1">
            <a:spLocks noChangeArrowheads="1"/>
          </p:cNvSpPr>
          <p:nvPr/>
        </p:nvSpPr>
        <p:spPr bwMode="auto">
          <a:xfrm>
            <a:off x="0" y="6583363"/>
            <a:ext cx="58324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200"/>
              <a:t>Fuente:Gasson y Errington (1993)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a:extLst>
              <a:ext uri="{FF2B5EF4-FFF2-40B4-BE49-F238E27FC236}">
                <a16:creationId xmlns:a16="http://schemas.microsoft.com/office/drawing/2014/main" id="{04F85C7F-74D1-4CAE-8993-7F17E2C3C525}"/>
              </a:ext>
            </a:extLst>
          </p:cNvPr>
          <p:cNvSpPr>
            <a:spLocks noGrp="1" noChangeArrowheads="1"/>
          </p:cNvSpPr>
          <p:nvPr>
            <p:ph type="title"/>
          </p:nvPr>
        </p:nvSpPr>
        <p:spPr/>
        <p:txBody>
          <a:bodyPr/>
          <a:lstStyle/>
          <a:p>
            <a:pPr>
              <a:defRPr/>
            </a:pPr>
            <a:r>
              <a:rPr lang="es-ES_tradnl"/>
              <a:t>Ciclo del tomador de decisiones</a:t>
            </a:r>
          </a:p>
        </p:txBody>
      </p:sp>
      <p:sp>
        <p:nvSpPr>
          <p:cNvPr id="223235" name="Rectangle 3">
            <a:extLst>
              <a:ext uri="{FF2B5EF4-FFF2-40B4-BE49-F238E27FC236}">
                <a16:creationId xmlns:a16="http://schemas.microsoft.com/office/drawing/2014/main" id="{18FA62DD-8228-4D72-B578-BEAFC68EEC18}"/>
              </a:ext>
            </a:extLst>
          </p:cNvPr>
          <p:cNvSpPr>
            <a:spLocks noGrp="1" noChangeArrowheads="1"/>
          </p:cNvSpPr>
          <p:nvPr>
            <p:ph type="body" idx="1"/>
          </p:nvPr>
        </p:nvSpPr>
        <p:spPr>
          <a:xfrm>
            <a:off x="323850" y="1341438"/>
            <a:ext cx="8820150" cy="4530725"/>
          </a:xfrm>
        </p:spPr>
        <p:txBody>
          <a:bodyPr/>
          <a:lstStyle/>
          <a:p>
            <a:pPr>
              <a:defRPr/>
            </a:pPr>
            <a:r>
              <a:rPr lang="es-UY"/>
              <a:t>El productor/a, a la siguiente generación</a:t>
            </a:r>
            <a:r>
              <a:rPr lang="es-ES"/>
              <a:t> </a:t>
            </a:r>
            <a:r>
              <a:rPr lang="es-UY"/>
              <a:t>como tomador/a de decisiones, sigue el mismo modelo: aprende primero fundamentalmente de su padre, segundo toma el liderazgo del predio y responsabilidades mayores en el proceso de toma de decisiones, y luego traspasa el predio y la toma de decisiones </a:t>
            </a:r>
            <a:endParaRPr lang="es-ES_tradnl"/>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a:extLst>
              <a:ext uri="{FF2B5EF4-FFF2-40B4-BE49-F238E27FC236}">
                <a16:creationId xmlns:a16="http://schemas.microsoft.com/office/drawing/2014/main" id="{9A994F25-DBF8-4935-B7B3-C42C280DBF55}"/>
              </a:ext>
            </a:extLst>
          </p:cNvPr>
          <p:cNvSpPr>
            <a:spLocks noGrp="1" noChangeArrowheads="1"/>
          </p:cNvSpPr>
          <p:nvPr>
            <p:ph type="title"/>
          </p:nvPr>
        </p:nvSpPr>
        <p:spPr/>
        <p:txBody>
          <a:bodyPr/>
          <a:lstStyle/>
          <a:p>
            <a:pPr>
              <a:defRPr/>
            </a:pPr>
            <a:r>
              <a:rPr lang="es-ES_tradnl"/>
              <a:t>Ciclo y objetivos</a:t>
            </a:r>
          </a:p>
        </p:txBody>
      </p:sp>
      <p:sp>
        <p:nvSpPr>
          <p:cNvPr id="241667" name="Rectangle 3">
            <a:extLst>
              <a:ext uri="{FF2B5EF4-FFF2-40B4-BE49-F238E27FC236}">
                <a16:creationId xmlns:a16="http://schemas.microsoft.com/office/drawing/2014/main" id="{48E49B54-BB6A-4659-8585-03B399193A97}"/>
              </a:ext>
            </a:extLst>
          </p:cNvPr>
          <p:cNvSpPr>
            <a:spLocks noGrp="1" noChangeArrowheads="1"/>
          </p:cNvSpPr>
          <p:nvPr>
            <p:ph type="body" idx="1"/>
          </p:nvPr>
        </p:nvSpPr>
        <p:spPr/>
        <p:txBody>
          <a:bodyPr/>
          <a:lstStyle/>
          <a:p>
            <a:pPr>
              <a:defRPr/>
            </a:pPr>
            <a:r>
              <a:rPr lang="es-UY"/>
              <a:t>Los objetivos del negocio familiar están afectados por eventos familiares tales como casamientos, nacimientos de los hijos, educación de los hijos o muerte de los padres (Perry </a:t>
            </a:r>
            <a:r>
              <a:rPr lang="es-UY" i="1"/>
              <a:t>et al.,</a:t>
            </a:r>
            <a:r>
              <a:rPr lang="es-UY"/>
              <a:t> 1995), así como por la búsqueda de oportunidades para la nueva generación.</a:t>
            </a:r>
            <a:r>
              <a:rPr lang="es-ES"/>
              <a:t> </a:t>
            </a:r>
            <a:endParaRPr lang="es-ES_tradnl"/>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a:extLst>
              <a:ext uri="{FF2B5EF4-FFF2-40B4-BE49-F238E27FC236}">
                <a16:creationId xmlns:a16="http://schemas.microsoft.com/office/drawing/2014/main" id="{2A45FECE-2AC0-49CE-A633-153F768EF06F}"/>
              </a:ext>
            </a:extLst>
          </p:cNvPr>
          <p:cNvSpPr>
            <a:spLocks noGrp="1" noChangeArrowheads="1"/>
          </p:cNvSpPr>
          <p:nvPr>
            <p:ph type="title"/>
          </p:nvPr>
        </p:nvSpPr>
        <p:spPr/>
        <p:txBody>
          <a:bodyPr/>
          <a:lstStyle/>
          <a:p>
            <a:pPr>
              <a:defRPr/>
            </a:pPr>
            <a:endParaRPr lang="es-ES"/>
          </a:p>
        </p:txBody>
      </p:sp>
      <p:sp>
        <p:nvSpPr>
          <p:cNvPr id="242691" name="Rectangle 3">
            <a:extLst>
              <a:ext uri="{FF2B5EF4-FFF2-40B4-BE49-F238E27FC236}">
                <a16:creationId xmlns:a16="http://schemas.microsoft.com/office/drawing/2014/main" id="{78AC0FC5-96AC-477B-B0B1-F113943F0335}"/>
              </a:ext>
            </a:extLst>
          </p:cNvPr>
          <p:cNvSpPr>
            <a:spLocks noGrp="1" noChangeArrowheads="1"/>
          </p:cNvSpPr>
          <p:nvPr>
            <p:ph type="body" idx="1"/>
          </p:nvPr>
        </p:nvSpPr>
        <p:spPr/>
        <p:txBody>
          <a:bodyPr/>
          <a:lstStyle/>
          <a:p>
            <a:pPr>
              <a:defRPr/>
            </a:pPr>
            <a:r>
              <a:rPr lang="es-UY" sz="2800"/>
              <a:t>La naturaleza de estos cambios en evolucion está asociada a las características de la evolución de la UP – UTD. </a:t>
            </a:r>
          </a:p>
          <a:p>
            <a:pPr>
              <a:defRPr/>
            </a:pPr>
            <a:r>
              <a:rPr lang="es-UY" sz="2800"/>
              <a:t>En este estudio se presenta una percepción evolutiva del proceso como el marco genérico más adecuado para mejorar la comprensión de los procesos de toma de decisiones y dinámica de las UP – UTD (Nelson y Winter, 1982; Andersen, 1994; Allen, 1994).</a:t>
            </a:r>
            <a:r>
              <a:rPr lang="es-ES" sz="2800"/>
              <a:t> </a:t>
            </a:r>
            <a:endParaRPr lang="es-ES_tradnl" sz="28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a:extLst>
              <a:ext uri="{FF2B5EF4-FFF2-40B4-BE49-F238E27FC236}">
                <a16:creationId xmlns:a16="http://schemas.microsoft.com/office/drawing/2014/main" id="{C37773A7-45EC-4C05-9A50-22FE3609A31E}"/>
              </a:ext>
            </a:extLst>
          </p:cNvPr>
          <p:cNvSpPr>
            <a:spLocks noGrp="1" noChangeArrowheads="1"/>
          </p:cNvSpPr>
          <p:nvPr>
            <p:ph type="title"/>
          </p:nvPr>
        </p:nvSpPr>
        <p:spPr>
          <a:xfrm>
            <a:off x="0" y="228600"/>
            <a:ext cx="9144000" cy="1219200"/>
          </a:xfrm>
        </p:spPr>
        <p:txBody>
          <a:bodyPr/>
          <a:lstStyle/>
          <a:p>
            <a:pPr>
              <a:defRPr/>
            </a:pPr>
            <a:r>
              <a:rPr lang="es-UY" sz="3200" b="1"/>
              <a:t>Relaciones entre el grupo familiar y los sistemas productivos</a:t>
            </a:r>
            <a:r>
              <a:rPr lang="es-ES" sz="4000"/>
              <a:t> </a:t>
            </a:r>
            <a:endParaRPr lang="es-ES_tradnl" sz="4000"/>
          </a:p>
        </p:txBody>
      </p:sp>
      <p:sp>
        <p:nvSpPr>
          <p:cNvPr id="243715" name="Rectangle 3">
            <a:extLst>
              <a:ext uri="{FF2B5EF4-FFF2-40B4-BE49-F238E27FC236}">
                <a16:creationId xmlns:a16="http://schemas.microsoft.com/office/drawing/2014/main" id="{289E2F89-1355-4C0A-BCF8-9D47902E8C46}"/>
              </a:ext>
            </a:extLst>
          </p:cNvPr>
          <p:cNvSpPr>
            <a:spLocks noGrp="1" noChangeArrowheads="1"/>
          </p:cNvSpPr>
          <p:nvPr>
            <p:ph type="body" idx="1"/>
          </p:nvPr>
        </p:nvSpPr>
        <p:spPr/>
        <p:txBody>
          <a:bodyPr/>
          <a:lstStyle/>
          <a:p>
            <a:pPr>
              <a:defRPr/>
            </a:pPr>
            <a:r>
              <a:rPr lang="es-UY"/>
              <a:t>Fresco y Westphal (1988) definen el grupo familiar del establecimiento agropecuario como: </a:t>
            </a:r>
            <a:endParaRPr lang="es-UY" i="1"/>
          </a:p>
          <a:p>
            <a:pPr>
              <a:defRPr/>
            </a:pPr>
            <a:r>
              <a:rPr lang="es-UY" i="1"/>
              <a:t>"como un grupo de personas, a menudo relacionadas, quienes individualmente o juntas, proveen el manejo, trabajo, capital, tierra y otros insumos para la producción de cultivos y ganado, ...".</a:t>
            </a:r>
            <a:endParaRPr lang="es-ES_tradnl" i="1"/>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a:extLst>
              <a:ext uri="{FF2B5EF4-FFF2-40B4-BE49-F238E27FC236}">
                <a16:creationId xmlns:a16="http://schemas.microsoft.com/office/drawing/2014/main" id="{725BC216-BBCB-43FC-A638-3CC425C565A0}"/>
              </a:ext>
            </a:extLst>
          </p:cNvPr>
          <p:cNvSpPr>
            <a:spLocks noGrp="1" noChangeArrowheads="1"/>
          </p:cNvSpPr>
          <p:nvPr>
            <p:ph type="title"/>
          </p:nvPr>
        </p:nvSpPr>
        <p:spPr/>
        <p:txBody>
          <a:bodyPr/>
          <a:lstStyle/>
          <a:p>
            <a:pPr>
              <a:defRPr/>
            </a:pPr>
            <a:endParaRPr lang="es-ES"/>
          </a:p>
        </p:txBody>
      </p:sp>
      <p:sp>
        <p:nvSpPr>
          <p:cNvPr id="248835" name="Rectangle 3">
            <a:extLst>
              <a:ext uri="{FF2B5EF4-FFF2-40B4-BE49-F238E27FC236}">
                <a16:creationId xmlns:a16="http://schemas.microsoft.com/office/drawing/2014/main" id="{D8CA064B-8E51-41BD-9DF2-04F179120830}"/>
              </a:ext>
            </a:extLst>
          </p:cNvPr>
          <p:cNvSpPr>
            <a:spLocks noGrp="1" noChangeArrowheads="1"/>
          </p:cNvSpPr>
          <p:nvPr>
            <p:ph type="body" idx="1"/>
          </p:nvPr>
        </p:nvSpPr>
        <p:spPr>
          <a:xfrm>
            <a:off x="250825" y="1828800"/>
            <a:ext cx="8893175" cy="4114800"/>
          </a:xfrm>
        </p:spPr>
        <p:txBody>
          <a:bodyPr/>
          <a:lstStyle/>
          <a:p>
            <a:pPr>
              <a:defRPr/>
            </a:pPr>
            <a:r>
              <a:rPr lang="es-UY" i="1"/>
              <a:t>"la adopción de innovaciones depende de decisiones hechas en predios y las decisiones están determinadas por objetivos. La investigación orientada a la toma de decisiones considera a la familia, el predio y el hogar como un mismo sistema" </a:t>
            </a:r>
            <a:r>
              <a:rPr lang="es-UY"/>
              <a:t>(Doppler, 1989).</a:t>
            </a:r>
            <a:endParaRPr lang="es-ES_tradn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a:extLst>
              <a:ext uri="{FF2B5EF4-FFF2-40B4-BE49-F238E27FC236}">
                <a16:creationId xmlns:a16="http://schemas.microsoft.com/office/drawing/2014/main" id="{5C4610D0-39B6-47D3-A2ED-DF8E5D448EA1}"/>
              </a:ext>
            </a:extLst>
          </p:cNvPr>
          <p:cNvSpPr>
            <a:spLocks noGrp="1" noChangeArrowheads="1"/>
          </p:cNvSpPr>
          <p:nvPr>
            <p:ph type="title"/>
          </p:nvPr>
        </p:nvSpPr>
        <p:spPr/>
        <p:txBody>
          <a:bodyPr/>
          <a:lstStyle/>
          <a:p>
            <a:pPr>
              <a:defRPr/>
            </a:pPr>
            <a:endParaRPr lang="es-ES"/>
          </a:p>
        </p:txBody>
      </p:sp>
      <p:sp>
        <p:nvSpPr>
          <p:cNvPr id="182275" name="Rectangle 3">
            <a:extLst>
              <a:ext uri="{FF2B5EF4-FFF2-40B4-BE49-F238E27FC236}">
                <a16:creationId xmlns:a16="http://schemas.microsoft.com/office/drawing/2014/main" id="{E504FA1E-0383-455E-AC7E-D3754A2574DC}"/>
              </a:ext>
            </a:extLst>
          </p:cNvPr>
          <p:cNvSpPr>
            <a:spLocks noGrp="1" noChangeArrowheads="1"/>
          </p:cNvSpPr>
          <p:nvPr>
            <p:ph type="body" idx="1"/>
          </p:nvPr>
        </p:nvSpPr>
        <p:spPr/>
        <p:txBody>
          <a:bodyPr/>
          <a:lstStyle/>
          <a:p>
            <a:pPr>
              <a:defRPr/>
            </a:pPr>
            <a:r>
              <a:rPr lang="es-UY"/>
              <a:t>La toma de decisiones es un proceso complejo y la mejor comprensión de este proceso yace más allá de límites disciplinarios. Parecería apropiado una visión holística e integrada basada en la teoría de sistemas.</a:t>
            </a:r>
            <a:r>
              <a:rPr lang="es-ES"/>
              <a:t> </a:t>
            </a:r>
            <a:endParaRPr lang="es-ES_tradnl"/>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a:extLst>
              <a:ext uri="{FF2B5EF4-FFF2-40B4-BE49-F238E27FC236}">
                <a16:creationId xmlns:a16="http://schemas.microsoft.com/office/drawing/2014/main" id="{9A09C308-D2C1-498D-9EF6-EB21106CC550}"/>
              </a:ext>
            </a:extLst>
          </p:cNvPr>
          <p:cNvSpPr>
            <a:spLocks noGrp="1" noChangeArrowheads="1"/>
          </p:cNvSpPr>
          <p:nvPr>
            <p:ph type="title"/>
          </p:nvPr>
        </p:nvSpPr>
        <p:spPr>
          <a:xfrm>
            <a:off x="0" y="228600"/>
            <a:ext cx="9144000" cy="968375"/>
          </a:xfrm>
        </p:spPr>
        <p:txBody>
          <a:bodyPr/>
          <a:lstStyle/>
          <a:p>
            <a:pPr>
              <a:defRPr/>
            </a:pPr>
            <a:r>
              <a:rPr lang="es-UY" sz="3600"/>
              <a:t>Clasificación de sistemas de producción y grupos familiares </a:t>
            </a:r>
            <a:endParaRPr lang="es-ES_tradnl" sz="3600"/>
          </a:p>
        </p:txBody>
      </p:sp>
      <p:sp>
        <p:nvSpPr>
          <p:cNvPr id="244739" name="Rectangle 3">
            <a:extLst>
              <a:ext uri="{FF2B5EF4-FFF2-40B4-BE49-F238E27FC236}">
                <a16:creationId xmlns:a16="http://schemas.microsoft.com/office/drawing/2014/main" id="{8D09BD6D-8E6F-4976-A04A-E79FB9202E0E}"/>
              </a:ext>
            </a:extLst>
          </p:cNvPr>
          <p:cNvSpPr>
            <a:spLocks noGrp="1" noChangeArrowheads="1"/>
          </p:cNvSpPr>
          <p:nvPr>
            <p:ph type="body" idx="1"/>
          </p:nvPr>
        </p:nvSpPr>
        <p:spPr>
          <a:xfrm>
            <a:off x="323850" y="1341438"/>
            <a:ext cx="8351838" cy="5040312"/>
          </a:xfrm>
        </p:spPr>
        <p:txBody>
          <a:bodyPr/>
          <a:lstStyle/>
          <a:p>
            <a:pPr>
              <a:lnSpc>
                <a:spcPct val="90000"/>
              </a:lnSpc>
              <a:defRPr/>
            </a:pPr>
            <a:r>
              <a:rPr lang="es-UY" sz="2400"/>
              <a:t>Durante los ‘50s hasta los ‘70s las variables estructurales fueron las más comúnmente utilizadas para clasificar a los productores y sistemas de producción.</a:t>
            </a:r>
          </a:p>
          <a:p>
            <a:pPr>
              <a:lnSpc>
                <a:spcPct val="90000"/>
              </a:lnSpc>
              <a:defRPr/>
            </a:pPr>
            <a:r>
              <a:rPr lang="es-UY" sz="2400"/>
              <a:t>Los productores eran clasificados como grandes, medianos y pequeños, de acuerdo al tamaño del predio sin tener en cuenta a la familia.</a:t>
            </a:r>
            <a:r>
              <a:rPr lang="es-ES" sz="2400"/>
              <a:t> </a:t>
            </a:r>
          </a:p>
          <a:p>
            <a:pPr>
              <a:lnSpc>
                <a:spcPct val="90000"/>
              </a:lnSpc>
              <a:defRPr/>
            </a:pPr>
            <a:r>
              <a:rPr lang="es-UY" sz="2400"/>
              <a:t>Otros estudios presentan una mejor explicación al incorporar requerimientos y definir la unidad básica de producción como la mínima superficie de tierra necesaria para proveer ingresos suficientes que cubran las necesidades básicas de la familia.</a:t>
            </a:r>
          </a:p>
          <a:p>
            <a:pPr>
              <a:lnSpc>
                <a:spcPct val="90000"/>
              </a:lnSpc>
              <a:defRPr/>
            </a:pPr>
            <a:r>
              <a:rPr lang="es-UY" sz="2400"/>
              <a:t>Considerando cómo los recursos del predio son organizados</a:t>
            </a:r>
            <a:r>
              <a:rPr lang="es-ES" sz="2400"/>
              <a:t> l</a:t>
            </a:r>
            <a:r>
              <a:rPr lang="es-UY" sz="2400"/>
              <a:t>os tres grupos principales definidos son productores empresariales, productores transicionales, pequeños productores o campesinos</a:t>
            </a:r>
            <a:r>
              <a:rPr lang="es-ES" sz="2400"/>
              <a:t> </a:t>
            </a:r>
            <a:r>
              <a:rPr lang="es-UY" sz="2400"/>
              <a:t> </a:t>
            </a:r>
            <a:endParaRPr lang="es-ES_tradnl" sz="24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a:extLst>
              <a:ext uri="{FF2B5EF4-FFF2-40B4-BE49-F238E27FC236}">
                <a16:creationId xmlns:a16="http://schemas.microsoft.com/office/drawing/2014/main" id="{9E94807F-DDB1-4E2F-91B1-1A92F745F064}"/>
              </a:ext>
            </a:extLst>
          </p:cNvPr>
          <p:cNvSpPr>
            <a:spLocks noGrp="1" noChangeArrowheads="1"/>
          </p:cNvSpPr>
          <p:nvPr>
            <p:ph type="title"/>
          </p:nvPr>
        </p:nvSpPr>
        <p:spPr/>
        <p:txBody>
          <a:bodyPr/>
          <a:lstStyle/>
          <a:p>
            <a:pPr>
              <a:defRPr/>
            </a:pPr>
            <a:endParaRPr lang="es-ES"/>
          </a:p>
        </p:txBody>
      </p:sp>
      <p:sp>
        <p:nvSpPr>
          <p:cNvPr id="250883" name="Rectangle 3">
            <a:extLst>
              <a:ext uri="{FF2B5EF4-FFF2-40B4-BE49-F238E27FC236}">
                <a16:creationId xmlns:a16="http://schemas.microsoft.com/office/drawing/2014/main" id="{6D7EC845-F872-4DF0-BD8B-C8C6CFAFE70C}"/>
              </a:ext>
            </a:extLst>
          </p:cNvPr>
          <p:cNvSpPr>
            <a:spLocks noGrp="1" noChangeArrowheads="1"/>
          </p:cNvSpPr>
          <p:nvPr>
            <p:ph type="body" idx="1"/>
          </p:nvPr>
        </p:nvSpPr>
        <p:spPr>
          <a:xfrm>
            <a:off x="0" y="1828800"/>
            <a:ext cx="9144000" cy="4114800"/>
          </a:xfrm>
        </p:spPr>
        <p:txBody>
          <a:bodyPr/>
          <a:lstStyle/>
          <a:p>
            <a:pPr>
              <a:lnSpc>
                <a:spcPct val="90000"/>
              </a:lnSpc>
              <a:defRPr/>
            </a:pPr>
            <a:r>
              <a:rPr lang="es-UY" sz="2400"/>
              <a:t>En 1920, Chayanov (1974) desarrolló uno de los primeros modelos de comportamiento del grupo familiar. Centró su atención en la estructura demográfica del grupo familiar y las relaciones de trabajo</a:t>
            </a:r>
            <a:r>
              <a:rPr lang="es-ES" sz="2400"/>
              <a:t>.</a:t>
            </a:r>
          </a:p>
          <a:p>
            <a:pPr>
              <a:lnSpc>
                <a:spcPct val="90000"/>
              </a:lnSpc>
              <a:defRPr/>
            </a:pPr>
            <a:r>
              <a:rPr lang="es-UY" sz="2400"/>
              <a:t>Su principal contribución se refirió a la existencia de diferentes racionalidades y comportamientos en la toma de decisiones del predio. Señaló que la toma de decisiones en el predio no está determinada por intereses económicos y leyes de mercado.</a:t>
            </a:r>
            <a:r>
              <a:rPr lang="es-ES" sz="2400"/>
              <a:t> </a:t>
            </a:r>
          </a:p>
          <a:p>
            <a:pPr>
              <a:lnSpc>
                <a:spcPct val="90000"/>
              </a:lnSpc>
              <a:defRPr/>
            </a:pPr>
            <a:r>
              <a:rPr lang="es-UY" sz="2400"/>
              <a:t>A pesar de la importancia de esta contribución, el modelo no presenta poder predictivo relativo a factores que afectan la función de producción, por lo que no ha sido útil para fines políticos (Ellis, 1993)</a:t>
            </a:r>
            <a:r>
              <a:rPr lang="es-ES" sz="2400"/>
              <a:t> </a:t>
            </a:r>
          </a:p>
          <a:p>
            <a:pPr>
              <a:lnSpc>
                <a:spcPct val="90000"/>
              </a:lnSpc>
              <a:defRPr/>
            </a:pPr>
            <a:endParaRPr lang="es-ES_tradnl" sz="24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a:extLst>
              <a:ext uri="{FF2B5EF4-FFF2-40B4-BE49-F238E27FC236}">
                <a16:creationId xmlns:a16="http://schemas.microsoft.com/office/drawing/2014/main" id="{27960D57-259E-4646-8C34-A659A16CEEC7}"/>
              </a:ext>
            </a:extLst>
          </p:cNvPr>
          <p:cNvSpPr>
            <a:spLocks noGrp="1" noChangeArrowheads="1"/>
          </p:cNvSpPr>
          <p:nvPr>
            <p:ph type="title"/>
          </p:nvPr>
        </p:nvSpPr>
        <p:spPr/>
        <p:txBody>
          <a:bodyPr/>
          <a:lstStyle/>
          <a:p>
            <a:pPr>
              <a:defRPr/>
            </a:pPr>
            <a:endParaRPr lang="es-ES"/>
          </a:p>
        </p:txBody>
      </p:sp>
      <p:sp>
        <p:nvSpPr>
          <p:cNvPr id="251907" name="Rectangle 3">
            <a:extLst>
              <a:ext uri="{FF2B5EF4-FFF2-40B4-BE49-F238E27FC236}">
                <a16:creationId xmlns:a16="http://schemas.microsoft.com/office/drawing/2014/main" id="{CCCE1799-8B15-4CD8-A6D0-1064A8AFDB9C}"/>
              </a:ext>
            </a:extLst>
          </p:cNvPr>
          <p:cNvSpPr>
            <a:spLocks noGrp="1" noChangeArrowheads="1"/>
          </p:cNvSpPr>
          <p:nvPr>
            <p:ph type="body" idx="1"/>
          </p:nvPr>
        </p:nvSpPr>
        <p:spPr>
          <a:xfrm>
            <a:off x="179388" y="1828800"/>
            <a:ext cx="8964612" cy="4114800"/>
          </a:xfrm>
        </p:spPr>
        <p:txBody>
          <a:bodyPr/>
          <a:lstStyle/>
          <a:p>
            <a:pPr>
              <a:lnSpc>
                <a:spcPct val="80000"/>
              </a:lnSpc>
              <a:defRPr/>
            </a:pPr>
            <a:r>
              <a:rPr lang="es-UY" sz="2800"/>
              <a:t>Otros autores (Fresco y Westphal, 1988; Castillo, 1989; Murmis, 1980) mirando principalmente el grado de integración del predio con el mercado identificaron tres sistemas principales de producción: sistemas orientados a la subsistencia, sistemas orientados al mercado y sistemas orientados hacia fuera del predio. </a:t>
            </a:r>
          </a:p>
          <a:p>
            <a:pPr>
              <a:lnSpc>
                <a:spcPct val="80000"/>
              </a:lnSpc>
              <a:defRPr/>
            </a:pPr>
            <a:r>
              <a:rPr lang="es-UY" sz="2800"/>
              <a:t>Harwood (1979) identificó cuatro sistemas y estados de desarrollo de pequeñas producciones: Etapa I; asociaciones primitivas de caza, Etapa II; Cultivos de subsistencia y cría animal, Etapa III; Consumidores primarios, Etapa IV; Mecanización primaria.</a:t>
            </a:r>
          </a:p>
          <a:p>
            <a:pPr>
              <a:lnSpc>
                <a:spcPct val="80000"/>
              </a:lnSpc>
              <a:defRPr/>
            </a:pPr>
            <a:endParaRPr lang="es-UY" sz="2800"/>
          </a:p>
          <a:p>
            <a:pPr>
              <a:lnSpc>
                <a:spcPct val="80000"/>
              </a:lnSpc>
              <a:defRPr/>
            </a:pPr>
            <a:endParaRPr lang="es-ES_tradnl" sz="28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a:extLst>
              <a:ext uri="{FF2B5EF4-FFF2-40B4-BE49-F238E27FC236}">
                <a16:creationId xmlns:a16="http://schemas.microsoft.com/office/drawing/2014/main" id="{8DB479D6-147F-492D-B928-E37F8ACB03EB}"/>
              </a:ext>
            </a:extLst>
          </p:cNvPr>
          <p:cNvSpPr>
            <a:spLocks noGrp="1" noChangeArrowheads="1"/>
          </p:cNvSpPr>
          <p:nvPr>
            <p:ph type="title"/>
          </p:nvPr>
        </p:nvSpPr>
        <p:spPr/>
        <p:txBody>
          <a:bodyPr/>
          <a:lstStyle/>
          <a:p>
            <a:pPr>
              <a:defRPr/>
            </a:pPr>
            <a:endParaRPr lang="es-ES"/>
          </a:p>
        </p:txBody>
      </p:sp>
      <p:pic>
        <p:nvPicPr>
          <p:cNvPr id="56323" name="Picture 4">
            <a:extLst>
              <a:ext uri="{FF2B5EF4-FFF2-40B4-BE49-F238E27FC236}">
                <a16:creationId xmlns:a16="http://schemas.microsoft.com/office/drawing/2014/main" id="{250A8B10-E4A7-4AC6-B98E-4055CDD84FF1}"/>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95288" y="476250"/>
            <a:ext cx="8569325" cy="5976938"/>
          </a:xfrm>
          <a:solidFill>
            <a:srgbClr val="33CCCC"/>
          </a:solid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a:extLst>
              <a:ext uri="{FF2B5EF4-FFF2-40B4-BE49-F238E27FC236}">
                <a16:creationId xmlns:a16="http://schemas.microsoft.com/office/drawing/2014/main" id="{9D028703-D126-4BCB-9CED-FEA6D4BDE21D}"/>
              </a:ext>
            </a:extLst>
          </p:cNvPr>
          <p:cNvSpPr>
            <a:spLocks noGrp="1" noChangeArrowheads="1"/>
          </p:cNvSpPr>
          <p:nvPr>
            <p:ph type="title"/>
          </p:nvPr>
        </p:nvSpPr>
        <p:spPr>
          <a:xfrm>
            <a:off x="684213" y="-171450"/>
            <a:ext cx="7772400" cy="1219200"/>
          </a:xfrm>
        </p:spPr>
        <p:txBody>
          <a:bodyPr/>
          <a:lstStyle/>
          <a:p>
            <a:pPr>
              <a:defRPr/>
            </a:pPr>
            <a:br>
              <a:rPr lang="es-UY" sz="4000"/>
            </a:br>
            <a:r>
              <a:rPr lang="es-UY" sz="4000"/>
              <a:t>Explicación de los Tipos:</a:t>
            </a:r>
            <a:br>
              <a:rPr lang="es-UY" sz="4000"/>
            </a:br>
            <a:endParaRPr lang="es-ES_tradnl" sz="4000"/>
          </a:p>
        </p:txBody>
      </p:sp>
      <p:sp>
        <p:nvSpPr>
          <p:cNvPr id="253955" name="Rectangle 3">
            <a:extLst>
              <a:ext uri="{FF2B5EF4-FFF2-40B4-BE49-F238E27FC236}">
                <a16:creationId xmlns:a16="http://schemas.microsoft.com/office/drawing/2014/main" id="{10EA64B7-8222-4760-9B64-B0713D63A689}"/>
              </a:ext>
            </a:extLst>
          </p:cNvPr>
          <p:cNvSpPr>
            <a:spLocks noGrp="1" noChangeArrowheads="1"/>
          </p:cNvSpPr>
          <p:nvPr>
            <p:ph type="body" idx="1"/>
          </p:nvPr>
        </p:nvSpPr>
        <p:spPr>
          <a:xfrm>
            <a:off x="0" y="981075"/>
            <a:ext cx="9144000" cy="5616575"/>
          </a:xfrm>
        </p:spPr>
        <p:txBody>
          <a:bodyPr/>
          <a:lstStyle/>
          <a:p>
            <a:pPr>
              <a:lnSpc>
                <a:spcPct val="80000"/>
              </a:lnSpc>
              <a:defRPr/>
            </a:pPr>
            <a:r>
              <a:rPr lang="es-UY" sz="2400"/>
              <a:t>1. los predios con mano de obra familiar son sistemas casi cerrados donde las relaciones de producción están controladas fundamentalmente por la familia. El sistema de producción de estos pequeños negocios se basa en una mínima utilización de insumos externos y de capital. La estrategia aplicada con el fin de mantener el predio, es bajo consumo familiar y baja participación en el mercado. </a:t>
            </a:r>
          </a:p>
          <a:p>
            <a:pPr>
              <a:lnSpc>
                <a:spcPct val="80000"/>
              </a:lnSpc>
              <a:defRPr/>
            </a:pPr>
            <a:r>
              <a:rPr lang="es-UY" sz="2400"/>
              <a:t>2. los predios transicionales son de propiedad y están controlados por familias. Se sugiere que este tipo de predio emplea algo de mano de obra no familiar y la supervivencia a largo plazo está asociada con decisiones ligadas al apoyo de capital externo.</a:t>
            </a:r>
          </a:p>
          <a:p>
            <a:pPr>
              <a:lnSpc>
                <a:spcPct val="80000"/>
              </a:lnSpc>
              <a:defRPr/>
            </a:pPr>
            <a:r>
              <a:rPr lang="es-UY" sz="2400"/>
              <a:t>3. los predios familiares comerciales tienen una estructura de funcionamiento interna más compleja. Este tipo de predio probablemente tenga lazos con otros negocios propiedad de la familia. El crecimiento del negocio domina el proceso de toma de decisiones y hay un uso activo de capital externo. Este tipo de predio necesita mantener una estrategia dinámica y de expansión para sobrevivir.</a:t>
            </a:r>
          </a:p>
          <a:p>
            <a:pPr>
              <a:lnSpc>
                <a:spcPct val="80000"/>
              </a:lnSpc>
              <a:defRPr/>
            </a:pPr>
            <a:r>
              <a:rPr lang="es-UY" sz="2400"/>
              <a:t>4. los predios no familiares no presentan mano de obra ni gestión familiar y sus vínculos con fuentes de capital externas son sustanciales.</a:t>
            </a:r>
            <a:endParaRPr lang="es-ES_tradnl" sz="24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a:extLst>
              <a:ext uri="{FF2B5EF4-FFF2-40B4-BE49-F238E27FC236}">
                <a16:creationId xmlns:a16="http://schemas.microsoft.com/office/drawing/2014/main" id="{BF9F9FBB-1798-47C7-BDE0-B087EA8172C7}"/>
              </a:ext>
            </a:extLst>
          </p:cNvPr>
          <p:cNvSpPr>
            <a:spLocks noGrp="1" noChangeArrowheads="1"/>
          </p:cNvSpPr>
          <p:nvPr>
            <p:ph type="title"/>
          </p:nvPr>
        </p:nvSpPr>
        <p:spPr/>
        <p:txBody>
          <a:bodyPr/>
          <a:lstStyle/>
          <a:p>
            <a:pPr>
              <a:defRPr/>
            </a:pPr>
            <a:endParaRPr lang="es-ES"/>
          </a:p>
        </p:txBody>
      </p:sp>
      <p:sp>
        <p:nvSpPr>
          <p:cNvPr id="245763" name="Rectangle 3">
            <a:extLst>
              <a:ext uri="{FF2B5EF4-FFF2-40B4-BE49-F238E27FC236}">
                <a16:creationId xmlns:a16="http://schemas.microsoft.com/office/drawing/2014/main" id="{4C69B092-8B38-4236-AAC1-F44F0F338AB3}"/>
              </a:ext>
            </a:extLst>
          </p:cNvPr>
          <p:cNvSpPr>
            <a:spLocks noGrp="1" noChangeArrowheads="1"/>
          </p:cNvSpPr>
          <p:nvPr>
            <p:ph type="body" idx="1"/>
          </p:nvPr>
        </p:nvSpPr>
        <p:spPr/>
        <p:txBody>
          <a:bodyPr/>
          <a:lstStyle/>
          <a:p>
            <a:pPr>
              <a:defRPr/>
            </a:pPr>
            <a:r>
              <a:rPr lang="es-UY"/>
              <a:t>Como se presenta en esta tipología, los productores utilizan diferentes estrategias para sobrevivir y mantener sus establecimientos. </a:t>
            </a:r>
          </a:p>
          <a:p>
            <a:pPr>
              <a:defRPr/>
            </a:pPr>
            <a:r>
              <a:rPr lang="es-UY"/>
              <a:t>El punto importante es identificar las principales estrategias y sistemas de apoyo a las decisiones utilizados por los diferentes tipos para sobrevivir y crecer.</a:t>
            </a:r>
            <a:endParaRPr lang="es-ES_tradnl"/>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a:extLst>
              <a:ext uri="{FF2B5EF4-FFF2-40B4-BE49-F238E27FC236}">
                <a16:creationId xmlns:a16="http://schemas.microsoft.com/office/drawing/2014/main" id="{CB55D963-8198-451B-A590-A5824F4EE992}"/>
              </a:ext>
            </a:extLst>
          </p:cNvPr>
          <p:cNvSpPr>
            <a:spLocks noGrp="1" noChangeArrowheads="1"/>
          </p:cNvSpPr>
          <p:nvPr>
            <p:ph type="title"/>
          </p:nvPr>
        </p:nvSpPr>
        <p:spPr/>
        <p:txBody>
          <a:bodyPr/>
          <a:lstStyle/>
          <a:p>
            <a:pPr>
              <a:defRPr/>
            </a:pPr>
            <a:endParaRPr lang="es-ES"/>
          </a:p>
        </p:txBody>
      </p:sp>
      <p:sp>
        <p:nvSpPr>
          <p:cNvPr id="249859" name="Rectangle 3">
            <a:extLst>
              <a:ext uri="{FF2B5EF4-FFF2-40B4-BE49-F238E27FC236}">
                <a16:creationId xmlns:a16="http://schemas.microsoft.com/office/drawing/2014/main" id="{813502A0-C6EE-43AE-AB04-5FFD79D7EE97}"/>
              </a:ext>
            </a:extLst>
          </p:cNvPr>
          <p:cNvSpPr>
            <a:spLocks noGrp="1" noChangeArrowheads="1"/>
          </p:cNvSpPr>
          <p:nvPr>
            <p:ph type="body" idx="1"/>
          </p:nvPr>
        </p:nvSpPr>
        <p:spPr>
          <a:xfrm>
            <a:off x="250825" y="1828800"/>
            <a:ext cx="8893175" cy="4114800"/>
          </a:xfrm>
        </p:spPr>
        <p:txBody>
          <a:bodyPr/>
          <a:lstStyle/>
          <a:p>
            <a:pPr>
              <a:defRPr/>
            </a:pPr>
            <a:r>
              <a:rPr lang="es-UY" sz="2800"/>
              <a:t>El interés aquí es mostrar la fuerte relación entre la familia del predio y la clasificación del sistema de producción. </a:t>
            </a:r>
          </a:p>
          <a:p>
            <a:pPr>
              <a:defRPr/>
            </a:pPr>
            <a:r>
              <a:rPr lang="es-UY" sz="2800"/>
              <a:t>En cada uno de estos grupos o fases el patrón de toma de decisiones no será igual, y el sistema de producción clasificado es el resultado de los procesos de toma de decisiones pasados desarrollados a nivel de predio, dados los objetivos, necesidades, recursos, limitantes, creencias y comportamiento ético de la UP – UTD.</a:t>
            </a:r>
            <a:r>
              <a:rPr lang="es-ES" sz="2800"/>
              <a:t> </a:t>
            </a:r>
            <a:endParaRPr lang="es-ES_tradnl" sz="28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a:extLst>
              <a:ext uri="{FF2B5EF4-FFF2-40B4-BE49-F238E27FC236}">
                <a16:creationId xmlns:a16="http://schemas.microsoft.com/office/drawing/2014/main" id="{D03A5DFF-0620-4B2E-8ABA-660D8E136481}"/>
              </a:ext>
            </a:extLst>
          </p:cNvPr>
          <p:cNvSpPr>
            <a:spLocks noGrp="1" noChangeArrowheads="1"/>
          </p:cNvSpPr>
          <p:nvPr>
            <p:ph type="title"/>
          </p:nvPr>
        </p:nvSpPr>
        <p:spPr/>
        <p:txBody>
          <a:bodyPr/>
          <a:lstStyle/>
          <a:p>
            <a:pPr>
              <a:defRPr/>
            </a:pPr>
            <a:endParaRPr lang="es-ES"/>
          </a:p>
        </p:txBody>
      </p:sp>
      <p:sp>
        <p:nvSpPr>
          <p:cNvPr id="256003" name="Rectangle 3">
            <a:extLst>
              <a:ext uri="{FF2B5EF4-FFF2-40B4-BE49-F238E27FC236}">
                <a16:creationId xmlns:a16="http://schemas.microsoft.com/office/drawing/2014/main" id="{DB0854FD-7C65-4B07-8053-B006E69DBBBE}"/>
              </a:ext>
            </a:extLst>
          </p:cNvPr>
          <p:cNvSpPr>
            <a:spLocks noGrp="1" noChangeArrowheads="1"/>
          </p:cNvSpPr>
          <p:nvPr>
            <p:ph type="body" idx="1"/>
          </p:nvPr>
        </p:nvSpPr>
        <p:spPr>
          <a:xfrm>
            <a:off x="0" y="1844675"/>
            <a:ext cx="9144000" cy="4114800"/>
          </a:xfrm>
        </p:spPr>
        <p:txBody>
          <a:bodyPr/>
          <a:lstStyle/>
          <a:p>
            <a:pPr>
              <a:lnSpc>
                <a:spcPct val="90000"/>
              </a:lnSpc>
              <a:defRPr/>
            </a:pPr>
            <a:r>
              <a:rPr lang="es-UY" sz="2400"/>
              <a:t>Esta cada vez mas aceptado el hecho que para facilitar el desarrollo sostenible la información técnica sola no es suficiente; las mejoras en la información para la toma de decisiones deben provenir no solo de registros, libros y asesores, sino fundamentalmente del contexto del sistema de producción agropecuario, como flujo de información internalizada por el productor  y su familia (Röling, 1994; Dent, 1994) y redes de comunicación interpersonales.</a:t>
            </a:r>
          </a:p>
          <a:p>
            <a:pPr>
              <a:lnSpc>
                <a:spcPct val="90000"/>
              </a:lnSpc>
              <a:defRPr/>
            </a:pPr>
            <a:r>
              <a:rPr lang="es-UY" sz="2400"/>
              <a:t>Los productores agropecuarios desarrollan una estructura de indicadores personales a observar y para integrarse en redes (Haverkort y Sep, 1991; Röling, 1994) donde se desarrollan una multiplicidad de “estándares locales” por prueba y error y son luego usados para sustentar la toma de decisiones. </a:t>
            </a:r>
            <a:endParaRPr lang="es-ES_tradnl" sz="24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a:extLst>
              <a:ext uri="{FF2B5EF4-FFF2-40B4-BE49-F238E27FC236}">
                <a16:creationId xmlns:a16="http://schemas.microsoft.com/office/drawing/2014/main" id="{D9E77DA6-34A6-4051-B4C7-D0922BAF19A4}"/>
              </a:ext>
            </a:extLst>
          </p:cNvPr>
          <p:cNvSpPr>
            <a:spLocks noGrp="1" noChangeArrowheads="1"/>
          </p:cNvSpPr>
          <p:nvPr>
            <p:ph type="title"/>
          </p:nvPr>
        </p:nvSpPr>
        <p:spPr>
          <a:xfrm>
            <a:off x="539750" y="1700213"/>
            <a:ext cx="7772400" cy="1219200"/>
          </a:xfrm>
        </p:spPr>
        <p:txBody>
          <a:bodyPr/>
          <a:lstStyle/>
          <a:p>
            <a:pPr>
              <a:defRPr/>
            </a:pPr>
            <a:r>
              <a:rPr lang="es-ES_tradnl"/>
              <a:t>Resumen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a:extLst>
              <a:ext uri="{FF2B5EF4-FFF2-40B4-BE49-F238E27FC236}">
                <a16:creationId xmlns:a16="http://schemas.microsoft.com/office/drawing/2014/main" id="{3920E049-09D7-4FEA-A6CB-7A333AEFF468}"/>
              </a:ext>
            </a:extLst>
          </p:cNvPr>
          <p:cNvSpPr>
            <a:spLocks noGrp="1" noChangeArrowheads="1"/>
          </p:cNvSpPr>
          <p:nvPr>
            <p:ph type="title"/>
          </p:nvPr>
        </p:nvSpPr>
        <p:spPr/>
        <p:txBody>
          <a:bodyPr/>
          <a:lstStyle/>
          <a:p>
            <a:pPr>
              <a:defRPr/>
            </a:pPr>
            <a:endParaRPr lang="es-ES"/>
          </a:p>
        </p:txBody>
      </p:sp>
      <p:sp>
        <p:nvSpPr>
          <p:cNvPr id="262147" name="Rectangle 3">
            <a:extLst>
              <a:ext uri="{FF2B5EF4-FFF2-40B4-BE49-F238E27FC236}">
                <a16:creationId xmlns:a16="http://schemas.microsoft.com/office/drawing/2014/main" id="{C7A7DA6E-A9EC-4535-87C0-05D16776B82B}"/>
              </a:ext>
            </a:extLst>
          </p:cNvPr>
          <p:cNvSpPr>
            <a:spLocks noGrp="1" noChangeArrowheads="1"/>
          </p:cNvSpPr>
          <p:nvPr>
            <p:ph type="body" idx="1"/>
          </p:nvPr>
        </p:nvSpPr>
        <p:spPr/>
        <p:txBody>
          <a:bodyPr/>
          <a:lstStyle/>
          <a:p>
            <a:pPr>
              <a:defRPr/>
            </a:pPr>
            <a:r>
              <a:rPr lang="es-UY" dirty="0"/>
              <a:t>La base teórica de la economía evolucionista y la escuela </a:t>
            </a:r>
            <a:r>
              <a:rPr lang="es-UY" dirty="0" err="1"/>
              <a:t>comportamental</a:t>
            </a:r>
            <a:r>
              <a:rPr lang="es-UY" dirty="0"/>
              <a:t> proveen un mejor marco para una mejor comprensión de la toma de decisiones de la UP-UTD comparado con el análisis estático neo-clásico.</a:t>
            </a:r>
            <a:endParaRPr lang="es-ES_trad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a:extLst>
              <a:ext uri="{FF2B5EF4-FFF2-40B4-BE49-F238E27FC236}">
                <a16:creationId xmlns:a16="http://schemas.microsoft.com/office/drawing/2014/main" id="{3963DDAF-8A53-469F-ABA7-187BA577C602}"/>
              </a:ext>
            </a:extLst>
          </p:cNvPr>
          <p:cNvSpPr>
            <a:spLocks noGrp="1" noChangeArrowheads="1"/>
          </p:cNvSpPr>
          <p:nvPr>
            <p:ph type="title"/>
          </p:nvPr>
        </p:nvSpPr>
        <p:spPr/>
        <p:txBody>
          <a:bodyPr/>
          <a:lstStyle/>
          <a:p>
            <a:pPr>
              <a:defRPr/>
            </a:pPr>
            <a:endParaRPr lang="es-ES"/>
          </a:p>
        </p:txBody>
      </p:sp>
      <p:sp>
        <p:nvSpPr>
          <p:cNvPr id="184323" name="Rectangle 3">
            <a:extLst>
              <a:ext uri="{FF2B5EF4-FFF2-40B4-BE49-F238E27FC236}">
                <a16:creationId xmlns:a16="http://schemas.microsoft.com/office/drawing/2014/main" id="{134D2637-1935-428C-BD5E-1D460B15C4B9}"/>
              </a:ext>
            </a:extLst>
          </p:cNvPr>
          <p:cNvSpPr>
            <a:spLocks noGrp="1" noChangeArrowheads="1"/>
          </p:cNvSpPr>
          <p:nvPr>
            <p:ph type="body" idx="1"/>
          </p:nvPr>
        </p:nvSpPr>
        <p:spPr/>
        <p:txBody>
          <a:bodyPr/>
          <a:lstStyle/>
          <a:p>
            <a:pPr>
              <a:defRPr/>
            </a:pPr>
            <a:r>
              <a:rPr lang="es-UY"/>
              <a:t>Las nuevas posibilidades ofrecidas por TI y el hecho de que las herramientas y métodos utilizados los años recientes no hayan prestado suficiente consideración al proceso de toma de decisiones a nivel de predio, han despertado interés en la toma de decisiones entre la comunidad agropecuaria </a:t>
            </a:r>
            <a:endParaRPr lang="es-ES_tradnl"/>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310185E6-EFAA-421E-8893-C99F97375DCE}"/>
              </a:ext>
            </a:extLst>
          </p:cNvPr>
          <p:cNvGrpSpPr>
            <a:grpSpLocks/>
          </p:cNvGrpSpPr>
          <p:nvPr/>
        </p:nvGrpSpPr>
        <p:grpSpPr bwMode="auto">
          <a:xfrm>
            <a:off x="2286000" y="3810000"/>
            <a:ext cx="4800600" cy="2590800"/>
            <a:chOff x="1440" y="2400"/>
            <a:chExt cx="3024" cy="1632"/>
          </a:xfrm>
        </p:grpSpPr>
        <p:sp>
          <p:nvSpPr>
            <p:cNvPr id="63505" name="Rectangle 3">
              <a:extLst>
                <a:ext uri="{FF2B5EF4-FFF2-40B4-BE49-F238E27FC236}">
                  <a16:creationId xmlns:a16="http://schemas.microsoft.com/office/drawing/2014/main" id="{45A3EA14-9E4C-4D27-BC00-487EF5721784}"/>
                </a:ext>
              </a:extLst>
            </p:cNvPr>
            <p:cNvSpPr>
              <a:spLocks noChangeArrowheads="1"/>
            </p:cNvSpPr>
            <p:nvPr/>
          </p:nvSpPr>
          <p:spPr bwMode="auto">
            <a:xfrm>
              <a:off x="1440" y="2400"/>
              <a:ext cx="3024" cy="1632"/>
            </a:xfrm>
            <a:prstGeom prst="rect">
              <a:avLst/>
            </a:prstGeom>
            <a:solidFill>
              <a:srgbClr val="008000"/>
            </a:solidFill>
            <a:ln w="12700">
              <a:solidFill>
                <a:schemeClr val="tx1"/>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3506" name="Text Box 4">
              <a:extLst>
                <a:ext uri="{FF2B5EF4-FFF2-40B4-BE49-F238E27FC236}">
                  <a16:creationId xmlns:a16="http://schemas.microsoft.com/office/drawing/2014/main" id="{C9429FED-171C-4B8D-A4AE-C8F5391A3C23}"/>
                </a:ext>
              </a:extLst>
            </p:cNvPr>
            <p:cNvSpPr txBox="1">
              <a:spLocks noChangeArrowheads="1"/>
            </p:cNvSpPr>
            <p:nvPr/>
          </p:nvSpPr>
          <p:spPr bwMode="auto">
            <a:xfrm>
              <a:off x="1680" y="2832"/>
              <a:ext cx="2496"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gn="ctr"/>
              <a:r>
                <a:rPr lang="es-ES_tradnl" altLang="es-MX" sz="3600" b="1">
                  <a:solidFill>
                    <a:srgbClr val="FFFF00"/>
                  </a:solidFill>
                </a:rPr>
                <a:t>Sistema de Producción</a:t>
              </a:r>
              <a:endParaRPr lang="es-ES_tradnl" altLang="es-MX" sz="2800">
                <a:solidFill>
                  <a:schemeClr val="tx1"/>
                </a:solidFill>
              </a:endParaRPr>
            </a:p>
          </p:txBody>
        </p:sp>
      </p:grpSp>
      <p:grpSp>
        <p:nvGrpSpPr>
          <p:cNvPr id="3" name="Group 5">
            <a:extLst>
              <a:ext uri="{FF2B5EF4-FFF2-40B4-BE49-F238E27FC236}">
                <a16:creationId xmlns:a16="http://schemas.microsoft.com/office/drawing/2014/main" id="{E8B21E83-468A-4917-BCA5-E97048CD86E4}"/>
              </a:ext>
            </a:extLst>
          </p:cNvPr>
          <p:cNvGrpSpPr>
            <a:grpSpLocks/>
          </p:cNvGrpSpPr>
          <p:nvPr/>
        </p:nvGrpSpPr>
        <p:grpSpPr bwMode="auto">
          <a:xfrm>
            <a:off x="2286000" y="533400"/>
            <a:ext cx="4800600" cy="2590800"/>
            <a:chOff x="1440" y="336"/>
            <a:chExt cx="3024" cy="1632"/>
          </a:xfrm>
        </p:grpSpPr>
        <p:sp>
          <p:nvSpPr>
            <p:cNvPr id="63503" name="Rectangle 6">
              <a:extLst>
                <a:ext uri="{FF2B5EF4-FFF2-40B4-BE49-F238E27FC236}">
                  <a16:creationId xmlns:a16="http://schemas.microsoft.com/office/drawing/2014/main" id="{82E9D8AE-74D0-4623-A042-C274AD2181EB}"/>
                </a:ext>
              </a:extLst>
            </p:cNvPr>
            <p:cNvSpPr>
              <a:spLocks noChangeArrowheads="1"/>
            </p:cNvSpPr>
            <p:nvPr/>
          </p:nvSpPr>
          <p:spPr bwMode="auto">
            <a:xfrm>
              <a:off x="1440" y="336"/>
              <a:ext cx="3024" cy="1632"/>
            </a:xfrm>
            <a:prstGeom prst="rect">
              <a:avLst/>
            </a:prstGeom>
            <a:solidFill>
              <a:srgbClr val="800000"/>
            </a:solidFill>
            <a:ln w="12700">
              <a:solidFill>
                <a:schemeClr val="tx1"/>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3504" name="Text Box 7">
              <a:extLst>
                <a:ext uri="{FF2B5EF4-FFF2-40B4-BE49-F238E27FC236}">
                  <a16:creationId xmlns:a16="http://schemas.microsoft.com/office/drawing/2014/main" id="{40D6BB55-0DC8-4E7D-897F-F2CFED1990F3}"/>
                </a:ext>
              </a:extLst>
            </p:cNvPr>
            <p:cNvSpPr txBox="1">
              <a:spLocks noChangeArrowheads="1"/>
            </p:cNvSpPr>
            <p:nvPr/>
          </p:nvSpPr>
          <p:spPr bwMode="auto">
            <a:xfrm>
              <a:off x="1872" y="576"/>
              <a:ext cx="2112" cy="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gn="ctr"/>
              <a:r>
                <a:rPr lang="es-ES_tradnl" altLang="es-MX" sz="3600" b="1">
                  <a:solidFill>
                    <a:srgbClr val="FFFF00"/>
                  </a:solidFill>
                </a:rPr>
                <a:t>Unidad de Toma de Decisiones</a:t>
              </a:r>
            </a:p>
          </p:txBody>
        </p:sp>
      </p:grpSp>
      <p:grpSp>
        <p:nvGrpSpPr>
          <p:cNvPr id="4" name="Group 8">
            <a:extLst>
              <a:ext uri="{FF2B5EF4-FFF2-40B4-BE49-F238E27FC236}">
                <a16:creationId xmlns:a16="http://schemas.microsoft.com/office/drawing/2014/main" id="{CE9329C8-C807-48C7-B95F-15D21B46544F}"/>
              </a:ext>
            </a:extLst>
          </p:cNvPr>
          <p:cNvGrpSpPr>
            <a:grpSpLocks/>
          </p:cNvGrpSpPr>
          <p:nvPr/>
        </p:nvGrpSpPr>
        <p:grpSpPr bwMode="auto">
          <a:xfrm>
            <a:off x="1447800" y="1524000"/>
            <a:ext cx="6553200" cy="3581400"/>
            <a:chOff x="912" y="960"/>
            <a:chExt cx="4128" cy="2256"/>
          </a:xfrm>
        </p:grpSpPr>
        <p:sp>
          <p:nvSpPr>
            <p:cNvPr id="63497" name="Line 9">
              <a:extLst>
                <a:ext uri="{FF2B5EF4-FFF2-40B4-BE49-F238E27FC236}">
                  <a16:creationId xmlns:a16="http://schemas.microsoft.com/office/drawing/2014/main" id="{87F0AD3B-836E-41DD-A29E-EF5BFDCF5267}"/>
                </a:ext>
              </a:extLst>
            </p:cNvPr>
            <p:cNvSpPr>
              <a:spLocks noChangeShapeType="1"/>
            </p:cNvSpPr>
            <p:nvPr/>
          </p:nvSpPr>
          <p:spPr bwMode="auto">
            <a:xfrm>
              <a:off x="4464" y="3216"/>
              <a:ext cx="576" cy="0"/>
            </a:xfrm>
            <a:prstGeom prst="line">
              <a:avLst/>
            </a:prstGeom>
            <a:noFill/>
            <a:ln w="5715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3498" name="Line 10">
              <a:extLst>
                <a:ext uri="{FF2B5EF4-FFF2-40B4-BE49-F238E27FC236}">
                  <a16:creationId xmlns:a16="http://schemas.microsoft.com/office/drawing/2014/main" id="{4E5D1144-21B6-4DCD-A2C7-35151B5E5C70}"/>
                </a:ext>
              </a:extLst>
            </p:cNvPr>
            <p:cNvSpPr>
              <a:spLocks noChangeShapeType="1"/>
            </p:cNvSpPr>
            <p:nvPr/>
          </p:nvSpPr>
          <p:spPr bwMode="auto">
            <a:xfrm flipV="1">
              <a:off x="5040" y="960"/>
              <a:ext cx="0" cy="2256"/>
            </a:xfrm>
            <a:prstGeom prst="line">
              <a:avLst/>
            </a:prstGeom>
            <a:noFill/>
            <a:ln w="5715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3499" name="Line 11">
              <a:extLst>
                <a:ext uri="{FF2B5EF4-FFF2-40B4-BE49-F238E27FC236}">
                  <a16:creationId xmlns:a16="http://schemas.microsoft.com/office/drawing/2014/main" id="{483EB4E2-7AD0-44FB-BD4A-4859E47DD50E}"/>
                </a:ext>
              </a:extLst>
            </p:cNvPr>
            <p:cNvSpPr>
              <a:spLocks noChangeShapeType="1"/>
            </p:cNvSpPr>
            <p:nvPr/>
          </p:nvSpPr>
          <p:spPr bwMode="auto">
            <a:xfrm flipH="1">
              <a:off x="4464" y="960"/>
              <a:ext cx="576" cy="0"/>
            </a:xfrm>
            <a:prstGeom prst="line">
              <a:avLst/>
            </a:prstGeom>
            <a:noFill/>
            <a:ln w="571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3500" name="Line 12">
              <a:extLst>
                <a:ext uri="{FF2B5EF4-FFF2-40B4-BE49-F238E27FC236}">
                  <a16:creationId xmlns:a16="http://schemas.microsoft.com/office/drawing/2014/main" id="{76AC1EF5-B2F0-476A-969C-9C8086061726}"/>
                </a:ext>
              </a:extLst>
            </p:cNvPr>
            <p:cNvSpPr>
              <a:spLocks noChangeShapeType="1"/>
            </p:cNvSpPr>
            <p:nvPr/>
          </p:nvSpPr>
          <p:spPr bwMode="auto">
            <a:xfrm flipH="1">
              <a:off x="912" y="1008"/>
              <a:ext cx="528" cy="0"/>
            </a:xfrm>
            <a:prstGeom prst="line">
              <a:avLst/>
            </a:prstGeom>
            <a:noFill/>
            <a:ln w="5715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3501" name="Line 13">
              <a:extLst>
                <a:ext uri="{FF2B5EF4-FFF2-40B4-BE49-F238E27FC236}">
                  <a16:creationId xmlns:a16="http://schemas.microsoft.com/office/drawing/2014/main" id="{F8EF1D6B-E08C-4820-9909-693BD4D1B8BC}"/>
                </a:ext>
              </a:extLst>
            </p:cNvPr>
            <p:cNvSpPr>
              <a:spLocks noChangeShapeType="1"/>
            </p:cNvSpPr>
            <p:nvPr/>
          </p:nvSpPr>
          <p:spPr bwMode="auto">
            <a:xfrm>
              <a:off x="912" y="1008"/>
              <a:ext cx="0" cy="2208"/>
            </a:xfrm>
            <a:prstGeom prst="line">
              <a:avLst/>
            </a:prstGeom>
            <a:noFill/>
            <a:ln w="5715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3502" name="Line 14">
              <a:extLst>
                <a:ext uri="{FF2B5EF4-FFF2-40B4-BE49-F238E27FC236}">
                  <a16:creationId xmlns:a16="http://schemas.microsoft.com/office/drawing/2014/main" id="{F19B4ABC-A8A9-44BE-9A47-19B71BD78F46}"/>
                </a:ext>
              </a:extLst>
            </p:cNvPr>
            <p:cNvSpPr>
              <a:spLocks noChangeShapeType="1"/>
            </p:cNvSpPr>
            <p:nvPr/>
          </p:nvSpPr>
          <p:spPr bwMode="auto">
            <a:xfrm>
              <a:off x="912" y="3216"/>
              <a:ext cx="528" cy="0"/>
            </a:xfrm>
            <a:prstGeom prst="line">
              <a:avLst/>
            </a:prstGeom>
            <a:noFill/>
            <a:ln w="571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grpSp>
      <p:grpSp>
        <p:nvGrpSpPr>
          <p:cNvPr id="5" name="Group 15">
            <a:extLst>
              <a:ext uri="{FF2B5EF4-FFF2-40B4-BE49-F238E27FC236}">
                <a16:creationId xmlns:a16="http://schemas.microsoft.com/office/drawing/2014/main" id="{FD3F6F21-D018-4343-9AD1-F85BA272B975}"/>
              </a:ext>
            </a:extLst>
          </p:cNvPr>
          <p:cNvGrpSpPr>
            <a:grpSpLocks/>
          </p:cNvGrpSpPr>
          <p:nvPr/>
        </p:nvGrpSpPr>
        <p:grpSpPr bwMode="auto">
          <a:xfrm>
            <a:off x="530225" y="1828800"/>
            <a:ext cx="8248650" cy="3046413"/>
            <a:chOff x="334" y="1152"/>
            <a:chExt cx="5196" cy="1919"/>
          </a:xfrm>
        </p:grpSpPr>
        <p:sp>
          <p:nvSpPr>
            <p:cNvPr id="63495" name="Text Box 16">
              <a:extLst>
                <a:ext uri="{FF2B5EF4-FFF2-40B4-BE49-F238E27FC236}">
                  <a16:creationId xmlns:a16="http://schemas.microsoft.com/office/drawing/2014/main" id="{3A6FBABB-B973-4459-9E65-B96FBF371DB7}"/>
                </a:ext>
              </a:extLst>
            </p:cNvPr>
            <p:cNvSpPr txBox="1">
              <a:spLocks noChangeArrowheads="1"/>
            </p:cNvSpPr>
            <p:nvPr/>
          </p:nvSpPr>
          <p:spPr bwMode="auto">
            <a:xfrm rot="-5400000">
              <a:off x="4349" y="1891"/>
              <a:ext cx="1919"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4000" b="1">
                  <a:solidFill>
                    <a:srgbClr val="FFFF00"/>
                  </a:solidFill>
                </a:rPr>
                <a:t>Información</a:t>
              </a:r>
              <a:endParaRPr lang="es-ES_tradnl" altLang="es-MX" sz="3200" b="1">
                <a:solidFill>
                  <a:srgbClr val="FFFF00"/>
                </a:solidFill>
              </a:endParaRPr>
            </a:p>
          </p:txBody>
        </p:sp>
        <p:sp>
          <p:nvSpPr>
            <p:cNvPr id="63496" name="Text Box 17">
              <a:extLst>
                <a:ext uri="{FF2B5EF4-FFF2-40B4-BE49-F238E27FC236}">
                  <a16:creationId xmlns:a16="http://schemas.microsoft.com/office/drawing/2014/main" id="{18000025-C87D-40EF-9008-EF4034208D1C}"/>
                </a:ext>
              </a:extLst>
            </p:cNvPr>
            <p:cNvSpPr txBox="1">
              <a:spLocks noChangeArrowheads="1"/>
            </p:cNvSpPr>
            <p:nvPr/>
          </p:nvSpPr>
          <p:spPr bwMode="auto">
            <a:xfrm rot="-5400000">
              <a:off x="-93" y="1769"/>
              <a:ext cx="129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4000" b="1">
                  <a:solidFill>
                    <a:srgbClr val="FFFF00"/>
                  </a:solidFill>
                </a:rPr>
                <a:t>Acción</a:t>
              </a:r>
              <a:endParaRPr lang="es-ES_tradnl" altLang="es-MX" sz="2800">
                <a:solidFill>
                  <a:srgbClr val="FFFF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52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52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 calcmode="lin" valueType="num">
                                      <p:cBhvr>
                                        <p:cTn id="29" dur="500" fill="hold"/>
                                        <p:tgtEl>
                                          <p:spTgt spid="4"/>
                                        </p:tgtEl>
                                        <p:attrNameLst>
                                          <p:attrName>ppt_x</p:attrName>
                                        </p:attrNameLst>
                                      </p:cBhvr>
                                      <p:tavLst>
                                        <p:tav tm="0">
                                          <p:val>
                                            <p:fltVal val="0.5"/>
                                          </p:val>
                                        </p:tav>
                                        <p:tav tm="100000">
                                          <p:val>
                                            <p:strVal val="#ppt_x"/>
                                          </p:val>
                                        </p:tav>
                                      </p:tavLst>
                                    </p:anim>
                                    <p:anim calcmode="lin" valueType="num">
                                      <p:cBhvr>
                                        <p:cTn id="30" dur="500" fill="hold"/>
                                        <p:tgtEl>
                                          <p:spTgt spid="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CBE20EBD-E533-4C32-9D7F-CB7B91D61AC3}"/>
              </a:ext>
            </a:extLst>
          </p:cNvPr>
          <p:cNvSpPr>
            <a:spLocks noChangeArrowheads="1"/>
          </p:cNvSpPr>
          <p:nvPr/>
        </p:nvSpPr>
        <p:spPr bwMode="auto">
          <a:xfrm>
            <a:off x="674688" y="6246813"/>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4515" name="Rectangle 3">
            <a:extLst>
              <a:ext uri="{FF2B5EF4-FFF2-40B4-BE49-F238E27FC236}">
                <a16:creationId xmlns:a16="http://schemas.microsoft.com/office/drawing/2014/main" id="{6081B694-A0BF-49A4-961F-27B8FA80A516}"/>
              </a:ext>
            </a:extLst>
          </p:cNvPr>
          <p:cNvSpPr>
            <a:spLocks noChangeArrowheads="1"/>
          </p:cNvSpPr>
          <p:nvPr/>
        </p:nvSpPr>
        <p:spPr bwMode="auto">
          <a:xfrm>
            <a:off x="2198688" y="914400"/>
            <a:ext cx="4724400" cy="2284413"/>
          </a:xfrm>
          <a:prstGeom prst="rect">
            <a:avLst/>
          </a:prstGeom>
          <a:noFill/>
          <a:ln w="5715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4516" name="Rectangle 4">
            <a:extLst>
              <a:ext uri="{FF2B5EF4-FFF2-40B4-BE49-F238E27FC236}">
                <a16:creationId xmlns:a16="http://schemas.microsoft.com/office/drawing/2014/main" id="{7E3EA840-D429-4923-8F16-364B3574047F}"/>
              </a:ext>
            </a:extLst>
          </p:cNvPr>
          <p:cNvSpPr>
            <a:spLocks noChangeArrowheads="1"/>
          </p:cNvSpPr>
          <p:nvPr/>
        </p:nvSpPr>
        <p:spPr bwMode="auto">
          <a:xfrm>
            <a:off x="2200275" y="3733800"/>
            <a:ext cx="4721225" cy="2740025"/>
          </a:xfrm>
          <a:prstGeom prst="rect">
            <a:avLst/>
          </a:prstGeom>
          <a:solidFill>
            <a:srgbClr val="993300"/>
          </a:solidFill>
          <a:ln w="12700">
            <a:solidFill>
              <a:srgbClr val="FFFF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4517" name="Rectangle 5">
            <a:extLst>
              <a:ext uri="{FF2B5EF4-FFF2-40B4-BE49-F238E27FC236}">
                <a16:creationId xmlns:a16="http://schemas.microsoft.com/office/drawing/2014/main" id="{525ED4E0-EE64-4DB8-A209-4B9EC4F6AB9B}"/>
              </a:ext>
            </a:extLst>
          </p:cNvPr>
          <p:cNvSpPr>
            <a:spLocks noChangeArrowheads="1"/>
          </p:cNvSpPr>
          <p:nvPr/>
        </p:nvSpPr>
        <p:spPr bwMode="auto">
          <a:xfrm>
            <a:off x="2657475" y="4114800"/>
            <a:ext cx="3806825" cy="758825"/>
          </a:xfrm>
          <a:prstGeom prst="rect">
            <a:avLst/>
          </a:prstGeom>
          <a:solidFill>
            <a:srgbClr val="008000"/>
          </a:solidFill>
          <a:ln w="12700">
            <a:solidFill>
              <a:srgbClr val="FFFF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4518" name="Rectangle 6">
            <a:extLst>
              <a:ext uri="{FF2B5EF4-FFF2-40B4-BE49-F238E27FC236}">
                <a16:creationId xmlns:a16="http://schemas.microsoft.com/office/drawing/2014/main" id="{1F485468-4549-4ED8-BBA9-6732D72DECD8}"/>
              </a:ext>
            </a:extLst>
          </p:cNvPr>
          <p:cNvSpPr>
            <a:spLocks noChangeArrowheads="1"/>
          </p:cNvSpPr>
          <p:nvPr/>
        </p:nvSpPr>
        <p:spPr bwMode="auto">
          <a:xfrm>
            <a:off x="2657475" y="5257800"/>
            <a:ext cx="911225" cy="682625"/>
          </a:xfrm>
          <a:prstGeom prst="rect">
            <a:avLst/>
          </a:prstGeom>
          <a:solidFill>
            <a:srgbClr val="008080"/>
          </a:solidFill>
          <a:ln w="12700">
            <a:solidFill>
              <a:srgbClr val="FFFF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4519" name="Rectangle 7">
            <a:extLst>
              <a:ext uri="{FF2B5EF4-FFF2-40B4-BE49-F238E27FC236}">
                <a16:creationId xmlns:a16="http://schemas.microsoft.com/office/drawing/2014/main" id="{F7E67F2B-D7A1-4645-B9A9-7AA02BD9E173}"/>
              </a:ext>
            </a:extLst>
          </p:cNvPr>
          <p:cNvSpPr>
            <a:spLocks noChangeArrowheads="1"/>
          </p:cNvSpPr>
          <p:nvPr/>
        </p:nvSpPr>
        <p:spPr bwMode="auto">
          <a:xfrm>
            <a:off x="4029075" y="5257800"/>
            <a:ext cx="987425" cy="682625"/>
          </a:xfrm>
          <a:prstGeom prst="rect">
            <a:avLst/>
          </a:prstGeom>
          <a:solidFill>
            <a:srgbClr val="008080"/>
          </a:solidFill>
          <a:ln w="12700">
            <a:solidFill>
              <a:srgbClr val="FFFF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4520" name="Rectangle 8">
            <a:extLst>
              <a:ext uri="{FF2B5EF4-FFF2-40B4-BE49-F238E27FC236}">
                <a16:creationId xmlns:a16="http://schemas.microsoft.com/office/drawing/2014/main" id="{07895CA7-630C-44FB-BB00-226ADD870DEA}"/>
              </a:ext>
            </a:extLst>
          </p:cNvPr>
          <p:cNvSpPr>
            <a:spLocks noChangeArrowheads="1"/>
          </p:cNvSpPr>
          <p:nvPr/>
        </p:nvSpPr>
        <p:spPr bwMode="auto">
          <a:xfrm>
            <a:off x="5553075" y="5257800"/>
            <a:ext cx="911225" cy="682625"/>
          </a:xfrm>
          <a:prstGeom prst="rect">
            <a:avLst/>
          </a:prstGeom>
          <a:solidFill>
            <a:srgbClr val="008080"/>
          </a:solidFill>
          <a:ln w="12700">
            <a:solidFill>
              <a:srgbClr val="FFFF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4521" name="Rectangle 9">
            <a:extLst>
              <a:ext uri="{FF2B5EF4-FFF2-40B4-BE49-F238E27FC236}">
                <a16:creationId xmlns:a16="http://schemas.microsoft.com/office/drawing/2014/main" id="{441AB693-5320-4ED8-BAAB-AF21C4ADA894}"/>
              </a:ext>
            </a:extLst>
          </p:cNvPr>
          <p:cNvSpPr>
            <a:spLocks noChangeArrowheads="1"/>
          </p:cNvSpPr>
          <p:nvPr/>
        </p:nvSpPr>
        <p:spPr bwMode="auto">
          <a:xfrm>
            <a:off x="1517650" y="0"/>
            <a:ext cx="63976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pPr algn="ctr"/>
            <a:r>
              <a:rPr lang="es-ES_tradnl" altLang="es-MX" sz="3600" b="1"/>
              <a:t>Sistema de producción/decisión</a:t>
            </a:r>
            <a:endParaRPr lang="es-ES_tradnl" altLang="es-MX" sz="2800" b="1"/>
          </a:p>
        </p:txBody>
      </p:sp>
      <p:sp>
        <p:nvSpPr>
          <p:cNvPr id="64522" name="Line 10">
            <a:extLst>
              <a:ext uri="{FF2B5EF4-FFF2-40B4-BE49-F238E27FC236}">
                <a16:creationId xmlns:a16="http://schemas.microsoft.com/office/drawing/2014/main" id="{171F7FEA-FE68-4692-883F-39CAF095E00B}"/>
              </a:ext>
            </a:extLst>
          </p:cNvPr>
          <p:cNvSpPr>
            <a:spLocks noChangeShapeType="1"/>
          </p:cNvSpPr>
          <p:nvPr/>
        </p:nvSpPr>
        <p:spPr bwMode="auto">
          <a:xfrm>
            <a:off x="6931025" y="3884613"/>
            <a:ext cx="900113" cy="0"/>
          </a:xfrm>
          <a:prstGeom prst="line">
            <a:avLst/>
          </a:prstGeom>
          <a:noFill/>
          <a:ln w="3810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4523" name="Line 11">
            <a:extLst>
              <a:ext uri="{FF2B5EF4-FFF2-40B4-BE49-F238E27FC236}">
                <a16:creationId xmlns:a16="http://schemas.microsoft.com/office/drawing/2014/main" id="{94D4874A-1327-45F5-BF3F-FE35B3706389}"/>
              </a:ext>
            </a:extLst>
          </p:cNvPr>
          <p:cNvSpPr>
            <a:spLocks noChangeShapeType="1"/>
          </p:cNvSpPr>
          <p:nvPr/>
        </p:nvSpPr>
        <p:spPr bwMode="auto">
          <a:xfrm flipH="1">
            <a:off x="6918325" y="1141413"/>
            <a:ext cx="925513" cy="0"/>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24" name="Line 12">
            <a:extLst>
              <a:ext uri="{FF2B5EF4-FFF2-40B4-BE49-F238E27FC236}">
                <a16:creationId xmlns:a16="http://schemas.microsoft.com/office/drawing/2014/main" id="{657BA679-62ED-4926-A1A7-51B27985B87B}"/>
              </a:ext>
            </a:extLst>
          </p:cNvPr>
          <p:cNvSpPr>
            <a:spLocks noChangeShapeType="1"/>
          </p:cNvSpPr>
          <p:nvPr/>
        </p:nvSpPr>
        <p:spPr bwMode="auto">
          <a:xfrm flipV="1">
            <a:off x="7837488" y="1136650"/>
            <a:ext cx="0" cy="2754313"/>
          </a:xfrm>
          <a:prstGeom prst="line">
            <a:avLst/>
          </a:prstGeom>
          <a:noFill/>
          <a:ln w="3810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4525" name="Line 13">
            <a:extLst>
              <a:ext uri="{FF2B5EF4-FFF2-40B4-BE49-F238E27FC236}">
                <a16:creationId xmlns:a16="http://schemas.microsoft.com/office/drawing/2014/main" id="{51218E45-7958-443F-A1FD-623F3CFD78EB}"/>
              </a:ext>
            </a:extLst>
          </p:cNvPr>
          <p:cNvSpPr>
            <a:spLocks noChangeShapeType="1"/>
          </p:cNvSpPr>
          <p:nvPr/>
        </p:nvSpPr>
        <p:spPr bwMode="auto">
          <a:xfrm flipH="1">
            <a:off x="1431925" y="1217613"/>
            <a:ext cx="773113" cy="0"/>
          </a:xfrm>
          <a:prstGeom prst="line">
            <a:avLst/>
          </a:prstGeom>
          <a:noFill/>
          <a:ln w="3810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4526" name="Line 14">
            <a:extLst>
              <a:ext uri="{FF2B5EF4-FFF2-40B4-BE49-F238E27FC236}">
                <a16:creationId xmlns:a16="http://schemas.microsoft.com/office/drawing/2014/main" id="{81E5E10C-B6C4-4AB8-A6A2-5AD12B8CC662}"/>
              </a:ext>
            </a:extLst>
          </p:cNvPr>
          <p:cNvSpPr>
            <a:spLocks noChangeShapeType="1"/>
          </p:cNvSpPr>
          <p:nvPr/>
        </p:nvSpPr>
        <p:spPr bwMode="auto">
          <a:xfrm>
            <a:off x="1444625" y="3884613"/>
            <a:ext cx="747713" cy="0"/>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27" name="Line 15">
            <a:extLst>
              <a:ext uri="{FF2B5EF4-FFF2-40B4-BE49-F238E27FC236}">
                <a16:creationId xmlns:a16="http://schemas.microsoft.com/office/drawing/2014/main" id="{9E122D2D-9392-4EAF-9D14-A1EB12FDBCA6}"/>
              </a:ext>
            </a:extLst>
          </p:cNvPr>
          <p:cNvSpPr>
            <a:spLocks noChangeShapeType="1"/>
          </p:cNvSpPr>
          <p:nvPr/>
        </p:nvSpPr>
        <p:spPr bwMode="auto">
          <a:xfrm>
            <a:off x="1436688" y="1225550"/>
            <a:ext cx="0" cy="2652713"/>
          </a:xfrm>
          <a:prstGeom prst="line">
            <a:avLst/>
          </a:prstGeom>
          <a:noFill/>
          <a:ln w="3810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4528" name="Rectangle 16">
            <a:extLst>
              <a:ext uri="{FF2B5EF4-FFF2-40B4-BE49-F238E27FC236}">
                <a16:creationId xmlns:a16="http://schemas.microsoft.com/office/drawing/2014/main" id="{04622FD6-382F-46DC-BC80-467A62E5BCC8}"/>
              </a:ext>
            </a:extLst>
          </p:cNvPr>
          <p:cNvSpPr>
            <a:spLocks noChangeArrowheads="1"/>
          </p:cNvSpPr>
          <p:nvPr/>
        </p:nvSpPr>
        <p:spPr bwMode="auto">
          <a:xfrm rot="-5400000">
            <a:off x="6584950" y="1866900"/>
            <a:ext cx="3743325" cy="466725"/>
          </a:xfrm>
          <a:prstGeom prst="rect">
            <a:avLst/>
          </a:prstGeom>
          <a:solidFill>
            <a:srgbClr val="CC0066"/>
          </a:solidFill>
          <a:ln w="12700">
            <a:solidFill>
              <a:srgbClr val="FFFF00"/>
            </a:solidFill>
            <a:miter lim="800000"/>
            <a:headEnd/>
            <a:tailEnd/>
          </a:ln>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b="1"/>
              <a:t>Medidas de los resultados</a:t>
            </a:r>
          </a:p>
        </p:txBody>
      </p:sp>
      <p:sp>
        <p:nvSpPr>
          <p:cNvPr id="64529" name="Rectangle 17">
            <a:extLst>
              <a:ext uri="{FF2B5EF4-FFF2-40B4-BE49-F238E27FC236}">
                <a16:creationId xmlns:a16="http://schemas.microsoft.com/office/drawing/2014/main" id="{E77F31D7-CC78-4C2D-ACA7-9C6014C705AC}"/>
              </a:ext>
            </a:extLst>
          </p:cNvPr>
          <p:cNvSpPr>
            <a:spLocks noChangeArrowheads="1"/>
          </p:cNvSpPr>
          <p:nvPr/>
        </p:nvSpPr>
        <p:spPr bwMode="auto">
          <a:xfrm rot="-5400000">
            <a:off x="-676275" y="2112963"/>
            <a:ext cx="3025775" cy="466725"/>
          </a:xfrm>
          <a:prstGeom prst="rect">
            <a:avLst/>
          </a:prstGeom>
          <a:solidFill>
            <a:srgbClr val="CC0066"/>
          </a:solidFill>
          <a:ln w="12700">
            <a:solidFill>
              <a:srgbClr val="FFFF00"/>
            </a:solidFill>
            <a:miter lim="800000"/>
            <a:headEnd/>
            <a:tailEnd/>
          </a:ln>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b="1"/>
              <a:t>Monitoreo y Control</a:t>
            </a:r>
          </a:p>
        </p:txBody>
      </p:sp>
      <p:sp>
        <p:nvSpPr>
          <p:cNvPr id="64530" name="Rectangle 18">
            <a:extLst>
              <a:ext uri="{FF2B5EF4-FFF2-40B4-BE49-F238E27FC236}">
                <a16:creationId xmlns:a16="http://schemas.microsoft.com/office/drawing/2014/main" id="{7D91ECE2-2224-48B5-89D8-88467F1EABA0}"/>
              </a:ext>
            </a:extLst>
          </p:cNvPr>
          <p:cNvSpPr>
            <a:spLocks noChangeArrowheads="1"/>
          </p:cNvSpPr>
          <p:nvPr/>
        </p:nvSpPr>
        <p:spPr bwMode="auto">
          <a:xfrm>
            <a:off x="2355850" y="3352800"/>
            <a:ext cx="4492625" cy="466725"/>
          </a:xfrm>
          <a:prstGeom prst="rect">
            <a:avLst/>
          </a:prstGeom>
          <a:solidFill>
            <a:srgbClr val="339966"/>
          </a:solidFill>
          <a:ln w="12700">
            <a:solidFill>
              <a:srgbClr val="FFFF00"/>
            </a:solidFill>
            <a:miter lim="800000"/>
            <a:headEnd/>
            <a:tailEnd/>
          </a:ln>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pPr algn="ctr"/>
            <a:r>
              <a:rPr lang="es-ES_tradnl" altLang="es-MX" b="1"/>
              <a:t>Sistema</a:t>
            </a:r>
            <a:r>
              <a:rPr lang="es-ES_tradnl" altLang="es-MX"/>
              <a:t> </a:t>
            </a:r>
            <a:r>
              <a:rPr lang="es-ES_tradnl" altLang="es-MX" b="1"/>
              <a:t>de Producción</a:t>
            </a:r>
          </a:p>
        </p:txBody>
      </p:sp>
      <p:sp>
        <p:nvSpPr>
          <p:cNvPr id="64531" name="Rectangle 19">
            <a:extLst>
              <a:ext uri="{FF2B5EF4-FFF2-40B4-BE49-F238E27FC236}">
                <a16:creationId xmlns:a16="http://schemas.microsoft.com/office/drawing/2014/main" id="{24BEE0B3-D68F-4D93-A217-3928FA9AE881}"/>
              </a:ext>
            </a:extLst>
          </p:cNvPr>
          <p:cNvSpPr>
            <a:spLocks noChangeArrowheads="1"/>
          </p:cNvSpPr>
          <p:nvPr/>
        </p:nvSpPr>
        <p:spPr bwMode="auto">
          <a:xfrm>
            <a:off x="2733675" y="4267200"/>
            <a:ext cx="3730625" cy="346075"/>
          </a:xfrm>
          <a:prstGeom prst="rect">
            <a:avLst/>
          </a:prstGeom>
          <a:noFill/>
          <a:ln w="127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600"/>
              <a:t>Instalaciones / Maquinaria / Mano de obra</a:t>
            </a:r>
          </a:p>
        </p:txBody>
      </p:sp>
      <p:sp>
        <p:nvSpPr>
          <p:cNvPr id="64532" name="Rectangle 20">
            <a:extLst>
              <a:ext uri="{FF2B5EF4-FFF2-40B4-BE49-F238E27FC236}">
                <a16:creationId xmlns:a16="http://schemas.microsoft.com/office/drawing/2014/main" id="{D4A78F6E-91C4-4F21-B033-1A66275263E8}"/>
              </a:ext>
            </a:extLst>
          </p:cNvPr>
          <p:cNvSpPr>
            <a:spLocks noChangeArrowheads="1"/>
          </p:cNvSpPr>
          <p:nvPr/>
        </p:nvSpPr>
        <p:spPr bwMode="auto">
          <a:xfrm>
            <a:off x="2657475" y="5486400"/>
            <a:ext cx="10636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a:t>Suelos</a:t>
            </a:r>
          </a:p>
        </p:txBody>
      </p:sp>
      <p:sp>
        <p:nvSpPr>
          <p:cNvPr id="64533" name="Rectangle 21">
            <a:extLst>
              <a:ext uri="{FF2B5EF4-FFF2-40B4-BE49-F238E27FC236}">
                <a16:creationId xmlns:a16="http://schemas.microsoft.com/office/drawing/2014/main" id="{28FC580C-54ED-46EF-B280-457A8CC88018}"/>
              </a:ext>
            </a:extLst>
          </p:cNvPr>
          <p:cNvSpPr>
            <a:spLocks noChangeArrowheads="1"/>
          </p:cNvSpPr>
          <p:nvPr/>
        </p:nvSpPr>
        <p:spPr bwMode="auto">
          <a:xfrm>
            <a:off x="4029075" y="5486400"/>
            <a:ext cx="12160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a:t>Pasturas</a:t>
            </a:r>
          </a:p>
        </p:txBody>
      </p:sp>
      <p:sp>
        <p:nvSpPr>
          <p:cNvPr id="64534" name="Rectangle 22">
            <a:extLst>
              <a:ext uri="{FF2B5EF4-FFF2-40B4-BE49-F238E27FC236}">
                <a16:creationId xmlns:a16="http://schemas.microsoft.com/office/drawing/2014/main" id="{4267E5B7-6504-4CD9-9D8C-856ABC804522}"/>
              </a:ext>
            </a:extLst>
          </p:cNvPr>
          <p:cNvSpPr>
            <a:spLocks noChangeArrowheads="1"/>
          </p:cNvSpPr>
          <p:nvPr/>
        </p:nvSpPr>
        <p:spPr bwMode="auto">
          <a:xfrm>
            <a:off x="5476875" y="5486400"/>
            <a:ext cx="15208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a:t>Animales</a:t>
            </a:r>
          </a:p>
        </p:txBody>
      </p:sp>
      <p:sp>
        <p:nvSpPr>
          <p:cNvPr id="64535" name="Line 23">
            <a:extLst>
              <a:ext uri="{FF2B5EF4-FFF2-40B4-BE49-F238E27FC236}">
                <a16:creationId xmlns:a16="http://schemas.microsoft.com/office/drawing/2014/main" id="{331D7D70-D03F-435F-9920-E1F933A61F44}"/>
              </a:ext>
            </a:extLst>
          </p:cNvPr>
          <p:cNvSpPr>
            <a:spLocks noChangeShapeType="1"/>
          </p:cNvSpPr>
          <p:nvPr/>
        </p:nvSpPr>
        <p:spPr bwMode="auto">
          <a:xfrm>
            <a:off x="6931025" y="4570413"/>
            <a:ext cx="976313" cy="0"/>
          </a:xfrm>
          <a:prstGeom prst="line">
            <a:avLst/>
          </a:prstGeom>
          <a:noFill/>
          <a:ln w="571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36" name="Rectangle 24">
            <a:extLst>
              <a:ext uri="{FF2B5EF4-FFF2-40B4-BE49-F238E27FC236}">
                <a16:creationId xmlns:a16="http://schemas.microsoft.com/office/drawing/2014/main" id="{99B38393-4507-44B4-9800-C9D65D58C3E1}"/>
              </a:ext>
            </a:extLst>
          </p:cNvPr>
          <p:cNvSpPr>
            <a:spLocks noChangeArrowheads="1"/>
          </p:cNvSpPr>
          <p:nvPr/>
        </p:nvSpPr>
        <p:spPr bwMode="auto">
          <a:xfrm>
            <a:off x="6994525" y="4032250"/>
            <a:ext cx="2143125" cy="376238"/>
          </a:xfrm>
          <a:prstGeom prst="rect">
            <a:avLst/>
          </a:prstGeom>
          <a:noFill/>
          <a:ln w="127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b="1"/>
              <a:t>Productos animales</a:t>
            </a:r>
          </a:p>
        </p:txBody>
      </p:sp>
      <p:sp>
        <p:nvSpPr>
          <p:cNvPr id="64537" name="Line 25">
            <a:extLst>
              <a:ext uri="{FF2B5EF4-FFF2-40B4-BE49-F238E27FC236}">
                <a16:creationId xmlns:a16="http://schemas.microsoft.com/office/drawing/2014/main" id="{040B0057-5C87-4950-ABA5-12A0EE41274B}"/>
              </a:ext>
            </a:extLst>
          </p:cNvPr>
          <p:cNvSpPr>
            <a:spLocks noChangeShapeType="1"/>
          </p:cNvSpPr>
          <p:nvPr/>
        </p:nvSpPr>
        <p:spPr bwMode="auto">
          <a:xfrm>
            <a:off x="1216025" y="4951413"/>
            <a:ext cx="976313" cy="0"/>
          </a:xfrm>
          <a:prstGeom prst="line">
            <a:avLst/>
          </a:prstGeom>
          <a:noFill/>
          <a:ln w="571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38" name="Line 26">
            <a:extLst>
              <a:ext uri="{FF2B5EF4-FFF2-40B4-BE49-F238E27FC236}">
                <a16:creationId xmlns:a16="http://schemas.microsoft.com/office/drawing/2014/main" id="{93017A84-595E-4BEC-9F6B-4042658BB5D5}"/>
              </a:ext>
            </a:extLst>
          </p:cNvPr>
          <p:cNvSpPr>
            <a:spLocks noChangeShapeType="1"/>
          </p:cNvSpPr>
          <p:nvPr/>
        </p:nvSpPr>
        <p:spPr bwMode="auto">
          <a:xfrm>
            <a:off x="6931025" y="5256213"/>
            <a:ext cx="976313" cy="0"/>
          </a:xfrm>
          <a:prstGeom prst="line">
            <a:avLst/>
          </a:prstGeom>
          <a:noFill/>
          <a:ln w="571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39" name="Line 27">
            <a:extLst>
              <a:ext uri="{FF2B5EF4-FFF2-40B4-BE49-F238E27FC236}">
                <a16:creationId xmlns:a16="http://schemas.microsoft.com/office/drawing/2014/main" id="{9558DB6A-C233-4C51-9AAC-AC428E6A94DD}"/>
              </a:ext>
            </a:extLst>
          </p:cNvPr>
          <p:cNvSpPr>
            <a:spLocks noChangeShapeType="1"/>
          </p:cNvSpPr>
          <p:nvPr/>
        </p:nvSpPr>
        <p:spPr bwMode="auto">
          <a:xfrm>
            <a:off x="1212850" y="6172200"/>
            <a:ext cx="976313" cy="0"/>
          </a:xfrm>
          <a:prstGeom prst="line">
            <a:avLst/>
          </a:prstGeom>
          <a:noFill/>
          <a:ln w="571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40" name="Rectangle 28">
            <a:extLst>
              <a:ext uri="{FF2B5EF4-FFF2-40B4-BE49-F238E27FC236}">
                <a16:creationId xmlns:a16="http://schemas.microsoft.com/office/drawing/2014/main" id="{D14F08A4-2036-41DC-B6D7-CC90DE7DE4E8}"/>
              </a:ext>
            </a:extLst>
          </p:cNvPr>
          <p:cNvSpPr>
            <a:spLocks noChangeArrowheads="1"/>
          </p:cNvSpPr>
          <p:nvPr/>
        </p:nvSpPr>
        <p:spPr bwMode="auto">
          <a:xfrm>
            <a:off x="136525" y="4032250"/>
            <a:ext cx="1685925" cy="788988"/>
          </a:xfrm>
          <a:prstGeom prst="rect">
            <a:avLst/>
          </a:prstGeom>
          <a:noFill/>
          <a:ln w="127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b="1"/>
              <a:t>Factores </a:t>
            </a:r>
          </a:p>
          <a:p>
            <a:r>
              <a:rPr lang="es-ES_tradnl" altLang="es-MX" sz="1800" b="1"/>
              <a:t>Controlables</a:t>
            </a:r>
          </a:p>
        </p:txBody>
      </p:sp>
      <p:sp>
        <p:nvSpPr>
          <p:cNvPr id="64541" name="Rectangle 29">
            <a:extLst>
              <a:ext uri="{FF2B5EF4-FFF2-40B4-BE49-F238E27FC236}">
                <a16:creationId xmlns:a16="http://schemas.microsoft.com/office/drawing/2014/main" id="{7B71D0F9-EC5F-45CB-8599-6B822324B678}"/>
              </a:ext>
            </a:extLst>
          </p:cNvPr>
          <p:cNvSpPr>
            <a:spLocks noChangeArrowheads="1"/>
          </p:cNvSpPr>
          <p:nvPr/>
        </p:nvSpPr>
        <p:spPr bwMode="auto">
          <a:xfrm>
            <a:off x="69850" y="5403850"/>
            <a:ext cx="1895475" cy="650875"/>
          </a:xfrm>
          <a:prstGeom prst="rect">
            <a:avLst/>
          </a:prstGeom>
          <a:noFill/>
          <a:ln w="127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b="1"/>
              <a:t>Factores incontrolables</a:t>
            </a:r>
          </a:p>
        </p:txBody>
      </p:sp>
      <p:sp>
        <p:nvSpPr>
          <p:cNvPr id="64542" name="Rectangle 30">
            <a:extLst>
              <a:ext uri="{FF2B5EF4-FFF2-40B4-BE49-F238E27FC236}">
                <a16:creationId xmlns:a16="http://schemas.microsoft.com/office/drawing/2014/main" id="{AB8BE2D2-7381-4E8E-AB59-FEFEECB576E3}"/>
              </a:ext>
            </a:extLst>
          </p:cNvPr>
          <p:cNvSpPr>
            <a:spLocks noChangeArrowheads="1"/>
          </p:cNvSpPr>
          <p:nvPr/>
        </p:nvSpPr>
        <p:spPr bwMode="auto">
          <a:xfrm>
            <a:off x="6918325" y="4794250"/>
            <a:ext cx="2219325" cy="376238"/>
          </a:xfrm>
          <a:prstGeom prst="rect">
            <a:avLst/>
          </a:prstGeom>
          <a:noFill/>
          <a:ln w="127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b="1"/>
              <a:t>Productos vegetales</a:t>
            </a:r>
          </a:p>
        </p:txBody>
      </p:sp>
      <p:sp>
        <p:nvSpPr>
          <p:cNvPr id="64543" name="Line 31">
            <a:extLst>
              <a:ext uri="{FF2B5EF4-FFF2-40B4-BE49-F238E27FC236}">
                <a16:creationId xmlns:a16="http://schemas.microsoft.com/office/drawing/2014/main" id="{02573019-EC0C-4829-B96C-F14EAFFB5039}"/>
              </a:ext>
            </a:extLst>
          </p:cNvPr>
          <p:cNvSpPr>
            <a:spLocks noChangeShapeType="1"/>
          </p:cNvSpPr>
          <p:nvPr/>
        </p:nvSpPr>
        <p:spPr bwMode="auto">
          <a:xfrm>
            <a:off x="3113088" y="4883150"/>
            <a:ext cx="0" cy="366713"/>
          </a:xfrm>
          <a:prstGeom prst="line">
            <a:avLst/>
          </a:prstGeom>
          <a:noFill/>
          <a:ln w="127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44" name="Line 32">
            <a:extLst>
              <a:ext uri="{FF2B5EF4-FFF2-40B4-BE49-F238E27FC236}">
                <a16:creationId xmlns:a16="http://schemas.microsoft.com/office/drawing/2014/main" id="{F63AA34D-1759-4B0F-876D-D5EF5321E109}"/>
              </a:ext>
            </a:extLst>
          </p:cNvPr>
          <p:cNvSpPr>
            <a:spLocks noChangeShapeType="1"/>
          </p:cNvSpPr>
          <p:nvPr/>
        </p:nvSpPr>
        <p:spPr bwMode="auto">
          <a:xfrm>
            <a:off x="4560888" y="4883150"/>
            <a:ext cx="0" cy="366713"/>
          </a:xfrm>
          <a:prstGeom prst="line">
            <a:avLst/>
          </a:prstGeom>
          <a:noFill/>
          <a:ln w="127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45" name="Line 33">
            <a:extLst>
              <a:ext uri="{FF2B5EF4-FFF2-40B4-BE49-F238E27FC236}">
                <a16:creationId xmlns:a16="http://schemas.microsoft.com/office/drawing/2014/main" id="{DA178A6B-1039-4D55-B4C1-9857ACE04DD0}"/>
              </a:ext>
            </a:extLst>
          </p:cNvPr>
          <p:cNvSpPr>
            <a:spLocks noChangeShapeType="1"/>
          </p:cNvSpPr>
          <p:nvPr/>
        </p:nvSpPr>
        <p:spPr bwMode="auto">
          <a:xfrm>
            <a:off x="6008688" y="4883150"/>
            <a:ext cx="0" cy="366713"/>
          </a:xfrm>
          <a:prstGeom prst="line">
            <a:avLst/>
          </a:prstGeom>
          <a:noFill/>
          <a:ln w="127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46" name="Line 34">
            <a:extLst>
              <a:ext uri="{FF2B5EF4-FFF2-40B4-BE49-F238E27FC236}">
                <a16:creationId xmlns:a16="http://schemas.microsoft.com/office/drawing/2014/main" id="{2AB6E2F8-9B85-4AFB-8114-32FD46D28D2F}"/>
              </a:ext>
            </a:extLst>
          </p:cNvPr>
          <p:cNvSpPr>
            <a:spLocks noChangeShapeType="1"/>
          </p:cNvSpPr>
          <p:nvPr/>
        </p:nvSpPr>
        <p:spPr bwMode="auto">
          <a:xfrm>
            <a:off x="3578225" y="5408613"/>
            <a:ext cx="442913" cy="0"/>
          </a:xfrm>
          <a:prstGeom prst="line">
            <a:avLst/>
          </a:prstGeom>
          <a:noFill/>
          <a:ln w="127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47" name="Line 35">
            <a:extLst>
              <a:ext uri="{FF2B5EF4-FFF2-40B4-BE49-F238E27FC236}">
                <a16:creationId xmlns:a16="http://schemas.microsoft.com/office/drawing/2014/main" id="{5F86789D-B2B6-497A-9ED6-84A5684C50BF}"/>
              </a:ext>
            </a:extLst>
          </p:cNvPr>
          <p:cNvSpPr>
            <a:spLocks noChangeShapeType="1"/>
          </p:cNvSpPr>
          <p:nvPr/>
        </p:nvSpPr>
        <p:spPr bwMode="auto">
          <a:xfrm flipH="1">
            <a:off x="3565525" y="5713413"/>
            <a:ext cx="468313" cy="0"/>
          </a:xfrm>
          <a:prstGeom prst="line">
            <a:avLst/>
          </a:prstGeom>
          <a:noFill/>
          <a:ln w="127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48" name="Line 36">
            <a:extLst>
              <a:ext uri="{FF2B5EF4-FFF2-40B4-BE49-F238E27FC236}">
                <a16:creationId xmlns:a16="http://schemas.microsoft.com/office/drawing/2014/main" id="{0D9C7EB6-895C-4C4E-A61E-288FCF95A145}"/>
              </a:ext>
            </a:extLst>
          </p:cNvPr>
          <p:cNvSpPr>
            <a:spLocks noChangeShapeType="1"/>
          </p:cNvSpPr>
          <p:nvPr/>
        </p:nvSpPr>
        <p:spPr bwMode="auto">
          <a:xfrm>
            <a:off x="5026025" y="5408613"/>
            <a:ext cx="519113" cy="0"/>
          </a:xfrm>
          <a:prstGeom prst="line">
            <a:avLst/>
          </a:prstGeom>
          <a:noFill/>
          <a:ln w="127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49" name="Line 37">
            <a:extLst>
              <a:ext uri="{FF2B5EF4-FFF2-40B4-BE49-F238E27FC236}">
                <a16:creationId xmlns:a16="http://schemas.microsoft.com/office/drawing/2014/main" id="{4917CFB9-0525-4B2C-AC70-E837B75A2355}"/>
              </a:ext>
            </a:extLst>
          </p:cNvPr>
          <p:cNvSpPr>
            <a:spLocks noChangeShapeType="1"/>
          </p:cNvSpPr>
          <p:nvPr/>
        </p:nvSpPr>
        <p:spPr bwMode="auto">
          <a:xfrm>
            <a:off x="6008688" y="5949950"/>
            <a:ext cx="0" cy="366713"/>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4550" name="Line 38">
            <a:extLst>
              <a:ext uri="{FF2B5EF4-FFF2-40B4-BE49-F238E27FC236}">
                <a16:creationId xmlns:a16="http://schemas.microsoft.com/office/drawing/2014/main" id="{01428350-0F51-4C8C-8E72-191118B46931}"/>
              </a:ext>
            </a:extLst>
          </p:cNvPr>
          <p:cNvSpPr>
            <a:spLocks noChangeShapeType="1"/>
          </p:cNvSpPr>
          <p:nvPr/>
        </p:nvSpPr>
        <p:spPr bwMode="auto">
          <a:xfrm flipH="1">
            <a:off x="3032125" y="6323013"/>
            <a:ext cx="2982913" cy="0"/>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4551" name="Line 39">
            <a:extLst>
              <a:ext uri="{FF2B5EF4-FFF2-40B4-BE49-F238E27FC236}">
                <a16:creationId xmlns:a16="http://schemas.microsoft.com/office/drawing/2014/main" id="{486E2735-1D5C-45AF-B7AE-7738F3B516A3}"/>
              </a:ext>
            </a:extLst>
          </p:cNvPr>
          <p:cNvSpPr>
            <a:spLocks noChangeShapeType="1"/>
          </p:cNvSpPr>
          <p:nvPr/>
        </p:nvSpPr>
        <p:spPr bwMode="auto">
          <a:xfrm flipV="1">
            <a:off x="3036888" y="5937250"/>
            <a:ext cx="0" cy="392113"/>
          </a:xfrm>
          <a:prstGeom prst="line">
            <a:avLst/>
          </a:prstGeom>
          <a:noFill/>
          <a:ln w="127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52" name="Rectangle 40">
            <a:extLst>
              <a:ext uri="{FF2B5EF4-FFF2-40B4-BE49-F238E27FC236}">
                <a16:creationId xmlns:a16="http://schemas.microsoft.com/office/drawing/2014/main" id="{23B33385-1BD3-4553-8FE3-0EA0D7D1B56F}"/>
              </a:ext>
            </a:extLst>
          </p:cNvPr>
          <p:cNvSpPr>
            <a:spLocks noChangeArrowheads="1"/>
          </p:cNvSpPr>
          <p:nvPr/>
        </p:nvSpPr>
        <p:spPr bwMode="auto">
          <a:xfrm>
            <a:off x="371475" y="6172200"/>
            <a:ext cx="16732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a:t>(ej.. Clima)</a:t>
            </a:r>
          </a:p>
        </p:txBody>
      </p:sp>
      <p:sp>
        <p:nvSpPr>
          <p:cNvPr id="64553" name="Rectangle 41">
            <a:extLst>
              <a:ext uri="{FF2B5EF4-FFF2-40B4-BE49-F238E27FC236}">
                <a16:creationId xmlns:a16="http://schemas.microsoft.com/office/drawing/2014/main" id="{C5E55B7A-B825-4E3F-9D0E-48A0B38DCEEC}"/>
              </a:ext>
            </a:extLst>
          </p:cNvPr>
          <p:cNvSpPr>
            <a:spLocks noChangeArrowheads="1"/>
          </p:cNvSpPr>
          <p:nvPr/>
        </p:nvSpPr>
        <p:spPr bwMode="auto">
          <a:xfrm>
            <a:off x="676275" y="6553200"/>
            <a:ext cx="5559425"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400"/>
              <a:t>Adaptado por Ferreira en base a Sorensen y Kristensen, 1992</a:t>
            </a:r>
          </a:p>
          <a:p>
            <a:pPr eaLnBrk="1" hangingPunct="1"/>
            <a:endParaRPr lang="es-ES_tradnl" altLang="es-MX" sz="1400"/>
          </a:p>
        </p:txBody>
      </p:sp>
      <p:sp>
        <p:nvSpPr>
          <p:cNvPr id="64554" name="Line 42">
            <a:extLst>
              <a:ext uri="{FF2B5EF4-FFF2-40B4-BE49-F238E27FC236}">
                <a16:creationId xmlns:a16="http://schemas.microsoft.com/office/drawing/2014/main" id="{CE72E0FA-4C53-4FA7-98F6-1A52E43E94F5}"/>
              </a:ext>
            </a:extLst>
          </p:cNvPr>
          <p:cNvSpPr>
            <a:spLocks noChangeShapeType="1"/>
          </p:cNvSpPr>
          <p:nvPr/>
        </p:nvSpPr>
        <p:spPr bwMode="auto">
          <a:xfrm flipH="1">
            <a:off x="5013325" y="5713413"/>
            <a:ext cx="544513" cy="0"/>
          </a:xfrm>
          <a:prstGeom prst="line">
            <a:avLst/>
          </a:prstGeom>
          <a:noFill/>
          <a:ln w="127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55" name="Line 43">
            <a:extLst>
              <a:ext uri="{FF2B5EF4-FFF2-40B4-BE49-F238E27FC236}">
                <a16:creationId xmlns:a16="http://schemas.microsoft.com/office/drawing/2014/main" id="{0A4F23D7-ECC1-4D78-9544-157DE21E37D7}"/>
              </a:ext>
            </a:extLst>
          </p:cNvPr>
          <p:cNvSpPr>
            <a:spLocks noChangeShapeType="1"/>
          </p:cNvSpPr>
          <p:nvPr/>
        </p:nvSpPr>
        <p:spPr bwMode="auto">
          <a:xfrm>
            <a:off x="7004050" y="6248400"/>
            <a:ext cx="976313" cy="0"/>
          </a:xfrm>
          <a:prstGeom prst="line">
            <a:avLst/>
          </a:prstGeom>
          <a:noFill/>
          <a:ln w="571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4556" name="Rectangle 44">
            <a:extLst>
              <a:ext uri="{FF2B5EF4-FFF2-40B4-BE49-F238E27FC236}">
                <a16:creationId xmlns:a16="http://schemas.microsoft.com/office/drawing/2014/main" id="{B244CB58-59A6-43CD-A5D0-962637DE9E06}"/>
              </a:ext>
            </a:extLst>
          </p:cNvPr>
          <p:cNvSpPr>
            <a:spLocks noChangeArrowheads="1"/>
          </p:cNvSpPr>
          <p:nvPr/>
        </p:nvSpPr>
        <p:spPr bwMode="auto">
          <a:xfrm>
            <a:off x="6994525" y="5403850"/>
            <a:ext cx="2066925" cy="650875"/>
          </a:xfrm>
          <a:prstGeom prst="rect">
            <a:avLst/>
          </a:prstGeom>
          <a:noFill/>
          <a:ln w="127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b="1"/>
              <a:t>Productos indeseables</a:t>
            </a:r>
          </a:p>
        </p:txBody>
      </p:sp>
      <p:sp>
        <p:nvSpPr>
          <p:cNvPr id="64557" name="Rectangle 45">
            <a:extLst>
              <a:ext uri="{FF2B5EF4-FFF2-40B4-BE49-F238E27FC236}">
                <a16:creationId xmlns:a16="http://schemas.microsoft.com/office/drawing/2014/main" id="{1753AA69-8557-4249-97F3-8C572762EB80}"/>
              </a:ext>
            </a:extLst>
          </p:cNvPr>
          <p:cNvSpPr>
            <a:spLocks noChangeArrowheads="1"/>
          </p:cNvSpPr>
          <p:nvPr/>
        </p:nvSpPr>
        <p:spPr bwMode="auto">
          <a:xfrm>
            <a:off x="2508250" y="1219200"/>
            <a:ext cx="3971925" cy="955675"/>
          </a:xfrm>
          <a:prstGeom prst="rect">
            <a:avLst/>
          </a:prstGeom>
          <a:solidFill>
            <a:srgbClr val="CC0000"/>
          </a:solidFill>
          <a:ln w="12700">
            <a:solidFill>
              <a:srgbClr val="FFFF00"/>
            </a:solidFill>
            <a:miter lim="800000"/>
            <a:headEnd/>
            <a:tailEnd/>
          </a:ln>
        </p:spPr>
        <p:txBody>
          <a:bodyPr lIns="90488" tIns="44450" rIns="90488" bIns="44450">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pPr algn="ctr"/>
            <a:r>
              <a:rPr lang="es-ES_tradnl" altLang="es-MX" sz="2800" b="1"/>
              <a:t>Unidad de Toma de Decisiones</a:t>
            </a:r>
          </a:p>
        </p:txBody>
      </p:sp>
      <p:sp>
        <p:nvSpPr>
          <p:cNvPr id="64558" name="Rectangle 46">
            <a:extLst>
              <a:ext uri="{FF2B5EF4-FFF2-40B4-BE49-F238E27FC236}">
                <a16:creationId xmlns:a16="http://schemas.microsoft.com/office/drawing/2014/main" id="{FD7688C5-C022-4291-B091-32FE9DF5902F}"/>
              </a:ext>
            </a:extLst>
          </p:cNvPr>
          <p:cNvSpPr>
            <a:spLocks noChangeArrowheads="1"/>
          </p:cNvSpPr>
          <p:nvPr/>
        </p:nvSpPr>
        <p:spPr bwMode="auto">
          <a:xfrm>
            <a:off x="7077075" y="6248400"/>
            <a:ext cx="17494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a:t>(ej.. Erosión)</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reeform 2">
            <a:extLst>
              <a:ext uri="{FF2B5EF4-FFF2-40B4-BE49-F238E27FC236}">
                <a16:creationId xmlns:a16="http://schemas.microsoft.com/office/drawing/2014/main" id="{D2D446C2-CFD6-48FD-935B-E7FBE38BB89F}"/>
              </a:ext>
            </a:extLst>
          </p:cNvPr>
          <p:cNvSpPr>
            <a:spLocks/>
          </p:cNvSpPr>
          <p:nvPr/>
        </p:nvSpPr>
        <p:spPr bwMode="auto">
          <a:xfrm>
            <a:off x="1282700" y="1574800"/>
            <a:ext cx="5854700" cy="3778250"/>
          </a:xfrm>
          <a:custGeom>
            <a:avLst/>
            <a:gdLst>
              <a:gd name="T0" fmla="*/ 0 w 3688"/>
              <a:gd name="T1" fmla="*/ 0 h 2380"/>
              <a:gd name="T2" fmla="*/ 5853113 w 3688"/>
              <a:gd name="T3" fmla="*/ 0 h 2380"/>
              <a:gd name="T4" fmla="*/ 5853113 w 3688"/>
              <a:gd name="T5" fmla="*/ 3776663 h 2380"/>
              <a:gd name="T6" fmla="*/ 0 w 3688"/>
              <a:gd name="T7" fmla="*/ 3776663 h 2380"/>
              <a:gd name="T8" fmla="*/ 0 w 3688"/>
              <a:gd name="T9" fmla="*/ 0 h 2380"/>
              <a:gd name="T10" fmla="*/ 0 60000 65536"/>
              <a:gd name="T11" fmla="*/ 0 60000 65536"/>
              <a:gd name="T12" fmla="*/ 0 60000 65536"/>
              <a:gd name="T13" fmla="*/ 0 60000 65536"/>
              <a:gd name="T14" fmla="*/ 0 60000 65536"/>
              <a:gd name="T15" fmla="*/ 0 w 3688"/>
              <a:gd name="T16" fmla="*/ 0 h 2380"/>
              <a:gd name="T17" fmla="*/ 3688 w 3688"/>
              <a:gd name="T18" fmla="*/ 2380 h 2380"/>
            </a:gdLst>
            <a:ahLst/>
            <a:cxnLst>
              <a:cxn ang="T10">
                <a:pos x="T0" y="T1"/>
              </a:cxn>
              <a:cxn ang="T11">
                <a:pos x="T2" y="T3"/>
              </a:cxn>
              <a:cxn ang="T12">
                <a:pos x="T4" y="T5"/>
              </a:cxn>
              <a:cxn ang="T13">
                <a:pos x="T6" y="T7"/>
              </a:cxn>
              <a:cxn ang="T14">
                <a:pos x="T8" y="T9"/>
              </a:cxn>
            </a:cxnLst>
            <a:rect l="T15" t="T16" r="T17" b="T18"/>
            <a:pathLst>
              <a:path w="3688" h="2380">
                <a:moveTo>
                  <a:pt x="0" y="0"/>
                </a:moveTo>
                <a:lnTo>
                  <a:pt x="3687" y="0"/>
                </a:lnTo>
                <a:lnTo>
                  <a:pt x="3687" y="2379"/>
                </a:lnTo>
                <a:lnTo>
                  <a:pt x="0" y="237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endParaRPr lang="es-MX"/>
          </a:p>
        </p:txBody>
      </p:sp>
      <p:sp>
        <p:nvSpPr>
          <p:cNvPr id="65539" name="Line 3">
            <a:extLst>
              <a:ext uri="{FF2B5EF4-FFF2-40B4-BE49-F238E27FC236}">
                <a16:creationId xmlns:a16="http://schemas.microsoft.com/office/drawing/2014/main" id="{7D374A6D-B94D-42DD-B4F8-31F74F463D7F}"/>
              </a:ext>
            </a:extLst>
          </p:cNvPr>
          <p:cNvSpPr>
            <a:spLocks noChangeShapeType="1"/>
          </p:cNvSpPr>
          <p:nvPr/>
        </p:nvSpPr>
        <p:spPr bwMode="auto">
          <a:xfrm>
            <a:off x="1289050" y="5360988"/>
            <a:ext cx="584993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40" name="Line 4">
            <a:extLst>
              <a:ext uri="{FF2B5EF4-FFF2-40B4-BE49-F238E27FC236}">
                <a16:creationId xmlns:a16="http://schemas.microsoft.com/office/drawing/2014/main" id="{3A336ACF-AF24-4562-A768-762D9410B0CE}"/>
              </a:ext>
            </a:extLst>
          </p:cNvPr>
          <p:cNvSpPr>
            <a:spLocks noChangeShapeType="1"/>
          </p:cNvSpPr>
          <p:nvPr/>
        </p:nvSpPr>
        <p:spPr bwMode="auto">
          <a:xfrm>
            <a:off x="1289050" y="4735513"/>
            <a:ext cx="584993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41" name="Line 5">
            <a:extLst>
              <a:ext uri="{FF2B5EF4-FFF2-40B4-BE49-F238E27FC236}">
                <a16:creationId xmlns:a16="http://schemas.microsoft.com/office/drawing/2014/main" id="{4AFD487D-4177-4086-BA07-BFE895A58EAF}"/>
              </a:ext>
            </a:extLst>
          </p:cNvPr>
          <p:cNvSpPr>
            <a:spLocks noChangeShapeType="1"/>
          </p:cNvSpPr>
          <p:nvPr/>
        </p:nvSpPr>
        <p:spPr bwMode="auto">
          <a:xfrm>
            <a:off x="1289050" y="4092575"/>
            <a:ext cx="584993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42" name="Line 6">
            <a:extLst>
              <a:ext uri="{FF2B5EF4-FFF2-40B4-BE49-F238E27FC236}">
                <a16:creationId xmlns:a16="http://schemas.microsoft.com/office/drawing/2014/main" id="{5C77DAF6-5538-4325-8880-B209275EF99B}"/>
              </a:ext>
            </a:extLst>
          </p:cNvPr>
          <p:cNvSpPr>
            <a:spLocks noChangeShapeType="1"/>
          </p:cNvSpPr>
          <p:nvPr/>
        </p:nvSpPr>
        <p:spPr bwMode="auto">
          <a:xfrm>
            <a:off x="1289050" y="3467100"/>
            <a:ext cx="584993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43" name="Line 7">
            <a:extLst>
              <a:ext uri="{FF2B5EF4-FFF2-40B4-BE49-F238E27FC236}">
                <a16:creationId xmlns:a16="http://schemas.microsoft.com/office/drawing/2014/main" id="{CFC85DC2-3E10-4260-A6EC-D176118D356E}"/>
              </a:ext>
            </a:extLst>
          </p:cNvPr>
          <p:cNvSpPr>
            <a:spLocks noChangeShapeType="1"/>
          </p:cNvSpPr>
          <p:nvPr/>
        </p:nvSpPr>
        <p:spPr bwMode="auto">
          <a:xfrm>
            <a:off x="1289050" y="2841625"/>
            <a:ext cx="584993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44" name="Line 8">
            <a:extLst>
              <a:ext uri="{FF2B5EF4-FFF2-40B4-BE49-F238E27FC236}">
                <a16:creationId xmlns:a16="http://schemas.microsoft.com/office/drawing/2014/main" id="{BD535E4F-7045-4F7F-97FE-F292422FC222}"/>
              </a:ext>
            </a:extLst>
          </p:cNvPr>
          <p:cNvSpPr>
            <a:spLocks noChangeShapeType="1"/>
          </p:cNvSpPr>
          <p:nvPr/>
        </p:nvSpPr>
        <p:spPr bwMode="auto">
          <a:xfrm>
            <a:off x="1289050" y="2198688"/>
            <a:ext cx="584993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45" name="Line 9">
            <a:extLst>
              <a:ext uri="{FF2B5EF4-FFF2-40B4-BE49-F238E27FC236}">
                <a16:creationId xmlns:a16="http://schemas.microsoft.com/office/drawing/2014/main" id="{C0AF927B-A6F1-4076-9E29-8E765082424E}"/>
              </a:ext>
            </a:extLst>
          </p:cNvPr>
          <p:cNvSpPr>
            <a:spLocks noChangeShapeType="1"/>
          </p:cNvSpPr>
          <p:nvPr/>
        </p:nvSpPr>
        <p:spPr bwMode="auto">
          <a:xfrm>
            <a:off x="1289050" y="1574800"/>
            <a:ext cx="584993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46" name="Freeform 10">
            <a:extLst>
              <a:ext uri="{FF2B5EF4-FFF2-40B4-BE49-F238E27FC236}">
                <a16:creationId xmlns:a16="http://schemas.microsoft.com/office/drawing/2014/main" id="{91C6798C-D3DA-499A-8A86-1C1A0EA57C66}"/>
              </a:ext>
            </a:extLst>
          </p:cNvPr>
          <p:cNvSpPr>
            <a:spLocks/>
          </p:cNvSpPr>
          <p:nvPr/>
        </p:nvSpPr>
        <p:spPr bwMode="auto">
          <a:xfrm>
            <a:off x="1282700" y="1574800"/>
            <a:ext cx="5864225" cy="3787775"/>
          </a:xfrm>
          <a:custGeom>
            <a:avLst/>
            <a:gdLst>
              <a:gd name="T0" fmla="*/ 0 w 3694"/>
              <a:gd name="T1" fmla="*/ 0 h 2386"/>
              <a:gd name="T2" fmla="*/ 5862638 w 3694"/>
              <a:gd name="T3" fmla="*/ 0 h 2386"/>
              <a:gd name="T4" fmla="*/ 5862638 w 3694"/>
              <a:gd name="T5" fmla="*/ 3786188 h 2386"/>
              <a:gd name="T6" fmla="*/ 0 w 3694"/>
              <a:gd name="T7" fmla="*/ 3786188 h 2386"/>
              <a:gd name="T8" fmla="*/ 0 w 3694"/>
              <a:gd name="T9" fmla="*/ 0 h 2386"/>
              <a:gd name="T10" fmla="*/ 0 60000 65536"/>
              <a:gd name="T11" fmla="*/ 0 60000 65536"/>
              <a:gd name="T12" fmla="*/ 0 60000 65536"/>
              <a:gd name="T13" fmla="*/ 0 60000 65536"/>
              <a:gd name="T14" fmla="*/ 0 60000 65536"/>
              <a:gd name="T15" fmla="*/ 0 w 3694"/>
              <a:gd name="T16" fmla="*/ 0 h 2386"/>
              <a:gd name="T17" fmla="*/ 3694 w 3694"/>
              <a:gd name="T18" fmla="*/ 2386 h 2386"/>
            </a:gdLst>
            <a:ahLst/>
            <a:cxnLst>
              <a:cxn ang="T10">
                <a:pos x="T0" y="T1"/>
              </a:cxn>
              <a:cxn ang="T11">
                <a:pos x="T2" y="T3"/>
              </a:cxn>
              <a:cxn ang="T12">
                <a:pos x="T4" y="T5"/>
              </a:cxn>
              <a:cxn ang="T13">
                <a:pos x="T6" y="T7"/>
              </a:cxn>
              <a:cxn ang="T14">
                <a:pos x="T8" y="T9"/>
              </a:cxn>
            </a:cxnLst>
            <a:rect l="T15" t="T16" r="T17" b="T18"/>
            <a:pathLst>
              <a:path w="3694" h="2386">
                <a:moveTo>
                  <a:pt x="0" y="0"/>
                </a:moveTo>
                <a:lnTo>
                  <a:pt x="3693" y="0"/>
                </a:lnTo>
                <a:lnTo>
                  <a:pt x="3693" y="2385"/>
                </a:lnTo>
                <a:lnTo>
                  <a:pt x="0" y="2385"/>
                </a:lnTo>
                <a:lnTo>
                  <a:pt x="0" y="0"/>
                </a:lnTo>
              </a:path>
            </a:pathLst>
          </a:custGeom>
          <a:noFill/>
          <a:ln w="12700" cap="rnd" cmpd="sng">
            <a:solidFill>
              <a:srgbClr val="808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47" name="Freeform 11">
            <a:extLst>
              <a:ext uri="{FF2B5EF4-FFF2-40B4-BE49-F238E27FC236}">
                <a16:creationId xmlns:a16="http://schemas.microsoft.com/office/drawing/2014/main" id="{ED912211-5F7A-4F48-B9F7-723A160C3105}"/>
              </a:ext>
            </a:extLst>
          </p:cNvPr>
          <p:cNvSpPr>
            <a:spLocks/>
          </p:cNvSpPr>
          <p:nvPr/>
        </p:nvSpPr>
        <p:spPr bwMode="auto">
          <a:xfrm>
            <a:off x="1282700" y="5146675"/>
            <a:ext cx="323850" cy="19050"/>
          </a:xfrm>
          <a:custGeom>
            <a:avLst/>
            <a:gdLst>
              <a:gd name="T0" fmla="*/ 0 w 204"/>
              <a:gd name="T1" fmla="*/ 17463 h 12"/>
              <a:gd name="T2" fmla="*/ 160338 w 204"/>
              <a:gd name="T3" fmla="*/ 17463 h 12"/>
              <a:gd name="T4" fmla="*/ 322263 w 204"/>
              <a:gd name="T5" fmla="*/ 0 h 12"/>
              <a:gd name="T6" fmla="*/ 0 60000 65536"/>
              <a:gd name="T7" fmla="*/ 0 60000 65536"/>
              <a:gd name="T8" fmla="*/ 0 60000 65536"/>
              <a:gd name="T9" fmla="*/ 0 w 204"/>
              <a:gd name="T10" fmla="*/ 0 h 12"/>
              <a:gd name="T11" fmla="*/ 204 w 204"/>
              <a:gd name="T12" fmla="*/ 12 h 12"/>
            </a:gdLst>
            <a:ahLst/>
            <a:cxnLst>
              <a:cxn ang="T6">
                <a:pos x="T0" y="T1"/>
              </a:cxn>
              <a:cxn ang="T7">
                <a:pos x="T2" y="T3"/>
              </a:cxn>
              <a:cxn ang="T8">
                <a:pos x="T4" y="T5"/>
              </a:cxn>
            </a:cxnLst>
            <a:rect l="T9" t="T10" r="T11" b="T12"/>
            <a:pathLst>
              <a:path w="204" h="12">
                <a:moveTo>
                  <a:pt x="0" y="11"/>
                </a:moveTo>
                <a:lnTo>
                  <a:pt x="101" y="11"/>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48" name="Freeform 12">
            <a:extLst>
              <a:ext uri="{FF2B5EF4-FFF2-40B4-BE49-F238E27FC236}">
                <a16:creationId xmlns:a16="http://schemas.microsoft.com/office/drawing/2014/main" id="{E3E254E4-6361-4DA6-830F-17F92739DAB0}"/>
              </a:ext>
            </a:extLst>
          </p:cNvPr>
          <p:cNvSpPr>
            <a:spLocks/>
          </p:cNvSpPr>
          <p:nvPr/>
        </p:nvSpPr>
        <p:spPr bwMode="auto">
          <a:xfrm>
            <a:off x="1604963" y="5056188"/>
            <a:ext cx="323850" cy="92075"/>
          </a:xfrm>
          <a:custGeom>
            <a:avLst/>
            <a:gdLst>
              <a:gd name="T0" fmla="*/ 0 w 204"/>
              <a:gd name="T1" fmla="*/ 90488 h 58"/>
              <a:gd name="T2" fmla="*/ 161925 w 204"/>
              <a:gd name="T3" fmla="*/ 53975 h 58"/>
              <a:gd name="T4" fmla="*/ 322263 w 204"/>
              <a:gd name="T5" fmla="*/ 0 h 58"/>
              <a:gd name="T6" fmla="*/ 0 60000 65536"/>
              <a:gd name="T7" fmla="*/ 0 60000 65536"/>
              <a:gd name="T8" fmla="*/ 0 60000 65536"/>
              <a:gd name="T9" fmla="*/ 0 w 204"/>
              <a:gd name="T10" fmla="*/ 0 h 58"/>
              <a:gd name="T11" fmla="*/ 204 w 204"/>
              <a:gd name="T12" fmla="*/ 58 h 58"/>
            </a:gdLst>
            <a:ahLst/>
            <a:cxnLst>
              <a:cxn ang="T6">
                <a:pos x="T0" y="T1"/>
              </a:cxn>
              <a:cxn ang="T7">
                <a:pos x="T2" y="T3"/>
              </a:cxn>
              <a:cxn ang="T8">
                <a:pos x="T4" y="T5"/>
              </a:cxn>
            </a:cxnLst>
            <a:rect l="T9" t="T10" r="T11" b="T12"/>
            <a:pathLst>
              <a:path w="204" h="58">
                <a:moveTo>
                  <a:pt x="0" y="57"/>
                </a:moveTo>
                <a:lnTo>
                  <a:pt x="102" y="34"/>
                </a:lnTo>
                <a:lnTo>
                  <a:pt x="203" y="0"/>
                </a:lnTo>
              </a:path>
            </a:pathLst>
          </a:custGeom>
          <a:noFill/>
          <a:ln w="12700" cap="rnd" cmpd="sng">
            <a:solidFill>
              <a:srgbClr val="0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49" name="Freeform 13">
            <a:extLst>
              <a:ext uri="{FF2B5EF4-FFF2-40B4-BE49-F238E27FC236}">
                <a16:creationId xmlns:a16="http://schemas.microsoft.com/office/drawing/2014/main" id="{72E68714-EA72-4C79-835D-994B424C5082}"/>
              </a:ext>
            </a:extLst>
          </p:cNvPr>
          <p:cNvSpPr>
            <a:spLocks/>
          </p:cNvSpPr>
          <p:nvPr/>
        </p:nvSpPr>
        <p:spPr bwMode="auto">
          <a:xfrm>
            <a:off x="1927225" y="4895850"/>
            <a:ext cx="342900" cy="161925"/>
          </a:xfrm>
          <a:custGeom>
            <a:avLst/>
            <a:gdLst>
              <a:gd name="T0" fmla="*/ 0 w 216"/>
              <a:gd name="T1" fmla="*/ 160338 h 102"/>
              <a:gd name="T2" fmla="*/ 161925 w 216"/>
              <a:gd name="T3" fmla="*/ 88900 h 102"/>
              <a:gd name="T4" fmla="*/ 341313 w 216"/>
              <a:gd name="T5" fmla="*/ 0 h 102"/>
              <a:gd name="T6" fmla="*/ 0 60000 65536"/>
              <a:gd name="T7" fmla="*/ 0 60000 65536"/>
              <a:gd name="T8" fmla="*/ 0 60000 65536"/>
              <a:gd name="T9" fmla="*/ 0 w 216"/>
              <a:gd name="T10" fmla="*/ 0 h 102"/>
              <a:gd name="T11" fmla="*/ 216 w 216"/>
              <a:gd name="T12" fmla="*/ 102 h 102"/>
            </a:gdLst>
            <a:ahLst/>
            <a:cxnLst>
              <a:cxn ang="T6">
                <a:pos x="T0" y="T1"/>
              </a:cxn>
              <a:cxn ang="T7">
                <a:pos x="T2" y="T3"/>
              </a:cxn>
              <a:cxn ang="T8">
                <a:pos x="T4" y="T5"/>
              </a:cxn>
            </a:cxnLst>
            <a:rect l="T9" t="T10" r="T11" b="T12"/>
            <a:pathLst>
              <a:path w="216" h="102">
                <a:moveTo>
                  <a:pt x="0" y="101"/>
                </a:moveTo>
                <a:lnTo>
                  <a:pt x="102" y="56"/>
                </a:lnTo>
                <a:lnTo>
                  <a:pt x="215" y="0"/>
                </a:lnTo>
              </a:path>
            </a:pathLst>
          </a:custGeom>
          <a:noFill/>
          <a:ln w="12700" cap="rnd" cmpd="sng">
            <a:solidFill>
              <a:srgbClr val="0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50" name="Freeform 14">
            <a:extLst>
              <a:ext uri="{FF2B5EF4-FFF2-40B4-BE49-F238E27FC236}">
                <a16:creationId xmlns:a16="http://schemas.microsoft.com/office/drawing/2014/main" id="{E7943AA6-689B-43D8-875F-7830A2231F6D}"/>
              </a:ext>
            </a:extLst>
          </p:cNvPr>
          <p:cNvSpPr>
            <a:spLocks/>
          </p:cNvSpPr>
          <p:nvPr/>
        </p:nvSpPr>
        <p:spPr bwMode="auto">
          <a:xfrm>
            <a:off x="2268538" y="4646613"/>
            <a:ext cx="323850" cy="250825"/>
          </a:xfrm>
          <a:custGeom>
            <a:avLst/>
            <a:gdLst>
              <a:gd name="T0" fmla="*/ 0 w 204"/>
              <a:gd name="T1" fmla="*/ 249238 h 158"/>
              <a:gd name="T2" fmla="*/ 160338 w 204"/>
              <a:gd name="T3" fmla="*/ 123825 h 158"/>
              <a:gd name="T4" fmla="*/ 322263 w 204"/>
              <a:gd name="T5" fmla="*/ 0 h 158"/>
              <a:gd name="T6" fmla="*/ 0 60000 65536"/>
              <a:gd name="T7" fmla="*/ 0 60000 65536"/>
              <a:gd name="T8" fmla="*/ 0 60000 65536"/>
              <a:gd name="T9" fmla="*/ 0 w 204"/>
              <a:gd name="T10" fmla="*/ 0 h 158"/>
              <a:gd name="T11" fmla="*/ 204 w 204"/>
              <a:gd name="T12" fmla="*/ 158 h 158"/>
            </a:gdLst>
            <a:ahLst/>
            <a:cxnLst>
              <a:cxn ang="T6">
                <a:pos x="T0" y="T1"/>
              </a:cxn>
              <a:cxn ang="T7">
                <a:pos x="T2" y="T3"/>
              </a:cxn>
              <a:cxn ang="T8">
                <a:pos x="T4" y="T5"/>
              </a:cxn>
            </a:cxnLst>
            <a:rect l="T9" t="T10" r="T11" b="T12"/>
            <a:pathLst>
              <a:path w="204" h="158">
                <a:moveTo>
                  <a:pt x="0" y="157"/>
                </a:moveTo>
                <a:lnTo>
                  <a:pt x="101" y="78"/>
                </a:lnTo>
                <a:lnTo>
                  <a:pt x="203" y="0"/>
                </a:lnTo>
              </a:path>
            </a:pathLst>
          </a:custGeom>
          <a:noFill/>
          <a:ln w="12700" cap="rnd" cmpd="sng">
            <a:solidFill>
              <a:srgbClr val="0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51" name="Freeform 15">
            <a:extLst>
              <a:ext uri="{FF2B5EF4-FFF2-40B4-BE49-F238E27FC236}">
                <a16:creationId xmlns:a16="http://schemas.microsoft.com/office/drawing/2014/main" id="{BE83F9D0-4910-49DE-BC16-9A75BBA84CF8}"/>
              </a:ext>
            </a:extLst>
          </p:cNvPr>
          <p:cNvSpPr>
            <a:spLocks/>
          </p:cNvSpPr>
          <p:nvPr/>
        </p:nvSpPr>
        <p:spPr bwMode="auto">
          <a:xfrm>
            <a:off x="2590800" y="4378325"/>
            <a:ext cx="323850" cy="269875"/>
          </a:xfrm>
          <a:custGeom>
            <a:avLst/>
            <a:gdLst>
              <a:gd name="T0" fmla="*/ 0 w 204"/>
              <a:gd name="T1" fmla="*/ 268288 h 170"/>
              <a:gd name="T2" fmla="*/ 161925 w 204"/>
              <a:gd name="T3" fmla="*/ 142875 h 170"/>
              <a:gd name="T4" fmla="*/ 322263 w 204"/>
              <a:gd name="T5" fmla="*/ 0 h 170"/>
              <a:gd name="T6" fmla="*/ 0 60000 65536"/>
              <a:gd name="T7" fmla="*/ 0 60000 65536"/>
              <a:gd name="T8" fmla="*/ 0 60000 65536"/>
              <a:gd name="T9" fmla="*/ 0 w 204"/>
              <a:gd name="T10" fmla="*/ 0 h 170"/>
              <a:gd name="T11" fmla="*/ 204 w 204"/>
              <a:gd name="T12" fmla="*/ 170 h 170"/>
            </a:gdLst>
            <a:ahLst/>
            <a:cxnLst>
              <a:cxn ang="T6">
                <a:pos x="T0" y="T1"/>
              </a:cxn>
              <a:cxn ang="T7">
                <a:pos x="T2" y="T3"/>
              </a:cxn>
              <a:cxn ang="T8">
                <a:pos x="T4" y="T5"/>
              </a:cxn>
            </a:cxnLst>
            <a:rect l="T9" t="T10" r="T11" b="T12"/>
            <a:pathLst>
              <a:path w="204" h="170">
                <a:moveTo>
                  <a:pt x="0" y="169"/>
                </a:moveTo>
                <a:lnTo>
                  <a:pt x="102" y="90"/>
                </a:lnTo>
                <a:lnTo>
                  <a:pt x="203" y="0"/>
                </a:lnTo>
              </a:path>
            </a:pathLst>
          </a:custGeom>
          <a:noFill/>
          <a:ln w="12700" cap="rnd" cmpd="sng">
            <a:solidFill>
              <a:srgbClr val="0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52" name="Freeform 16">
            <a:extLst>
              <a:ext uri="{FF2B5EF4-FFF2-40B4-BE49-F238E27FC236}">
                <a16:creationId xmlns:a16="http://schemas.microsoft.com/office/drawing/2014/main" id="{DCA6D5E0-1EA3-4877-9C71-95B4E433C4C4}"/>
              </a:ext>
            </a:extLst>
          </p:cNvPr>
          <p:cNvSpPr>
            <a:spLocks/>
          </p:cNvSpPr>
          <p:nvPr/>
        </p:nvSpPr>
        <p:spPr bwMode="auto">
          <a:xfrm>
            <a:off x="2913063" y="4038600"/>
            <a:ext cx="325437" cy="341313"/>
          </a:xfrm>
          <a:custGeom>
            <a:avLst/>
            <a:gdLst>
              <a:gd name="T0" fmla="*/ 0 w 205"/>
              <a:gd name="T1" fmla="*/ 339725 h 215"/>
              <a:gd name="T2" fmla="*/ 73025 w 205"/>
              <a:gd name="T3" fmla="*/ 250825 h 215"/>
              <a:gd name="T4" fmla="*/ 161925 w 205"/>
              <a:gd name="T5" fmla="*/ 160338 h 215"/>
              <a:gd name="T6" fmla="*/ 233362 w 205"/>
              <a:gd name="T7" fmla="*/ 71438 h 215"/>
              <a:gd name="T8" fmla="*/ 323850 w 205"/>
              <a:gd name="T9" fmla="*/ 0 h 215"/>
              <a:gd name="T10" fmla="*/ 0 60000 65536"/>
              <a:gd name="T11" fmla="*/ 0 60000 65536"/>
              <a:gd name="T12" fmla="*/ 0 60000 65536"/>
              <a:gd name="T13" fmla="*/ 0 60000 65536"/>
              <a:gd name="T14" fmla="*/ 0 60000 65536"/>
              <a:gd name="T15" fmla="*/ 0 w 205"/>
              <a:gd name="T16" fmla="*/ 0 h 215"/>
              <a:gd name="T17" fmla="*/ 205 w 205"/>
              <a:gd name="T18" fmla="*/ 215 h 215"/>
            </a:gdLst>
            <a:ahLst/>
            <a:cxnLst>
              <a:cxn ang="T10">
                <a:pos x="T0" y="T1"/>
              </a:cxn>
              <a:cxn ang="T11">
                <a:pos x="T2" y="T3"/>
              </a:cxn>
              <a:cxn ang="T12">
                <a:pos x="T4" y="T5"/>
              </a:cxn>
              <a:cxn ang="T13">
                <a:pos x="T6" y="T7"/>
              </a:cxn>
              <a:cxn ang="T14">
                <a:pos x="T8" y="T9"/>
              </a:cxn>
            </a:cxnLst>
            <a:rect l="T15" t="T16" r="T17" b="T18"/>
            <a:pathLst>
              <a:path w="205" h="215">
                <a:moveTo>
                  <a:pt x="0" y="214"/>
                </a:moveTo>
                <a:lnTo>
                  <a:pt x="46" y="158"/>
                </a:lnTo>
                <a:lnTo>
                  <a:pt x="102" y="101"/>
                </a:lnTo>
                <a:lnTo>
                  <a:pt x="147" y="45"/>
                </a:lnTo>
                <a:lnTo>
                  <a:pt x="204" y="0"/>
                </a:lnTo>
              </a:path>
            </a:pathLst>
          </a:custGeom>
          <a:noFill/>
          <a:ln w="12700" cap="rnd" cmpd="sng">
            <a:solidFill>
              <a:srgbClr val="0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53" name="Freeform 17">
            <a:extLst>
              <a:ext uri="{FF2B5EF4-FFF2-40B4-BE49-F238E27FC236}">
                <a16:creationId xmlns:a16="http://schemas.microsoft.com/office/drawing/2014/main" id="{D2AD97C3-544B-4E77-994B-FE92F10EDA1E}"/>
              </a:ext>
            </a:extLst>
          </p:cNvPr>
          <p:cNvSpPr>
            <a:spLocks/>
          </p:cNvSpPr>
          <p:nvPr/>
        </p:nvSpPr>
        <p:spPr bwMode="auto">
          <a:xfrm>
            <a:off x="3236913" y="3841750"/>
            <a:ext cx="323850" cy="198438"/>
          </a:xfrm>
          <a:custGeom>
            <a:avLst/>
            <a:gdLst>
              <a:gd name="T0" fmla="*/ 0 w 204"/>
              <a:gd name="T1" fmla="*/ 196850 h 125"/>
              <a:gd name="T2" fmla="*/ 160338 w 204"/>
              <a:gd name="T3" fmla="*/ 90488 h 125"/>
              <a:gd name="T4" fmla="*/ 322263 w 204"/>
              <a:gd name="T5" fmla="*/ 0 h 125"/>
              <a:gd name="T6" fmla="*/ 0 60000 65536"/>
              <a:gd name="T7" fmla="*/ 0 60000 65536"/>
              <a:gd name="T8" fmla="*/ 0 60000 65536"/>
              <a:gd name="T9" fmla="*/ 0 w 204"/>
              <a:gd name="T10" fmla="*/ 0 h 125"/>
              <a:gd name="T11" fmla="*/ 204 w 204"/>
              <a:gd name="T12" fmla="*/ 125 h 125"/>
            </a:gdLst>
            <a:ahLst/>
            <a:cxnLst>
              <a:cxn ang="T6">
                <a:pos x="T0" y="T1"/>
              </a:cxn>
              <a:cxn ang="T7">
                <a:pos x="T2" y="T3"/>
              </a:cxn>
              <a:cxn ang="T8">
                <a:pos x="T4" y="T5"/>
              </a:cxn>
            </a:cxnLst>
            <a:rect l="T9" t="T10" r="T11" b="T12"/>
            <a:pathLst>
              <a:path w="204" h="125">
                <a:moveTo>
                  <a:pt x="0" y="124"/>
                </a:moveTo>
                <a:lnTo>
                  <a:pt x="101" y="57"/>
                </a:lnTo>
                <a:lnTo>
                  <a:pt x="203" y="0"/>
                </a:lnTo>
              </a:path>
            </a:pathLst>
          </a:custGeom>
          <a:noFill/>
          <a:ln w="12700" cap="rnd" cmpd="sng">
            <a:solidFill>
              <a:srgbClr val="94CA9E"/>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54" name="Freeform 18">
            <a:extLst>
              <a:ext uri="{FF2B5EF4-FFF2-40B4-BE49-F238E27FC236}">
                <a16:creationId xmlns:a16="http://schemas.microsoft.com/office/drawing/2014/main" id="{CEDCCF95-965D-430E-B1D7-4AFABBC9F49B}"/>
              </a:ext>
            </a:extLst>
          </p:cNvPr>
          <p:cNvSpPr>
            <a:spLocks/>
          </p:cNvSpPr>
          <p:nvPr/>
        </p:nvSpPr>
        <p:spPr bwMode="auto">
          <a:xfrm>
            <a:off x="3559175" y="3717925"/>
            <a:ext cx="323850" cy="125413"/>
          </a:xfrm>
          <a:custGeom>
            <a:avLst/>
            <a:gdLst>
              <a:gd name="T0" fmla="*/ 0 w 204"/>
              <a:gd name="T1" fmla="*/ 123825 h 79"/>
              <a:gd name="T2" fmla="*/ 161925 w 204"/>
              <a:gd name="T3" fmla="*/ 52388 h 79"/>
              <a:gd name="T4" fmla="*/ 322263 w 204"/>
              <a:gd name="T5" fmla="*/ 0 h 79"/>
              <a:gd name="T6" fmla="*/ 0 60000 65536"/>
              <a:gd name="T7" fmla="*/ 0 60000 65536"/>
              <a:gd name="T8" fmla="*/ 0 60000 65536"/>
              <a:gd name="T9" fmla="*/ 0 w 204"/>
              <a:gd name="T10" fmla="*/ 0 h 79"/>
              <a:gd name="T11" fmla="*/ 204 w 204"/>
              <a:gd name="T12" fmla="*/ 79 h 79"/>
            </a:gdLst>
            <a:ahLst/>
            <a:cxnLst>
              <a:cxn ang="T6">
                <a:pos x="T0" y="T1"/>
              </a:cxn>
              <a:cxn ang="T7">
                <a:pos x="T2" y="T3"/>
              </a:cxn>
              <a:cxn ang="T8">
                <a:pos x="T4" y="T5"/>
              </a:cxn>
            </a:cxnLst>
            <a:rect l="T9" t="T10" r="T11" b="T12"/>
            <a:pathLst>
              <a:path w="204" h="79">
                <a:moveTo>
                  <a:pt x="0" y="78"/>
                </a:moveTo>
                <a:lnTo>
                  <a:pt x="102" y="33"/>
                </a:lnTo>
                <a:lnTo>
                  <a:pt x="203" y="0"/>
                </a:lnTo>
              </a:path>
            </a:pathLst>
          </a:custGeom>
          <a:noFill/>
          <a:ln w="12700" cap="rnd" cmpd="sng">
            <a:solidFill>
              <a:srgbClr val="94CA9E"/>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55" name="Freeform 19">
            <a:extLst>
              <a:ext uri="{FF2B5EF4-FFF2-40B4-BE49-F238E27FC236}">
                <a16:creationId xmlns:a16="http://schemas.microsoft.com/office/drawing/2014/main" id="{8765F1B8-7D61-4E71-919F-76F3DFD80879}"/>
              </a:ext>
            </a:extLst>
          </p:cNvPr>
          <p:cNvSpPr>
            <a:spLocks/>
          </p:cNvSpPr>
          <p:nvPr/>
        </p:nvSpPr>
        <p:spPr bwMode="auto">
          <a:xfrm>
            <a:off x="3881438" y="3609975"/>
            <a:ext cx="342900" cy="109538"/>
          </a:xfrm>
          <a:custGeom>
            <a:avLst/>
            <a:gdLst>
              <a:gd name="T0" fmla="*/ 0 w 216"/>
              <a:gd name="T1" fmla="*/ 107950 h 69"/>
              <a:gd name="T2" fmla="*/ 161925 w 216"/>
              <a:gd name="T3" fmla="*/ 53975 h 69"/>
              <a:gd name="T4" fmla="*/ 341313 w 216"/>
              <a:gd name="T5" fmla="*/ 0 h 69"/>
              <a:gd name="T6" fmla="*/ 0 60000 65536"/>
              <a:gd name="T7" fmla="*/ 0 60000 65536"/>
              <a:gd name="T8" fmla="*/ 0 60000 65536"/>
              <a:gd name="T9" fmla="*/ 0 w 216"/>
              <a:gd name="T10" fmla="*/ 0 h 69"/>
              <a:gd name="T11" fmla="*/ 216 w 216"/>
              <a:gd name="T12" fmla="*/ 69 h 69"/>
            </a:gdLst>
            <a:ahLst/>
            <a:cxnLst>
              <a:cxn ang="T6">
                <a:pos x="T0" y="T1"/>
              </a:cxn>
              <a:cxn ang="T7">
                <a:pos x="T2" y="T3"/>
              </a:cxn>
              <a:cxn ang="T8">
                <a:pos x="T4" y="T5"/>
              </a:cxn>
            </a:cxnLst>
            <a:rect l="T9" t="T10" r="T11" b="T12"/>
            <a:pathLst>
              <a:path w="216" h="69">
                <a:moveTo>
                  <a:pt x="0" y="68"/>
                </a:moveTo>
                <a:lnTo>
                  <a:pt x="102" y="34"/>
                </a:lnTo>
                <a:lnTo>
                  <a:pt x="215" y="0"/>
                </a:lnTo>
              </a:path>
            </a:pathLst>
          </a:custGeom>
          <a:noFill/>
          <a:ln w="12700" cap="rnd" cmpd="sng">
            <a:solidFill>
              <a:srgbClr val="94CA9E"/>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56" name="Line 20">
            <a:extLst>
              <a:ext uri="{FF2B5EF4-FFF2-40B4-BE49-F238E27FC236}">
                <a16:creationId xmlns:a16="http://schemas.microsoft.com/office/drawing/2014/main" id="{7A805A1E-79BC-48D5-80C5-A44AF196964A}"/>
              </a:ext>
            </a:extLst>
          </p:cNvPr>
          <p:cNvSpPr>
            <a:spLocks noChangeShapeType="1"/>
          </p:cNvSpPr>
          <p:nvPr/>
        </p:nvSpPr>
        <p:spPr bwMode="auto">
          <a:xfrm flipV="1">
            <a:off x="4229100" y="3497263"/>
            <a:ext cx="309563" cy="119062"/>
          </a:xfrm>
          <a:prstGeom prst="line">
            <a:avLst/>
          </a:prstGeom>
          <a:noFill/>
          <a:ln w="12700">
            <a:solidFill>
              <a:srgbClr val="94CA9E"/>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57" name="Line 21">
            <a:extLst>
              <a:ext uri="{FF2B5EF4-FFF2-40B4-BE49-F238E27FC236}">
                <a16:creationId xmlns:a16="http://schemas.microsoft.com/office/drawing/2014/main" id="{DC8B588A-07C2-40A1-B941-052391FE27AC}"/>
              </a:ext>
            </a:extLst>
          </p:cNvPr>
          <p:cNvSpPr>
            <a:spLocks noChangeShapeType="1"/>
          </p:cNvSpPr>
          <p:nvPr/>
        </p:nvSpPr>
        <p:spPr bwMode="auto">
          <a:xfrm flipV="1">
            <a:off x="4551363" y="3406775"/>
            <a:ext cx="311150" cy="103188"/>
          </a:xfrm>
          <a:prstGeom prst="line">
            <a:avLst/>
          </a:prstGeom>
          <a:noFill/>
          <a:ln w="12700">
            <a:solidFill>
              <a:srgbClr val="94CA9E"/>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58" name="Line 22">
            <a:extLst>
              <a:ext uri="{FF2B5EF4-FFF2-40B4-BE49-F238E27FC236}">
                <a16:creationId xmlns:a16="http://schemas.microsoft.com/office/drawing/2014/main" id="{FF7DD937-2750-4264-ABB9-A8E4C1F822E3}"/>
              </a:ext>
            </a:extLst>
          </p:cNvPr>
          <p:cNvSpPr>
            <a:spLocks noChangeShapeType="1"/>
          </p:cNvSpPr>
          <p:nvPr/>
        </p:nvSpPr>
        <p:spPr bwMode="auto">
          <a:xfrm flipV="1">
            <a:off x="4875213" y="3335338"/>
            <a:ext cx="309562" cy="84137"/>
          </a:xfrm>
          <a:prstGeom prst="line">
            <a:avLst/>
          </a:prstGeom>
          <a:noFill/>
          <a:ln w="12700">
            <a:solidFill>
              <a:srgbClr val="94CA9E"/>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59" name="Freeform 23">
            <a:extLst>
              <a:ext uri="{FF2B5EF4-FFF2-40B4-BE49-F238E27FC236}">
                <a16:creationId xmlns:a16="http://schemas.microsoft.com/office/drawing/2014/main" id="{593E90A1-5A79-48E2-9B51-C365A48F5432}"/>
              </a:ext>
            </a:extLst>
          </p:cNvPr>
          <p:cNvSpPr>
            <a:spLocks/>
          </p:cNvSpPr>
          <p:nvPr/>
        </p:nvSpPr>
        <p:spPr bwMode="auto">
          <a:xfrm>
            <a:off x="5191125" y="3289300"/>
            <a:ext cx="323850" cy="53975"/>
          </a:xfrm>
          <a:custGeom>
            <a:avLst/>
            <a:gdLst>
              <a:gd name="T0" fmla="*/ 0 w 204"/>
              <a:gd name="T1" fmla="*/ 52388 h 34"/>
              <a:gd name="T2" fmla="*/ 161925 w 204"/>
              <a:gd name="T3" fmla="*/ 17462 h 34"/>
              <a:gd name="T4" fmla="*/ 322263 w 204"/>
              <a:gd name="T5" fmla="*/ 0 h 34"/>
              <a:gd name="T6" fmla="*/ 0 60000 65536"/>
              <a:gd name="T7" fmla="*/ 0 60000 65536"/>
              <a:gd name="T8" fmla="*/ 0 60000 65536"/>
              <a:gd name="T9" fmla="*/ 0 w 204"/>
              <a:gd name="T10" fmla="*/ 0 h 34"/>
              <a:gd name="T11" fmla="*/ 204 w 204"/>
              <a:gd name="T12" fmla="*/ 34 h 34"/>
            </a:gdLst>
            <a:ahLst/>
            <a:cxnLst>
              <a:cxn ang="T6">
                <a:pos x="T0" y="T1"/>
              </a:cxn>
              <a:cxn ang="T7">
                <a:pos x="T2" y="T3"/>
              </a:cxn>
              <a:cxn ang="T8">
                <a:pos x="T4" y="T5"/>
              </a:cxn>
            </a:cxnLst>
            <a:rect l="T9" t="T10" r="T11" b="T12"/>
            <a:pathLst>
              <a:path w="204" h="34">
                <a:moveTo>
                  <a:pt x="0" y="33"/>
                </a:moveTo>
                <a:lnTo>
                  <a:pt x="102" y="11"/>
                </a:lnTo>
                <a:lnTo>
                  <a:pt x="203" y="0"/>
                </a:lnTo>
              </a:path>
            </a:pathLst>
          </a:custGeom>
          <a:noFill/>
          <a:ln w="12700" cap="rnd" cmpd="sng">
            <a:solidFill>
              <a:srgbClr val="94CA9E"/>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60" name="Freeform 24">
            <a:extLst>
              <a:ext uri="{FF2B5EF4-FFF2-40B4-BE49-F238E27FC236}">
                <a16:creationId xmlns:a16="http://schemas.microsoft.com/office/drawing/2014/main" id="{F1EA8517-1D8C-46F0-9F77-C36765B679C1}"/>
              </a:ext>
            </a:extLst>
          </p:cNvPr>
          <p:cNvSpPr>
            <a:spLocks/>
          </p:cNvSpPr>
          <p:nvPr/>
        </p:nvSpPr>
        <p:spPr bwMode="auto">
          <a:xfrm>
            <a:off x="5513388" y="3270250"/>
            <a:ext cx="323850" cy="20638"/>
          </a:xfrm>
          <a:custGeom>
            <a:avLst/>
            <a:gdLst>
              <a:gd name="T0" fmla="*/ 0 w 204"/>
              <a:gd name="T1" fmla="*/ 19050 h 13"/>
              <a:gd name="T2" fmla="*/ 161925 w 204"/>
              <a:gd name="T3" fmla="*/ 0 h 13"/>
              <a:gd name="T4" fmla="*/ 322263 w 204"/>
              <a:gd name="T5" fmla="*/ 0 h 13"/>
              <a:gd name="T6" fmla="*/ 0 60000 65536"/>
              <a:gd name="T7" fmla="*/ 0 60000 65536"/>
              <a:gd name="T8" fmla="*/ 0 60000 65536"/>
              <a:gd name="T9" fmla="*/ 0 w 204"/>
              <a:gd name="T10" fmla="*/ 0 h 13"/>
              <a:gd name="T11" fmla="*/ 204 w 204"/>
              <a:gd name="T12" fmla="*/ 13 h 13"/>
            </a:gdLst>
            <a:ahLst/>
            <a:cxnLst>
              <a:cxn ang="T6">
                <a:pos x="T0" y="T1"/>
              </a:cxn>
              <a:cxn ang="T7">
                <a:pos x="T2" y="T3"/>
              </a:cxn>
              <a:cxn ang="T8">
                <a:pos x="T4" y="T5"/>
              </a:cxn>
            </a:cxnLst>
            <a:rect l="T9" t="T10" r="T11" b="T12"/>
            <a:pathLst>
              <a:path w="204" h="13">
                <a:moveTo>
                  <a:pt x="0" y="12"/>
                </a:moveTo>
                <a:lnTo>
                  <a:pt x="102" y="0"/>
                </a:lnTo>
                <a:lnTo>
                  <a:pt x="203" y="0"/>
                </a:lnTo>
              </a:path>
            </a:pathLst>
          </a:custGeom>
          <a:noFill/>
          <a:ln w="12700" cap="rnd" cmpd="sng">
            <a:solidFill>
              <a:srgbClr val="94CA9E"/>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61" name="Freeform 25">
            <a:extLst>
              <a:ext uri="{FF2B5EF4-FFF2-40B4-BE49-F238E27FC236}">
                <a16:creationId xmlns:a16="http://schemas.microsoft.com/office/drawing/2014/main" id="{ACB7F939-0C24-4B97-802D-C210B37C7435}"/>
              </a:ext>
            </a:extLst>
          </p:cNvPr>
          <p:cNvSpPr>
            <a:spLocks/>
          </p:cNvSpPr>
          <p:nvPr/>
        </p:nvSpPr>
        <p:spPr bwMode="auto">
          <a:xfrm>
            <a:off x="5835650" y="3235325"/>
            <a:ext cx="342900" cy="36513"/>
          </a:xfrm>
          <a:custGeom>
            <a:avLst/>
            <a:gdLst>
              <a:gd name="T0" fmla="*/ 0 w 216"/>
              <a:gd name="T1" fmla="*/ 34925 h 23"/>
              <a:gd name="T2" fmla="*/ 161925 w 216"/>
              <a:gd name="T3" fmla="*/ 17463 h 23"/>
              <a:gd name="T4" fmla="*/ 341313 w 216"/>
              <a:gd name="T5" fmla="*/ 0 h 23"/>
              <a:gd name="T6" fmla="*/ 0 60000 65536"/>
              <a:gd name="T7" fmla="*/ 0 60000 65536"/>
              <a:gd name="T8" fmla="*/ 0 60000 65536"/>
              <a:gd name="T9" fmla="*/ 0 w 216"/>
              <a:gd name="T10" fmla="*/ 0 h 23"/>
              <a:gd name="T11" fmla="*/ 216 w 216"/>
              <a:gd name="T12" fmla="*/ 23 h 23"/>
            </a:gdLst>
            <a:ahLst/>
            <a:cxnLst>
              <a:cxn ang="T6">
                <a:pos x="T0" y="T1"/>
              </a:cxn>
              <a:cxn ang="T7">
                <a:pos x="T2" y="T3"/>
              </a:cxn>
              <a:cxn ang="T8">
                <a:pos x="T4" y="T5"/>
              </a:cxn>
            </a:cxnLst>
            <a:rect l="T9" t="T10" r="T11" b="T12"/>
            <a:pathLst>
              <a:path w="216" h="23">
                <a:moveTo>
                  <a:pt x="0" y="22"/>
                </a:moveTo>
                <a:lnTo>
                  <a:pt x="102" y="11"/>
                </a:lnTo>
                <a:lnTo>
                  <a:pt x="215" y="0"/>
                </a:lnTo>
              </a:path>
            </a:pathLst>
          </a:custGeom>
          <a:noFill/>
          <a:ln w="12700" cap="rnd" cmpd="sng">
            <a:solidFill>
              <a:srgbClr val="94CA9E"/>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62" name="Line 26">
            <a:extLst>
              <a:ext uri="{FF2B5EF4-FFF2-40B4-BE49-F238E27FC236}">
                <a16:creationId xmlns:a16="http://schemas.microsoft.com/office/drawing/2014/main" id="{112B81A1-03E1-4E0B-9F19-E88B960B853A}"/>
              </a:ext>
            </a:extLst>
          </p:cNvPr>
          <p:cNvSpPr>
            <a:spLocks noChangeShapeType="1"/>
          </p:cNvSpPr>
          <p:nvPr/>
        </p:nvSpPr>
        <p:spPr bwMode="auto">
          <a:xfrm>
            <a:off x="6183313" y="3235325"/>
            <a:ext cx="309562" cy="0"/>
          </a:xfrm>
          <a:prstGeom prst="line">
            <a:avLst/>
          </a:prstGeom>
          <a:noFill/>
          <a:ln w="12700">
            <a:solidFill>
              <a:srgbClr val="94CA9E"/>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63" name="Freeform 27">
            <a:extLst>
              <a:ext uri="{FF2B5EF4-FFF2-40B4-BE49-F238E27FC236}">
                <a16:creationId xmlns:a16="http://schemas.microsoft.com/office/drawing/2014/main" id="{D35D1FFD-146F-415C-AB7D-D045953BD89B}"/>
              </a:ext>
            </a:extLst>
          </p:cNvPr>
          <p:cNvSpPr>
            <a:spLocks/>
          </p:cNvSpPr>
          <p:nvPr/>
        </p:nvSpPr>
        <p:spPr bwMode="auto">
          <a:xfrm>
            <a:off x="6499225" y="3235325"/>
            <a:ext cx="325438" cy="36513"/>
          </a:xfrm>
          <a:custGeom>
            <a:avLst/>
            <a:gdLst>
              <a:gd name="T0" fmla="*/ 0 w 205"/>
              <a:gd name="T1" fmla="*/ 0 h 23"/>
              <a:gd name="T2" fmla="*/ 161925 w 205"/>
              <a:gd name="T3" fmla="*/ 17463 h 23"/>
              <a:gd name="T4" fmla="*/ 323850 w 205"/>
              <a:gd name="T5" fmla="*/ 34925 h 23"/>
              <a:gd name="T6" fmla="*/ 0 60000 65536"/>
              <a:gd name="T7" fmla="*/ 0 60000 65536"/>
              <a:gd name="T8" fmla="*/ 0 60000 65536"/>
              <a:gd name="T9" fmla="*/ 0 w 205"/>
              <a:gd name="T10" fmla="*/ 0 h 23"/>
              <a:gd name="T11" fmla="*/ 205 w 205"/>
              <a:gd name="T12" fmla="*/ 23 h 23"/>
            </a:gdLst>
            <a:ahLst/>
            <a:cxnLst>
              <a:cxn ang="T6">
                <a:pos x="T0" y="T1"/>
              </a:cxn>
              <a:cxn ang="T7">
                <a:pos x="T2" y="T3"/>
              </a:cxn>
              <a:cxn ang="T8">
                <a:pos x="T4" y="T5"/>
              </a:cxn>
            </a:cxnLst>
            <a:rect l="T9" t="T10" r="T11" b="T12"/>
            <a:pathLst>
              <a:path w="205" h="23">
                <a:moveTo>
                  <a:pt x="0" y="0"/>
                </a:moveTo>
                <a:lnTo>
                  <a:pt x="102" y="11"/>
                </a:lnTo>
                <a:lnTo>
                  <a:pt x="204" y="22"/>
                </a:lnTo>
              </a:path>
            </a:pathLst>
          </a:custGeom>
          <a:noFill/>
          <a:ln w="12700" cap="rnd" cmpd="sng">
            <a:solidFill>
              <a:srgbClr val="94CA9E"/>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64" name="Line 28">
            <a:extLst>
              <a:ext uri="{FF2B5EF4-FFF2-40B4-BE49-F238E27FC236}">
                <a16:creationId xmlns:a16="http://schemas.microsoft.com/office/drawing/2014/main" id="{7AB814CD-313B-4428-85F4-AC0FB85A77D2}"/>
              </a:ext>
            </a:extLst>
          </p:cNvPr>
          <p:cNvSpPr>
            <a:spLocks noChangeShapeType="1"/>
          </p:cNvSpPr>
          <p:nvPr/>
        </p:nvSpPr>
        <p:spPr bwMode="auto">
          <a:xfrm>
            <a:off x="6829425" y="3276600"/>
            <a:ext cx="309563" cy="6350"/>
          </a:xfrm>
          <a:prstGeom prst="line">
            <a:avLst/>
          </a:prstGeom>
          <a:noFill/>
          <a:ln w="12700">
            <a:solidFill>
              <a:srgbClr val="94CA9E"/>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65" name="Freeform 29">
            <a:extLst>
              <a:ext uri="{FF2B5EF4-FFF2-40B4-BE49-F238E27FC236}">
                <a16:creationId xmlns:a16="http://schemas.microsoft.com/office/drawing/2014/main" id="{A0607FEE-EB25-4DE9-BFC4-9213A379FBF3}"/>
              </a:ext>
            </a:extLst>
          </p:cNvPr>
          <p:cNvSpPr>
            <a:spLocks/>
          </p:cNvSpPr>
          <p:nvPr/>
        </p:nvSpPr>
        <p:spPr bwMode="auto">
          <a:xfrm>
            <a:off x="1282700" y="5146675"/>
            <a:ext cx="323850" cy="19050"/>
          </a:xfrm>
          <a:custGeom>
            <a:avLst/>
            <a:gdLst>
              <a:gd name="T0" fmla="*/ 0 w 204"/>
              <a:gd name="T1" fmla="*/ 17463 h 12"/>
              <a:gd name="T2" fmla="*/ 160338 w 204"/>
              <a:gd name="T3" fmla="*/ 17463 h 12"/>
              <a:gd name="T4" fmla="*/ 322263 w 204"/>
              <a:gd name="T5" fmla="*/ 0 h 12"/>
              <a:gd name="T6" fmla="*/ 0 60000 65536"/>
              <a:gd name="T7" fmla="*/ 0 60000 65536"/>
              <a:gd name="T8" fmla="*/ 0 60000 65536"/>
              <a:gd name="T9" fmla="*/ 0 w 204"/>
              <a:gd name="T10" fmla="*/ 0 h 12"/>
              <a:gd name="T11" fmla="*/ 204 w 204"/>
              <a:gd name="T12" fmla="*/ 12 h 12"/>
            </a:gdLst>
            <a:ahLst/>
            <a:cxnLst>
              <a:cxn ang="T6">
                <a:pos x="T0" y="T1"/>
              </a:cxn>
              <a:cxn ang="T7">
                <a:pos x="T2" y="T3"/>
              </a:cxn>
              <a:cxn ang="T8">
                <a:pos x="T4" y="T5"/>
              </a:cxn>
            </a:cxnLst>
            <a:rect l="T9" t="T10" r="T11" b="T12"/>
            <a:pathLst>
              <a:path w="204" h="12">
                <a:moveTo>
                  <a:pt x="0" y="11"/>
                </a:moveTo>
                <a:lnTo>
                  <a:pt x="101" y="11"/>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66" name="Freeform 30">
            <a:extLst>
              <a:ext uri="{FF2B5EF4-FFF2-40B4-BE49-F238E27FC236}">
                <a16:creationId xmlns:a16="http://schemas.microsoft.com/office/drawing/2014/main" id="{8BA6425F-E440-48C6-A24F-0F69D6C1A6AF}"/>
              </a:ext>
            </a:extLst>
          </p:cNvPr>
          <p:cNvSpPr>
            <a:spLocks/>
          </p:cNvSpPr>
          <p:nvPr/>
        </p:nvSpPr>
        <p:spPr bwMode="auto">
          <a:xfrm>
            <a:off x="1604963" y="5056188"/>
            <a:ext cx="323850" cy="92075"/>
          </a:xfrm>
          <a:custGeom>
            <a:avLst/>
            <a:gdLst>
              <a:gd name="T0" fmla="*/ 0 w 204"/>
              <a:gd name="T1" fmla="*/ 90488 h 58"/>
              <a:gd name="T2" fmla="*/ 161925 w 204"/>
              <a:gd name="T3" fmla="*/ 53975 h 58"/>
              <a:gd name="T4" fmla="*/ 322263 w 204"/>
              <a:gd name="T5" fmla="*/ 0 h 58"/>
              <a:gd name="T6" fmla="*/ 0 60000 65536"/>
              <a:gd name="T7" fmla="*/ 0 60000 65536"/>
              <a:gd name="T8" fmla="*/ 0 60000 65536"/>
              <a:gd name="T9" fmla="*/ 0 w 204"/>
              <a:gd name="T10" fmla="*/ 0 h 58"/>
              <a:gd name="T11" fmla="*/ 204 w 204"/>
              <a:gd name="T12" fmla="*/ 58 h 58"/>
            </a:gdLst>
            <a:ahLst/>
            <a:cxnLst>
              <a:cxn ang="T6">
                <a:pos x="T0" y="T1"/>
              </a:cxn>
              <a:cxn ang="T7">
                <a:pos x="T2" y="T3"/>
              </a:cxn>
              <a:cxn ang="T8">
                <a:pos x="T4" y="T5"/>
              </a:cxn>
            </a:cxnLst>
            <a:rect l="T9" t="T10" r="T11" b="T12"/>
            <a:pathLst>
              <a:path w="204" h="58">
                <a:moveTo>
                  <a:pt x="0" y="57"/>
                </a:moveTo>
                <a:lnTo>
                  <a:pt x="102" y="34"/>
                </a:lnTo>
                <a:lnTo>
                  <a:pt x="203" y="0"/>
                </a:lnTo>
              </a:path>
            </a:pathLst>
          </a:custGeom>
          <a:noFill/>
          <a:ln w="12700" cap="rnd" cmpd="sng">
            <a:solidFill>
              <a:srgbClr val="0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67" name="Freeform 31">
            <a:extLst>
              <a:ext uri="{FF2B5EF4-FFF2-40B4-BE49-F238E27FC236}">
                <a16:creationId xmlns:a16="http://schemas.microsoft.com/office/drawing/2014/main" id="{DDE48886-ABA5-44EF-A270-9DDBC6588D86}"/>
              </a:ext>
            </a:extLst>
          </p:cNvPr>
          <p:cNvSpPr>
            <a:spLocks/>
          </p:cNvSpPr>
          <p:nvPr/>
        </p:nvSpPr>
        <p:spPr bwMode="auto">
          <a:xfrm>
            <a:off x="1927225" y="5003800"/>
            <a:ext cx="342900" cy="53975"/>
          </a:xfrm>
          <a:custGeom>
            <a:avLst/>
            <a:gdLst>
              <a:gd name="T0" fmla="*/ 0 w 216"/>
              <a:gd name="T1" fmla="*/ 52388 h 34"/>
              <a:gd name="T2" fmla="*/ 161925 w 216"/>
              <a:gd name="T3" fmla="*/ 17462 h 34"/>
              <a:gd name="T4" fmla="*/ 341313 w 216"/>
              <a:gd name="T5" fmla="*/ 0 h 34"/>
              <a:gd name="T6" fmla="*/ 0 60000 65536"/>
              <a:gd name="T7" fmla="*/ 0 60000 65536"/>
              <a:gd name="T8" fmla="*/ 0 60000 65536"/>
              <a:gd name="T9" fmla="*/ 0 w 216"/>
              <a:gd name="T10" fmla="*/ 0 h 34"/>
              <a:gd name="T11" fmla="*/ 216 w 216"/>
              <a:gd name="T12" fmla="*/ 34 h 34"/>
            </a:gdLst>
            <a:ahLst/>
            <a:cxnLst>
              <a:cxn ang="T6">
                <a:pos x="T0" y="T1"/>
              </a:cxn>
              <a:cxn ang="T7">
                <a:pos x="T2" y="T3"/>
              </a:cxn>
              <a:cxn ang="T8">
                <a:pos x="T4" y="T5"/>
              </a:cxn>
            </a:cxnLst>
            <a:rect l="T9" t="T10" r="T11" b="T12"/>
            <a:pathLst>
              <a:path w="216" h="34">
                <a:moveTo>
                  <a:pt x="0" y="33"/>
                </a:moveTo>
                <a:lnTo>
                  <a:pt x="102" y="11"/>
                </a:lnTo>
                <a:lnTo>
                  <a:pt x="215" y="0"/>
                </a:lnTo>
              </a:path>
            </a:pathLst>
          </a:custGeom>
          <a:noFill/>
          <a:ln w="12700" cap="rnd" cmpd="sng">
            <a:solidFill>
              <a:srgbClr val="FAFD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68" name="Freeform 32">
            <a:extLst>
              <a:ext uri="{FF2B5EF4-FFF2-40B4-BE49-F238E27FC236}">
                <a16:creationId xmlns:a16="http://schemas.microsoft.com/office/drawing/2014/main" id="{67283C35-6D99-40D4-A707-7B4117EEF2FA}"/>
              </a:ext>
            </a:extLst>
          </p:cNvPr>
          <p:cNvSpPr>
            <a:spLocks/>
          </p:cNvSpPr>
          <p:nvPr/>
        </p:nvSpPr>
        <p:spPr bwMode="auto">
          <a:xfrm>
            <a:off x="2268538" y="4984750"/>
            <a:ext cx="323850" cy="20638"/>
          </a:xfrm>
          <a:custGeom>
            <a:avLst/>
            <a:gdLst>
              <a:gd name="T0" fmla="*/ 0 w 204"/>
              <a:gd name="T1" fmla="*/ 19050 h 13"/>
              <a:gd name="T2" fmla="*/ 160338 w 204"/>
              <a:gd name="T3" fmla="*/ 0 h 13"/>
              <a:gd name="T4" fmla="*/ 322263 w 204"/>
              <a:gd name="T5" fmla="*/ 0 h 13"/>
              <a:gd name="T6" fmla="*/ 0 60000 65536"/>
              <a:gd name="T7" fmla="*/ 0 60000 65536"/>
              <a:gd name="T8" fmla="*/ 0 60000 65536"/>
              <a:gd name="T9" fmla="*/ 0 w 204"/>
              <a:gd name="T10" fmla="*/ 0 h 13"/>
              <a:gd name="T11" fmla="*/ 204 w 204"/>
              <a:gd name="T12" fmla="*/ 13 h 13"/>
            </a:gdLst>
            <a:ahLst/>
            <a:cxnLst>
              <a:cxn ang="T6">
                <a:pos x="T0" y="T1"/>
              </a:cxn>
              <a:cxn ang="T7">
                <a:pos x="T2" y="T3"/>
              </a:cxn>
              <a:cxn ang="T8">
                <a:pos x="T4" y="T5"/>
              </a:cxn>
            </a:cxnLst>
            <a:rect l="T9" t="T10" r="T11" b="T12"/>
            <a:pathLst>
              <a:path w="204" h="13">
                <a:moveTo>
                  <a:pt x="0" y="12"/>
                </a:moveTo>
                <a:lnTo>
                  <a:pt x="101" y="0"/>
                </a:lnTo>
                <a:lnTo>
                  <a:pt x="203" y="0"/>
                </a:lnTo>
              </a:path>
            </a:pathLst>
          </a:custGeom>
          <a:solidFill>
            <a:srgbClr val="FAFD00"/>
          </a:solidFill>
          <a:ln w="12700" cap="rnd" cmpd="sng">
            <a:solidFill>
              <a:srgbClr val="FAFD00"/>
            </a:solidFill>
            <a:prstDash val="solid"/>
            <a:round/>
            <a:headEnd type="none" w="med" len="med"/>
            <a:tailEnd type="none" w="med" len="med"/>
          </a:ln>
        </p:spPr>
        <p:txBody>
          <a:bodyPr/>
          <a:lstStyle/>
          <a:p>
            <a:endParaRPr lang="es-MX"/>
          </a:p>
        </p:txBody>
      </p:sp>
      <p:sp>
        <p:nvSpPr>
          <p:cNvPr id="65569" name="Freeform 33">
            <a:extLst>
              <a:ext uri="{FF2B5EF4-FFF2-40B4-BE49-F238E27FC236}">
                <a16:creationId xmlns:a16="http://schemas.microsoft.com/office/drawing/2014/main" id="{CB11563F-81FE-41A4-BD07-F0EFC82ABE31}"/>
              </a:ext>
            </a:extLst>
          </p:cNvPr>
          <p:cNvSpPr>
            <a:spLocks/>
          </p:cNvSpPr>
          <p:nvPr/>
        </p:nvSpPr>
        <p:spPr bwMode="auto">
          <a:xfrm>
            <a:off x="2590800" y="4932363"/>
            <a:ext cx="323850" cy="53975"/>
          </a:xfrm>
          <a:custGeom>
            <a:avLst/>
            <a:gdLst>
              <a:gd name="T0" fmla="*/ 0 w 204"/>
              <a:gd name="T1" fmla="*/ 52388 h 34"/>
              <a:gd name="T2" fmla="*/ 161925 w 204"/>
              <a:gd name="T3" fmla="*/ 34925 h 34"/>
              <a:gd name="T4" fmla="*/ 322263 w 204"/>
              <a:gd name="T5" fmla="*/ 0 h 34"/>
              <a:gd name="T6" fmla="*/ 0 60000 65536"/>
              <a:gd name="T7" fmla="*/ 0 60000 65536"/>
              <a:gd name="T8" fmla="*/ 0 60000 65536"/>
              <a:gd name="T9" fmla="*/ 0 w 204"/>
              <a:gd name="T10" fmla="*/ 0 h 34"/>
              <a:gd name="T11" fmla="*/ 204 w 204"/>
              <a:gd name="T12" fmla="*/ 34 h 34"/>
            </a:gdLst>
            <a:ahLst/>
            <a:cxnLst>
              <a:cxn ang="T6">
                <a:pos x="T0" y="T1"/>
              </a:cxn>
              <a:cxn ang="T7">
                <a:pos x="T2" y="T3"/>
              </a:cxn>
              <a:cxn ang="T8">
                <a:pos x="T4" y="T5"/>
              </a:cxn>
            </a:cxnLst>
            <a:rect l="T9" t="T10" r="T11" b="T12"/>
            <a:pathLst>
              <a:path w="204" h="34">
                <a:moveTo>
                  <a:pt x="0" y="33"/>
                </a:moveTo>
                <a:lnTo>
                  <a:pt x="102" y="22"/>
                </a:lnTo>
                <a:lnTo>
                  <a:pt x="203" y="0"/>
                </a:lnTo>
              </a:path>
            </a:pathLst>
          </a:custGeom>
          <a:solidFill>
            <a:srgbClr val="FAFD00"/>
          </a:solidFill>
          <a:ln w="12700" cap="rnd" cmpd="sng">
            <a:solidFill>
              <a:srgbClr val="FAFD00"/>
            </a:solidFill>
            <a:prstDash val="solid"/>
            <a:round/>
            <a:headEnd type="none" w="med" len="med"/>
            <a:tailEnd type="none" w="med" len="med"/>
          </a:ln>
        </p:spPr>
        <p:txBody>
          <a:bodyPr/>
          <a:lstStyle/>
          <a:p>
            <a:endParaRPr lang="es-MX"/>
          </a:p>
        </p:txBody>
      </p:sp>
      <p:sp>
        <p:nvSpPr>
          <p:cNvPr id="65570" name="Freeform 34">
            <a:extLst>
              <a:ext uri="{FF2B5EF4-FFF2-40B4-BE49-F238E27FC236}">
                <a16:creationId xmlns:a16="http://schemas.microsoft.com/office/drawing/2014/main" id="{7E576ECE-3BEC-4387-9442-297A4624A996}"/>
              </a:ext>
            </a:extLst>
          </p:cNvPr>
          <p:cNvSpPr>
            <a:spLocks/>
          </p:cNvSpPr>
          <p:nvPr/>
        </p:nvSpPr>
        <p:spPr bwMode="auto">
          <a:xfrm>
            <a:off x="2913063" y="4878388"/>
            <a:ext cx="325437" cy="55562"/>
          </a:xfrm>
          <a:custGeom>
            <a:avLst/>
            <a:gdLst>
              <a:gd name="T0" fmla="*/ 0 w 205"/>
              <a:gd name="T1" fmla="*/ 53975 h 35"/>
              <a:gd name="T2" fmla="*/ 161925 w 205"/>
              <a:gd name="T3" fmla="*/ 17462 h 35"/>
              <a:gd name="T4" fmla="*/ 323850 w 205"/>
              <a:gd name="T5" fmla="*/ 0 h 35"/>
              <a:gd name="T6" fmla="*/ 0 60000 65536"/>
              <a:gd name="T7" fmla="*/ 0 60000 65536"/>
              <a:gd name="T8" fmla="*/ 0 60000 65536"/>
              <a:gd name="T9" fmla="*/ 0 w 205"/>
              <a:gd name="T10" fmla="*/ 0 h 35"/>
              <a:gd name="T11" fmla="*/ 205 w 205"/>
              <a:gd name="T12" fmla="*/ 35 h 35"/>
            </a:gdLst>
            <a:ahLst/>
            <a:cxnLst>
              <a:cxn ang="T6">
                <a:pos x="T0" y="T1"/>
              </a:cxn>
              <a:cxn ang="T7">
                <a:pos x="T2" y="T3"/>
              </a:cxn>
              <a:cxn ang="T8">
                <a:pos x="T4" y="T5"/>
              </a:cxn>
            </a:cxnLst>
            <a:rect l="T9" t="T10" r="T11" b="T12"/>
            <a:pathLst>
              <a:path w="205" h="35">
                <a:moveTo>
                  <a:pt x="0" y="34"/>
                </a:moveTo>
                <a:lnTo>
                  <a:pt x="102" y="11"/>
                </a:lnTo>
                <a:lnTo>
                  <a:pt x="204" y="0"/>
                </a:lnTo>
              </a:path>
            </a:pathLst>
          </a:custGeom>
          <a:solidFill>
            <a:srgbClr val="FAFD00"/>
          </a:solidFill>
          <a:ln w="12700" cap="rnd" cmpd="sng">
            <a:solidFill>
              <a:srgbClr val="FAFD00"/>
            </a:solidFill>
            <a:prstDash val="solid"/>
            <a:round/>
            <a:headEnd type="none" w="med" len="med"/>
            <a:tailEnd type="none" w="med" len="med"/>
          </a:ln>
        </p:spPr>
        <p:txBody>
          <a:bodyPr/>
          <a:lstStyle/>
          <a:p>
            <a:endParaRPr lang="es-MX"/>
          </a:p>
        </p:txBody>
      </p:sp>
      <p:sp>
        <p:nvSpPr>
          <p:cNvPr id="65571" name="Freeform 35">
            <a:extLst>
              <a:ext uri="{FF2B5EF4-FFF2-40B4-BE49-F238E27FC236}">
                <a16:creationId xmlns:a16="http://schemas.microsoft.com/office/drawing/2014/main" id="{0637ACB1-98B6-4089-8A48-DBB8601F3345}"/>
              </a:ext>
            </a:extLst>
          </p:cNvPr>
          <p:cNvSpPr>
            <a:spLocks/>
          </p:cNvSpPr>
          <p:nvPr/>
        </p:nvSpPr>
        <p:spPr bwMode="auto">
          <a:xfrm>
            <a:off x="3236913" y="4860925"/>
            <a:ext cx="323850" cy="19050"/>
          </a:xfrm>
          <a:custGeom>
            <a:avLst/>
            <a:gdLst>
              <a:gd name="T0" fmla="*/ 0 w 204"/>
              <a:gd name="T1" fmla="*/ 17463 h 12"/>
              <a:gd name="T2" fmla="*/ 160338 w 204"/>
              <a:gd name="T3" fmla="*/ 0 h 12"/>
              <a:gd name="T4" fmla="*/ 322263 w 204"/>
              <a:gd name="T5" fmla="*/ 0 h 12"/>
              <a:gd name="T6" fmla="*/ 0 60000 65536"/>
              <a:gd name="T7" fmla="*/ 0 60000 65536"/>
              <a:gd name="T8" fmla="*/ 0 60000 65536"/>
              <a:gd name="T9" fmla="*/ 0 w 204"/>
              <a:gd name="T10" fmla="*/ 0 h 12"/>
              <a:gd name="T11" fmla="*/ 204 w 204"/>
              <a:gd name="T12" fmla="*/ 12 h 12"/>
            </a:gdLst>
            <a:ahLst/>
            <a:cxnLst>
              <a:cxn ang="T6">
                <a:pos x="T0" y="T1"/>
              </a:cxn>
              <a:cxn ang="T7">
                <a:pos x="T2" y="T3"/>
              </a:cxn>
              <a:cxn ang="T8">
                <a:pos x="T4" y="T5"/>
              </a:cxn>
            </a:cxnLst>
            <a:rect l="T9" t="T10" r="T11" b="T12"/>
            <a:pathLst>
              <a:path w="204" h="12">
                <a:moveTo>
                  <a:pt x="0" y="11"/>
                </a:moveTo>
                <a:lnTo>
                  <a:pt x="101" y="0"/>
                </a:lnTo>
                <a:lnTo>
                  <a:pt x="203" y="0"/>
                </a:lnTo>
              </a:path>
            </a:pathLst>
          </a:custGeom>
          <a:solidFill>
            <a:srgbClr val="FAFD00"/>
          </a:solidFill>
          <a:ln w="12700" cap="rnd" cmpd="sng">
            <a:solidFill>
              <a:srgbClr val="FAFD00"/>
            </a:solidFill>
            <a:prstDash val="solid"/>
            <a:round/>
            <a:headEnd type="none" w="med" len="med"/>
            <a:tailEnd type="none" w="med" len="med"/>
          </a:ln>
        </p:spPr>
        <p:txBody>
          <a:bodyPr/>
          <a:lstStyle/>
          <a:p>
            <a:endParaRPr lang="es-MX"/>
          </a:p>
        </p:txBody>
      </p:sp>
      <p:sp>
        <p:nvSpPr>
          <p:cNvPr id="65572" name="Line 36">
            <a:extLst>
              <a:ext uri="{FF2B5EF4-FFF2-40B4-BE49-F238E27FC236}">
                <a16:creationId xmlns:a16="http://schemas.microsoft.com/office/drawing/2014/main" id="{D085870F-0CCC-48F2-BF37-5F9B49F87D1D}"/>
              </a:ext>
            </a:extLst>
          </p:cNvPr>
          <p:cNvSpPr>
            <a:spLocks noChangeShapeType="1"/>
          </p:cNvSpPr>
          <p:nvPr/>
        </p:nvSpPr>
        <p:spPr bwMode="auto">
          <a:xfrm flipV="1">
            <a:off x="3565525" y="4818063"/>
            <a:ext cx="309563" cy="49212"/>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73" name="Freeform 37">
            <a:extLst>
              <a:ext uri="{FF2B5EF4-FFF2-40B4-BE49-F238E27FC236}">
                <a16:creationId xmlns:a16="http://schemas.microsoft.com/office/drawing/2014/main" id="{8EC18912-6EAB-4334-97AE-743E147BEA91}"/>
              </a:ext>
            </a:extLst>
          </p:cNvPr>
          <p:cNvSpPr>
            <a:spLocks/>
          </p:cNvSpPr>
          <p:nvPr/>
        </p:nvSpPr>
        <p:spPr bwMode="auto">
          <a:xfrm>
            <a:off x="3881438" y="4789488"/>
            <a:ext cx="342900" cy="36512"/>
          </a:xfrm>
          <a:custGeom>
            <a:avLst/>
            <a:gdLst>
              <a:gd name="T0" fmla="*/ 0 w 216"/>
              <a:gd name="T1" fmla="*/ 34925 h 23"/>
              <a:gd name="T2" fmla="*/ 161925 w 216"/>
              <a:gd name="T3" fmla="*/ 17462 h 23"/>
              <a:gd name="T4" fmla="*/ 341313 w 216"/>
              <a:gd name="T5" fmla="*/ 0 h 23"/>
              <a:gd name="T6" fmla="*/ 0 60000 65536"/>
              <a:gd name="T7" fmla="*/ 0 60000 65536"/>
              <a:gd name="T8" fmla="*/ 0 60000 65536"/>
              <a:gd name="T9" fmla="*/ 0 w 216"/>
              <a:gd name="T10" fmla="*/ 0 h 23"/>
              <a:gd name="T11" fmla="*/ 216 w 216"/>
              <a:gd name="T12" fmla="*/ 23 h 23"/>
            </a:gdLst>
            <a:ahLst/>
            <a:cxnLst>
              <a:cxn ang="T6">
                <a:pos x="T0" y="T1"/>
              </a:cxn>
              <a:cxn ang="T7">
                <a:pos x="T2" y="T3"/>
              </a:cxn>
              <a:cxn ang="T8">
                <a:pos x="T4" y="T5"/>
              </a:cxn>
            </a:cxnLst>
            <a:rect l="T9" t="T10" r="T11" b="T12"/>
            <a:pathLst>
              <a:path w="216" h="23">
                <a:moveTo>
                  <a:pt x="0" y="22"/>
                </a:moveTo>
                <a:lnTo>
                  <a:pt x="102" y="11"/>
                </a:lnTo>
                <a:lnTo>
                  <a:pt x="215" y="0"/>
                </a:lnTo>
              </a:path>
            </a:pathLst>
          </a:custGeom>
          <a:solidFill>
            <a:srgbClr val="FAFD00"/>
          </a:solidFill>
          <a:ln w="12700" cap="rnd" cmpd="sng">
            <a:solidFill>
              <a:srgbClr val="FAFD00"/>
            </a:solidFill>
            <a:prstDash val="solid"/>
            <a:round/>
            <a:headEnd type="none" w="med" len="med"/>
            <a:tailEnd type="none" w="med" len="med"/>
          </a:ln>
        </p:spPr>
        <p:txBody>
          <a:bodyPr/>
          <a:lstStyle/>
          <a:p>
            <a:endParaRPr lang="es-MX"/>
          </a:p>
        </p:txBody>
      </p:sp>
      <p:sp>
        <p:nvSpPr>
          <p:cNvPr id="65574" name="Line 38">
            <a:extLst>
              <a:ext uri="{FF2B5EF4-FFF2-40B4-BE49-F238E27FC236}">
                <a16:creationId xmlns:a16="http://schemas.microsoft.com/office/drawing/2014/main" id="{66BE3D36-DA9E-4B29-AA9B-9F3F486DFA0D}"/>
              </a:ext>
            </a:extLst>
          </p:cNvPr>
          <p:cNvSpPr>
            <a:spLocks noChangeShapeType="1"/>
          </p:cNvSpPr>
          <p:nvPr/>
        </p:nvSpPr>
        <p:spPr bwMode="auto">
          <a:xfrm flipV="1">
            <a:off x="4229100" y="4764088"/>
            <a:ext cx="309563" cy="3175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75" name="Line 39">
            <a:extLst>
              <a:ext uri="{FF2B5EF4-FFF2-40B4-BE49-F238E27FC236}">
                <a16:creationId xmlns:a16="http://schemas.microsoft.com/office/drawing/2014/main" id="{91B4F178-D632-4493-B844-C06E715FF36F}"/>
              </a:ext>
            </a:extLst>
          </p:cNvPr>
          <p:cNvSpPr>
            <a:spLocks noChangeShapeType="1"/>
          </p:cNvSpPr>
          <p:nvPr/>
        </p:nvSpPr>
        <p:spPr bwMode="auto">
          <a:xfrm>
            <a:off x="4551363" y="4770438"/>
            <a:ext cx="311150"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76" name="Line 40">
            <a:extLst>
              <a:ext uri="{FF2B5EF4-FFF2-40B4-BE49-F238E27FC236}">
                <a16:creationId xmlns:a16="http://schemas.microsoft.com/office/drawing/2014/main" id="{F71ADE9D-CFA5-4100-B1D6-F361749285EF}"/>
              </a:ext>
            </a:extLst>
          </p:cNvPr>
          <p:cNvSpPr>
            <a:spLocks noChangeShapeType="1"/>
          </p:cNvSpPr>
          <p:nvPr/>
        </p:nvSpPr>
        <p:spPr bwMode="auto">
          <a:xfrm flipV="1">
            <a:off x="4875213" y="4746625"/>
            <a:ext cx="309562" cy="30163"/>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77" name="Line 41">
            <a:extLst>
              <a:ext uri="{FF2B5EF4-FFF2-40B4-BE49-F238E27FC236}">
                <a16:creationId xmlns:a16="http://schemas.microsoft.com/office/drawing/2014/main" id="{8D60FF2A-CC2D-4DA2-BF09-31C0756D07A8}"/>
              </a:ext>
            </a:extLst>
          </p:cNvPr>
          <p:cNvSpPr>
            <a:spLocks noChangeShapeType="1"/>
          </p:cNvSpPr>
          <p:nvPr/>
        </p:nvSpPr>
        <p:spPr bwMode="auto">
          <a:xfrm flipV="1">
            <a:off x="5197475" y="4729163"/>
            <a:ext cx="309563" cy="30162"/>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78" name="Line 42">
            <a:extLst>
              <a:ext uri="{FF2B5EF4-FFF2-40B4-BE49-F238E27FC236}">
                <a16:creationId xmlns:a16="http://schemas.microsoft.com/office/drawing/2014/main" id="{3CE6610C-104B-4102-95D6-40CA3A6F06B8}"/>
              </a:ext>
            </a:extLst>
          </p:cNvPr>
          <p:cNvSpPr>
            <a:spLocks noChangeShapeType="1"/>
          </p:cNvSpPr>
          <p:nvPr/>
        </p:nvSpPr>
        <p:spPr bwMode="auto">
          <a:xfrm flipV="1">
            <a:off x="5519738" y="4711700"/>
            <a:ext cx="309562" cy="30163"/>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79" name="Freeform 43">
            <a:extLst>
              <a:ext uri="{FF2B5EF4-FFF2-40B4-BE49-F238E27FC236}">
                <a16:creationId xmlns:a16="http://schemas.microsoft.com/office/drawing/2014/main" id="{071C9C04-5DCF-45A4-A0AC-C2B90BFE84F4}"/>
              </a:ext>
            </a:extLst>
          </p:cNvPr>
          <p:cNvSpPr>
            <a:spLocks/>
          </p:cNvSpPr>
          <p:nvPr/>
        </p:nvSpPr>
        <p:spPr bwMode="auto">
          <a:xfrm>
            <a:off x="5835650" y="4718050"/>
            <a:ext cx="342900" cy="1588"/>
          </a:xfrm>
          <a:custGeom>
            <a:avLst/>
            <a:gdLst>
              <a:gd name="T0" fmla="*/ 0 w 216"/>
              <a:gd name="T1" fmla="*/ 0 h 1"/>
              <a:gd name="T2" fmla="*/ 161925 w 216"/>
              <a:gd name="T3" fmla="*/ 0 h 1"/>
              <a:gd name="T4" fmla="*/ 341313 w 216"/>
              <a:gd name="T5" fmla="*/ 0 h 1"/>
              <a:gd name="T6" fmla="*/ 0 60000 65536"/>
              <a:gd name="T7" fmla="*/ 0 60000 65536"/>
              <a:gd name="T8" fmla="*/ 0 60000 65536"/>
              <a:gd name="T9" fmla="*/ 0 w 216"/>
              <a:gd name="T10" fmla="*/ 0 h 1"/>
              <a:gd name="T11" fmla="*/ 216 w 216"/>
              <a:gd name="T12" fmla="*/ 1 h 1"/>
            </a:gdLst>
            <a:ahLst/>
            <a:cxnLst>
              <a:cxn ang="T6">
                <a:pos x="T0" y="T1"/>
              </a:cxn>
              <a:cxn ang="T7">
                <a:pos x="T2" y="T3"/>
              </a:cxn>
              <a:cxn ang="T8">
                <a:pos x="T4" y="T5"/>
              </a:cxn>
            </a:cxnLst>
            <a:rect l="T9" t="T10" r="T11" b="T12"/>
            <a:pathLst>
              <a:path w="216" h="1">
                <a:moveTo>
                  <a:pt x="0" y="0"/>
                </a:moveTo>
                <a:lnTo>
                  <a:pt x="102" y="0"/>
                </a:lnTo>
                <a:lnTo>
                  <a:pt x="215" y="0"/>
                </a:lnTo>
              </a:path>
            </a:pathLst>
          </a:custGeom>
          <a:solidFill>
            <a:srgbClr val="FAFD00"/>
          </a:solidFill>
          <a:ln w="12700" cap="rnd" cmpd="sng">
            <a:solidFill>
              <a:srgbClr val="FAFD00"/>
            </a:solidFill>
            <a:prstDash val="solid"/>
            <a:round/>
            <a:headEnd type="none" w="med" len="med"/>
            <a:tailEnd type="none" w="med" len="med"/>
          </a:ln>
        </p:spPr>
        <p:txBody>
          <a:bodyPr/>
          <a:lstStyle/>
          <a:p>
            <a:endParaRPr lang="es-MX"/>
          </a:p>
        </p:txBody>
      </p:sp>
      <p:sp>
        <p:nvSpPr>
          <p:cNvPr id="65580" name="Line 44">
            <a:extLst>
              <a:ext uri="{FF2B5EF4-FFF2-40B4-BE49-F238E27FC236}">
                <a16:creationId xmlns:a16="http://schemas.microsoft.com/office/drawing/2014/main" id="{DC0D2C49-3D85-40E7-B56C-DE2A6229B86E}"/>
              </a:ext>
            </a:extLst>
          </p:cNvPr>
          <p:cNvSpPr>
            <a:spLocks noChangeShapeType="1"/>
          </p:cNvSpPr>
          <p:nvPr/>
        </p:nvSpPr>
        <p:spPr bwMode="auto">
          <a:xfrm>
            <a:off x="6183313" y="4718050"/>
            <a:ext cx="309562"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81" name="Freeform 45">
            <a:extLst>
              <a:ext uri="{FF2B5EF4-FFF2-40B4-BE49-F238E27FC236}">
                <a16:creationId xmlns:a16="http://schemas.microsoft.com/office/drawing/2014/main" id="{FE197F8D-5340-4EC4-B99E-72EA9864F7FC}"/>
              </a:ext>
            </a:extLst>
          </p:cNvPr>
          <p:cNvSpPr>
            <a:spLocks/>
          </p:cNvSpPr>
          <p:nvPr/>
        </p:nvSpPr>
        <p:spPr bwMode="auto">
          <a:xfrm>
            <a:off x="6499225" y="4718050"/>
            <a:ext cx="325438" cy="19050"/>
          </a:xfrm>
          <a:custGeom>
            <a:avLst/>
            <a:gdLst>
              <a:gd name="T0" fmla="*/ 0 w 205"/>
              <a:gd name="T1" fmla="*/ 0 h 12"/>
              <a:gd name="T2" fmla="*/ 161925 w 205"/>
              <a:gd name="T3" fmla="*/ 0 h 12"/>
              <a:gd name="T4" fmla="*/ 323850 w 205"/>
              <a:gd name="T5" fmla="*/ 17463 h 12"/>
              <a:gd name="T6" fmla="*/ 0 60000 65536"/>
              <a:gd name="T7" fmla="*/ 0 60000 65536"/>
              <a:gd name="T8" fmla="*/ 0 60000 65536"/>
              <a:gd name="T9" fmla="*/ 0 w 205"/>
              <a:gd name="T10" fmla="*/ 0 h 12"/>
              <a:gd name="T11" fmla="*/ 205 w 205"/>
              <a:gd name="T12" fmla="*/ 12 h 12"/>
            </a:gdLst>
            <a:ahLst/>
            <a:cxnLst>
              <a:cxn ang="T6">
                <a:pos x="T0" y="T1"/>
              </a:cxn>
              <a:cxn ang="T7">
                <a:pos x="T2" y="T3"/>
              </a:cxn>
              <a:cxn ang="T8">
                <a:pos x="T4" y="T5"/>
              </a:cxn>
            </a:cxnLst>
            <a:rect l="T9" t="T10" r="T11" b="T12"/>
            <a:pathLst>
              <a:path w="205" h="12">
                <a:moveTo>
                  <a:pt x="0" y="0"/>
                </a:moveTo>
                <a:lnTo>
                  <a:pt x="102" y="0"/>
                </a:lnTo>
                <a:lnTo>
                  <a:pt x="204" y="11"/>
                </a:lnTo>
              </a:path>
            </a:pathLst>
          </a:custGeom>
          <a:solidFill>
            <a:srgbClr val="FAFD00"/>
          </a:solidFill>
          <a:ln w="12700" cap="rnd" cmpd="sng">
            <a:solidFill>
              <a:srgbClr val="FAFD00"/>
            </a:solidFill>
            <a:prstDash val="solid"/>
            <a:round/>
            <a:headEnd type="none" w="med" len="med"/>
            <a:tailEnd type="none" w="med" len="med"/>
          </a:ln>
        </p:spPr>
        <p:txBody>
          <a:bodyPr/>
          <a:lstStyle/>
          <a:p>
            <a:endParaRPr lang="es-MX"/>
          </a:p>
        </p:txBody>
      </p:sp>
      <p:sp>
        <p:nvSpPr>
          <p:cNvPr id="65582" name="Line 46">
            <a:extLst>
              <a:ext uri="{FF2B5EF4-FFF2-40B4-BE49-F238E27FC236}">
                <a16:creationId xmlns:a16="http://schemas.microsoft.com/office/drawing/2014/main" id="{5F70A3E9-61DF-439A-8FC0-A95D8182A7B2}"/>
              </a:ext>
            </a:extLst>
          </p:cNvPr>
          <p:cNvSpPr>
            <a:spLocks noChangeShapeType="1"/>
          </p:cNvSpPr>
          <p:nvPr/>
        </p:nvSpPr>
        <p:spPr bwMode="auto">
          <a:xfrm>
            <a:off x="6829425" y="4735513"/>
            <a:ext cx="309563"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83" name="Freeform 47">
            <a:extLst>
              <a:ext uri="{FF2B5EF4-FFF2-40B4-BE49-F238E27FC236}">
                <a16:creationId xmlns:a16="http://schemas.microsoft.com/office/drawing/2014/main" id="{D90154BD-A427-4316-A1A7-AF444A0223D1}"/>
              </a:ext>
            </a:extLst>
          </p:cNvPr>
          <p:cNvSpPr>
            <a:spLocks/>
          </p:cNvSpPr>
          <p:nvPr/>
        </p:nvSpPr>
        <p:spPr bwMode="auto">
          <a:xfrm>
            <a:off x="1282700" y="5146675"/>
            <a:ext cx="323850" cy="19050"/>
          </a:xfrm>
          <a:custGeom>
            <a:avLst/>
            <a:gdLst>
              <a:gd name="T0" fmla="*/ 0 w 204"/>
              <a:gd name="T1" fmla="*/ 17463 h 12"/>
              <a:gd name="T2" fmla="*/ 160338 w 204"/>
              <a:gd name="T3" fmla="*/ 17463 h 12"/>
              <a:gd name="T4" fmla="*/ 322263 w 204"/>
              <a:gd name="T5" fmla="*/ 0 h 12"/>
              <a:gd name="T6" fmla="*/ 0 60000 65536"/>
              <a:gd name="T7" fmla="*/ 0 60000 65536"/>
              <a:gd name="T8" fmla="*/ 0 60000 65536"/>
              <a:gd name="T9" fmla="*/ 0 w 204"/>
              <a:gd name="T10" fmla="*/ 0 h 12"/>
              <a:gd name="T11" fmla="*/ 204 w 204"/>
              <a:gd name="T12" fmla="*/ 12 h 12"/>
            </a:gdLst>
            <a:ahLst/>
            <a:cxnLst>
              <a:cxn ang="T6">
                <a:pos x="T0" y="T1"/>
              </a:cxn>
              <a:cxn ang="T7">
                <a:pos x="T2" y="T3"/>
              </a:cxn>
              <a:cxn ang="T8">
                <a:pos x="T4" y="T5"/>
              </a:cxn>
            </a:cxnLst>
            <a:rect l="T9" t="T10" r="T11" b="T12"/>
            <a:pathLst>
              <a:path w="204" h="12">
                <a:moveTo>
                  <a:pt x="0" y="11"/>
                </a:moveTo>
                <a:lnTo>
                  <a:pt x="101" y="11"/>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84" name="Freeform 48">
            <a:extLst>
              <a:ext uri="{FF2B5EF4-FFF2-40B4-BE49-F238E27FC236}">
                <a16:creationId xmlns:a16="http://schemas.microsoft.com/office/drawing/2014/main" id="{124322E4-E0D2-4ED4-BA89-C358BD5647BF}"/>
              </a:ext>
            </a:extLst>
          </p:cNvPr>
          <p:cNvSpPr>
            <a:spLocks/>
          </p:cNvSpPr>
          <p:nvPr/>
        </p:nvSpPr>
        <p:spPr bwMode="auto">
          <a:xfrm>
            <a:off x="1604963" y="5056188"/>
            <a:ext cx="323850" cy="92075"/>
          </a:xfrm>
          <a:custGeom>
            <a:avLst/>
            <a:gdLst>
              <a:gd name="T0" fmla="*/ 0 w 204"/>
              <a:gd name="T1" fmla="*/ 90488 h 58"/>
              <a:gd name="T2" fmla="*/ 161925 w 204"/>
              <a:gd name="T3" fmla="*/ 53975 h 58"/>
              <a:gd name="T4" fmla="*/ 322263 w 204"/>
              <a:gd name="T5" fmla="*/ 0 h 58"/>
              <a:gd name="T6" fmla="*/ 0 60000 65536"/>
              <a:gd name="T7" fmla="*/ 0 60000 65536"/>
              <a:gd name="T8" fmla="*/ 0 60000 65536"/>
              <a:gd name="T9" fmla="*/ 0 w 204"/>
              <a:gd name="T10" fmla="*/ 0 h 58"/>
              <a:gd name="T11" fmla="*/ 204 w 204"/>
              <a:gd name="T12" fmla="*/ 58 h 58"/>
            </a:gdLst>
            <a:ahLst/>
            <a:cxnLst>
              <a:cxn ang="T6">
                <a:pos x="T0" y="T1"/>
              </a:cxn>
              <a:cxn ang="T7">
                <a:pos x="T2" y="T3"/>
              </a:cxn>
              <a:cxn ang="T8">
                <a:pos x="T4" y="T5"/>
              </a:cxn>
            </a:cxnLst>
            <a:rect l="T9" t="T10" r="T11" b="T12"/>
            <a:pathLst>
              <a:path w="204" h="58">
                <a:moveTo>
                  <a:pt x="0" y="57"/>
                </a:moveTo>
                <a:lnTo>
                  <a:pt x="102" y="34"/>
                </a:lnTo>
                <a:lnTo>
                  <a:pt x="203" y="0"/>
                </a:lnTo>
              </a:path>
            </a:pathLst>
          </a:custGeom>
          <a:noFill/>
          <a:ln w="12700" cap="rnd" cmpd="sng">
            <a:solidFill>
              <a:srgbClr val="DD9CB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85" name="Freeform 49">
            <a:extLst>
              <a:ext uri="{FF2B5EF4-FFF2-40B4-BE49-F238E27FC236}">
                <a16:creationId xmlns:a16="http://schemas.microsoft.com/office/drawing/2014/main" id="{9066A4C8-D9EF-43F0-AF48-B664C477C5ED}"/>
              </a:ext>
            </a:extLst>
          </p:cNvPr>
          <p:cNvSpPr>
            <a:spLocks/>
          </p:cNvSpPr>
          <p:nvPr/>
        </p:nvSpPr>
        <p:spPr bwMode="auto">
          <a:xfrm>
            <a:off x="1927225" y="4895850"/>
            <a:ext cx="342900" cy="161925"/>
          </a:xfrm>
          <a:custGeom>
            <a:avLst/>
            <a:gdLst>
              <a:gd name="T0" fmla="*/ 0 w 216"/>
              <a:gd name="T1" fmla="*/ 160338 h 102"/>
              <a:gd name="T2" fmla="*/ 161925 w 216"/>
              <a:gd name="T3" fmla="*/ 88900 h 102"/>
              <a:gd name="T4" fmla="*/ 341313 w 216"/>
              <a:gd name="T5" fmla="*/ 0 h 102"/>
              <a:gd name="T6" fmla="*/ 0 60000 65536"/>
              <a:gd name="T7" fmla="*/ 0 60000 65536"/>
              <a:gd name="T8" fmla="*/ 0 60000 65536"/>
              <a:gd name="T9" fmla="*/ 0 w 216"/>
              <a:gd name="T10" fmla="*/ 0 h 102"/>
              <a:gd name="T11" fmla="*/ 216 w 216"/>
              <a:gd name="T12" fmla="*/ 102 h 102"/>
            </a:gdLst>
            <a:ahLst/>
            <a:cxnLst>
              <a:cxn ang="T6">
                <a:pos x="T0" y="T1"/>
              </a:cxn>
              <a:cxn ang="T7">
                <a:pos x="T2" y="T3"/>
              </a:cxn>
              <a:cxn ang="T8">
                <a:pos x="T4" y="T5"/>
              </a:cxn>
            </a:cxnLst>
            <a:rect l="T9" t="T10" r="T11" b="T12"/>
            <a:pathLst>
              <a:path w="216" h="102">
                <a:moveTo>
                  <a:pt x="0" y="101"/>
                </a:moveTo>
                <a:lnTo>
                  <a:pt x="102" y="56"/>
                </a:lnTo>
                <a:lnTo>
                  <a:pt x="215" y="0"/>
                </a:lnTo>
              </a:path>
            </a:pathLst>
          </a:custGeom>
          <a:noFill/>
          <a:ln w="12700" cap="rnd" cmpd="sng">
            <a:solidFill>
              <a:srgbClr val="DD9CB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86" name="Freeform 50">
            <a:extLst>
              <a:ext uri="{FF2B5EF4-FFF2-40B4-BE49-F238E27FC236}">
                <a16:creationId xmlns:a16="http://schemas.microsoft.com/office/drawing/2014/main" id="{F3686F27-EA6F-41A9-B155-A6F8E9C2CF28}"/>
              </a:ext>
            </a:extLst>
          </p:cNvPr>
          <p:cNvSpPr>
            <a:spLocks/>
          </p:cNvSpPr>
          <p:nvPr/>
        </p:nvSpPr>
        <p:spPr bwMode="auto">
          <a:xfrm>
            <a:off x="2268538" y="4646613"/>
            <a:ext cx="323850" cy="250825"/>
          </a:xfrm>
          <a:custGeom>
            <a:avLst/>
            <a:gdLst>
              <a:gd name="T0" fmla="*/ 0 w 204"/>
              <a:gd name="T1" fmla="*/ 249238 h 158"/>
              <a:gd name="T2" fmla="*/ 88900 w 204"/>
              <a:gd name="T3" fmla="*/ 195262 h 158"/>
              <a:gd name="T4" fmla="*/ 160338 w 204"/>
              <a:gd name="T5" fmla="*/ 123825 h 158"/>
              <a:gd name="T6" fmla="*/ 250825 w 204"/>
              <a:gd name="T7" fmla="*/ 52388 h 158"/>
              <a:gd name="T8" fmla="*/ 322263 w 204"/>
              <a:gd name="T9" fmla="*/ 0 h 158"/>
              <a:gd name="T10" fmla="*/ 0 60000 65536"/>
              <a:gd name="T11" fmla="*/ 0 60000 65536"/>
              <a:gd name="T12" fmla="*/ 0 60000 65536"/>
              <a:gd name="T13" fmla="*/ 0 60000 65536"/>
              <a:gd name="T14" fmla="*/ 0 60000 65536"/>
              <a:gd name="T15" fmla="*/ 0 w 204"/>
              <a:gd name="T16" fmla="*/ 0 h 158"/>
              <a:gd name="T17" fmla="*/ 204 w 204"/>
              <a:gd name="T18" fmla="*/ 158 h 158"/>
            </a:gdLst>
            <a:ahLst/>
            <a:cxnLst>
              <a:cxn ang="T10">
                <a:pos x="T0" y="T1"/>
              </a:cxn>
              <a:cxn ang="T11">
                <a:pos x="T2" y="T3"/>
              </a:cxn>
              <a:cxn ang="T12">
                <a:pos x="T4" y="T5"/>
              </a:cxn>
              <a:cxn ang="T13">
                <a:pos x="T6" y="T7"/>
              </a:cxn>
              <a:cxn ang="T14">
                <a:pos x="T8" y="T9"/>
              </a:cxn>
            </a:cxnLst>
            <a:rect l="T15" t="T16" r="T17" b="T18"/>
            <a:pathLst>
              <a:path w="204" h="158">
                <a:moveTo>
                  <a:pt x="0" y="157"/>
                </a:moveTo>
                <a:lnTo>
                  <a:pt x="56" y="123"/>
                </a:lnTo>
                <a:lnTo>
                  <a:pt x="101" y="78"/>
                </a:lnTo>
                <a:lnTo>
                  <a:pt x="158" y="33"/>
                </a:lnTo>
                <a:lnTo>
                  <a:pt x="203" y="0"/>
                </a:lnTo>
              </a:path>
            </a:pathLst>
          </a:custGeom>
          <a:noFill/>
          <a:ln w="12700" cap="rnd" cmpd="sng">
            <a:solidFill>
              <a:srgbClr val="DD9CB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87" name="Freeform 51">
            <a:extLst>
              <a:ext uri="{FF2B5EF4-FFF2-40B4-BE49-F238E27FC236}">
                <a16:creationId xmlns:a16="http://schemas.microsoft.com/office/drawing/2014/main" id="{85254F52-72C8-48FE-B9EA-15789CC66B6D}"/>
              </a:ext>
            </a:extLst>
          </p:cNvPr>
          <p:cNvSpPr>
            <a:spLocks/>
          </p:cNvSpPr>
          <p:nvPr/>
        </p:nvSpPr>
        <p:spPr bwMode="auto">
          <a:xfrm>
            <a:off x="2590800" y="4484688"/>
            <a:ext cx="323850" cy="163512"/>
          </a:xfrm>
          <a:custGeom>
            <a:avLst/>
            <a:gdLst>
              <a:gd name="T0" fmla="*/ 0 w 204"/>
              <a:gd name="T1" fmla="*/ 161925 h 103"/>
              <a:gd name="T2" fmla="*/ 161925 w 204"/>
              <a:gd name="T3" fmla="*/ 71437 h 103"/>
              <a:gd name="T4" fmla="*/ 322263 w 204"/>
              <a:gd name="T5" fmla="*/ 0 h 103"/>
              <a:gd name="T6" fmla="*/ 0 60000 65536"/>
              <a:gd name="T7" fmla="*/ 0 60000 65536"/>
              <a:gd name="T8" fmla="*/ 0 60000 65536"/>
              <a:gd name="T9" fmla="*/ 0 w 204"/>
              <a:gd name="T10" fmla="*/ 0 h 103"/>
              <a:gd name="T11" fmla="*/ 204 w 204"/>
              <a:gd name="T12" fmla="*/ 103 h 103"/>
            </a:gdLst>
            <a:ahLst/>
            <a:cxnLst>
              <a:cxn ang="T6">
                <a:pos x="T0" y="T1"/>
              </a:cxn>
              <a:cxn ang="T7">
                <a:pos x="T2" y="T3"/>
              </a:cxn>
              <a:cxn ang="T8">
                <a:pos x="T4" y="T5"/>
              </a:cxn>
            </a:cxnLst>
            <a:rect l="T9" t="T10" r="T11" b="T12"/>
            <a:pathLst>
              <a:path w="204" h="103">
                <a:moveTo>
                  <a:pt x="0" y="102"/>
                </a:moveTo>
                <a:lnTo>
                  <a:pt x="102" y="45"/>
                </a:lnTo>
                <a:lnTo>
                  <a:pt x="203" y="0"/>
                </a:lnTo>
              </a:path>
            </a:pathLst>
          </a:custGeom>
          <a:noFill/>
          <a:ln w="12700"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88" name="Line 52">
            <a:extLst>
              <a:ext uri="{FF2B5EF4-FFF2-40B4-BE49-F238E27FC236}">
                <a16:creationId xmlns:a16="http://schemas.microsoft.com/office/drawing/2014/main" id="{97BDDE8D-5958-4E02-A43A-9A886CB4A4DF}"/>
              </a:ext>
            </a:extLst>
          </p:cNvPr>
          <p:cNvSpPr>
            <a:spLocks noChangeShapeType="1"/>
          </p:cNvSpPr>
          <p:nvPr/>
        </p:nvSpPr>
        <p:spPr bwMode="auto">
          <a:xfrm flipV="1">
            <a:off x="2919413" y="4318000"/>
            <a:ext cx="311150" cy="17303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89" name="Freeform 53">
            <a:extLst>
              <a:ext uri="{FF2B5EF4-FFF2-40B4-BE49-F238E27FC236}">
                <a16:creationId xmlns:a16="http://schemas.microsoft.com/office/drawing/2014/main" id="{F8C200E6-55D4-4CF8-9CBD-8FB954B0B6B1}"/>
              </a:ext>
            </a:extLst>
          </p:cNvPr>
          <p:cNvSpPr>
            <a:spLocks/>
          </p:cNvSpPr>
          <p:nvPr/>
        </p:nvSpPr>
        <p:spPr bwMode="auto">
          <a:xfrm>
            <a:off x="3236913" y="4181475"/>
            <a:ext cx="323850" cy="144463"/>
          </a:xfrm>
          <a:custGeom>
            <a:avLst/>
            <a:gdLst>
              <a:gd name="T0" fmla="*/ 0 w 204"/>
              <a:gd name="T1" fmla="*/ 142875 h 91"/>
              <a:gd name="T2" fmla="*/ 160338 w 204"/>
              <a:gd name="T3" fmla="*/ 71438 h 91"/>
              <a:gd name="T4" fmla="*/ 322263 w 204"/>
              <a:gd name="T5" fmla="*/ 0 h 91"/>
              <a:gd name="T6" fmla="*/ 0 60000 65536"/>
              <a:gd name="T7" fmla="*/ 0 60000 65536"/>
              <a:gd name="T8" fmla="*/ 0 60000 65536"/>
              <a:gd name="T9" fmla="*/ 0 w 204"/>
              <a:gd name="T10" fmla="*/ 0 h 91"/>
              <a:gd name="T11" fmla="*/ 204 w 204"/>
              <a:gd name="T12" fmla="*/ 91 h 91"/>
            </a:gdLst>
            <a:ahLst/>
            <a:cxnLst>
              <a:cxn ang="T6">
                <a:pos x="T0" y="T1"/>
              </a:cxn>
              <a:cxn ang="T7">
                <a:pos x="T2" y="T3"/>
              </a:cxn>
              <a:cxn ang="T8">
                <a:pos x="T4" y="T5"/>
              </a:cxn>
            </a:cxnLst>
            <a:rect l="T9" t="T10" r="T11" b="T12"/>
            <a:pathLst>
              <a:path w="204" h="91">
                <a:moveTo>
                  <a:pt x="0" y="90"/>
                </a:moveTo>
                <a:lnTo>
                  <a:pt x="101" y="45"/>
                </a:lnTo>
                <a:lnTo>
                  <a:pt x="203" y="0"/>
                </a:lnTo>
              </a:path>
            </a:pathLst>
          </a:custGeom>
          <a:noFill/>
          <a:ln w="12700"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90" name="Freeform 54">
            <a:extLst>
              <a:ext uri="{FF2B5EF4-FFF2-40B4-BE49-F238E27FC236}">
                <a16:creationId xmlns:a16="http://schemas.microsoft.com/office/drawing/2014/main" id="{BF06601D-DBCD-4E23-A0ED-C9636BAD353E}"/>
              </a:ext>
            </a:extLst>
          </p:cNvPr>
          <p:cNvSpPr>
            <a:spLocks/>
          </p:cNvSpPr>
          <p:nvPr/>
        </p:nvSpPr>
        <p:spPr bwMode="auto">
          <a:xfrm>
            <a:off x="3559175" y="4075113"/>
            <a:ext cx="323850" cy="107950"/>
          </a:xfrm>
          <a:custGeom>
            <a:avLst/>
            <a:gdLst>
              <a:gd name="T0" fmla="*/ 0 w 204"/>
              <a:gd name="T1" fmla="*/ 106363 h 68"/>
              <a:gd name="T2" fmla="*/ 161925 w 204"/>
              <a:gd name="T3" fmla="*/ 52388 h 68"/>
              <a:gd name="T4" fmla="*/ 322263 w 204"/>
              <a:gd name="T5" fmla="*/ 0 h 68"/>
              <a:gd name="T6" fmla="*/ 0 60000 65536"/>
              <a:gd name="T7" fmla="*/ 0 60000 65536"/>
              <a:gd name="T8" fmla="*/ 0 60000 65536"/>
              <a:gd name="T9" fmla="*/ 0 w 204"/>
              <a:gd name="T10" fmla="*/ 0 h 68"/>
              <a:gd name="T11" fmla="*/ 204 w 204"/>
              <a:gd name="T12" fmla="*/ 68 h 68"/>
            </a:gdLst>
            <a:ahLst/>
            <a:cxnLst>
              <a:cxn ang="T6">
                <a:pos x="T0" y="T1"/>
              </a:cxn>
              <a:cxn ang="T7">
                <a:pos x="T2" y="T3"/>
              </a:cxn>
              <a:cxn ang="T8">
                <a:pos x="T4" y="T5"/>
              </a:cxn>
            </a:cxnLst>
            <a:rect l="T9" t="T10" r="T11" b="T12"/>
            <a:pathLst>
              <a:path w="204" h="68">
                <a:moveTo>
                  <a:pt x="0" y="67"/>
                </a:moveTo>
                <a:lnTo>
                  <a:pt x="102" y="33"/>
                </a:lnTo>
                <a:lnTo>
                  <a:pt x="203"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591" name="Freeform 55">
            <a:extLst>
              <a:ext uri="{FF2B5EF4-FFF2-40B4-BE49-F238E27FC236}">
                <a16:creationId xmlns:a16="http://schemas.microsoft.com/office/drawing/2014/main" id="{6169CB4B-14FB-4548-8035-EE26DADF57A5}"/>
              </a:ext>
            </a:extLst>
          </p:cNvPr>
          <p:cNvSpPr>
            <a:spLocks/>
          </p:cNvSpPr>
          <p:nvPr/>
        </p:nvSpPr>
        <p:spPr bwMode="auto">
          <a:xfrm>
            <a:off x="3881438" y="3967163"/>
            <a:ext cx="342900" cy="109537"/>
          </a:xfrm>
          <a:custGeom>
            <a:avLst/>
            <a:gdLst>
              <a:gd name="T0" fmla="*/ 0 w 216"/>
              <a:gd name="T1" fmla="*/ 107950 h 69"/>
              <a:gd name="T2" fmla="*/ 161925 w 216"/>
              <a:gd name="T3" fmla="*/ 53975 h 69"/>
              <a:gd name="T4" fmla="*/ 341313 w 216"/>
              <a:gd name="T5" fmla="*/ 0 h 69"/>
              <a:gd name="T6" fmla="*/ 0 60000 65536"/>
              <a:gd name="T7" fmla="*/ 0 60000 65536"/>
              <a:gd name="T8" fmla="*/ 0 60000 65536"/>
              <a:gd name="T9" fmla="*/ 0 w 216"/>
              <a:gd name="T10" fmla="*/ 0 h 69"/>
              <a:gd name="T11" fmla="*/ 216 w 216"/>
              <a:gd name="T12" fmla="*/ 69 h 69"/>
            </a:gdLst>
            <a:ahLst/>
            <a:cxnLst>
              <a:cxn ang="T6">
                <a:pos x="T0" y="T1"/>
              </a:cxn>
              <a:cxn ang="T7">
                <a:pos x="T2" y="T3"/>
              </a:cxn>
              <a:cxn ang="T8">
                <a:pos x="T4" y="T5"/>
              </a:cxn>
            </a:cxnLst>
            <a:rect l="T9" t="T10" r="T11" b="T12"/>
            <a:pathLst>
              <a:path w="216" h="69">
                <a:moveTo>
                  <a:pt x="0" y="68"/>
                </a:moveTo>
                <a:lnTo>
                  <a:pt x="102" y="34"/>
                </a:lnTo>
                <a:lnTo>
                  <a:pt x="215" y="0"/>
                </a:lnTo>
              </a:path>
            </a:pathLst>
          </a:custGeom>
          <a:noFill/>
          <a:ln w="12700"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592" name="Freeform 56">
            <a:extLst>
              <a:ext uri="{FF2B5EF4-FFF2-40B4-BE49-F238E27FC236}">
                <a16:creationId xmlns:a16="http://schemas.microsoft.com/office/drawing/2014/main" id="{B46D11B6-2295-4662-8ADA-B4512C230D94}"/>
              </a:ext>
            </a:extLst>
          </p:cNvPr>
          <p:cNvSpPr>
            <a:spLocks/>
          </p:cNvSpPr>
          <p:nvPr/>
        </p:nvSpPr>
        <p:spPr bwMode="auto">
          <a:xfrm>
            <a:off x="4222750" y="3913188"/>
            <a:ext cx="323850" cy="55562"/>
          </a:xfrm>
          <a:custGeom>
            <a:avLst/>
            <a:gdLst>
              <a:gd name="T0" fmla="*/ 0 w 204"/>
              <a:gd name="T1" fmla="*/ 53975 h 35"/>
              <a:gd name="T2" fmla="*/ 161925 w 204"/>
              <a:gd name="T3" fmla="*/ 19050 h 35"/>
              <a:gd name="T4" fmla="*/ 322263 w 204"/>
              <a:gd name="T5" fmla="*/ 0 h 35"/>
              <a:gd name="T6" fmla="*/ 0 60000 65536"/>
              <a:gd name="T7" fmla="*/ 0 60000 65536"/>
              <a:gd name="T8" fmla="*/ 0 60000 65536"/>
              <a:gd name="T9" fmla="*/ 0 w 204"/>
              <a:gd name="T10" fmla="*/ 0 h 35"/>
              <a:gd name="T11" fmla="*/ 204 w 204"/>
              <a:gd name="T12" fmla="*/ 35 h 35"/>
            </a:gdLst>
            <a:ahLst/>
            <a:cxnLst>
              <a:cxn ang="T6">
                <a:pos x="T0" y="T1"/>
              </a:cxn>
              <a:cxn ang="T7">
                <a:pos x="T2" y="T3"/>
              </a:cxn>
              <a:cxn ang="T8">
                <a:pos x="T4" y="T5"/>
              </a:cxn>
            </a:cxnLst>
            <a:rect l="T9" t="T10" r="T11" b="T12"/>
            <a:pathLst>
              <a:path w="204" h="35">
                <a:moveTo>
                  <a:pt x="0" y="34"/>
                </a:moveTo>
                <a:lnTo>
                  <a:pt x="102" y="12"/>
                </a:lnTo>
                <a:lnTo>
                  <a:pt x="203"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593" name="Line 57">
            <a:extLst>
              <a:ext uri="{FF2B5EF4-FFF2-40B4-BE49-F238E27FC236}">
                <a16:creationId xmlns:a16="http://schemas.microsoft.com/office/drawing/2014/main" id="{C44B234F-1108-4E0D-A0A9-9B058FF76D50}"/>
              </a:ext>
            </a:extLst>
          </p:cNvPr>
          <p:cNvSpPr>
            <a:spLocks noChangeShapeType="1"/>
          </p:cNvSpPr>
          <p:nvPr/>
        </p:nvSpPr>
        <p:spPr bwMode="auto">
          <a:xfrm flipV="1">
            <a:off x="4551363" y="3871913"/>
            <a:ext cx="311150" cy="4762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94" name="Line 58">
            <a:extLst>
              <a:ext uri="{FF2B5EF4-FFF2-40B4-BE49-F238E27FC236}">
                <a16:creationId xmlns:a16="http://schemas.microsoft.com/office/drawing/2014/main" id="{2BF19F89-F095-4135-BBEC-A8D8796041E2}"/>
              </a:ext>
            </a:extLst>
          </p:cNvPr>
          <p:cNvSpPr>
            <a:spLocks noChangeShapeType="1"/>
          </p:cNvSpPr>
          <p:nvPr/>
        </p:nvSpPr>
        <p:spPr bwMode="auto">
          <a:xfrm flipV="1">
            <a:off x="4875213" y="3835400"/>
            <a:ext cx="309562" cy="4921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95" name="Line 59">
            <a:extLst>
              <a:ext uri="{FF2B5EF4-FFF2-40B4-BE49-F238E27FC236}">
                <a16:creationId xmlns:a16="http://schemas.microsoft.com/office/drawing/2014/main" id="{C95D73AE-F14D-4157-BCA4-3CBBEDAA3C3D}"/>
              </a:ext>
            </a:extLst>
          </p:cNvPr>
          <p:cNvSpPr>
            <a:spLocks noChangeShapeType="1"/>
          </p:cNvSpPr>
          <p:nvPr/>
        </p:nvSpPr>
        <p:spPr bwMode="auto">
          <a:xfrm flipV="1">
            <a:off x="5197475" y="3817938"/>
            <a:ext cx="309563" cy="3016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96" name="Freeform 60">
            <a:extLst>
              <a:ext uri="{FF2B5EF4-FFF2-40B4-BE49-F238E27FC236}">
                <a16:creationId xmlns:a16="http://schemas.microsoft.com/office/drawing/2014/main" id="{16C85475-369C-4F48-9789-77039B96EF7B}"/>
              </a:ext>
            </a:extLst>
          </p:cNvPr>
          <p:cNvSpPr>
            <a:spLocks/>
          </p:cNvSpPr>
          <p:nvPr/>
        </p:nvSpPr>
        <p:spPr bwMode="auto">
          <a:xfrm>
            <a:off x="5513388" y="3824288"/>
            <a:ext cx="323850" cy="1587"/>
          </a:xfrm>
          <a:custGeom>
            <a:avLst/>
            <a:gdLst>
              <a:gd name="T0" fmla="*/ 0 w 204"/>
              <a:gd name="T1" fmla="*/ 0 h 1"/>
              <a:gd name="T2" fmla="*/ 161925 w 204"/>
              <a:gd name="T3" fmla="*/ 0 h 1"/>
              <a:gd name="T4" fmla="*/ 322263 w 204"/>
              <a:gd name="T5" fmla="*/ 0 h 1"/>
              <a:gd name="T6" fmla="*/ 0 60000 65536"/>
              <a:gd name="T7" fmla="*/ 0 60000 65536"/>
              <a:gd name="T8" fmla="*/ 0 60000 65536"/>
              <a:gd name="T9" fmla="*/ 0 w 204"/>
              <a:gd name="T10" fmla="*/ 0 h 1"/>
              <a:gd name="T11" fmla="*/ 204 w 204"/>
              <a:gd name="T12" fmla="*/ 1 h 1"/>
            </a:gdLst>
            <a:ahLst/>
            <a:cxnLst>
              <a:cxn ang="T6">
                <a:pos x="T0" y="T1"/>
              </a:cxn>
              <a:cxn ang="T7">
                <a:pos x="T2" y="T3"/>
              </a:cxn>
              <a:cxn ang="T8">
                <a:pos x="T4" y="T5"/>
              </a:cxn>
            </a:cxnLst>
            <a:rect l="T9" t="T10" r="T11" b="T12"/>
            <a:pathLst>
              <a:path w="204" h="1">
                <a:moveTo>
                  <a:pt x="0" y="0"/>
                </a:moveTo>
                <a:lnTo>
                  <a:pt x="102" y="0"/>
                </a:lnTo>
                <a:lnTo>
                  <a:pt x="203"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597" name="Freeform 61">
            <a:extLst>
              <a:ext uri="{FF2B5EF4-FFF2-40B4-BE49-F238E27FC236}">
                <a16:creationId xmlns:a16="http://schemas.microsoft.com/office/drawing/2014/main" id="{9D9579BE-7BF1-4A95-A93F-9FC786F9E6DC}"/>
              </a:ext>
            </a:extLst>
          </p:cNvPr>
          <p:cNvSpPr>
            <a:spLocks/>
          </p:cNvSpPr>
          <p:nvPr/>
        </p:nvSpPr>
        <p:spPr bwMode="auto">
          <a:xfrm>
            <a:off x="5835650" y="3789363"/>
            <a:ext cx="342900" cy="36512"/>
          </a:xfrm>
          <a:custGeom>
            <a:avLst/>
            <a:gdLst>
              <a:gd name="T0" fmla="*/ 0 w 216"/>
              <a:gd name="T1" fmla="*/ 34925 h 23"/>
              <a:gd name="T2" fmla="*/ 161925 w 216"/>
              <a:gd name="T3" fmla="*/ 17462 h 23"/>
              <a:gd name="T4" fmla="*/ 341313 w 216"/>
              <a:gd name="T5" fmla="*/ 0 h 23"/>
              <a:gd name="T6" fmla="*/ 0 60000 65536"/>
              <a:gd name="T7" fmla="*/ 0 60000 65536"/>
              <a:gd name="T8" fmla="*/ 0 60000 65536"/>
              <a:gd name="T9" fmla="*/ 0 w 216"/>
              <a:gd name="T10" fmla="*/ 0 h 23"/>
              <a:gd name="T11" fmla="*/ 216 w 216"/>
              <a:gd name="T12" fmla="*/ 23 h 23"/>
            </a:gdLst>
            <a:ahLst/>
            <a:cxnLst>
              <a:cxn ang="T6">
                <a:pos x="T0" y="T1"/>
              </a:cxn>
              <a:cxn ang="T7">
                <a:pos x="T2" y="T3"/>
              </a:cxn>
              <a:cxn ang="T8">
                <a:pos x="T4" y="T5"/>
              </a:cxn>
            </a:cxnLst>
            <a:rect l="T9" t="T10" r="T11" b="T12"/>
            <a:pathLst>
              <a:path w="216" h="23">
                <a:moveTo>
                  <a:pt x="0" y="22"/>
                </a:moveTo>
                <a:lnTo>
                  <a:pt x="102" y="11"/>
                </a:lnTo>
                <a:lnTo>
                  <a:pt x="215"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598" name="Line 62">
            <a:extLst>
              <a:ext uri="{FF2B5EF4-FFF2-40B4-BE49-F238E27FC236}">
                <a16:creationId xmlns:a16="http://schemas.microsoft.com/office/drawing/2014/main" id="{9CD525F7-6C29-4DFF-92D3-F0C5756266EA}"/>
              </a:ext>
            </a:extLst>
          </p:cNvPr>
          <p:cNvSpPr>
            <a:spLocks noChangeShapeType="1"/>
          </p:cNvSpPr>
          <p:nvPr/>
        </p:nvSpPr>
        <p:spPr bwMode="auto">
          <a:xfrm>
            <a:off x="6183313" y="3789363"/>
            <a:ext cx="309562" cy="0"/>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599" name="Freeform 63">
            <a:extLst>
              <a:ext uri="{FF2B5EF4-FFF2-40B4-BE49-F238E27FC236}">
                <a16:creationId xmlns:a16="http://schemas.microsoft.com/office/drawing/2014/main" id="{7508FADA-5D1C-49C9-9ABC-5184026CBE13}"/>
              </a:ext>
            </a:extLst>
          </p:cNvPr>
          <p:cNvSpPr>
            <a:spLocks/>
          </p:cNvSpPr>
          <p:nvPr/>
        </p:nvSpPr>
        <p:spPr bwMode="auto">
          <a:xfrm>
            <a:off x="6499225" y="3789363"/>
            <a:ext cx="325438" cy="36512"/>
          </a:xfrm>
          <a:custGeom>
            <a:avLst/>
            <a:gdLst>
              <a:gd name="T0" fmla="*/ 0 w 205"/>
              <a:gd name="T1" fmla="*/ 0 h 23"/>
              <a:gd name="T2" fmla="*/ 161925 w 205"/>
              <a:gd name="T3" fmla="*/ 17462 h 23"/>
              <a:gd name="T4" fmla="*/ 323850 w 205"/>
              <a:gd name="T5" fmla="*/ 34925 h 23"/>
              <a:gd name="T6" fmla="*/ 0 60000 65536"/>
              <a:gd name="T7" fmla="*/ 0 60000 65536"/>
              <a:gd name="T8" fmla="*/ 0 60000 65536"/>
              <a:gd name="T9" fmla="*/ 0 w 205"/>
              <a:gd name="T10" fmla="*/ 0 h 23"/>
              <a:gd name="T11" fmla="*/ 205 w 205"/>
              <a:gd name="T12" fmla="*/ 23 h 23"/>
            </a:gdLst>
            <a:ahLst/>
            <a:cxnLst>
              <a:cxn ang="T6">
                <a:pos x="T0" y="T1"/>
              </a:cxn>
              <a:cxn ang="T7">
                <a:pos x="T2" y="T3"/>
              </a:cxn>
              <a:cxn ang="T8">
                <a:pos x="T4" y="T5"/>
              </a:cxn>
            </a:cxnLst>
            <a:rect l="T9" t="T10" r="T11" b="T12"/>
            <a:pathLst>
              <a:path w="205" h="23">
                <a:moveTo>
                  <a:pt x="0" y="0"/>
                </a:moveTo>
                <a:lnTo>
                  <a:pt x="102" y="11"/>
                </a:lnTo>
                <a:lnTo>
                  <a:pt x="204" y="22"/>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00" name="Line 64">
            <a:extLst>
              <a:ext uri="{FF2B5EF4-FFF2-40B4-BE49-F238E27FC236}">
                <a16:creationId xmlns:a16="http://schemas.microsoft.com/office/drawing/2014/main" id="{E259B425-6439-47F4-93B6-8893D025AA8A}"/>
              </a:ext>
            </a:extLst>
          </p:cNvPr>
          <p:cNvSpPr>
            <a:spLocks noChangeShapeType="1"/>
          </p:cNvSpPr>
          <p:nvPr/>
        </p:nvSpPr>
        <p:spPr bwMode="auto">
          <a:xfrm>
            <a:off x="6829425" y="3830638"/>
            <a:ext cx="309563" cy="4127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01" name="Freeform 65">
            <a:extLst>
              <a:ext uri="{FF2B5EF4-FFF2-40B4-BE49-F238E27FC236}">
                <a16:creationId xmlns:a16="http://schemas.microsoft.com/office/drawing/2014/main" id="{654DE427-82ED-44EB-B69F-920BB5D05605}"/>
              </a:ext>
            </a:extLst>
          </p:cNvPr>
          <p:cNvSpPr>
            <a:spLocks/>
          </p:cNvSpPr>
          <p:nvPr/>
        </p:nvSpPr>
        <p:spPr bwMode="auto">
          <a:xfrm>
            <a:off x="1282700" y="5146675"/>
            <a:ext cx="323850" cy="19050"/>
          </a:xfrm>
          <a:custGeom>
            <a:avLst/>
            <a:gdLst>
              <a:gd name="T0" fmla="*/ 0 w 204"/>
              <a:gd name="T1" fmla="*/ 17463 h 12"/>
              <a:gd name="T2" fmla="*/ 160338 w 204"/>
              <a:gd name="T3" fmla="*/ 17463 h 12"/>
              <a:gd name="T4" fmla="*/ 322263 w 204"/>
              <a:gd name="T5" fmla="*/ 0 h 12"/>
              <a:gd name="T6" fmla="*/ 0 60000 65536"/>
              <a:gd name="T7" fmla="*/ 0 60000 65536"/>
              <a:gd name="T8" fmla="*/ 0 60000 65536"/>
              <a:gd name="T9" fmla="*/ 0 w 204"/>
              <a:gd name="T10" fmla="*/ 0 h 12"/>
              <a:gd name="T11" fmla="*/ 204 w 204"/>
              <a:gd name="T12" fmla="*/ 12 h 12"/>
            </a:gdLst>
            <a:ahLst/>
            <a:cxnLst>
              <a:cxn ang="T6">
                <a:pos x="T0" y="T1"/>
              </a:cxn>
              <a:cxn ang="T7">
                <a:pos x="T2" y="T3"/>
              </a:cxn>
              <a:cxn ang="T8">
                <a:pos x="T4" y="T5"/>
              </a:cxn>
            </a:cxnLst>
            <a:rect l="T9" t="T10" r="T11" b="T12"/>
            <a:pathLst>
              <a:path w="204" h="12">
                <a:moveTo>
                  <a:pt x="0" y="11"/>
                </a:moveTo>
                <a:lnTo>
                  <a:pt x="101" y="11"/>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02" name="Freeform 66">
            <a:extLst>
              <a:ext uri="{FF2B5EF4-FFF2-40B4-BE49-F238E27FC236}">
                <a16:creationId xmlns:a16="http://schemas.microsoft.com/office/drawing/2014/main" id="{9DF16809-89C7-4E2F-BB28-913DA8C3C7DB}"/>
              </a:ext>
            </a:extLst>
          </p:cNvPr>
          <p:cNvSpPr>
            <a:spLocks/>
          </p:cNvSpPr>
          <p:nvPr/>
        </p:nvSpPr>
        <p:spPr bwMode="auto">
          <a:xfrm>
            <a:off x="1604963" y="5056188"/>
            <a:ext cx="323850" cy="92075"/>
          </a:xfrm>
          <a:custGeom>
            <a:avLst/>
            <a:gdLst>
              <a:gd name="T0" fmla="*/ 0 w 204"/>
              <a:gd name="T1" fmla="*/ 90488 h 58"/>
              <a:gd name="T2" fmla="*/ 161925 w 204"/>
              <a:gd name="T3" fmla="*/ 53975 h 58"/>
              <a:gd name="T4" fmla="*/ 322263 w 204"/>
              <a:gd name="T5" fmla="*/ 0 h 58"/>
              <a:gd name="T6" fmla="*/ 0 60000 65536"/>
              <a:gd name="T7" fmla="*/ 0 60000 65536"/>
              <a:gd name="T8" fmla="*/ 0 60000 65536"/>
              <a:gd name="T9" fmla="*/ 0 w 204"/>
              <a:gd name="T10" fmla="*/ 0 h 58"/>
              <a:gd name="T11" fmla="*/ 204 w 204"/>
              <a:gd name="T12" fmla="*/ 58 h 58"/>
            </a:gdLst>
            <a:ahLst/>
            <a:cxnLst>
              <a:cxn ang="T6">
                <a:pos x="T0" y="T1"/>
              </a:cxn>
              <a:cxn ang="T7">
                <a:pos x="T2" y="T3"/>
              </a:cxn>
              <a:cxn ang="T8">
                <a:pos x="T4" y="T5"/>
              </a:cxn>
            </a:cxnLst>
            <a:rect l="T9" t="T10" r="T11" b="T12"/>
            <a:pathLst>
              <a:path w="204" h="58">
                <a:moveTo>
                  <a:pt x="0" y="57"/>
                </a:moveTo>
                <a:lnTo>
                  <a:pt x="102" y="34"/>
                </a:lnTo>
                <a:lnTo>
                  <a:pt x="203" y="0"/>
                </a:lnTo>
              </a:path>
            </a:pathLst>
          </a:custGeom>
          <a:noFill/>
          <a:ln w="12700" cap="rnd" cmpd="sng">
            <a:solidFill>
              <a:srgbClr val="8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03" name="Freeform 67">
            <a:extLst>
              <a:ext uri="{FF2B5EF4-FFF2-40B4-BE49-F238E27FC236}">
                <a16:creationId xmlns:a16="http://schemas.microsoft.com/office/drawing/2014/main" id="{037F93AB-E47A-4BB3-9562-34417061115B}"/>
              </a:ext>
            </a:extLst>
          </p:cNvPr>
          <p:cNvSpPr>
            <a:spLocks/>
          </p:cNvSpPr>
          <p:nvPr/>
        </p:nvSpPr>
        <p:spPr bwMode="auto">
          <a:xfrm>
            <a:off x="1927225" y="4895850"/>
            <a:ext cx="342900" cy="161925"/>
          </a:xfrm>
          <a:custGeom>
            <a:avLst/>
            <a:gdLst>
              <a:gd name="T0" fmla="*/ 0 w 216"/>
              <a:gd name="T1" fmla="*/ 160338 h 102"/>
              <a:gd name="T2" fmla="*/ 161925 w 216"/>
              <a:gd name="T3" fmla="*/ 88900 h 102"/>
              <a:gd name="T4" fmla="*/ 341313 w 216"/>
              <a:gd name="T5" fmla="*/ 0 h 102"/>
              <a:gd name="T6" fmla="*/ 0 60000 65536"/>
              <a:gd name="T7" fmla="*/ 0 60000 65536"/>
              <a:gd name="T8" fmla="*/ 0 60000 65536"/>
              <a:gd name="T9" fmla="*/ 0 w 216"/>
              <a:gd name="T10" fmla="*/ 0 h 102"/>
              <a:gd name="T11" fmla="*/ 216 w 216"/>
              <a:gd name="T12" fmla="*/ 102 h 102"/>
            </a:gdLst>
            <a:ahLst/>
            <a:cxnLst>
              <a:cxn ang="T6">
                <a:pos x="T0" y="T1"/>
              </a:cxn>
              <a:cxn ang="T7">
                <a:pos x="T2" y="T3"/>
              </a:cxn>
              <a:cxn ang="T8">
                <a:pos x="T4" y="T5"/>
              </a:cxn>
            </a:cxnLst>
            <a:rect l="T9" t="T10" r="T11" b="T12"/>
            <a:pathLst>
              <a:path w="216" h="102">
                <a:moveTo>
                  <a:pt x="0" y="101"/>
                </a:moveTo>
                <a:lnTo>
                  <a:pt x="102" y="56"/>
                </a:lnTo>
                <a:lnTo>
                  <a:pt x="215" y="0"/>
                </a:lnTo>
              </a:path>
            </a:pathLst>
          </a:custGeom>
          <a:noFill/>
          <a:ln w="12700" cap="rnd" cmpd="sng">
            <a:solidFill>
              <a:srgbClr val="8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04" name="Freeform 68">
            <a:extLst>
              <a:ext uri="{FF2B5EF4-FFF2-40B4-BE49-F238E27FC236}">
                <a16:creationId xmlns:a16="http://schemas.microsoft.com/office/drawing/2014/main" id="{D06312B0-0836-43F2-BA69-669C60DF135A}"/>
              </a:ext>
            </a:extLst>
          </p:cNvPr>
          <p:cNvSpPr>
            <a:spLocks/>
          </p:cNvSpPr>
          <p:nvPr/>
        </p:nvSpPr>
        <p:spPr bwMode="auto">
          <a:xfrm>
            <a:off x="2268538" y="4646613"/>
            <a:ext cx="323850" cy="250825"/>
          </a:xfrm>
          <a:custGeom>
            <a:avLst/>
            <a:gdLst>
              <a:gd name="T0" fmla="*/ 0 w 204"/>
              <a:gd name="T1" fmla="*/ 249238 h 158"/>
              <a:gd name="T2" fmla="*/ 160338 w 204"/>
              <a:gd name="T3" fmla="*/ 123825 h 158"/>
              <a:gd name="T4" fmla="*/ 322263 w 204"/>
              <a:gd name="T5" fmla="*/ 0 h 158"/>
              <a:gd name="T6" fmla="*/ 0 60000 65536"/>
              <a:gd name="T7" fmla="*/ 0 60000 65536"/>
              <a:gd name="T8" fmla="*/ 0 60000 65536"/>
              <a:gd name="T9" fmla="*/ 0 w 204"/>
              <a:gd name="T10" fmla="*/ 0 h 158"/>
              <a:gd name="T11" fmla="*/ 204 w 204"/>
              <a:gd name="T12" fmla="*/ 158 h 158"/>
            </a:gdLst>
            <a:ahLst/>
            <a:cxnLst>
              <a:cxn ang="T6">
                <a:pos x="T0" y="T1"/>
              </a:cxn>
              <a:cxn ang="T7">
                <a:pos x="T2" y="T3"/>
              </a:cxn>
              <a:cxn ang="T8">
                <a:pos x="T4" y="T5"/>
              </a:cxn>
            </a:cxnLst>
            <a:rect l="T9" t="T10" r="T11" b="T12"/>
            <a:pathLst>
              <a:path w="204" h="158">
                <a:moveTo>
                  <a:pt x="0" y="157"/>
                </a:moveTo>
                <a:lnTo>
                  <a:pt x="101" y="78"/>
                </a:lnTo>
                <a:lnTo>
                  <a:pt x="203" y="0"/>
                </a:lnTo>
              </a:path>
            </a:pathLst>
          </a:custGeom>
          <a:noFill/>
          <a:ln w="12700" cap="rnd" cmpd="sng">
            <a:solidFill>
              <a:srgbClr val="8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05" name="Freeform 69">
            <a:extLst>
              <a:ext uri="{FF2B5EF4-FFF2-40B4-BE49-F238E27FC236}">
                <a16:creationId xmlns:a16="http://schemas.microsoft.com/office/drawing/2014/main" id="{F7D7592F-02AF-4AB1-8347-D7665E2E9D93}"/>
              </a:ext>
            </a:extLst>
          </p:cNvPr>
          <p:cNvSpPr>
            <a:spLocks/>
          </p:cNvSpPr>
          <p:nvPr/>
        </p:nvSpPr>
        <p:spPr bwMode="auto">
          <a:xfrm>
            <a:off x="2590800" y="4378325"/>
            <a:ext cx="323850" cy="269875"/>
          </a:xfrm>
          <a:custGeom>
            <a:avLst/>
            <a:gdLst>
              <a:gd name="T0" fmla="*/ 0 w 204"/>
              <a:gd name="T1" fmla="*/ 268288 h 170"/>
              <a:gd name="T2" fmla="*/ 161925 w 204"/>
              <a:gd name="T3" fmla="*/ 142875 h 170"/>
              <a:gd name="T4" fmla="*/ 322263 w 204"/>
              <a:gd name="T5" fmla="*/ 0 h 170"/>
              <a:gd name="T6" fmla="*/ 0 60000 65536"/>
              <a:gd name="T7" fmla="*/ 0 60000 65536"/>
              <a:gd name="T8" fmla="*/ 0 60000 65536"/>
              <a:gd name="T9" fmla="*/ 0 w 204"/>
              <a:gd name="T10" fmla="*/ 0 h 170"/>
              <a:gd name="T11" fmla="*/ 204 w 204"/>
              <a:gd name="T12" fmla="*/ 170 h 170"/>
            </a:gdLst>
            <a:ahLst/>
            <a:cxnLst>
              <a:cxn ang="T6">
                <a:pos x="T0" y="T1"/>
              </a:cxn>
              <a:cxn ang="T7">
                <a:pos x="T2" y="T3"/>
              </a:cxn>
              <a:cxn ang="T8">
                <a:pos x="T4" y="T5"/>
              </a:cxn>
            </a:cxnLst>
            <a:rect l="T9" t="T10" r="T11" b="T12"/>
            <a:pathLst>
              <a:path w="204" h="170">
                <a:moveTo>
                  <a:pt x="0" y="169"/>
                </a:moveTo>
                <a:lnTo>
                  <a:pt x="102" y="90"/>
                </a:lnTo>
                <a:lnTo>
                  <a:pt x="203" y="0"/>
                </a:lnTo>
              </a:path>
            </a:pathLst>
          </a:custGeom>
          <a:noFill/>
          <a:ln w="12700" cap="rnd" cmpd="sng">
            <a:solidFill>
              <a:srgbClr val="8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06" name="Freeform 70">
            <a:extLst>
              <a:ext uri="{FF2B5EF4-FFF2-40B4-BE49-F238E27FC236}">
                <a16:creationId xmlns:a16="http://schemas.microsoft.com/office/drawing/2014/main" id="{FAB1973D-9267-4883-AAD8-C4E11530B090}"/>
              </a:ext>
            </a:extLst>
          </p:cNvPr>
          <p:cNvSpPr>
            <a:spLocks/>
          </p:cNvSpPr>
          <p:nvPr/>
        </p:nvSpPr>
        <p:spPr bwMode="auto">
          <a:xfrm>
            <a:off x="2913063" y="4038600"/>
            <a:ext cx="325437" cy="341313"/>
          </a:xfrm>
          <a:custGeom>
            <a:avLst/>
            <a:gdLst>
              <a:gd name="T0" fmla="*/ 0 w 205"/>
              <a:gd name="T1" fmla="*/ 339725 h 215"/>
              <a:gd name="T2" fmla="*/ 161925 w 205"/>
              <a:gd name="T3" fmla="*/ 179388 h 215"/>
              <a:gd name="T4" fmla="*/ 323850 w 205"/>
              <a:gd name="T5" fmla="*/ 0 h 215"/>
              <a:gd name="T6" fmla="*/ 0 60000 65536"/>
              <a:gd name="T7" fmla="*/ 0 60000 65536"/>
              <a:gd name="T8" fmla="*/ 0 60000 65536"/>
              <a:gd name="T9" fmla="*/ 0 w 205"/>
              <a:gd name="T10" fmla="*/ 0 h 215"/>
              <a:gd name="T11" fmla="*/ 205 w 205"/>
              <a:gd name="T12" fmla="*/ 215 h 215"/>
            </a:gdLst>
            <a:ahLst/>
            <a:cxnLst>
              <a:cxn ang="T6">
                <a:pos x="T0" y="T1"/>
              </a:cxn>
              <a:cxn ang="T7">
                <a:pos x="T2" y="T3"/>
              </a:cxn>
              <a:cxn ang="T8">
                <a:pos x="T4" y="T5"/>
              </a:cxn>
            </a:cxnLst>
            <a:rect l="T9" t="T10" r="T11" b="T12"/>
            <a:pathLst>
              <a:path w="205" h="215">
                <a:moveTo>
                  <a:pt x="0" y="214"/>
                </a:moveTo>
                <a:lnTo>
                  <a:pt x="102" y="113"/>
                </a:lnTo>
                <a:lnTo>
                  <a:pt x="204" y="0"/>
                </a:lnTo>
              </a:path>
            </a:pathLst>
          </a:custGeom>
          <a:noFill/>
          <a:ln w="12700" cap="rnd" cmpd="sng">
            <a:solidFill>
              <a:srgbClr val="80008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07" name="Freeform 71">
            <a:extLst>
              <a:ext uri="{FF2B5EF4-FFF2-40B4-BE49-F238E27FC236}">
                <a16:creationId xmlns:a16="http://schemas.microsoft.com/office/drawing/2014/main" id="{5C13E9E5-4714-4005-B65C-580D5704F46A}"/>
              </a:ext>
            </a:extLst>
          </p:cNvPr>
          <p:cNvSpPr>
            <a:spLocks/>
          </p:cNvSpPr>
          <p:nvPr/>
        </p:nvSpPr>
        <p:spPr bwMode="auto">
          <a:xfrm>
            <a:off x="3236913" y="3663950"/>
            <a:ext cx="323850" cy="376238"/>
          </a:xfrm>
          <a:custGeom>
            <a:avLst/>
            <a:gdLst>
              <a:gd name="T0" fmla="*/ 0 w 204"/>
              <a:gd name="T1" fmla="*/ 374650 h 237"/>
              <a:gd name="T2" fmla="*/ 160338 w 204"/>
              <a:gd name="T3" fmla="*/ 177800 h 237"/>
              <a:gd name="T4" fmla="*/ 233363 w 204"/>
              <a:gd name="T5" fmla="*/ 88900 h 237"/>
              <a:gd name="T6" fmla="*/ 322263 w 204"/>
              <a:gd name="T7" fmla="*/ 0 h 237"/>
              <a:gd name="T8" fmla="*/ 0 60000 65536"/>
              <a:gd name="T9" fmla="*/ 0 60000 65536"/>
              <a:gd name="T10" fmla="*/ 0 60000 65536"/>
              <a:gd name="T11" fmla="*/ 0 60000 65536"/>
              <a:gd name="T12" fmla="*/ 0 w 204"/>
              <a:gd name="T13" fmla="*/ 0 h 237"/>
              <a:gd name="T14" fmla="*/ 204 w 204"/>
              <a:gd name="T15" fmla="*/ 237 h 237"/>
            </a:gdLst>
            <a:ahLst/>
            <a:cxnLst>
              <a:cxn ang="T8">
                <a:pos x="T0" y="T1"/>
              </a:cxn>
              <a:cxn ang="T9">
                <a:pos x="T2" y="T3"/>
              </a:cxn>
              <a:cxn ang="T10">
                <a:pos x="T4" y="T5"/>
              </a:cxn>
              <a:cxn ang="T11">
                <a:pos x="T6" y="T7"/>
              </a:cxn>
            </a:cxnLst>
            <a:rect l="T12" t="T13" r="T14" b="T15"/>
            <a:pathLst>
              <a:path w="204" h="237">
                <a:moveTo>
                  <a:pt x="0" y="236"/>
                </a:moveTo>
                <a:lnTo>
                  <a:pt x="101" y="112"/>
                </a:lnTo>
                <a:lnTo>
                  <a:pt x="147" y="56"/>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08" name="Freeform 72">
            <a:extLst>
              <a:ext uri="{FF2B5EF4-FFF2-40B4-BE49-F238E27FC236}">
                <a16:creationId xmlns:a16="http://schemas.microsoft.com/office/drawing/2014/main" id="{7462F912-3BA0-484E-89AD-2093AD15F70F}"/>
              </a:ext>
            </a:extLst>
          </p:cNvPr>
          <p:cNvSpPr>
            <a:spLocks/>
          </p:cNvSpPr>
          <p:nvPr/>
        </p:nvSpPr>
        <p:spPr bwMode="auto">
          <a:xfrm>
            <a:off x="3559175" y="3395663"/>
            <a:ext cx="323850" cy="269875"/>
          </a:xfrm>
          <a:custGeom>
            <a:avLst/>
            <a:gdLst>
              <a:gd name="T0" fmla="*/ 0 w 204"/>
              <a:gd name="T1" fmla="*/ 268288 h 170"/>
              <a:gd name="T2" fmla="*/ 161925 w 204"/>
              <a:gd name="T3" fmla="*/ 125413 h 170"/>
              <a:gd name="T4" fmla="*/ 322263 w 204"/>
              <a:gd name="T5" fmla="*/ 0 h 170"/>
              <a:gd name="T6" fmla="*/ 0 60000 65536"/>
              <a:gd name="T7" fmla="*/ 0 60000 65536"/>
              <a:gd name="T8" fmla="*/ 0 60000 65536"/>
              <a:gd name="T9" fmla="*/ 0 w 204"/>
              <a:gd name="T10" fmla="*/ 0 h 170"/>
              <a:gd name="T11" fmla="*/ 204 w 204"/>
              <a:gd name="T12" fmla="*/ 170 h 170"/>
            </a:gdLst>
            <a:ahLst/>
            <a:cxnLst>
              <a:cxn ang="T6">
                <a:pos x="T0" y="T1"/>
              </a:cxn>
              <a:cxn ang="T7">
                <a:pos x="T2" y="T3"/>
              </a:cxn>
              <a:cxn ang="T8">
                <a:pos x="T4" y="T5"/>
              </a:cxn>
            </a:cxnLst>
            <a:rect l="T9" t="T10" r="T11" b="T12"/>
            <a:pathLst>
              <a:path w="204" h="170">
                <a:moveTo>
                  <a:pt x="0" y="169"/>
                </a:moveTo>
                <a:lnTo>
                  <a:pt x="102" y="79"/>
                </a:lnTo>
                <a:lnTo>
                  <a:pt x="203" y="0"/>
                </a:lnTo>
              </a:path>
            </a:pathLst>
          </a:custGeom>
          <a:noFill/>
          <a:ln w="12700"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09" name="Freeform 73">
            <a:extLst>
              <a:ext uri="{FF2B5EF4-FFF2-40B4-BE49-F238E27FC236}">
                <a16:creationId xmlns:a16="http://schemas.microsoft.com/office/drawing/2014/main" id="{C2FA5CDC-FE32-47AF-9A7C-FA36E662ABCD}"/>
              </a:ext>
            </a:extLst>
          </p:cNvPr>
          <p:cNvSpPr>
            <a:spLocks/>
          </p:cNvSpPr>
          <p:nvPr/>
        </p:nvSpPr>
        <p:spPr bwMode="auto">
          <a:xfrm>
            <a:off x="3886200" y="3200400"/>
            <a:ext cx="342900" cy="215900"/>
          </a:xfrm>
          <a:custGeom>
            <a:avLst/>
            <a:gdLst>
              <a:gd name="T0" fmla="*/ 0 w 216"/>
              <a:gd name="T1" fmla="*/ 214313 h 136"/>
              <a:gd name="T2" fmla="*/ 161925 w 216"/>
              <a:gd name="T3" fmla="*/ 107950 h 136"/>
              <a:gd name="T4" fmla="*/ 341313 w 216"/>
              <a:gd name="T5" fmla="*/ 0 h 136"/>
              <a:gd name="T6" fmla="*/ 0 60000 65536"/>
              <a:gd name="T7" fmla="*/ 0 60000 65536"/>
              <a:gd name="T8" fmla="*/ 0 60000 65536"/>
              <a:gd name="T9" fmla="*/ 0 w 216"/>
              <a:gd name="T10" fmla="*/ 0 h 136"/>
              <a:gd name="T11" fmla="*/ 216 w 216"/>
              <a:gd name="T12" fmla="*/ 136 h 136"/>
            </a:gdLst>
            <a:ahLst/>
            <a:cxnLst>
              <a:cxn ang="T6">
                <a:pos x="T0" y="T1"/>
              </a:cxn>
              <a:cxn ang="T7">
                <a:pos x="T2" y="T3"/>
              </a:cxn>
              <a:cxn ang="T8">
                <a:pos x="T4" y="T5"/>
              </a:cxn>
            </a:cxnLst>
            <a:rect l="T9" t="T10" r="T11" b="T12"/>
            <a:pathLst>
              <a:path w="216" h="136">
                <a:moveTo>
                  <a:pt x="0" y="135"/>
                </a:moveTo>
                <a:lnTo>
                  <a:pt x="102" y="68"/>
                </a:lnTo>
                <a:lnTo>
                  <a:pt x="215" y="0"/>
                </a:lnTo>
              </a:path>
            </a:pathLst>
          </a:custGeom>
          <a:noFill/>
          <a:ln w="12700"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10" name="Freeform 74">
            <a:extLst>
              <a:ext uri="{FF2B5EF4-FFF2-40B4-BE49-F238E27FC236}">
                <a16:creationId xmlns:a16="http://schemas.microsoft.com/office/drawing/2014/main" id="{FA4FD338-36A8-4038-BBBD-47B66062A33D}"/>
              </a:ext>
            </a:extLst>
          </p:cNvPr>
          <p:cNvSpPr>
            <a:spLocks/>
          </p:cNvSpPr>
          <p:nvPr/>
        </p:nvSpPr>
        <p:spPr bwMode="auto">
          <a:xfrm>
            <a:off x="4222750" y="3021013"/>
            <a:ext cx="323850" cy="161925"/>
          </a:xfrm>
          <a:custGeom>
            <a:avLst/>
            <a:gdLst>
              <a:gd name="T0" fmla="*/ 0 w 204"/>
              <a:gd name="T1" fmla="*/ 160338 h 102"/>
              <a:gd name="T2" fmla="*/ 161925 w 204"/>
              <a:gd name="T3" fmla="*/ 71438 h 102"/>
              <a:gd name="T4" fmla="*/ 322263 w 204"/>
              <a:gd name="T5" fmla="*/ 0 h 102"/>
              <a:gd name="T6" fmla="*/ 0 60000 65536"/>
              <a:gd name="T7" fmla="*/ 0 60000 65536"/>
              <a:gd name="T8" fmla="*/ 0 60000 65536"/>
              <a:gd name="T9" fmla="*/ 0 w 204"/>
              <a:gd name="T10" fmla="*/ 0 h 102"/>
              <a:gd name="T11" fmla="*/ 204 w 204"/>
              <a:gd name="T12" fmla="*/ 102 h 102"/>
            </a:gdLst>
            <a:ahLst/>
            <a:cxnLst>
              <a:cxn ang="T6">
                <a:pos x="T0" y="T1"/>
              </a:cxn>
              <a:cxn ang="T7">
                <a:pos x="T2" y="T3"/>
              </a:cxn>
              <a:cxn ang="T8">
                <a:pos x="T4" y="T5"/>
              </a:cxn>
            </a:cxnLst>
            <a:rect l="T9" t="T10" r="T11" b="T12"/>
            <a:pathLst>
              <a:path w="204" h="102">
                <a:moveTo>
                  <a:pt x="0" y="101"/>
                </a:moveTo>
                <a:lnTo>
                  <a:pt x="102" y="45"/>
                </a:lnTo>
                <a:lnTo>
                  <a:pt x="203" y="0"/>
                </a:lnTo>
              </a:path>
            </a:pathLst>
          </a:custGeom>
          <a:solidFill>
            <a:schemeClr val="hlink"/>
          </a:solidFill>
          <a:ln w="12700" cap="rnd" cmpd="sng">
            <a:solidFill>
              <a:schemeClr val="hlink"/>
            </a:solidFill>
            <a:prstDash val="solid"/>
            <a:round/>
            <a:headEnd type="none" w="med" len="med"/>
            <a:tailEnd type="none" w="med" len="med"/>
          </a:ln>
        </p:spPr>
        <p:txBody>
          <a:bodyPr/>
          <a:lstStyle/>
          <a:p>
            <a:endParaRPr lang="es-MX"/>
          </a:p>
        </p:txBody>
      </p:sp>
      <p:sp>
        <p:nvSpPr>
          <p:cNvPr id="65611" name="Freeform 75">
            <a:extLst>
              <a:ext uri="{FF2B5EF4-FFF2-40B4-BE49-F238E27FC236}">
                <a16:creationId xmlns:a16="http://schemas.microsoft.com/office/drawing/2014/main" id="{979F6CEA-34C1-46AA-80FD-F4B715FB3278}"/>
              </a:ext>
            </a:extLst>
          </p:cNvPr>
          <p:cNvSpPr>
            <a:spLocks/>
          </p:cNvSpPr>
          <p:nvPr/>
        </p:nvSpPr>
        <p:spPr bwMode="auto">
          <a:xfrm>
            <a:off x="4545013" y="2860675"/>
            <a:ext cx="325437" cy="161925"/>
          </a:xfrm>
          <a:custGeom>
            <a:avLst/>
            <a:gdLst>
              <a:gd name="T0" fmla="*/ 0 w 205"/>
              <a:gd name="T1" fmla="*/ 160338 h 102"/>
              <a:gd name="T2" fmla="*/ 161925 w 205"/>
              <a:gd name="T3" fmla="*/ 71438 h 102"/>
              <a:gd name="T4" fmla="*/ 323850 w 205"/>
              <a:gd name="T5" fmla="*/ 0 h 102"/>
              <a:gd name="T6" fmla="*/ 0 60000 65536"/>
              <a:gd name="T7" fmla="*/ 0 60000 65536"/>
              <a:gd name="T8" fmla="*/ 0 60000 65536"/>
              <a:gd name="T9" fmla="*/ 0 w 205"/>
              <a:gd name="T10" fmla="*/ 0 h 102"/>
              <a:gd name="T11" fmla="*/ 205 w 205"/>
              <a:gd name="T12" fmla="*/ 102 h 102"/>
            </a:gdLst>
            <a:ahLst/>
            <a:cxnLst>
              <a:cxn ang="T6">
                <a:pos x="T0" y="T1"/>
              </a:cxn>
              <a:cxn ang="T7">
                <a:pos x="T2" y="T3"/>
              </a:cxn>
              <a:cxn ang="T8">
                <a:pos x="T4" y="T5"/>
              </a:cxn>
            </a:cxnLst>
            <a:rect l="T9" t="T10" r="T11" b="T12"/>
            <a:pathLst>
              <a:path w="205" h="102">
                <a:moveTo>
                  <a:pt x="0" y="101"/>
                </a:moveTo>
                <a:lnTo>
                  <a:pt x="102" y="45"/>
                </a:lnTo>
                <a:lnTo>
                  <a:pt x="204" y="0"/>
                </a:lnTo>
              </a:path>
            </a:pathLst>
          </a:custGeom>
          <a:solidFill>
            <a:schemeClr val="hlink"/>
          </a:solidFill>
          <a:ln w="12700" cap="rnd" cmpd="sng">
            <a:solidFill>
              <a:schemeClr val="hlink"/>
            </a:solidFill>
            <a:prstDash val="solid"/>
            <a:round/>
            <a:headEnd type="none" w="med" len="med"/>
            <a:tailEnd type="none" w="med" len="med"/>
          </a:ln>
        </p:spPr>
        <p:txBody>
          <a:bodyPr/>
          <a:lstStyle/>
          <a:p>
            <a:endParaRPr lang="es-MX"/>
          </a:p>
        </p:txBody>
      </p:sp>
      <p:sp>
        <p:nvSpPr>
          <p:cNvPr id="65612" name="Freeform 76">
            <a:extLst>
              <a:ext uri="{FF2B5EF4-FFF2-40B4-BE49-F238E27FC236}">
                <a16:creationId xmlns:a16="http://schemas.microsoft.com/office/drawing/2014/main" id="{6FE650A0-2DF4-43E6-A39D-8B9A0C0F3D92}"/>
              </a:ext>
            </a:extLst>
          </p:cNvPr>
          <p:cNvSpPr>
            <a:spLocks/>
          </p:cNvSpPr>
          <p:nvPr/>
        </p:nvSpPr>
        <p:spPr bwMode="auto">
          <a:xfrm>
            <a:off x="4868863" y="2735263"/>
            <a:ext cx="323850" cy="127000"/>
          </a:xfrm>
          <a:custGeom>
            <a:avLst/>
            <a:gdLst>
              <a:gd name="T0" fmla="*/ 0 w 204"/>
              <a:gd name="T1" fmla="*/ 125413 h 80"/>
              <a:gd name="T2" fmla="*/ 160338 w 204"/>
              <a:gd name="T3" fmla="*/ 53975 h 80"/>
              <a:gd name="T4" fmla="*/ 322263 w 204"/>
              <a:gd name="T5" fmla="*/ 0 h 80"/>
              <a:gd name="T6" fmla="*/ 0 60000 65536"/>
              <a:gd name="T7" fmla="*/ 0 60000 65536"/>
              <a:gd name="T8" fmla="*/ 0 60000 65536"/>
              <a:gd name="T9" fmla="*/ 0 w 204"/>
              <a:gd name="T10" fmla="*/ 0 h 80"/>
              <a:gd name="T11" fmla="*/ 204 w 204"/>
              <a:gd name="T12" fmla="*/ 80 h 80"/>
            </a:gdLst>
            <a:ahLst/>
            <a:cxnLst>
              <a:cxn ang="T6">
                <a:pos x="T0" y="T1"/>
              </a:cxn>
              <a:cxn ang="T7">
                <a:pos x="T2" y="T3"/>
              </a:cxn>
              <a:cxn ang="T8">
                <a:pos x="T4" y="T5"/>
              </a:cxn>
            </a:cxnLst>
            <a:rect l="T9" t="T10" r="T11" b="T12"/>
            <a:pathLst>
              <a:path w="204" h="80">
                <a:moveTo>
                  <a:pt x="0" y="79"/>
                </a:moveTo>
                <a:lnTo>
                  <a:pt x="101" y="34"/>
                </a:lnTo>
                <a:lnTo>
                  <a:pt x="203" y="0"/>
                </a:lnTo>
              </a:path>
            </a:pathLst>
          </a:custGeom>
          <a:solidFill>
            <a:schemeClr val="hlink"/>
          </a:solidFill>
          <a:ln w="12700" cap="rnd" cmpd="sng">
            <a:solidFill>
              <a:schemeClr val="hlink"/>
            </a:solidFill>
            <a:prstDash val="solid"/>
            <a:round/>
            <a:headEnd type="none" w="med" len="med"/>
            <a:tailEnd type="none" w="med" len="med"/>
          </a:ln>
        </p:spPr>
        <p:txBody>
          <a:bodyPr/>
          <a:lstStyle/>
          <a:p>
            <a:endParaRPr lang="es-MX"/>
          </a:p>
        </p:txBody>
      </p:sp>
      <p:sp>
        <p:nvSpPr>
          <p:cNvPr id="65613" name="Freeform 77">
            <a:extLst>
              <a:ext uri="{FF2B5EF4-FFF2-40B4-BE49-F238E27FC236}">
                <a16:creationId xmlns:a16="http://schemas.microsoft.com/office/drawing/2014/main" id="{72643565-01B5-4282-B75D-21ED5593179D}"/>
              </a:ext>
            </a:extLst>
          </p:cNvPr>
          <p:cNvSpPr>
            <a:spLocks/>
          </p:cNvSpPr>
          <p:nvPr/>
        </p:nvSpPr>
        <p:spPr bwMode="auto">
          <a:xfrm>
            <a:off x="5191125" y="2663825"/>
            <a:ext cx="323850" cy="73025"/>
          </a:xfrm>
          <a:custGeom>
            <a:avLst/>
            <a:gdLst>
              <a:gd name="T0" fmla="*/ 0 w 204"/>
              <a:gd name="T1" fmla="*/ 71438 h 46"/>
              <a:gd name="T2" fmla="*/ 161925 w 204"/>
              <a:gd name="T3" fmla="*/ 34925 h 46"/>
              <a:gd name="T4" fmla="*/ 322263 w 204"/>
              <a:gd name="T5" fmla="*/ 0 h 46"/>
              <a:gd name="T6" fmla="*/ 0 60000 65536"/>
              <a:gd name="T7" fmla="*/ 0 60000 65536"/>
              <a:gd name="T8" fmla="*/ 0 60000 65536"/>
              <a:gd name="T9" fmla="*/ 0 w 204"/>
              <a:gd name="T10" fmla="*/ 0 h 46"/>
              <a:gd name="T11" fmla="*/ 204 w 204"/>
              <a:gd name="T12" fmla="*/ 46 h 46"/>
            </a:gdLst>
            <a:ahLst/>
            <a:cxnLst>
              <a:cxn ang="T6">
                <a:pos x="T0" y="T1"/>
              </a:cxn>
              <a:cxn ang="T7">
                <a:pos x="T2" y="T3"/>
              </a:cxn>
              <a:cxn ang="T8">
                <a:pos x="T4" y="T5"/>
              </a:cxn>
            </a:cxnLst>
            <a:rect l="T9" t="T10" r="T11" b="T12"/>
            <a:pathLst>
              <a:path w="204" h="46">
                <a:moveTo>
                  <a:pt x="0" y="45"/>
                </a:moveTo>
                <a:lnTo>
                  <a:pt x="102" y="22"/>
                </a:lnTo>
                <a:lnTo>
                  <a:pt x="203" y="0"/>
                </a:lnTo>
              </a:path>
            </a:pathLst>
          </a:custGeom>
          <a:solidFill>
            <a:schemeClr val="hlink"/>
          </a:solidFill>
          <a:ln w="12700" cap="rnd" cmpd="sng">
            <a:solidFill>
              <a:schemeClr val="hlink"/>
            </a:solidFill>
            <a:prstDash val="solid"/>
            <a:round/>
            <a:headEnd type="none" w="med" len="med"/>
            <a:tailEnd type="none" w="med" len="med"/>
          </a:ln>
        </p:spPr>
        <p:txBody>
          <a:bodyPr/>
          <a:lstStyle/>
          <a:p>
            <a:endParaRPr lang="es-MX"/>
          </a:p>
        </p:txBody>
      </p:sp>
      <p:sp>
        <p:nvSpPr>
          <p:cNvPr id="65614" name="Freeform 78">
            <a:extLst>
              <a:ext uri="{FF2B5EF4-FFF2-40B4-BE49-F238E27FC236}">
                <a16:creationId xmlns:a16="http://schemas.microsoft.com/office/drawing/2014/main" id="{D0F9DB20-2B60-4FAF-A392-2703DDCBE27F}"/>
              </a:ext>
            </a:extLst>
          </p:cNvPr>
          <p:cNvSpPr>
            <a:spLocks/>
          </p:cNvSpPr>
          <p:nvPr/>
        </p:nvSpPr>
        <p:spPr bwMode="auto">
          <a:xfrm>
            <a:off x="5513388" y="2646363"/>
            <a:ext cx="323850" cy="19050"/>
          </a:xfrm>
          <a:custGeom>
            <a:avLst/>
            <a:gdLst>
              <a:gd name="T0" fmla="*/ 0 w 204"/>
              <a:gd name="T1" fmla="*/ 17463 h 12"/>
              <a:gd name="T2" fmla="*/ 161925 w 204"/>
              <a:gd name="T3" fmla="*/ 0 h 12"/>
              <a:gd name="T4" fmla="*/ 322263 w 204"/>
              <a:gd name="T5" fmla="*/ 0 h 12"/>
              <a:gd name="T6" fmla="*/ 0 60000 65536"/>
              <a:gd name="T7" fmla="*/ 0 60000 65536"/>
              <a:gd name="T8" fmla="*/ 0 60000 65536"/>
              <a:gd name="T9" fmla="*/ 0 w 204"/>
              <a:gd name="T10" fmla="*/ 0 h 12"/>
              <a:gd name="T11" fmla="*/ 204 w 204"/>
              <a:gd name="T12" fmla="*/ 12 h 12"/>
            </a:gdLst>
            <a:ahLst/>
            <a:cxnLst>
              <a:cxn ang="T6">
                <a:pos x="T0" y="T1"/>
              </a:cxn>
              <a:cxn ang="T7">
                <a:pos x="T2" y="T3"/>
              </a:cxn>
              <a:cxn ang="T8">
                <a:pos x="T4" y="T5"/>
              </a:cxn>
            </a:cxnLst>
            <a:rect l="T9" t="T10" r="T11" b="T12"/>
            <a:pathLst>
              <a:path w="204" h="12">
                <a:moveTo>
                  <a:pt x="0" y="11"/>
                </a:moveTo>
                <a:lnTo>
                  <a:pt x="102" y="0"/>
                </a:lnTo>
                <a:lnTo>
                  <a:pt x="203" y="0"/>
                </a:lnTo>
              </a:path>
            </a:pathLst>
          </a:custGeom>
          <a:solidFill>
            <a:schemeClr val="hlink"/>
          </a:solidFill>
          <a:ln w="12700" cap="rnd" cmpd="sng">
            <a:solidFill>
              <a:schemeClr val="hlink"/>
            </a:solidFill>
            <a:prstDash val="solid"/>
            <a:round/>
            <a:headEnd type="none" w="med" len="med"/>
            <a:tailEnd type="none" w="med" len="med"/>
          </a:ln>
        </p:spPr>
        <p:txBody>
          <a:bodyPr/>
          <a:lstStyle/>
          <a:p>
            <a:endParaRPr lang="es-MX"/>
          </a:p>
        </p:txBody>
      </p:sp>
      <p:sp>
        <p:nvSpPr>
          <p:cNvPr id="65615" name="Freeform 79">
            <a:extLst>
              <a:ext uri="{FF2B5EF4-FFF2-40B4-BE49-F238E27FC236}">
                <a16:creationId xmlns:a16="http://schemas.microsoft.com/office/drawing/2014/main" id="{CC341D7E-7E8F-413B-99DB-431EDB40F9FB}"/>
              </a:ext>
            </a:extLst>
          </p:cNvPr>
          <p:cNvSpPr>
            <a:spLocks/>
          </p:cNvSpPr>
          <p:nvPr/>
        </p:nvSpPr>
        <p:spPr bwMode="auto">
          <a:xfrm>
            <a:off x="5835650" y="2609850"/>
            <a:ext cx="342900" cy="38100"/>
          </a:xfrm>
          <a:custGeom>
            <a:avLst/>
            <a:gdLst>
              <a:gd name="T0" fmla="*/ 0 w 216"/>
              <a:gd name="T1" fmla="*/ 36513 h 24"/>
              <a:gd name="T2" fmla="*/ 161925 w 216"/>
              <a:gd name="T3" fmla="*/ 17463 h 24"/>
              <a:gd name="T4" fmla="*/ 341313 w 216"/>
              <a:gd name="T5" fmla="*/ 0 h 24"/>
              <a:gd name="T6" fmla="*/ 0 60000 65536"/>
              <a:gd name="T7" fmla="*/ 0 60000 65536"/>
              <a:gd name="T8" fmla="*/ 0 60000 65536"/>
              <a:gd name="T9" fmla="*/ 0 w 216"/>
              <a:gd name="T10" fmla="*/ 0 h 24"/>
              <a:gd name="T11" fmla="*/ 216 w 216"/>
              <a:gd name="T12" fmla="*/ 24 h 24"/>
            </a:gdLst>
            <a:ahLst/>
            <a:cxnLst>
              <a:cxn ang="T6">
                <a:pos x="T0" y="T1"/>
              </a:cxn>
              <a:cxn ang="T7">
                <a:pos x="T2" y="T3"/>
              </a:cxn>
              <a:cxn ang="T8">
                <a:pos x="T4" y="T5"/>
              </a:cxn>
            </a:cxnLst>
            <a:rect l="T9" t="T10" r="T11" b="T12"/>
            <a:pathLst>
              <a:path w="216" h="24">
                <a:moveTo>
                  <a:pt x="0" y="23"/>
                </a:moveTo>
                <a:lnTo>
                  <a:pt x="102" y="11"/>
                </a:lnTo>
                <a:lnTo>
                  <a:pt x="215" y="0"/>
                </a:lnTo>
              </a:path>
            </a:pathLst>
          </a:custGeom>
          <a:solidFill>
            <a:schemeClr val="hlink"/>
          </a:solidFill>
          <a:ln w="12700" cap="rnd" cmpd="sng">
            <a:solidFill>
              <a:schemeClr val="hlink"/>
            </a:solidFill>
            <a:prstDash val="solid"/>
            <a:round/>
            <a:headEnd type="none" w="med" len="med"/>
            <a:tailEnd type="none" w="med" len="med"/>
          </a:ln>
        </p:spPr>
        <p:txBody>
          <a:bodyPr/>
          <a:lstStyle/>
          <a:p>
            <a:endParaRPr lang="es-MX"/>
          </a:p>
        </p:txBody>
      </p:sp>
      <p:sp>
        <p:nvSpPr>
          <p:cNvPr id="65616" name="Line 80">
            <a:extLst>
              <a:ext uri="{FF2B5EF4-FFF2-40B4-BE49-F238E27FC236}">
                <a16:creationId xmlns:a16="http://schemas.microsoft.com/office/drawing/2014/main" id="{A7BE2629-602D-4827-8A8B-5C87656E29DE}"/>
              </a:ext>
            </a:extLst>
          </p:cNvPr>
          <p:cNvSpPr>
            <a:spLocks noChangeShapeType="1"/>
          </p:cNvSpPr>
          <p:nvPr/>
        </p:nvSpPr>
        <p:spPr bwMode="auto">
          <a:xfrm>
            <a:off x="6183313" y="2609850"/>
            <a:ext cx="309562" cy="0"/>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17" name="Freeform 81">
            <a:extLst>
              <a:ext uri="{FF2B5EF4-FFF2-40B4-BE49-F238E27FC236}">
                <a16:creationId xmlns:a16="http://schemas.microsoft.com/office/drawing/2014/main" id="{A5685FB1-6646-443F-A9C4-EF58E9CCDB34}"/>
              </a:ext>
            </a:extLst>
          </p:cNvPr>
          <p:cNvSpPr>
            <a:spLocks/>
          </p:cNvSpPr>
          <p:nvPr/>
        </p:nvSpPr>
        <p:spPr bwMode="auto">
          <a:xfrm>
            <a:off x="6499225" y="2609850"/>
            <a:ext cx="325438" cy="38100"/>
          </a:xfrm>
          <a:custGeom>
            <a:avLst/>
            <a:gdLst>
              <a:gd name="T0" fmla="*/ 0 w 205"/>
              <a:gd name="T1" fmla="*/ 0 h 24"/>
              <a:gd name="T2" fmla="*/ 161925 w 205"/>
              <a:gd name="T3" fmla="*/ 17463 h 24"/>
              <a:gd name="T4" fmla="*/ 323850 w 205"/>
              <a:gd name="T5" fmla="*/ 36513 h 24"/>
              <a:gd name="T6" fmla="*/ 0 60000 65536"/>
              <a:gd name="T7" fmla="*/ 0 60000 65536"/>
              <a:gd name="T8" fmla="*/ 0 60000 65536"/>
              <a:gd name="T9" fmla="*/ 0 w 205"/>
              <a:gd name="T10" fmla="*/ 0 h 24"/>
              <a:gd name="T11" fmla="*/ 205 w 205"/>
              <a:gd name="T12" fmla="*/ 24 h 24"/>
            </a:gdLst>
            <a:ahLst/>
            <a:cxnLst>
              <a:cxn ang="T6">
                <a:pos x="T0" y="T1"/>
              </a:cxn>
              <a:cxn ang="T7">
                <a:pos x="T2" y="T3"/>
              </a:cxn>
              <a:cxn ang="T8">
                <a:pos x="T4" y="T5"/>
              </a:cxn>
            </a:cxnLst>
            <a:rect l="T9" t="T10" r="T11" b="T12"/>
            <a:pathLst>
              <a:path w="205" h="24">
                <a:moveTo>
                  <a:pt x="0" y="0"/>
                </a:moveTo>
                <a:lnTo>
                  <a:pt x="102" y="11"/>
                </a:lnTo>
                <a:lnTo>
                  <a:pt x="204" y="23"/>
                </a:lnTo>
              </a:path>
            </a:pathLst>
          </a:custGeom>
          <a:solidFill>
            <a:schemeClr val="hlink"/>
          </a:solidFill>
          <a:ln w="12700" cap="rnd" cmpd="sng">
            <a:solidFill>
              <a:schemeClr val="hlink"/>
            </a:solidFill>
            <a:prstDash val="solid"/>
            <a:round/>
            <a:headEnd type="none" w="med" len="med"/>
            <a:tailEnd type="none" w="med" len="med"/>
          </a:ln>
        </p:spPr>
        <p:txBody>
          <a:bodyPr/>
          <a:lstStyle/>
          <a:p>
            <a:endParaRPr lang="es-MX"/>
          </a:p>
        </p:txBody>
      </p:sp>
      <p:sp>
        <p:nvSpPr>
          <p:cNvPr id="65618" name="Line 82">
            <a:extLst>
              <a:ext uri="{FF2B5EF4-FFF2-40B4-BE49-F238E27FC236}">
                <a16:creationId xmlns:a16="http://schemas.microsoft.com/office/drawing/2014/main" id="{4F779368-CCC0-411F-AC9D-9D8F7F79A148}"/>
              </a:ext>
            </a:extLst>
          </p:cNvPr>
          <p:cNvSpPr>
            <a:spLocks noChangeShapeType="1"/>
          </p:cNvSpPr>
          <p:nvPr/>
        </p:nvSpPr>
        <p:spPr bwMode="auto">
          <a:xfrm>
            <a:off x="6829425" y="2652713"/>
            <a:ext cx="309563" cy="4762"/>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19" name="Freeform 83">
            <a:extLst>
              <a:ext uri="{FF2B5EF4-FFF2-40B4-BE49-F238E27FC236}">
                <a16:creationId xmlns:a16="http://schemas.microsoft.com/office/drawing/2014/main" id="{024A56D0-DADE-4BC6-81C3-5EF0D67C7F51}"/>
              </a:ext>
            </a:extLst>
          </p:cNvPr>
          <p:cNvSpPr>
            <a:spLocks/>
          </p:cNvSpPr>
          <p:nvPr/>
        </p:nvSpPr>
        <p:spPr bwMode="auto">
          <a:xfrm>
            <a:off x="1282700" y="5146675"/>
            <a:ext cx="323850" cy="19050"/>
          </a:xfrm>
          <a:custGeom>
            <a:avLst/>
            <a:gdLst>
              <a:gd name="T0" fmla="*/ 0 w 204"/>
              <a:gd name="T1" fmla="*/ 17463 h 12"/>
              <a:gd name="T2" fmla="*/ 160338 w 204"/>
              <a:gd name="T3" fmla="*/ 17463 h 12"/>
              <a:gd name="T4" fmla="*/ 322263 w 204"/>
              <a:gd name="T5" fmla="*/ 0 h 12"/>
              <a:gd name="T6" fmla="*/ 0 60000 65536"/>
              <a:gd name="T7" fmla="*/ 0 60000 65536"/>
              <a:gd name="T8" fmla="*/ 0 60000 65536"/>
              <a:gd name="T9" fmla="*/ 0 w 204"/>
              <a:gd name="T10" fmla="*/ 0 h 12"/>
              <a:gd name="T11" fmla="*/ 204 w 204"/>
              <a:gd name="T12" fmla="*/ 12 h 12"/>
            </a:gdLst>
            <a:ahLst/>
            <a:cxnLst>
              <a:cxn ang="T6">
                <a:pos x="T0" y="T1"/>
              </a:cxn>
              <a:cxn ang="T7">
                <a:pos x="T2" y="T3"/>
              </a:cxn>
              <a:cxn ang="T8">
                <a:pos x="T4" y="T5"/>
              </a:cxn>
            </a:cxnLst>
            <a:rect l="T9" t="T10" r="T11" b="T12"/>
            <a:pathLst>
              <a:path w="204" h="12">
                <a:moveTo>
                  <a:pt x="0" y="11"/>
                </a:moveTo>
                <a:lnTo>
                  <a:pt x="101" y="11"/>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20" name="Freeform 84">
            <a:extLst>
              <a:ext uri="{FF2B5EF4-FFF2-40B4-BE49-F238E27FC236}">
                <a16:creationId xmlns:a16="http://schemas.microsoft.com/office/drawing/2014/main" id="{08D889BB-9D04-404C-B5CF-36775EA2A55D}"/>
              </a:ext>
            </a:extLst>
          </p:cNvPr>
          <p:cNvSpPr>
            <a:spLocks/>
          </p:cNvSpPr>
          <p:nvPr/>
        </p:nvSpPr>
        <p:spPr bwMode="auto">
          <a:xfrm>
            <a:off x="1600200" y="5056188"/>
            <a:ext cx="323850" cy="92075"/>
          </a:xfrm>
          <a:custGeom>
            <a:avLst/>
            <a:gdLst>
              <a:gd name="T0" fmla="*/ 0 w 204"/>
              <a:gd name="T1" fmla="*/ 90488 h 58"/>
              <a:gd name="T2" fmla="*/ 161925 w 204"/>
              <a:gd name="T3" fmla="*/ 53975 h 58"/>
              <a:gd name="T4" fmla="*/ 322263 w 204"/>
              <a:gd name="T5" fmla="*/ 0 h 58"/>
              <a:gd name="T6" fmla="*/ 0 60000 65536"/>
              <a:gd name="T7" fmla="*/ 0 60000 65536"/>
              <a:gd name="T8" fmla="*/ 0 60000 65536"/>
              <a:gd name="T9" fmla="*/ 0 w 204"/>
              <a:gd name="T10" fmla="*/ 0 h 58"/>
              <a:gd name="T11" fmla="*/ 204 w 204"/>
              <a:gd name="T12" fmla="*/ 58 h 58"/>
            </a:gdLst>
            <a:ahLst/>
            <a:cxnLst>
              <a:cxn ang="T6">
                <a:pos x="T0" y="T1"/>
              </a:cxn>
              <a:cxn ang="T7">
                <a:pos x="T2" y="T3"/>
              </a:cxn>
              <a:cxn ang="T8">
                <a:pos x="T4" y="T5"/>
              </a:cxn>
            </a:cxnLst>
            <a:rect l="T9" t="T10" r="T11" b="T12"/>
            <a:pathLst>
              <a:path w="204" h="58">
                <a:moveTo>
                  <a:pt x="0" y="57"/>
                </a:moveTo>
                <a:lnTo>
                  <a:pt x="102" y="34"/>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21" name="Freeform 85">
            <a:extLst>
              <a:ext uri="{FF2B5EF4-FFF2-40B4-BE49-F238E27FC236}">
                <a16:creationId xmlns:a16="http://schemas.microsoft.com/office/drawing/2014/main" id="{0A6FC900-D4BC-4C5B-A284-777EFF4F6427}"/>
              </a:ext>
            </a:extLst>
          </p:cNvPr>
          <p:cNvSpPr>
            <a:spLocks/>
          </p:cNvSpPr>
          <p:nvPr/>
        </p:nvSpPr>
        <p:spPr bwMode="auto">
          <a:xfrm>
            <a:off x="1927225" y="4895850"/>
            <a:ext cx="342900" cy="161925"/>
          </a:xfrm>
          <a:custGeom>
            <a:avLst/>
            <a:gdLst>
              <a:gd name="T0" fmla="*/ 0 w 216"/>
              <a:gd name="T1" fmla="*/ 160338 h 102"/>
              <a:gd name="T2" fmla="*/ 161925 w 216"/>
              <a:gd name="T3" fmla="*/ 88900 h 102"/>
              <a:gd name="T4" fmla="*/ 341313 w 216"/>
              <a:gd name="T5" fmla="*/ 0 h 102"/>
              <a:gd name="T6" fmla="*/ 0 60000 65536"/>
              <a:gd name="T7" fmla="*/ 0 60000 65536"/>
              <a:gd name="T8" fmla="*/ 0 60000 65536"/>
              <a:gd name="T9" fmla="*/ 0 w 216"/>
              <a:gd name="T10" fmla="*/ 0 h 102"/>
              <a:gd name="T11" fmla="*/ 216 w 216"/>
              <a:gd name="T12" fmla="*/ 102 h 102"/>
            </a:gdLst>
            <a:ahLst/>
            <a:cxnLst>
              <a:cxn ang="T6">
                <a:pos x="T0" y="T1"/>
              </a:cxn>
              <a:cxn ang="T7">
                <a:pos x="T2" y="T3"/>
              </a:cxn>
              <a:cxn ang="T8">
                <a:pos x="T4" y="T5"/>
              </a:cxn>
            </a:cxnLst>
            <a:rect l="T9" t="T10" r="T11" b="T12"/>
            <a:pathLst>
              <a:path w="216" h="102">
                <a:moveTo>
                  <a:pt x="0" y="101"/>
                </a:moveTo>
                <a:lnTo>
                  <a:pt x="102" y="56"/>
                </a:lnTo>
                <a:lnTo>
                  <a:pt x="215"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22" name="Freeform 86">
            <a:extLst>
              <a:ext uri="{FF2B5EF4-FFF2-40B4-BE49-F238E27FC236}">
                <a16:creationId xmlns:a16="http://schemas.microsoft.com/office/drawing/2014/main" id="{52B87756-1C7F-475A-B5CE-B68DC20D3C9C}"/>
              </a:ext>
            </a:extLst>
          </p:cNvPr>
          <p:cNvSpPr>
            <a:spLocks/>
          </p:cNvSpPr>
          <p:nvPr/>
        </p:nvSpPr>
        <p:spPr bwMode="auto">
          <a:xfrm>
            <a:off x="2268538" y="4646613"/>
            <a:ext cx="323850" cy="250825"/>
          </a:xfrm>
          <a:custGeom>
            <a:avLst/>
            <a:gdLst>
              <a:gd name="T0" fmla="*/ 0 w 204"/>
              <a:gd name="T1" fmla="*/ 249238 h 158"/>
              <a:gd name="T2" fmla="*/ 160338 w 204"/>
              <a:gd name="T3" fmla="*/ 123825 h 158"/>
              <a:gd name="T4" fmla="*/ 322263 w 204"/>
              <a:gd name="T5" fmla="*/ 0 h 158"/>
              <a:gd name="T6" fmla="*/ 0 60000 65536"/>
              <a:gd name="T7" fmla="*/ 0 60000 65536"/>
              <a:gd name="T8" fmla="*/ 0 60000 65536"/>
              <a:gd name="T9" fmla="*/ 0 w 204"/>
              <a:gd name="T10" fmla="*/ 0 h 158"/>
              <a:gd name="T11" fmla="*/ 204 w 204"/>
              <a:gd name="T12" fmla="*/ 158 h 158"/>
            </a:gdLst>
            <a:ahLst/>
            <a:cxnLst>
              <a:cxn ang="T6">
                <a:pos x="T0" y="T1"/>
              </a:cxn>
              <a:cxn ang="T7">
                <a:pos x="T2" y="T3"/>
              </a:cxn>
              <a:cxn ang="T8">
                <a:pos x="T4" y="T5"/>
              </a:cxn>
            </a:cxnLst>
            <a:rect l="T9" t="T10" r="T11" b="T12"/>
            <a:pathLst>
              <a:path w="204" h="158">
                <a:moveTo>
                  <a:pt x="0" y="157"/>
                </a:moveTo>
                <a:lnTo>
                  <a:pt x="101" y="78"/>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23" name="Freeform 87">
            <a:extLst>
              <a:ext uri="{FF2B5EF4-FFF2-40B4-BE49-F238E27FC236}">
                <a16:creationId xmlns:a16="http://schemas.microsoft.com/office/drawing/2014/main" id="{6E496BBA-0F74-492B-9D86-633355870AE2}"/>
              </a:ext>
            </a:extLst>
          </p:cNvPr>
          <p:cNvSpPr>
            <a:spLocks/>
          </p:cNvSpPr>
          <p:nvPr/>
        </p:nvSpPr>
        <p:spPr bwMode="auto">
          <a:xfrm>
            <a:off x="2590800" y="4378325"/>
            <a:ext cx="323850" cy="269875"/>
          </a:xfrm>
          <a:custGeom>
            <a:avLst/>
            <a:gdLst>
              <a:gd name="T0" fmla="*/ 0 w 204"/>
              <a:gd name="T1" fmla="*/ 268288 h 170"/>
              <a:gd name="T2" fmla="*/ 161925 w 204"/>
              <a:gd name="T3" fmla="*/ 142875 h 170"/>
              <a:gd name="T4" fmla="*/ 322263 w 204"/>
              <a:gd name="T5" fmla="*/ 0 h 170"/>
              <a:gd name="T6" fmla="*/ 0 60000 65536"/>
              <a:gd name="T7" fmla="*/ 0 60000 65536"/>
              <a:gd name="T8" fmla="*/ 0 60000 65536"/>
              <a:gd name="T9" fmla="*/ 0 w 204"/>
              <a:gd name="T10" fmla="*/ 0 h 170"/>
              <a:gd name="T11" fmla="*/ 204 w 204"/>
              <a:gd name="T12" fmla="*/ 170 h 170"/>
            </a:gdLst>
            <a:ahLst/>
            <a:cxnLst>
              <a:cxn ang="T6">
                <a:pos x="T0" y="T1"/>
              </a:cxn>
              <a:cxn ang="T7">
                <a:pos x="T2" y="T3"/>
              </a:cxn>
              <a:cxn ang="T8">
                <a:pos x="T4" y="T5"/>
              </a:cxn>
            </a:cxnLst>
            <a:rect l="T9" t="T10" r="T11" b="T12"/>
            <a:pathLst>
              <a:path w="204" h="170">
                <a:moveTo>
                  <a:pt x="0" y="169"/>
                </a:moveTo>
                <a:lnTo>
                  <a:pt x="102" y="90"/>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24" name="Freeform 88">
            <a:extLst>
              <a:ext uri="{FF2B5EF4-FFF2-40B4-BE49-F238E27FC236}">
                <a16:creationId xmlns:a16="http://schemas.microsoft.com/office/drawing/2014/main" id="{B0E31A24-7F61-49AB-9567-558BDB52E48A}"/>
              </a:ext>
            </a:extLst>
          </p:cNvPr>
          <p:cNvSpPr>
            <a:spLocks/>
          </p:cNvSpPr>
          <p:nvPr/>
        </p:nvSpPr>
        <p:spPr bwMode="auto">
          <a:xfrm>
            <a:off x="2913063" y="4038600"/>
            <a:ext cx="325437" cy="341313"/>
          </a:xfrm>
          <a:custGeom>
            <a:avLst/>
            <a:gdLst>
              <a:gd name="T0" fmla="*/ 0 w 205"/>
              <a:gd name="T1" fmla="*/ 339725 h 215"/>
              <a:gd name="T2" fmla="*/ 161925 w 205"/>
              <a:gd name="T3" fmla="*/ 179388 h 215"/>
              <a:gd name="T4" fmla="*/ 323850 w 205"/>
              <a:gd name="T5" fmla="*/ 0 h 215"/>
              <a:gd name="T6" fmla="*/ 0 60000 65536"/>
              <a:gd name="T7" fmla="*/ 0 60000 65536"/>
              <a:gd name="T8" fmla="*/ 0 60000 65536"/>
              <a:gd name="T9" fmla="*/ 0 w 205"/>
              <a:gd name="T10" fmla="*/ 0 h 215"/>
              <a:gd name="T11" fmla="*/ 205 w 205"/>
              <a:gd name="T12" fmla="*/ 215 h 215"/>
            </a:gdLst>
            <a:ahLst/>
            <a:cxnLst>
              <a:cxn ang="T6">
                <a:pos x="T0" y="T1"/>
              </a:cxn>
              <a:cxn ang="T7">
                <a:pos x="T2" y="T3"/>
              </a:cxn>
              <a:cxn ang="T8">
                <a:pos x="T4" y="T5"/>
              </a:cxn>
            </a:cxnLst>
            <a:rect l="T9" t="T10" r="T11" b="T12"/>
            <a:pathLst>
              <a:path w="205" h="215">
                <a:moveTo>
                  <a:pt x="0" y="214"/>
                </a:moveTo>
                <a:lnTo>
                  <a:pt x="102" y="113"/>
                </a:lnTo>
                <a:lnTo>
                  <a:pt x="204"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25" name="Freeform 89">
            <a:extLst>
              <a:ext uri="{FF2B5EF4-FFF2-40B4-BE49-F238E27FC236}">
                <a16:creationId xmlns:a16="http://schemas.microsoft.com/office/drawing/2014/main" id="{AB659CDA-DF83-4C7F-93E6-F6B6A671C4C2}"/>
              </a:ext>
            </a:extLst>
          </p:cNvPr>
          <p:cNvSpPr>
            <a:spLocks/>
          </p:cNvSpPr>
          <p:nvPr/>
        </p:nvSpPr>
        <p:spPr bwMode="auto">
          <a:xfrm>
            <a:off x="3559175" y="3270250"/>
            <a:ext cx="323850" cy="395288"/>
          </a:xfrm>
          <a:custGeom>
            <a:avLst/>
            <a:gdLst>
              <a:gd name="T0" fmla="*/ 0 w 204"/>
              <a:gd name="T1" fmla="*/ 393700 h 249"/>
              <a:gd name="T2" fmla="*/ 161925 w 204"/>
              <a:gd name="T3" fmla="*/ 196850 h 249"/>
              <a:gd name="T4" fmla="*/ 322263 w 204"/>
              <a:gd name="T5" fmla="*/ 0 h 249"/>
              <a:gd name="T6" fmla="*/ 0 60000 65536"/>
              <a:gd name="T7" fmla="*/ 0 60000 65536"/>
              <a:gd name="T8" fmla="*/ 0 60000 65536"/>
              <a:gd name="T9" fmla="*/ 0 w 204"/>
              <a:gd name="T10" fmla="*/ 0 h 249"/>
              <a:gd name="T11" fmla="*/ 204 w 204"/>
              <a:gd name="T12" fmla="*/ 249 h 249"/>
            </a:gdLst>
            <a:ahLst/>
            <a:cxnLst>
              <a:cxn ang="T6">
                <a:pos x="T0" y="T1"/>
              </a:cxn>
              <a:cxn ang="T7">
                <a:pos x="T2" y="T3"/>
              </a:cxn>
              <a:cxn ang="T8">
                <a:pos x="T4" y="T5"/>
              </a:cxn>
            </a:cxnLst>
            <a:rect l="T9" t="T10" r="T11" b="T12"/>
            <a:pathLst>
              <a:path w="204" h="249">
                <a:moveTo>
                  <a:pt x="0" y="248"/>
                </a:moveTo>
                <a:lnTo>
                  <a:pt x="102" y="124"/>
                </a:lnTo>
                <a:lnTo>
                  <a:pt x="203" y="0"/>
                </a:lnTo>
              </a:path>
            </a:pathLst>
          </a:custGeom>
          <a:noFill/>
          <a:ln w="12700" cap="rnd" cmpd="sng">
            <a:solidFill>
              <a:srgbClr val="FF9966"/>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5626" name="Freeform 90">
            <a:extLst>
              <a:ext uri="{FF2B5EF4-FFF2-40B4-BE49-F238E27FC236}">
                <a16:creationId xmlns:a16="http://schemas.microsoft.com/office/drawing/2014/main" id="{6BB9E745-CB2A-46B6-8DBC-84A2AD410AD7}"/>
              </a:ext>
            </a:extLst>
          </p:cNvPr>
          <p:cNvSpPr>
            <a:spLocks/>
          </p:cNvSpPr>
          <p:nvPr/>
        </p:nvSpPr>
        <p:spPr bwMode="auto">
          <a:xfrm>
            <a:off x="3881438" y="2967038"/>
            <a:ext cx="342900" cy="304800"/>
          </a:xfrm>
          <a:custGeom>
            <a:avLst/>
            <a:gdLst>
              <a:gd name="T0" fmla="*/ 0 w 216"/>
              <a:gd name="T1" fmla="*/ 303213 h 192"/>
              <a:gd name="T2" fmla="*/ 161925 w 216"/>
              <a:gd name="T3" fmla="*/ 142875 h 192"/>
              <a:gd name="T4" fmla="*/ 341313 w 216"/>
              <a:gd name="T5" fmla="*/ 0 h 192"/>
              <a:gd name="T6" fmla="*/ 0 60000 65536"/>
              <a:gd name="T7" fmla="*/ 0 60000 65536"/>
              <a:gd name="T8" fmla="*/ 0 60000 65536"/>
              <a:gd name="T9" fmla="*/ 0 w 216"/>
              <a:gd name="T10" fmla="*/ 0 h 192"/>
              <a:gd name="T11" fmla="*/ 216 w 216"/>
              <a:gd name="T12" fmla="*/ 192 h 192"/>
            </a:gdLst>
            <a:ahLst/>
            <a:cxnLst>
              <a:cxn ang="T6">
                <a:pos x="T0" y="T1"/>
              </a:cxn>
              <a:cxn ang="T7">
                <a:pos x="T2" y="T3"/>
              </a:cxn>
              <a:cxn ang="T8">
                <a:pos x="T4" y="T5"/>
              </a:cxn>
            </a:cxnLst>
            <a:rect l="T9" t="T10" r="T11" b="T12"/>
            <a:pathLst>
              <a:path w="216" h="192">
                <a:moveTo>
                  <a:pt x="0" y="191"/>
                </a:moveTo>
                <a:lnTo>
                  <a:pt x="102" y="90"/>
                </a:lnTo>
                <a:lnTo>
                  <a:pt x="215" y="0"/>
                </a:lnTo>
              </a:path>
            </a:pathLst>
          </a:custGeom>
          <a:solidFill>
            <a:schemeClr val="tx1"/>
          </a:solidFill>
          <a:ln w="12700" cap="rnd" cmpd="sng">
            <a:solidFill>
              <a:srgbClr val="FF9966"/>
            </a:solidFill>
            <a:prstDash val="solid"/>
            <a:round/>
            <a:headEnd type="none" w="med" len="med"/>
            <a:tailEnd type="none" w="med" len="med"/>
          </a:ln>
        </p:spPr>
        <p:txBody>
          <a:bodyPr/>
          <a:lstStyle/>
          <a:p>
            <a:endParaRPr lang="es-MX"/>
          </a:p>
        </p:txBody>
      </p:sp>
      <p:sp>
        <p:nvSpPr>
          <p:cNvPr id="65627" name="Freeform 91">
            <a:extLst>
              <a:ext uri="{FF2B5EF4-FFF2-40B4-BE49-F238E27FC236}">
                <a16:creationId xmlns:a16="http://schemas.microsoft.com/office/drawing/2014/main" id="{9D96CB8B-38C6-438E-8855-C6EF1B395D21}"/>
              </a:ext>
            </a:extLst>
          </p:cNvPr>
          <p:cNvSpPr>
            <a:spLocks/>
          </p:cNvSpPr>
          <p:nvPr/>
        </p:nvSpPr>
        <p:spPr bwMode="auto">
          <a:xfrm>
            <a:off x="4222750" y="2717800"/>
            <a:ext cx="323850" cy="250825"/>
          </a:xfrm>
          <a:custGeom>
            <a:avLst/>
            <a:gdLst>
              <a:gd name="T0" fmla="*/ 0 w 204"/>
              <a:gd name="T1" fmla="*/ 249238 h 158"/>
              <a:gd name="T2" fmla="*/ 161925 w 204"/>
              <a:gd name="T3" fmla="*/ 123825 h 158"/>
              <a:gd name="T4" fmla="*/ 322263 w 204"/>
              <a:gd name="T5" fmla="*/ 0 h 158"/>
              <a:gd name="T6" fmla="*/ 0 60000 65536"/>
              <a:gd name="T7" fmla="*/ 0 60000 65536"/>
              <a:gd name="T8" fmla="*/ 0 60000 65536"/>
              <a:gd name="T9" fmla="*/ 0 w 204"/>
              <a:gd name="T10" fmla="*/ 0 h 158"/>
              <a:gd name="T11" fmla="*/ 204 w 204"/>
              <a:gd name="T12" fmla="*/ 158 h 158"/>
            </a:gdLst>
            <a:ahLst/>
            <a:cxnLst>
              <a:cxn ang="T6">
                <a:pos x="T0" y="T1"/>
              </a:cxn>
              <a:cxn ang="T7">
                <a:pos x="T2" y="T3"/>
              </a:cxn>
              <a:cxn ang="T8">
                <a:pos x="T4" y="T5"/>
              </a:cxn>
            </a:cxnLst>
            <a:rect l="T9" t="T10" r="T11" b="T12"/>
            <a:pathLst>
              <a:path w="204" h="158">
                <a:moveTo>
                  <a:pt x="0" y="157"/>
                </a:moveTo>
                <a:lnTo>
                  <a:pt x="102" y="78"/>
                </a:lnTo>
                <a:lnTo>
                  <a:pt x="203" y="0"/>
                </a:lnTo>
              </a:path>
            </a:pathLst>
          </a:custGeom>
          <a:solidFill>
            <a:schemeClr val="tx1"/>
          </a:solidFill>
          <a:ln w="12700" cap="rnd" cmpd="sng">
            <a:solidFill>
              <a:srgbClr val="FF9966"/>
            </a:solidFill>
            <a:prstDash val="solid"/>
            <a:round/>
            <a:headEnd type="none" w="med" len="med"/>
            <a:tailEnd type="none" w="med" len="med"/>
          </a:ln>
        </p:spPr>
        <p:txBody>
          <a:bodyPr/>
          <a:lstStyle/>
          <a:p>
            <a:endParaRPr lang="es-MX"/>
          </a:p>
        </p:txBody>
      </p:sp>
      <p:sp>
        <p:nvSpPr>
          <p:cNvPr id="65628" name="Freeform 92">
            <a:extLst>
              <a:ext uri="{FF2B5EF4-FFF2-40B4-BE49-F238E27FC236}">
                <a16:creationId xmlns:a16="http://schemas.microsoft.com/office/drawing/2014/main" id="{B89EDA8A-01B4-4A1D-81BD-B8DAA6C7C7DC}"/>
              </a:ext>
            </a:extLst>
          </p:cNvPr>
          <p:cNvSpPr>
            <a:spLocks/>
          </p:cNvSpPr>
          <p:nvPr/>
        </p:nvSpPr>
        <p:spPr bwMode="auto">
          <a:xfrm>
            <a:off x="4545013" y="2520950"/>
            <a:ext cx="325437" cy="198438"/>
          </a:xfrm>
          <a:custGeom>
            <a:avLst/>
            <a:gdLst>
              <a:gd name="T0" fmla="*/ 0 w 205"/>
              <a:gd name="T1" fmla="*/ 196850 h 125"/>
              <a:gd name="T2" fmla="*/ 161925 w 205"/>
              <a:gd name="T3" fmla="*/ 88900 h 125"/>
              <a:gd name="T4" fmla="*/ 323850 w 205"/>
              <a:gd name="T5" fmla="*/ 0 h 125"/>
              <a:gd name="T6" fmla="*/ 0 60000 65536"/>
              <a:gd name="T7" fmla="*/ 0 60000 65536"/>
              <a:gd name="T8" fmla="*/ 0 60000 65536"/>
              <a:gd name="T9" fmla="*/ 0 w 205"/>
              <a:gd name="T10" fmla="*/ 0 h 125"/>
              <a:gd name="T11" fmla="*/ 205 w 205"/>
              <a:gd name="T12" fmla="*/ 125 h 125"/>
            </a:gdLst>
            <a:ahLst/>
            <a:cxnLst>
              <a:cxn ang="T6">
                <a:pos x="T0" y="T1"/>
              </a:cxn>
              <a:cxn ang="T7">
                <a:pos x="T2" y="T3"/>
              </a:cxn>
              <a:cxn ang="T8">
                <a:pos x="T4" y="T5"/>
              </a:cxn>
            </a:cxnLst>
            <a:rect l="T9" t="T10" r="T11" b="T12"/>
            <a:pathLst>
              <a:path w="205" h="125">
                <a:moveTo>
                  <a:pt x="0" y="124"/>
                </a:moveTo>
                <a:lnTo>
                  <a:pt x="102" y="56"/>
                </a:lnTo>
                <a:lnTo>
                  <a:pt x="204" y="0"/>
                </a:lnTo>
              </a:path>
            </a:pathLst>
          </a:custGeom>
          <a:solidFill>
            <a:schemeClr val="tx1"/>
          </a:solidFill>
          <a:ln w="12700" cap="rnd" cmpd="sng">
            <a:solidFill>
              <a:srgbClr val="FF9966"/>
            </a:solidFill>
            <a:prstDash val="solid"/>
            <a:round/>
            <a:headEnd type="none" w="med" len="med"/>
            <a:tailEnd type="none" w="med" len="med"/>
          </a:ln>
        </p:spPr>
        <p:txBody>
          <a:bodyPr/>
          <a:lstStyle/>
          <a:p>
            <a:endParaRPr lang="es-MX"/>
          </a:p>
        </p:txBody>
      </p:sp>
      <p:sp>
        <p:nvSpPr>
          <p:cNvPr id="65629" name="Freeform 93">
            <a:extLst>
              <a:ext uri="{FF2B5EF4-FFF2-40B4-BE49-F238E27FC236}">
                <a16:creationId xmlns:a16="http://schemas.microsoft.com/office/drawing/2014/main" id="{0D761C46-3033-40C4-90C2-C2B7D01F7171}"/>
              </a:ext>
            </a:extLst>
          </p:cNvPr>
          <p:cNvSpPr>
            <a:spLocks/>
          </p:cNvSpPr>
          <p:nvPr/>
        </p:nvSpPr>
        <p:spPr bwMode="auto">
          <a:xfrm>
            <a:off x="4868863" y="2378075"/>
            <a:ext cx="323850" cy="144463"/>
          </a:xfrm>
          <a:custGeom>
            <a:avLst/>
            <a:gdLst>
              <a:gd name="T0" fmla="*/ 0 w 204"/>
              <a:gd name="T1" fmla="*/ 142875 h 91"/>
              <a:gd name="T2" fmla="*/ 160338 w 204"/>
              <a:gd name="T3" fmla="*/ 71438 h 91"/>
              <a:gd name="T4" fmla="*/ 322263 w 204"/>
              <a:gd name="T5" fmla="*/ 0 h 91"/>
              <a:gd name="T6" fmla="*/ 0 60000 65536"/>
              <a:gd name="T7" fmla="*/ 0 60000 65536"/>
              <a:gd name="T8" fmla="*/ 0 60000 65536"/>
              <a:gd name="T9" fmla="*/ 0 w 204"/>
              <a:gd name="T10" fmla="*/ 0 h 91"/>
              <a:gd name="T11" fmla="*/ 204 w 204"/>
              <a:gd name="T12" fmla="*/ 91 h 91"/>
            </a:gdLst>
            <a:ahLst/>
            <a:cxnLst>
              <a:cxn ang="T6">
                <a:pos x="T0" y="T1"/>
              </a:cxn>
              <a:cxn ang="T7">
                <a:pos x="T2" y="T3"/>
              </a:cxn>
              <a:cxn ang="T8">
                <a:pos x="T4" y="T5"/>
              </a:cxn>
            </a:cxnLst>
            <a:rect l="T9" t="T10" r="T11" b="T12"/>
            <a:pathLst>
              <a:path w="204" h="91">
                <a:moveTo>
                  <a:pt x="0" y="90"/>
                </a:moveTo>
                <a:lnTo>
                  <a:pt x="101" y="45"/>
                </a:lnTo>
                <a:lnTo>
                  <a:pt x="203" y="0"/>
                </a:lnTo>
              </a:path>
            </a:pathLst>
          </a:custGeom>
          <a:solidFill>
            <a:schemeClr val="tx1"/>
          </a:solidFill>
          <a:ln w="12700" cap="rnd" cmpd="sng">
            <a:solidFill>
              <a:srgbClr val="FF9966"/>
            </a:solidFill>
            <a:prstDash val="solid"/>
            <a:round/>
            <a:headEnd type="none" w="med" len="med"/>
            <a:tailEnd type="none" w="med" len="med"/>
          </a:ln>
        </p:spPr>
        <p:txBody>
          <a:bodyPr/>
          <a:lstStyle/>
          <a:p>
            <a:endParaRPr lang="es-MX"/>
          </a:p>
        </p:txBody>
      </p:sp>
      <p:sp>
        <p:nvSpPr>
          <p:cNvPr id="65630" name="Freeform 94">
            <a:extLst>
              <a:ext uri="{FF2B5EF4-FFF2-40B4-BE49-F238E27FC236}">
                <a16:creationId xmlns:a16="http://schemas.microsoft.com/office/drawing/2014/main" id="{7462F8FA-35B6-466B-A70E-13E611797F14}"/>
              </a:ext>
            </a:extLst>
          </p:cNvPr>
          <p:cNvSpPr>
            <a:spLocks/>
          </p:cNvSpPr>
          <p:nvPr/>
        </p:nvSpPr>
        <p:spPr bwMode="auto">
          <a:xfrm>
            <a:off x="5191125" y="2252663"/>
            <a:ext cx="323850" cy="127000"/>
          </a:xfrm>
          <a:custGeom>
            <a:avLst/>
            <a:gdLst>
              <a:gd name="T0" fmla="*/ 0 w 204"/>
              <a:gd name="T1" fmla="*/ 125413 h 80"/>
              <a:gd name="T2" fmla="*/ 161925 w 204"/>
              <a:gd name="T3" fmla="*/ 53975 h 80"/>
              <a:gd name="T4" fmla="*/ 322263 w 204"/>
              <a:gd name="T5" fmla="*/ 0 h 80"/>
              <a:gd name="T6" fmla="*/ 0 60000 65536"/>
              <a:gd name="T7" fmla="*/ 0 60000 65536"/>
              <a:gd name="T8" fmla="*/ 0 60000 65536"/>
              <a:gd name="T9" fmla="*/ 0 w 204"/>
              <a:gd name="T10" fmla="*/ 0 h 80"/>
              <a:gd name="T11" fmla="*/ 204 w 204"/>
              <a:gd name="T12" fmla="*/ 80 h 80"/>
            </a:gdLst>
            <a:ahLst/>
            <a:cxnLst>
              <a:cxn ang="T6">
                <a:pos x="T0" y="T1"/>
              </a:cxn>
              <a:cxn ang="T7">
                <a:pos x="T2" y="T3"/>
              </a:cxn>
              <a:cxn ang="T8">
                <a:pos x="T4" y="T5"/>
              </a:cxn>
            </a:cxnLst>
            <a:rect l="T9" t="T10" r="T11" b="T12"/>
            <a:pathLst>
              <a:path w="204" h="80">
                <a:moveTo>
                  <a:pt x="0" y="79"/>
                </a:moveTo>
                <a:lnTo>
                  <a:pt x="102" y="34"/>
                </a:lnTo>
                <a:lnTo>
                  <a:pt x="203" y="0"/>
                </a:lnTo>
              </a:path>
            </a:pathLst>
          </a:custGeom>
          <a:solidFill>
            <a:schemeClr val="tx1"/>
          </a:solidFill>
          <a:ln w="12700" cap="rnd" cmpd="sng">
            <a:solidFill>
              <a:srgbClr val="FF9966"/>
            </a:solidFill>
            <a:prstDash val="solid"/>
            <a:round/>
            <a:headEnd type="none" w="med" len="med"/>
            <a:tailEnd type="none" w="med" len="med"/>
          </a:ln>
        </p:spPr>
        <p:txBody>
          <a:bodyPr/>
          <a:lstStyle/>
          <a:p>
            <a:endParaRPr lang="es-MX"/>
          </a:p>
        </p:txBody>
      </p:sp>
      <p:sp>
        <p:nvSpPr>
          <p:cNvPr id="65631" name="Freeform 95">
            <a:extLst>
              <a:ext uri="{FF2B5EF4-FFF2-40B4-BE49-F238E27FC236}">
                <a16:creationId xmlns:a16="http://schemas.microsoft.com/office/drawing/2014/main" id="{B9288673-A482-4745-8F0D-C27055660B40}"/>
              </a:ext>
            </a:extLst>
          </p:cNvPr>
          <p:cNvSpPr>
            <a:spLocks/>
          </p:cNvSpPr>
          <p:nvPr/>
        </p:nvSpPr>
        <p:spPr bwMode="auto">
          <a:xfrm>
            <a:off x="5513388" y="2198688"/>
            <a:ext cx="323850" cy="55562"/>
          </a:xfrm>
          <a:custGeom>
            <a:avLst/>
            <a:gdLst>
              <a:gd name="T0" fmla="*/ 0 w 204"/>
              <a:gd name="T1" fmla="*/ 53975 h 35"/>
              <a:gd name="T2" fmla="*/ 161925 w 204"/>
              <a:gd name="T3" fmla="*/ 19050 h 35"/>
              <a:gd name="T4" fmla="*/ 322263 w 204"/>
              <a:gd name="T5" fmla="*/ 0 h 35"/>
              <a:gd name="T6" fmla="*/ 0 60000 65536"/>
              <a:gd name="T7" fmla="*/ 0 60000 65536"/>
              <a:gd name="T8" fmla="*/ 0 60000 65536"/>
              <a:gd name="T9" fmla="*/ 0 w 204"/>
              <a:gd name="T10" fmla="*/ 0 h 35"/>
              <a:gd name="T11" fmla="*/ 204 w 204"/>
              <a:gd name="T12" fmla="*/ 35 h 35"/>
            </a:gdLst>
            <a:ahLst/>
            <a:cxnLst>
              <a:cxn ang="T6">
                <a:pos x="T0" y="T1"/>
              </a:cxn>
              <a:cxn ang="T7">
                <a:pos x="T2" y="T3"/>
              </a:cxn>
              <a:cxn ang="T8">
                <a:pos x="T4" y="T5"/>
              </a:cxn>
            </a:cxnLst>
            <a:rect l="T9" t="T10" r="T11" b="T12"/>
            <a:pathLst>
              <a:path w="204" h="35">
                <a:moveTo>
                  <a:pt x="0" y="34"/>
                </a:moveTo>
                <a:lnTo>
                  <a:pt x="102" y="12"/>
                </a:lnTo>
                <a:lnTo>
                  <a:pt x="203" y="0"/>
                </a:lnTo>
              </a:path>
            </a:pathLst>
          </a:custGeom>
          <a:solidFill>
            <a:schemeClr val="tx1"/>
          </a:solidFill>
          <a:ln w="12700" cap="rnd" cmpd="sng">
            <a:solidFill>
              <a:srgbClr val="FF9966"/>
            </a:solidFill>
            <a:prstDash val="solid"/>
            <a:round/>
            <a:headEnd type="none" w="med" len="med"/>
            <a:tailEnd type="none" w="med" len="med"/>
          </a:ln>
        </p:spPr>
        <p:txBody>
          <a:bodyPr/>
          <a:lstStyle/>
          <a:p>
            <a:endParaRPr lang="es-MX"/>
          </a:p>
        </p:txBody>
      </p:sp>
      <p:sp>
        <p:nvSpPr>
          <p:cNvPr id="65632" name="Freeform 96">
            <a:extLst>
              <a:ext uri="{FF2B5EF4-FFF2-40B4-BE49-F238E27FC236}">
                <a16:creationId xmlns:a16="http://schemas.microsoft.com/office/drawing/2014/main" id="{D58AEFDC-D97C-400E-A258-257D4CE6245C}"/>
              </a:ext>
            </a:extLst>
          </p:cNvPr>
          <p:cNvSpPr>
            <a:spLocks/>
          </p:cNvSpPr>
          <p:nvPr/>
        </p:nvSpPr>
        <p:spPr bwMode="auto">
          <a:xfrm>
            <a:off x="5835650" y="2181225"/>
            <a:ext cx="342900" cy="19050"/>
          </a:xfrm>
          <a:custGeom>
            <a:avLst/>
            <a:gdLst>
              <a:gd name="T0" fmla="*/ 0 w 216"/>
              <a:gd name="T1" fmla="*/ 17463 h 12"/>
              <a:gd name="T2" fmla="*/ 161925 w 216"/>
              <a:gd name="T3" fmla="*/ 0 h 12"/>
              <a:gd name="T4" fmla="*/ 341313 w 216"/>
              <a:gd name="T5" fmla="*/ 0 h 12"/>
              <a:gd name="T6" fmla="*/ 0 60000 65536"/>
              <a:gd name="T7" fmla="*/ 0 60000 65536"/>
              <a:gd name="T8" fmla="*/ 0 60000 65536"/>
              <a:gd name="T9" fmla="*/ 0 w 216"/>
              <a:gd name="T10" fmla="*/ 0 h 12"/>
              <a:gd name="T11" fmla="*/ 216 w 216"/>
              <a:gd name="T12" fmla="*/ 12 h 12"/>
            </a:gdLst>
            <a:ahLst/>
            <a:cxnLst>
              <a:cxn ang="T6">
                <a:pos x="T0" y="T1"/>
              </a:cxn>
              <a:cxn ang="T7">
                <a:pos x="T2" y="T3"/>
              </a:cxn>
              <a:cxn ang="T8">
                <a:pos x="T4" y="T5"/>
              </a:cxn>
            </a:cxnLst>
            <a:rect l="T9" t="T10" r="T11" b="T12"/>
            <a:pathLst>
              <a:path w="216" h="12">
                <a:moveTo>
                  <a:pt x="0" y="11"/>
                </a:moveTo>
                <a:lnTo>
                  <a:pt x="102" y="0"/>
                </a:lnTo>
                <a:lnTo>
                  <a:pt x="215" y="0"/>
                </a:lnTo>
              </a:path>
            </a:pathLst>
          </a:custGeom>
          <a:solidFill>
            <a:schemeClr val="tx1"/>
          </a:solidFill>
          <a:ln w="12700" cap="rnd" cmpd="sng">
            <a:solidFill>
              <a:srgbClr val="FF9966"/>
            </a:solidFill>
            <a:prstDash val="solid"/>
            <a:round/>
            <a:headEnd type="none" w="med" len="med"/>
            <a:tailEnd type="none" w="med" len="med"/>
          </a:ln>
        </p:spPr>
        <p:txBody>
          <a:bodyPr/>
          <a:lstStyle/>
          <a:p>
            <a:endParaRPr lang="es-MX"/>
          </a:p>
        </p:txBody>
      </p:sp>
      <p:sp>
        <p:nvSpPr>
          <p:cNvPr id="65633" name="Line 97">
            <a:extLst>
              <a:ext uri="{FF2B5EF4-FFF2-40B4-BE49-F238E27FC236}">
                <a16:creationId xmlns:a16="http://schemas.microsoft.com/office/drawing/2014/main" id="{E12271F9-5242-4030-9168-C143E1BD3F57}"/>
              </a:ext>
            </a:extLst>
          </p:cNvPr>
          <p:cNvSpPr>
            <a:spLocks noChangeShapeType="1"/>
          </p:cNvSpPr>
          <p:nvPr/>
        </p:nvSpPr>
        <p:spPr bwMode="auto">
          <a:xfrm>
            <a:off x="6183313" y="2181225"/>
            <a:ext cx="309562" cy="0"/>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34" name="Freeform 98">
            <a:extLst>
              <a:ext uri="{FF2B5EF4-FFF2-40B4-BE49-F238E27FC236}">
                <a16:creationId xmlns:a16="http://schemas.microsoft.com/office/drawing/2014/main" id="{633C7638-C85F-4675-8B9E-CF31891D756D}"/>
              </a:ext>
            </a:extLst>
          </p:cNvPr>
          <p:cNvSpPr>
            <a:spLocks/>
          </p:cNvSpPr>
          <p:nvPr/>
        </p:nvSpPr>
        <p:spPr bwMode="auto">
          <a:xfrm>
            <a:off x="6499225" y="2181225"/>
            <a:ext cx="325438" cy="38100"/>
          </a:xfrm>
          <a:custGeom>
            <a:avLst/>
            <a:gdLst>
              <a:gd name="T0" fmla="*/ 0 w 205"/>
              <a:gd name="T1" fmla="*/ 0 h 24"/>
              <a:gd name="T2" fmla="*/ 161925 w 205"/>
              <a:gd name="T3" fmla="*/ 17463 h 24"/>
              <a:gd name="T4" fmla="*/ 323850 w 205"/>
              <a:gd name="T5" fmla="*/ 36513 h 24"/>
              <a:gd name="T6" fmla="*/ 0 60000 65536"/>
              <a:gd name="T7" fmla="*/ 0 60000 65536"/>
              <a:gd name="T8" fmla="*/ 0 60000 65536"/>
              <a:gd name="T9" fmla="*/ 0 w 205"/>
              <a:gd name="T10" fmla="*/ 0 h 24"/>
              <a:gd name="T11" fmla="*/ 205 w 205"/>
              <a:gd name="T12" fmla="*/ 24 h 24"/>
            </a:gdLst>
            <a:ahLst/>
            <a:cxnLst>
              <a:cxn ang="T6">
                <a:pos x="T0" y="T1"/>
              </a:cxn>
              <a:cxn ang="T7">
                <a:pos x="T2" y="T3"/>
              </a:cxn>
              <a:cxn ang="T8">
                <a:pos x="T4" y="T5"/>
              </a:cxn>
            </a:cxnLst>
            <a:rect l="T9" t="T10" r="T11" b="T12"/>
            <a:pathLst>
              <a:path w="205" h="24">
                <a:moveTo>
                  <a:pt x="0" y="0"/>
                </a:moveTo>
                <a:lnTo>
                  <a:pt x="102" y="11"/>
                </a:lnTo>
                <a:lnTo>
                  <a:pt x="204" y="23"/>
                </a:lnTo>
              </a:path>
            </a:pathLst>
          </a:custGeom>
          <a:solidFill>
            <a:schemeClr val="tx1"/>
          </a:solidFill>
          <a:ln w="12700" cap="rnd" cmpd="sng">
            <a:solidFill>
              <a:srgbClr val="FF9966"/>
            </a:solidFill>
            <a:prstDash val="solid"/>
            <a:round/>
            <a:headEnd type="none" w="med" len="med"/>
            <a:tailEnd type="none" w="med" len="med"/>
          </a:ln>
        </p:spPr>
        <p:txBody>
          <a:bodyPr/>
          <a:lstStyle/>
          <a:p>
            <a:endParaRPr lang="es-MX"/>
          </a:p>
        </p:txBody>
      </p:sp>
      <p:sp>
        <p:nvSpPr>
          <p:cNvPr id="65635" name="Line 99">
            <a:extLst>
              <a:ext uri="{FF2B5EF4-FFF2-40B4-BE49-F238E27FC236}">
                <a16:creationId xmlns:a16="http://schemas.microsoft.com/office/drawing/2014/main" id="{4EB8FF6A-327E-47BF-A6FE-1F652B2F9F7C}"/>
              </a:ext>
            </a:extLst>
          </p:cNvPr>
          <p:cNvSpPr>
            <a:spLocks noChangeShapeType="1"/>
          </p:cNvSpPr>
          <p:nvPr/>
        </p:nvSpPr>
        <p:spPr bwMode="auto">
          <a:xfrm>
            <a:off x="6829425" y="2224088"/>
            <a:ext cx="309563" cy="2222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36" name="Freeform 100">
            <a:extLst>
              <a:ext uri="{FF2B5EF4-FFF2-40B4-BE49-F238E27FC236}">
                <a16:creationId xmlns:a16="http://schemas.microsoft.com/office/drawing/2014/main" id="{0931C628-96D9-4006-975B-073788B952BD}"/>
              </a:ext>
            </a:extLst>
          </p:cNvPr>
          <p:cNvSpPr>
            <a:spLocks/>
          </p:cNvSpPr>
          <p:nvPr/>
        </p:nvSpPr>
        <p:spPr bwMode="auto">
          <a:xfrm>
            <a:off x="1228725" y="5110163"/>
            <a:ext cx="107950" cy="109537"/>
          </a:xfrm>
          <a:custGeom>
            <a:avLst/>
            <a:gdLst>
              <a:gd name="T0" fmla="*/ 53975 w 68"/>
              <a:gd name="T1" fmla="*/ 0 h 69"/>
              <a:gd name="T2" fmla="*/ 106363 w 68"/>
              <a:gd name="T3" fmla="*/ 53975 h 69"/>
              <a:gd name="T4" fmla="*/ 53975 w 68"/>
              <a:gd name="T5" fmla="*/ 107950 h 69"/>
              <a:gd name="T6" fmla="*/ 0 w 68"/>
              <a:gd name="T7" fmla="*/ 53975 h 69"/>
              <a:gd name="T8" fmla="*/ 53975 w 68"/>
              <a:gd name="T9" fmla="*/ 0 h 69"/>
              <a:gd name="T10" fmla="*/ 0 60000 65536"/>
              <a:gd name="T11" fmla="*/ 0 60000 65536"/>
              <a:gd name="T12" fmla="*/ 0 60000 65536"/>
              <a:gd name="T13" fmla="*/ 0 60000 65536"/>
              <a:gd name="T14" fmla="*/ 0 60000 65536"/>
              <a:gd name="T15" fmla="*/ 0 w 68"/>
              <a:gd name="T16" fmla="*/ 0 h 69"/>
              <a:gd name="T17" fmla="*/ 68 w 68"/>
              <a:gd name="T18" fmla="*/ 69 h 69"/>
            </a:gdLst>
            <a:ahLst/>
            <a:cxnLst>
              <a:cxn ang="T10">
                <a:pos x="T0" y="T1"/>
              </a:cxn>
              <a:cxn ang="T11">
                <a:pos x="T2" y="T3"/>
              </a:cxn>
              <a:cxn ang="T12">
                <a:pos x="T4" y="T5"/>
              </a:cxn>
              <a:cxn ang="T13">
                <a:pos x="T6" y="T7"/>
              </a:cxn>
              <a:cxn ang="T14">
                <a:pos x="T8" y="T9"/>
              </a:cxn>
            </a:cxnLst>
            <a:rect l="T15" t="T16" r="T17" b="T18"/>
            <a:pathLst>
              <a:path w="68" h="69">
                <a:moveTo>
                  <a:pt x="34" y="0"/>
                </a:moveTo>
                <a:lnTo>
                  <a:pt x="67" y="34"/>
                </a:lnTo>
                <a:lnTo>
                  <a:pt x="34" y="68"/>
                </a:lnTo>
                <a:lnTo>
                  <a:pt x="0" y="34"/>
                </a:lnTo>
                <a:lnTo>
                  <a:pt x="34" y="0"/>
                </a:lnTo>
              </a:path>
            </a:pathLst>
          </a:custGeom>
          <a:solidFill>
            <a:srgbClr val="000080"/>
          </a:solidFill>
          <a:ln w="12700" cap="rnd" cmpd="sng">
            <a:solidFill>
              <a:srgbClr val="FF9966"/>
            </a:solidFill>
            <a:prstDash val="solid"/>
            <a:round/>
            <a:headEnd type="none" w="med" len="med"/>
            <a:tailEnd type="none" w="med" len="med"/>
          </a:ln>
        </p:spPr>
        <p:txBody>
          <a:bodyPr/>
          <a:lstStyle/>
          <a:p>
            <a:endParaRPr lang="es-MX"/>
          </a:p>
        </p:txBody>
      </p:sp>
      <p:sp>
        <p:nvSpPr>
          <p:cNvPr id="65637" name="Freeform 101">
            <a:extLst>
              <a:ext uri="{FF2B5EF4-FFF2-40B4-BE49-F238E27FC236}">
                <a16:creationId xmlns:a16="http://schemas.microsoft.com/office/drawing/2014/main" id="{FD749A8E-2789-4A3E-B3B5-98DB6895BA30}"/>
              </a:ext>
            </a:extLst>
          </p:cNvPr>
          <p:cNvSpPr>
            <a:spLocks/>
          </p:cNvSpPr>
          <p:nvPr/>
        </p:nvSpPr>
        <p:spPr bwMode="auto">
          <a:xfrm>
            <a:off x="1873250" y="5003800"/>
            <a:ext cx="109538" cy="107950"/>
          </a:xfrm>
          <a:custGeom>
            <a:avLst/>
            <a:gdLst>
              <a:gd name="T0" fmla="*/ 53975 w 69"/>
              <a:gd name="T1" fmla="*/ 0 h 68"/>
              <a:gd name="T2" fmla="*/ 107950 w 69"/>
              <a:gd name="T3" fmla="*/ 52388 h 68"/>
              <a:gd name="T4" fmla="*/ 53975 w 69"/>
              <a:gd name="T5" fmla="*/ 106363 h 68"/>
              <a:gd name="T6" fmla="*/ 0 w 69"/>
              <a:gd name="T7" fmla="*/ 52388 h 68"/>
              <a:gd name="T8" fmla="*/ 53975 w 69"/>
              <a:gd name="T9" fmla="*/ 0 h 68"/>
              <a:gd name="T10" fmla="*/ 0 60000 65536"/>
              <a:gd name="T11" fmla="*/ 0 60000 65536"/>
              <a:gd name="T12" fmla="*/ 0 60000 65536"/>
              <a:gd name="T13" fmla="*/ 0 60000 65536"/>
              <a:gd name="T14" fmla="*/ 0 60000 65536"/>
              <a:gd name="T15" fmla="*/ 0 w 69"/>
              <a:gd name="T16" fmla="*/ 0 h 68"/>
              <a:gd name="T17" fmla="*/ 69 w 69"/>
              <a:gd name="T18" fmla="*/ 68 h 68"/>
            </a:gdLst>
            <a:ahLst/>
            <a:cxnLst>
              <a:cxn ang="T10">
                <a:pos x="T0" y="T1"/>
              </a:cxn>
              <a:cxn ang="T11">
                <a:pos x="T2" y="T3"/>
              </a:cxn>
              <a:cxn ang="T12">
                <a:pos x="T4" y="T5"/>
              </a:cxn>
              <a:cxn ang="T13">
                <a:pos x="T6" y="T7"/>
              </a:cxn>
              <a:cxn ang="T14">
                <a:pos x="T8" y="T9"/>
              </a:cxn>
            </a:cxnLst>
            <a:rect l="T15" t="T16" r="T17" b="T18"/>
            <a:pathLst>
              <a:path w="69" h="68">
                <a:moveTo>
                  <a:pt x="34" y="0"/>
                </a:moveTo>
                <a:lnTo>
                  <a:pt x="68" y="33"/>
                </a:lnTo>
                <a:lnTo>
                  <a:pt x="34" y="67"/>
                </a:lnTo>
                <a:lnTo>
                  <a:pt x="0" y="33"/>
                </a:lnTo>
                <a:lnTo>
                  <a:pt x="34" y="0"/>
                </a:lnTo>
              </a:path>
            </a:pathLst>
          </a:custGeom>
          <a:solidFill>
            <a:srgbClr val="000080"/>
          </a:solidFill>
          <a:ln w="12700" cap="rnd" cmpd="sng">
            <a:solidFill>
              <a:srgbClr val="000080"/>
            </a:solidFill>
            <a:prstDash val="solid"/>
            <a:round/>
            <a:headEnd type="none" w="med" len="med"/>
            <a:tailEnd type="none" w="med" len="med"/>
          </a:ln>
        </p:spPr>
        <p:txBody>
          <a:bodyPr/>
          <a:lstStyle/>
          <a:p>
            <a:endParaRPr lang="es-MX"/>
          </a:p>
        </p:txBody>
      </p:sp>
      <p:sp>
        <p:nvSpPr>
          <p:cNvPr id="65638" name="Freeform 102">
            <a:extLst>
              <a:ext uri="{FF2B5EF4-FFF2-40B4-BE49-F238E27FC236}">
                <a16:creationId xmlns:a16="http://schemas.microsoft.com/office/drawing/2014/main" id="{CF4C5FA5-A4E1-498A-8545-8AE5DA3A2C2A}"/>
              </a:ext>
            </a:extLst>
          </p:cNvPr>
          <p:cNvSpPr>
            <a:spLocks/>
          </p:cNvSpPr>
          <p:nvPr/>
        </p:nvSpPr>
        <p:spPr bwMode="auto">
          <a:xfrm>
            <a:off x="2214563" y="4841875"/>
            <a:ext cx="109537" cy="109538"/>
          </a:xfrm>
          <a:custGeom>
            <a:avLst/>
            <a:gdLst>
              <a:gd name="T0" fmla="*/ 53975 w 69"/>
              <a:gd name="T1" fmla="*/ 0 h 69"/>
              <a:gd name="T2" fmla="*/ 107950 w 69"/>
              <a:gd name="T3" fmla="*/ 53975 h 69"/>
              <a:gd name="T4" fmla="*/ 53975 w 69"/>
              <a:gd name="T5" fmla="*/ 107950 h 69"/>
              <a:gd name="T6" fmla="*/ 0 w 69"/>
              <a:gd name="T7" fmla="*/ 53975 h 69"/>
              <a:gd name="T8" fmla="*/ 53975 w 69"/>
              <a:gd name="T9" fmla="*/ 0 h 69"/>
              <a:gd name="T10" fmla="*/ 0 60000 65536"/>
              <a:gd name="T11" fmla="*/ 0 60000 65536"/>
              <a:gd name="T12" fmla="*/ 0 60000 65536"/>
              <a:gd name="T13" fmla="*/ 0 60000 65536"/>
              <a:gd name="T14" fmla="*/ 0 60000 65536"/>
              <a:gd name="T15" fmla="*/ 0 w 69"/>
              <a:gd name="T16" fmla="*/ 0 h 69"/>
              <a:gd name="T17" fmla="*/ 69 w 69"/>
              <a:gd name="T18" fmla="*/ 69 h 69"/>
            </a:gdLst>
            <a:ahLst/>
            <a:cxnLst>
              <a:cxn ang="T10">
                <a:pos x="T0" y="T1"/>
              </a:cxn>
              <a:cxn ang="T11">
                <a:pos x="T2" y="T3"/>
              </a:cxn>
              <a:cxn ang="T12">
                <a:pos x="T4" y="T5"/>
              </a:cxn>
              <a:cxn ang="T13">
                <a:pos x="T6" y="T7"/>
              </a:cxn>
              <a:cxn ang="T14">
                <a:pos x="T8" y="T9"/>
              </a:cxn>
            </a:cxnLst>
            <a:rect l="T15" t="T16" r="T17" b="T18"/>
            <a:pathLst>
              <a:path w="69" h="69">
                <a:moveTo>
                  <a:pt x="34" y="0"/>
                </a:moveTo>
                <a:lnTo>
                  <a:pt x="68" y="34"/>
                </a:lnTo>
                <a:lnTo>
                  <a:pt x="34" y="68"/>
                </a:lnTo>
                <a:lnTo>
                  <a:pt x="0" y="34"/>
                </a:lnTo>
                <a:lnTo>
                  <a:pt x="34" y="0"/>
                </a:lnTo>
              </a:path>
            </a:pathLst>
          </a:custGeom>
          <a:solidFill>
            <a:srgbClr val="000080"/>
          </a:solidFill>
          <a:ln w="12700" cap="rnd" cmpd="sng">
            <a:solidFill>
              <a:srgbClr val="000080"/>
            </a:solidFill>
            <a:prstDash val="solid"/>
            <a:round/>
            <a:headEnd type="none" w="med" len="med"/>
            <a:tailEnd type="none" w="med" len="med"/>
          </a:ln>
        </p:spPr>
        <p:txBody>
          <a:bodyPr/>
          <a:lstStyle/>
          <a:p>
            <a:endParaRPr lang="es-MX"/>
          </a:p>
        </p:txBody>
      </p:sp>
      <p:sp>
        <p:nvSpPr>
          <p:cNvPr id="65639" name="Freeform 103">
            <a:extLst>
              <a:ext uri="{FF2B5EF4-FFF2-40B4-BE49-F238E27FC236}">
                <a16:creationId xmlns:a16="http://schemas.microsoft.com/office/drawing/2014/main" id="{F51E3320-91C7-408C-95C0-D1B7E4155A08}"/>
              </a:ext>
            </a:extLst>
          </p:cNvPr>
          <p:cNvSpPr>
            <a:spLocks/>
          </p:cNvSpPr>
          <p:nvPr/>
        </p:nvSpPr>
        <p:spPr bwMode="auto">
          <a:xfrm>
            <a:off x="2536825" y="4592638"/>
            <a:ext cx="109538" cy="107950"/>
          </a:xfrm>
          <a:custGeom>
            <a:avLst/>
            <a:gdLst>
              <a:gd name="T0" fmla="*/ 53975 w 69"/>
              <a:gd name="T1" fmla="*/ 0 h 68"/>
              <a:gd name="T2" fmla="*/ 107950 w 69"/>
              <a:gd name="T3" fmla="*/ 53975 h 68"/>
              <a:gd name="T4" fmla="*/ 53975 w 69"/>
              <a:gd name="T5" fmla="*/ 106363 h 68"/>
              <a:gd name="T6" fmla="*/ 0 w 69"/>
              <a:gd name="T7" fmla="*/ 53975 h 68"/>
              <a:gd name="T8" fmla="*/ 53975 w 69"/>
              <a:gd name="T9" fmla="*/ 0 h 68"/>
              <a:gd name="T10" fmla="*/ 0 60000 65536"/>
              <a:gd name="T11" fmla="*/ 0 60000 65536"/>
              <a:gd name="T12" fmla="*/ 0 60000 65536"/>
              <a:gd name="T13" fmla="*/ 0 60000 65536"/>
              <a:gd name="T14" fmla="*/ 0 60000 65536"/>
              <a:gd name="T15" fmla="*/ 0 w 69"/>
              <a:gd name="T16" fmla="*/ 0 h 68"/>
              <a:gd name="T17" fmla="*/ 69 w 69"/>
              <a:gd name="T18" fmla="*/ 68 h 68"/>
            </a:gdLst>
            <a:ahLst/>
            <a:cxnLst>
              <a:cxn ang="T10">
                <a:pos x="T0" y="T1"/>
              </a:cxn>
              <a:cxn ang="T11">
                <a:pos x="T2" y="T3"/>
              </a:cxn>
              <a:cxn ang="T12">
                <a:pos x="T4" y="T5"/>
              </a:cxn>
              <a:cxn ang="T13">
                <a:pos x="T6" y="T7"/>
              </a:cxn>
              <a:cxn ang="T14">
                <a:pos x="T8" y="T9"/>
              </a:cxn>
            </a:cxnLst>
            <a:rect l="T15" t="T16" r="T17" b="T18"/>
            <a:pathLst>
              <a:path w="69" h="68">
                <a:moveTo>
                  <a:pt x="34" y="0"/>
                </a:moveTo>
                <a:lnTo>
                  <a:pt x="68" y="34"/>
                </a:lnTo>
                <a:lnTo>
                  <a:pt x="34" y="67"/>
                </a:lnTo>
                <a:lnTo>
                  <a:pt x="0" y="34"/>
                </a:lnTo>
                <a:lnTo>
                  <a:pt x="34" y="0"/>
                </a:lnTo>
              </a:path>
            </a:pathLst>
          </a:custGeom>
          <a:solidFill>
            <a:srgbClr val="000080"/>
          </a:solidFill>
          <a:ln w="12700" cap="rnd" cmpd="sng">
            <a:solidFill>
              <a:srgbClr val="000080"/>
            </a:solidFill>
            <a:prstDash val="solid"/>
            <a:round/>
            <a:headEnd type="none" w="med" len="med"/>
            <a:tailEnd type="none" w="med" len="med"/>
          </a:ln>
        </p:spPr>
        <p:txBody>
          <a:bodyPr/>
          <a:lstStyle/>
          <a:p>
            <a:endParaRPr lang="es-MX"/>
          </a:p>
        </p:txBody>
      </p:sp>
      <p:sp>
        <p:nvSpPr>
          <p:cNvPr id="65640" name="Freeform 104">
            <a:extLst>
              <a:ext uri="{FF2B5EF4-FFF2-40B4-BE49-F238E27FC236}">
                <a16:creationId xmlns:a16="http://schemas.microsoft.com/office/drawing/2014/main" id="{05AF3F91-2C24-484D-97B2-5343AD04B1AC}"/>
              </a:ext>
            </a:extLst>
          </p:cNvPr>
          <p:cNvSpPr>
            <a:spLocks/>
          </p:cNvSpPr>
          <p:nvPr/>
        </p:nvSpPr>
        <p:spPr bwMode="auto">
          <a:xfrm>
            <a:off x="2860675" y="4324350"/>
            <a:ext cx="107950" cy="109538"/>
          </a:xfrm>
          <a:custGeom>
            <a:avLst/>
            <a:gdLst>
              <a:gd name="T0" fmla="*/ 52388 w 68"/>
              <a:gd name="T1" fmla="*/ 0 h 69"/>
              <a:gd name="T2" fmla="*/ 106363 w 68"/>
              <a:gd name="T3" fmla="*/ 53975 h 69"/>
              <a:gd name="T4" fmla="*/ 52388 w 68"/>
              <a:gd name="T5" fmla="*/ 107950 h 69"/>
              <a:gd name="T6" fmla="*/ 0 w 68"/>
              <a:gd name="T7" fmla="*/ 53975 h 69"/>
              <a:gd name="T8" fmla="*/ 52388 w 68"/>
              <a:gd name="T9" fmla="*/ 0 h 69"/>
              <a:gd name="T10" fmla="*/ 0 60000 65536"/>
              <a:gd name="T11" fmla="*/ 0 60000 65536"/>
              <a:gd name="T12" fmla="*/ 0 60000 65536"/>
              <a:gd name="T13" fmla="*/ 0 60000 65536"/>
              <a:gd name="T14" fmla="*/ 0 60000 65536"/>
              <a:gd name="T15" fmla="*/ 0 w 68"/>
              <a:gd name="T16" fmla="*/ 0 h 69"/>
              <a:gd name="T17" fmla="*/ 68 w 68"/>
              <a:gd name="T18" fmla="*/ 69 h 69"/>
            </a:gdLst>
            <a:ahLst/>
            <a:cxnLst>
              <a:cxn ang="T10">
                <a:pos x="T0" y="T1"/>
              </a:cxn>
              <a:cxn ang="T11">
                <a:pos x="T2" y="T3"/>
              </a:cxn>
              <a:cxn ang="T12">
                <a:pos x="T4" y="T5"/>
              </a:cxn>
              <a:cxn ang="T13">
                <a:pos x="T6" y="T7"/>
              </a:cxn>
              <a:cxn ang="T14">
                <a:pos x="T8" y="T9"/>
              </a:cxn>
            </a:cxnLst>
            <a:rect l="T15" t="T16" r="T17" b="T18"/>
            <a:pathLst>
              <a:path w="68" h="69">
                <a:moveTo>
                  <a:pt x="33" y="0"/>
                </a:moveTo>
                <a:lnTo>
                  <a:pt x="67" y="34"/>
                </a:lnTo>
                <a:lnTo>
                  <a:pt x="33" y="68"/>
                </a:lnTo>
                <a:lnTo>
                  <a:pt x="0" y="34"/>
                </a:lnTo>
                <a:lnTo>
                  <a:pt x="33" y="0"/>
                </a:lnTo>
              </a:path>
            </a:pathLst>
          </a:custGeom>
          <a:solidFill>
            <a:srgbClr val="000080"/>
          </a:solidFill>
          <a:ln w="12700" cap="rnd" cmpd="sng">
            <a:solidFill>
              <a:srgbClr val="000080"/>
            </a:solidFill>
            <a:prstDash val="solid"/>
            <a:round/>
            <a:headEnd type="none" w="med" len="med"/>
            <a:tailEnd type="none" w="med" len="med"/>
          </a:ln>
        </p:spPr>
        <p:txBody>
          <a:bodyPr/>
          <a:lstStyle/>
          <a:p>
            <a:endParaRPr lang="es-MX"/>
          </a:p>
        </p:txBody>
      </p:sp>
      <p:sp>
        <p:nvSpPr>
          <p:cNvPr id="65641" name="Freeform 105">
            <a:extLst>
              <a:ext uri="{FF2B5EF4-FFF2-40B4-BE49-F238E27FC236}">
                <a16:creationId xmlns:a16="http://schemas.microsoft.com/office/drawing/2014/main" id="{ECE017EE-6EA4-4C9F-B0F6-5C8234FB1E9A}"/>
              </a:ext>
            </a:extLst>
          </p:cNvPr>
          <p:cNvSpPr>
            <a:spLocks/>
          </p:cNvSpPr>
          <p:nvPr/>
        </p:nvSpPr>
        <p:spPr bwMode="auto">
          <a:xfrm>
            <a:off x="3182938" y="3984625"/>
            <a:ext cx="109537" cy="109538"/>
          </a:xfrm>
          <a:custGeom>
            <a:avLst/>
            <a:gdLst>
              <a:gd name="T0" fmla="*/ 53975 w 69"/>
              <a:gd name="T1" fmla="*/ 0 h 69"/>
              <a:gd name="T2" fmla="*/ 107950 w 69"/>
              <a:gd name="T3" fmla="*/ 53975 h 69"/>
              <a:gd name="T4" fmla="*/ 53975 w 69"/>
              <a:gd name="T5" fmla="*/ 107950 h 69"/>
              <a:gd name="T6" fmla="*/ 0 w 69"/>
              <a:gd name="T7" fmla="*/ 53975 h 69"/>
              <a:gd name="T8" fmla="*/ 53975 w 69"/>
              <a:gd name="T9" fmla="*/ 0 h 69"/>
              <a:gd name="T10" fmla="*/ 0 60000 65536"/>
              <a:gd name="T11" fmla="*/ 0 60000 65536"/>
              <a:gd name="T12" fmla="*/ 0 60000 65536"/>
              <a:gd name="T13" fmla="*/ 0 60000 65536"/>
              <a:gd name="T14" fmla="*/ 0 60000 65536"/>
              <a:gd name="T15" fmla="*/ 0 w 69"/>
              <a:gd name="T16" fmla="*/ 0 h 69"/>
              <a:gd name="T17" fmla="*/ 69 w 69"/>
              <a:gd name="T18" fmla="*/ 69 h 69"/>
            </a:gdLst>
            <a:ahLst/>
            <a:cxnLst>
              <a:cxn ang="T10">
                <a:pos x="T0" y="T1"/>
              </a:cxn>
              <a:cxn ang="T11">
                <a:pos x="T2" y="T3"/>
              </a:cxn>
              <a:cxn ang="T12">
                <a:pos x="T4" y="T5"/>
              </a:cxn>
              <a:cxn ang="T13">
                <a:pos x="T6" y="T7"/>
              </a:cxn>
              <a:cxn ang="T14">
                <a:pos x="T8" y="T9"/>
              </a:cxn>
            </a:cxnLst>
            <a:rect l="T15" t="T16" r="T17" b="T18"/>
            <a:pathLst>
              <a:path w="69" h="69">
                <a:moveTo>
                  <a:pt x="34" y="0"/>
                </a:moveTo>
                <a:lnTo>
                  <a:pt x="68" y="34"/>
                </a:lnTo>
                <a:lnTo>
                  <a:pt x="34" y="68"/>
                </a:lnTo>
                <a:lnTo>
                  <a:pt x="0" y="34"/>
                </a:lnTo>
                <a:lnTo>
                  <a:pt x="34" y="0"/>
                </a:lnTo>
              </a:path>
            </a:pathLst>
          </a:custGeom>
          <a:solidFill>
            <a:srgbClr val="000080"/>
          </a:solidFill>
          <a:ln w="12700" cap="rnd" cmpd="sng">
            <a:solidFill>
              <a:srgbClr val="000080"/>
            </a:solidFill>
            <a:prstDash val="solid"/>
            <a:round/>
            <a:headEnd type="none" w="med" len="med"/>
            <a:tailEnd type="none" w="med" len="med"/>
          </a:ln>
        </p:spPr>
        <p:txBody>
          <a:bodyPr/>
          <a:lstStyle/>
          <a:p>
            <a:endParaRPr lang="es-MX"/>
          </a:p>
        </p:txBody>
      </p:sp>
      <p:sp>
        <p:nvSpPr>
          <p:cNvPr id="65642" name="Freeform 106">
            <a:extLst>
              <a:ext uri="{FF2B5EF4-FFF2-40B4-BE49-F238E27FC236}">
                <a16:creationId xmlns:a16="http://schemas.microsoft.com/office/drawing/2014/main" id="{809EE9AC-0D00-4778-8A51-17F92B3AF41C}"/>
              </a:ext>
            </a:extLst>
          </p:cNvPr>
          <p:cNvSpPr>
            <a:spLocks/>
          </p:cNvSpPr>
          <p:nvPr/>
        </p:nvSpPr>
        <p:spPr bwMode="auto">
          <a:xfrm>
            <a:off x="3505200" y="3789363"/>
            <a:ext cx="109538" cy="107950"/>
          </a:xfrm>
          <a:custGeom>
            <a:avLst/>
            <a:gdLst>
              <a:gd name="T0" fmla="*/ 53975 w 69"/>
              <a:gd name="T1" fmla="*/ 0 h 68"/>
              <a:gd name="T2" fmla="*/ 107950 w 69"/>
              <a:gd name="T3" fmla="*/ 52388 h 68"/>
              <a:gd name="T4" fmla="*/ 53975 w 69"/>
              <a:gd name="T5" fmla="*/ 106363 h 68"/>
              <a:gd name="T6" fmla="*/ 0 w 69"/>
              <a:gd name="T7" fmla="*/ 52388 h 68"/>
              <a:gd name="T8" fmla="*/ 53975 w 69"/>
              <a:gd name="T9" fmla="*/ 0 h 68"/>
              <a:gd name="T10" fmla="*/ 0 60000 65536"/>
              <a:gd name="T11" fmla="*/ 0 60000 65536"/>
              <a:gd name="T12" fmla="*/ 0 60000 65536"/>
              <a:gd name="T13" fmla="*/ 0 60000 65536"/>
              <a:gd name="T14" fmla="*/ 0 60000 65536"/>
              <a:gd name="T15" fmla="*/ 0 w 69"/>
              <a:gd name="T16" fmla="*/ 0 h 68"/>
              <a:gd name="T17" fmla="*/ 69 w 69"/>
              <a:gd name="T18" fmla="*/ 68 h 68"/>
            </a:gdLst>
            <a:ahLst/>
            <a:cxnLst>
              <a:cxn ang="T10">
                <a:pos x="T0" y="T1"/>
              </a:cxn>
              <a:cxn ang="T11">
                <a:pos x="T2" y="T3"/>
              </a:cxn>
              <a:cxn ang="T12">
                <a:pos x="T4" y="T5"/>
              </a:cxn>
              <a:cxn ang="T13">
                <a:pos x="T6" y="T7"/>
              </a:cxn>
              <a:cxn ang="T14">
                <a:pos x="T8" y="T9"/>
              </a:cxn>
            </a:cxnLst>
            <a:rect l="T15" t="T16" r="T17" b="T18"/>
            <a:pathLst>
              <a:path w="69" h="68">
                <a:moveTo>
                  <a:pt x="34" y="0"/>
                </a:moveTo>
                <a:lnTo>
                  <a:pt x="68" y="33"/>
                </a:lnTo>
                <a:lnTo>
                  <a:pt x="34" y="67"/>
                </a:lnTo>
                <a:lnTo>
                  <a:pt x="0" y="33"/>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43" name="Freeform 107">
            <a:extLst>
              <a:ext uri="{FF2B5EF4-FFF2-40B4-BE49-F238E27FC236}">
                <a16:creationId xmlns:a16="http://schemas.microsoft.com/office/drawing/2014/main" id="{C179E222-CBE3-40BD-AEE0-4A0735CA7024}"/>
              </a:ext>
            </a:extLst>
          </p:cNvPr>
          <p:cNvSpPr>
            <a:spLocks/>
          </p:cNvSpPr>
          <p:nvPr/>
        </p:nvSpPr>
        <p:spPr bwMode="auto">
          <a:xfrm>
            <a:off x="3827463" y="3663950"/>
            <a:ext cx="109537" cy="107950"/>
          </a:xfrm>
          <a:custGeom>
            <a:avLst/>
            <a:gdLst>
              <a:gd name="T0" fmla="*/ 53975 w 69"/>
              <a:gd name="T1" fmla="*/ 0 h 68"/>
              <a:gd name="T2" fmla="*/ 107950 w 69"/>
              <a:gd name="T3" fmla="*/ 53975 h 68"/>
              <a:gd name="T4" fmla="*/ 53975 w 69"/>
              <a:gd name="T5" fmla="*/ 106363 h 68"/>
              <a:gd name="T6" fmla="*/ 0 w 69"/>
              <a:gd name="T7" fmla="*/ 53975 h 68"/>
              <a:gd name="T8" fmla="*/ 53975 w 69"/>
              <a:gd name="T9" fmla="*/ 0 h 68"/>
              <a:gd name="T10" fmla="*/ 0 60000 65536"/>
              <a:gd name="T11" fmla="*/ 0 60000 65536"/>
              <a:gd name="T12" fmla="*/ 0 60000 65536"/>
              <a:gd name="T13" fmla="*/ 0 60000 65536"/>
              <a:gd name="T14" fmla="*/ 0 60000 65536"/>
              <a:gd name="T15" fmla="*/ 0 w 69"/>
              <a:gd name="T16" fmla="*/ 0 h 68"/>
              <a:gd name="T17" fmla="*/ 69 w 69"/>
              <a:gd name="T18" fmla="*/ 68 h 68"/>
            </a:gdLst>
            <a:ahLst/>
            <a:cxnLst>
              <a:cxn ang="T10">
                <a:pos x="T0" y="T1"/>
              </a:cxn>
              <a:cxn ang="T11">
                <a:pos x="T2" y="T3"/>
              </a:cxn>
              <a:cxn ang="T12">
                <a:pos x="T4" y="T5"/>
              </a:cxn>
              <a:cxn ang="T13">
                <a:pos x="T6" y="T7"/>
              </a:cxn>
              <a:cxn ang="T14">
                <a:pos x="T8" y="T9"/>
              </a:cxn>
            </a:cxnLst>
            <a:rect l="T15" t="T16" r="T17" b="T18"/>
            <a:pathLst>
              <a:path w="69" h="68">
                <a:moveTo>
                  <a:pt x="34" y="0"/>
                </a:moveTo>
                <a:lnTo>
                  <a:pt x="68" y="34"/>
                </a:lnTo>
                <a:lnTo>
                  <a:pt x="34" y="67"/>
                </a:lnTo>
                <a:lnTo>
                  <a:pt x="0" y="34"/>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44" name="Freeform 108">
            <a:extLst>
              <a:ext uri="{FF2B5EF4-FFF2-40B4-BE49-F238E27FC236}">
                <a16:creationId xmlns:a16="http://schemas.microsoft.com/office/drawing/2014/main" id="{36A83E3E-6227-4EF5-AB79-2578A45489FF}"/>
              </a:ext>
            </a:extLst>
          </p:cNvPr>
          <p:cNvSpPr>
            <a:spLocks/>
          </p:cNvSpPr>
          <p:nvPr/>
        </p:nvSpPr>
        <p:spPr bwMode="auto">
          <a:xfrm>
            <a:off x="4168775" y="3556000"/>
            <a:ext cx="109538" cy="109538"/>
          </a:xfrm>
          <a:custGeom>
            <a:avLst/>
            <a:gdLst>
              <a:gd name="T0" fmla="*/ 53975 w 69"/>
              <a:gd name="T1" fmla="*/ 0 h 69"/>
              <a:gd name="T2" fmla="*/ 107950 w 69"/>
              <a:gd name="T3" fmla="*/ 53975 h 69"/>
              <a:gd name="T4" fmla="*/ 53975 w 69"/>
              <a:gd name="T5" fmla="*/ 107950 h 69"/>
              <a:gd name="T6" fmla="*/ 0 w 69"/>
              <a:gd name="T7" fmla="*/ 53975 h 69"/>
              <a:gd name="T8" fmla="*/ 53975 w 69"/>
              <a:gd name="T9" fmla="*/ 0 h 69"/>
              <a:gd name="T10" fmla="*/ 0 60000 65536"/>
              <a:gd name="T11" fmla="*/ 0 60000 65536"/>
              <a:gd name="T12" fmla="*/ 0 60000 65536"/>
              <a:gd name="T13" fmla="*/ 0 60000 65536"/>
              <a:gd name="T14" fmla="*/ 0 60000 65536"/>
              <a:gd name="T15" fmla="*/ 0 w 69"/>
              <a:gd name="T16" fmla="*/ 0 h 69"/>
              <a:gd name="T17" fmla="*/ 69 w 69"/>
              <a:gd name="T18" fmla="*/ 69 h 69"/>
            </a:gdLst>
            <a:ahLst/>
            <a:cxnLst>
              <a:cxn ang="T10">
                <a:pos x="T0" y="T1"/>
              </a:cxn>
              <a:cxn ang="T11">
                <a:pos x="T2" y="T3"/>
              </a:cxn>
              <a:cxn ang="T12">
                <a:pos x="T4" y="T5"/>
              </a:cxn>
              <a:cxn ang="T13">
                <a:pos x="T6" y="T7"/>
              </a:cxn>
              <a:cxn ang="T14">
                <a:pos x="T8" y="T9"/>
              </a:cxn>
            </a:cxnLst>
            <a:rect l="T15" t="T16" r="T17" b="T18"/>
            <a:pathLst>
              <a:path w="69" h="69">
                <a:moveTo>
                  <a:pt x="34" y="0"/>
                </a:moveTo>
                <a:lnTo>
                  <a:pt x="68" y="34"/>
                </a:lnTo>
                <a:lnTo>
                  <a:pt x="34" y="68"/>
                </a:lnTo>
                <a:lnTo>
                  <a:pt x="0" y="34"/>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45" name="Freeform 109">
            <a:extLst>
              <a:ext uri="{FF2B5EF4-FFF2-40B4-BE49-F238E27FC236}">
                <a16:creationId xmlns:a16="http://schemas.microsoft.com/office/drawing/2014/main" id="{7D407646-1098-4748-817C-8B123C7ED6AA}"/>
              </a:ext>
            </a:extLst>
          </p:cNvPr>
          <p:cNvSpPr>
            <a:spLocks/>
          </p:cNvSpPr>
          <p:nvPr/>
        </p:nvSpPr>
        <p:spPr bwMode="auto">
          <a:xfrm>
            <a:off x="4491038" y="3449638"/>
            <a:ext cx="109537" cy="107950"/>
          </a:xfrm>
          <a:custGeom>
            <a:avLst/>
            <a:gdLst>
              <a:gd name="T0" fmla="*/ 53975 w 69"/>
              <a:gd name="T1" fmla="*/ 0 h 68"/>
              <a:gd name="T2" fmla="*/ 107950 w 69"/>
              <a:gd name="T3" fmla="*/ 53975 h 68"/>
              <a:gd name="T4" fmla="*/ 53975 w 69"/>
              <a:gd name="T5" fmla="*/ 106363 h 68"/>
              <a:gd name="T6" fmla="*/ 0 w 69"/>
              <a:gd name="T7" fmla="*/ 53975 h 68"/>
              <a:gd name="T8" fmla="*/ 53975 w 69"/>
              <a:gd name="T9" fmla="*/ 0 h 68"/>
              <a:gd name="T10" fmla="*/ 0 60000 65536"/>
              <a:gd name="T11" fmla="*/ 0 60000 65536"/>
              <a:gd name="T12" fmla="*/ 0 60000 65536"/>
              <a:gd name="T13" fmla="*/ 0 60000 65536"/>
              <a:gd name="T14" fmla="*/ 0 60000 65536"/>
              <a:gd name="T15" fmla="*/ 0 w 69"/>
              <a:gd name="T16" fmla="*/ 0 h 68"/>
              <a:gd name="T17" fmla="*/ 69 w 69"/>
              <a:gd name="T18" fmla="*/ 68 h 68"/>
            </a:gdLst>
            <a:ahLst/>
            <a:cxnLst>
              <a:cxn ang="T10">
                <a:pos x="T0" y="T1"/>
              </a:cxn>
              <a:cxn ang="T11">
                <a:pos x="T2" y="T3"/>
              </a:cxn>
              <a:cxn ang="T12">
                <a:pos x="T4" y="T5"/>
              </a:cxn>
              <a:cxn ang="T13">
                <a:pos x="T6" y="T7"/>
              </a:cxn>
              <a:cxn ang="T14">
                <a:pos x="T8" y="T9"/>
              </a:cxn>
            </a:cxnLst>
            <a:rect l="T15" t="T16" r="T17" b="T18"/>
            <a:pathLst>
              <a:path w="69" h="68">
                <a:moveTo>
                  <a:pt x="34" y="0"/>
                </a:moveTo>
                <a:lnTo>
                  <a:pt x="68" y="34"/>
                </a:lnTo>
                <a:lnTo>
                  <a:pt x="34" y="67"/>
                </a:lnTo>
                <a:lnTo>
                  <a:pt x="0" y="34"/>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46" name="Freeform 110">
            <a:extLst>
              <a:ext uri="{FF2B5EF4-FFF2-40B4-BE49-F238E27FC236}">
                <a16:creationId xmlns:a16="http://schemas.microsoft.com/office/drawing/2014/main" id="{CD98C9F2-004B-42A5-884E-890D2B6C3B23}"/>
              </a:ext>
            </a:extLst>
          </p:cNvPr>
          <p:cNvSpPr>
            <a:spLocks/>
          </p:cNvSpPr>
          <p:nvPr/>
        </p:nvSpPr>
        <p:spPr bwMode="auto">
          <a:xfrm>
            <a:off x="4814888" y="3360738"/>
            <a:ext cx="107950" cy="107950"/>
          </a:xfrm>
          <a:custGeom>
            <a:avLst/>
            <a:gdLst>
              <a:gd name="T0" fmla="*/ 53975 w 68"/>
              <a:gd name="T1" fmla="*/ 0 h 68"/>
              <a:gd name="T2" fmla="*/ 106363 w 68"/>
              <a:gd name="T3" fmla="*/ 52388 h 68"/>
              <a:gd name="T4" fmla="*/ 53975 w 68"/>
              <a:gd name="T5" fmla="*/ 106363 h 68"/>
              <a:gd name="T6" fmla="*/ 0 w 68"/>
              <a:gd name="T7" fmla="*/ 52388 h 68"/>
              <a:gd name="T8" fmla="*/ 53975 w 68"/>
              <a:gd name="T9" fmla="*/ 0 h 68"/>
              <a:gd name="T10" fmla="*/ 0 60000 65536"/>
              <a:gd name="T11" fmla="*/ 0 60000 65536"/>
              <a:gd name="T12" fmla="*/ 0 60000 65536"/>
              <a:gd name="T13" fmla="*/ 0 60000 65536"/>
              <a:gd name="T14" fmla="*/ 0 60000 65536"/>
              <a:gd name="T15" fmla="*/ 0 w 68"/>
              <a:gd name="T16" fmla="*/ 0 h 68"/>
              <a:gd name="T17" fmla="*/ 68 w 68"/>
              <a:gd name="T18" fmla="*/ 68 h 68"/>
            </a:gdLst>
            <a:ahLst/>
            <a:cxnLst>
              <a:cxn ang="T10">
                <a:pos x="T0" y="T1"/>
              </a:cxn>
              <a:cxn ang="T11">
                <a:pos x="T2" y="T3"/>
              </a:cxn>
              <a:cxn ang="T12">
                <a:pos x="T4" y="T5"/>
              </a:cxn>
              <a:cxn ang="T13">
                <a:pos x="T6" y="T7"/>
              </a:cxn>
              <a:cxn ang="T14">
                <a:pos x="T8" y="T9"/>
              </a:cxn>
            </a:cxnLst>
            <a:rect l="T15" t="T16" r="T17" b="T18"/>
            <a:pathLst>
              <a:path w="68" h="68">
                <a:moveTo>
                  <a:pt x="34" y="0"/>
                </a:moveTo>
                <a:lnTo>
                  <a:pt x="67" y="33"/>
                </a:lnTo>
                <a:lnTo>
                  <a:pt x="34" y="67"/>
                </a:lnTo>
                <a:lnTo>
                  <a:pt x="0" y="33"/>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47" name="Freeform 111">
            <a:extLst>
              <a:ext uri="{FF2B5EF4-FFF2-40B4-BE49-F238E27FC236}">
                <a16:creationId xmlns:a16="http://schemas.microsoft.com/office/drawing/2014/main" id="{824E293B-6446-41F7-9138-49FE986425E6}"/>
              </a:ext>
            </a:extLst>
          </p:cNvPr>
          <p:cNvSpPr>
            <a:spLocks/>
          </p:cNvSpPr>
          <p:nvPr/>
        </p:nvSpPr>
        <p:spPr bwMode="auto">
          <a:xfrm>
            <a:off x="5137150" y="3289300"/>
            <a:ext cx="109538" cy="107950"/>
          </a:xfrm>
          <a:custGeom>
            <a:avLst/>
            <a:gdLst>
              <a:gd name="T0" fmla="*/ 53975 w 69"/>
              <a:gd name="T1" fmla="*/ 0 h 68"/>
              <a:gd name="T2" fmla="*/ 107950 w 69"/>
              <a:gd name="T3" fmla="*/ 52388 h 68"/>
              <a:gd name="T4" fmla="*/ 53975 w 69"/>
              <a:gd name="T5" fmla="*/ 106363 h 68"/>
              <a:gd name="T6" fmla="*/ 0 w 69"/>
              <a:gd name="T7" fmla="*/ 52388 h 68"/>
              <a:gd name="T8" fmla="*/ 53975 w 69"/>
              <a:gd name="T9" fmla="*/ 0 h 68"/>
              <a:gd name="T10" fmla="*/ 0 60000 65536"/>
              <a:gd name="T11" fmla="*/ 0 60000 65536"/>
              <a:gd name="T12" fmla="*/ 0 60000 65536"/>
              <a:gd name="T13" fmla="*/ 0 60000 65536"/>
              <a:gd name="T14" fmla="*/ 0 60000 65536"/>
              <a:gd name="T15" fmla="*/ 0 w 69"/>
              <a:gd name="T16" fmla="*/ 0 h 68"/>
              <a:gd name="T17" fmla="*/ 69 w 69"/>
              <a:gd name="T18" fmla="*/ 68 h 68"/>
            </a:gdLst>
            <a:ahLst/>
            <a:cxnLst>
              <a:cxn ang="T10">
                <a:pos x="T0" y="T1"/>
              </a:cxn>
              <a:cxn ang="T11">
                <a:pos x="T2" y="T3"/>
              </a:cxn>
              <a:cxn ang="T12">
                <a:pos x="T4" y="T5"/>
              </a:cxn>
              <a:cxn ang="T13">
                <a:pos x="T6" y="T7"/>
              </a:cxn>
              <a:cxn ang="T14">
                <a:pos x="T8" y="T9"/>
              </a:cxn>
            </a:cxnLst>
            <a:rect l="T15" t="T16" r="T17" b="T18"/>
            <a:pathLst>
              <a:path w="69" h="68">
                <a:moveTo>
                  <a:pt x="34" y="0"/>
                </a:moveTo>
                <a:lnTo>
                  <a:pt x="68" y="33"/>
                </a:lnTo>
                <a:lnTo>
                  <a:pt x="34" y="67"/>
                </a:lnTo>
                <a:lnTo>
                  <a:pt x="0" y="33"/>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48" name="Freeform 112">
            <a:extLst>
              <a:ext uri="{FF2B5EF4-FFF2-40B4-BE49-F238E27FC236}">
                <a16:creationId xmlns:a16="http://schemas.microsoft.com/office/drawing/2014/main" id="{AB8C6AE9-9476-4BD4-ADD8-D2D13A2D95F3}"/>
              </a:ext>
            </a:extLst>
          </p:cNvPr>
          <p:cNvSpPr>
            <a:spLocks/>
          </p:cNvSpPr>
          <p:nvPr/>
        </p:nvSpPr>
        <p:spPr bwMode="auto">
          <a:xfrm>
            <a:off x="5459413" y="3235325"/>
            <a:ext cx="109537" cy="107950"/>
          </a:xfrm>
          <a:custGeom>
            <a:avLst/>
            <a:gdLst>
              <a:gd name="T0" fmla="*/ 53975 w 69"/>
              <a:gd name="T1" fmla="*/ 0 h 68"/>
              <a:gd name="T2" fmla="*/ 107950 w 69"/>
              <a:gd name="T3" fmla="*/ 53975 h 68"/>
              <a:gd name="T4" fmla="*/ 53975 w 69"/>
              <a:gd name="T5" fmla="*/ 106363 h 68"/>
              <a:gd name="T6" fmla="*/ 0 w 69"/>
              <a:gd name="T7" fmla="*/ 53975 h 68"/>
              <a:gd name="T8" fmla="*/ 53975 w 69"/>
              <a:gd name="T9" fmla="*/ 0 h 68"/>
              <a:gd name="T10" fmla="*/ 0 60000 65536"/>
              <a:gd name="T11" fmla="*/ 0 60000 65536"/>
              <a:gd name="T12" fmla="*/ 0 60000 65536"/>
              <a:gd name="T13" fmla="*/ 0 60000 65536"/>
              <a:gd name="T14" fmla="*/ 0 60000 65536"/>
              <a:gd name="T15" fmla="*/ 0 w 69"/>
              <a:gd name="T16" fmla="*/ 0 h 68"/>
              <a:gd name="T17" fmla="*/ 69 w 69"/>
              <a:gd name="T18" fmla="*/ 68 h 68"/>
            </a:gdLst>
            <a:ahLst/>
            <a:cxnLst>
              <a:cxn ang="T10">
                <a:pos x="T0" y="T1"/>
              </a:cxn>
              <a:cxn ang="T11">
                <a:pos x="T2" y="T3"/>
              </a:cxn>
              <a:cxn ang="T12">
                <a:pos x="T4" y="T5"/>
              </a:cxn>
              <a:cxn ang="T13">
                <a:pos x="T6" y="T7"/>
              </a:cxn>
              <a:cxn ang="T14">
                <a:pos x="T8" y="T9"/>
              </a:cxn>
            </a:cxnLst>
            <a:rect l="T15" t="T16" r="T17" b="T18"/>
            <a:pathLst>
              <a:path w="69" h="68">
                <a:moveTo>
                  <a:pt x="34" y="0"/>
                </a:moveTo>
                <a:lnTo>
                  <a:pt x="68" y="34"/>
                </a:lnTo>
                <a:lnTo>
                  <a:pt x="34" y="67"/>
                </a:lnTo>
                <a:lnTo>
                  <a:pt x="0" y="34"/>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49" name="Freeform 113">
            <a:extLst>
              <a:ext uri="{FF2B5EF4-FFF2-40B4-BE49-F238E27FC236}">
                <a16:creationId xmlns:a16="http://schemas.microsoft.com/office/drawing/2014/main" id="{B94250D2-3F50-4DC8-9270-6ACE023AA1C5}"/>
              </a:ext>
            </a:extLst>
          </p:cNvPr>
          <p:cNvSpPr>
            <a:spLocks/>
          </p:cNvSpPr>
          <p:nvPr/>
        </p:nvSpPr>
        <p:spPr bwMode="auto">
          <a:xfrm>
            <a:off x="5783263" y="3217863"/>
            <a:ext cx="107950" cy="107950"/>
          </a:xfrm>
          <a:custGeom>
            <a:avLst/>
            <a:gdLst>
              <a:gd name="T0" fmla="*/ 52388 w 68"/>
              <a:gd name="T1" fmla="*/ 0 h 68"/>
              <a:gd name="T2" fmla="*/ 106363 w 68"/>
              <a:gd name="T3" fmla="*/ 52388 h 68"/>
              <a:gd name="T4" fmla="*/ 52388 w 68"/>
              <a:gd name="T5" fmla="*/ 106363 h 68"/>
              <a:gd name="T6" fmla="*/ 0 w 68"/>
              <a:gd name="T7" fmla="*/ 52388 h 68"/>
              <a:gd name="T8" fmla="*/ 52388 w 68"/>
              <a:gd name="T9" fmla="*/ 0 h 68"/>
              <a:gd name="T10" fmla="*/ 0 60000 65536"/>
              <a:gd name="T11" fmla="*/ 0 60000 65536"/>
              <a:gd name="T12" fmla="*/ 0 60000 65536"/>
              <a:gd name="T13" fmla="*/ 0 60000 65536"/>
              <a:gd name="T14" fmla="*/ 0 60000 65536"/>
              <a:gd name="T15" fmla="*/ 0 w 68"/>
              <a:gd name="T16" fmla="*/ 0 h 68"/>
              <a:gd name="T17" fmla="*/ 68 w 68"/>
              <a:gd name="T18" fmla="*/ 68 h 68"/>
            </a:gdLst>
            <a:ahLst/>
            <a:cxnLst>
              <a:cxn ang="T10">
                <a:pos x="T0" y="T1"/>
              </a:cxn>
              <a:cxn ang="T11">
                <a:pos x="T2" y="T3"/>
              </a:cxn>
              <a:cxn ang="T12">
                <a:pos x="T4" y="T5"/>
              </a:cxn>
              <a:cxn ang="T13">
                <a:pos x="T6" y="T7"/>
              </a:cxn>
              <a:cxn ang="T14">
                <a:pos x="T8" y="T9"/>
              </a:cxn>
            </a:cxnLst>
            <a:rect l="T15" t="T16" r="T17" b="T18"/>
            <a:pathLst>
              <a:path w="68" h="68">
                <a:moveTo>
                  <a:pt x="33" y="0"/>
                </a:moveTo>
                <a:lnTo>
                  <a:pt x="67" y="33"/>
                </a:lnTo>
                <a:lnTo>
                  <a:pt x="33" y="67"/>
                </a:lnTo>
                <a:lnTo>
                  <a:pt x="0" y="33"/>
                </a:lnTo>
                <a:lnTo>
                  <a:pt x="33"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50" name="Freeform 114">
            <a:extLst>
              <a:ext uri="{FF2B5EF4-FFF2-40B4-BE49-F238E27FC236}">
                <a16:creationId xmlns:a16="http://schemas.microsoft.com/office/drawing/2014/main" id="{A4142D9C-93ED-4BAE-B659-425E4EA65CFC}"/>
              </a:ext>
            </a:extLst>
          </p:cNvPr>
          <p:cNvSpPr>
            <a:spLocks/>
          </p:cNvSpPr>
          <p:nvPr/>
        </p:nvSpPr>
        <p:spPr bwMode="auto">
          <a:xfrm>
            <a:off x="6122988" y="3181350"/>
            <a:ext cx="109537" cy="109538"/>
          </a:xfrm>
          <a:custGeom>
            <a:avLst/>
            <a:gdLst>
              <a:gd name="T0" fmla="*/ 53975 w 69"/>
              <a:gd name="T1" fmla="*/ 0 h 69"/>
              <a:gd name="T2" fmla="*/ 107950 w 69"/>
              <a:gd name="T3" fmla="*/ 53975 h 69"/>
              <a:gd name="T4" fmla="*/ 53975 w 69"/>
              <a:gd name="T5" fmla="*/ 107950 h 69"/>
              <a:gd name="T6" fmla="*/ 0 w 69"/>
              <a:gd name="T7" fmla="*/ 53975 h 69"/>
              <a:gd name="T8" fmla="*/ 53975 w 69"/>
              <a:gd name="T9" fmla="*/ 0 h 69"/>
              <a:gd name="T10" fmla="*/ 0 60000 65536"/>
              <a:gd name="T11" fmla="*/ 0 60000 65536"/>
              <a:gd name="T12" fmla="*/ 0 60000 65536"/>
              <a:gd name="T13" fmla="*/ 0 60000 65536"/>
              <a:gd name="T14" fmla="*/ 0 60000 65536"/>
              <a:gd name="T15" fmla="*/ 0 w 69"/>
              <a:gd name="T16" fmla="*/ 0 h 69"/>
              <a:gd name="T17" fmla="*/ 69 w 69"/>
              <a:gd name="T18" fmla="*/ 69 h 69"/>
            </a:gdLst>
            <a:ahLst/>
            <a:cxnLst>
              <a:cxn ang="T10">
                <a:pos x="T0" y="T1"/>
              </a:cxn>
              <a:cxn ang="T11">
                <a:pos x="T2" y="T3"/>
              </a:cxn>
              <a:cxn ang="T12">
                <a:pos x="T4" y="T5"/>
              </a:cxn>
              <a:cxn ang="T13">
                <a:pos x="T6" y="T7"/>
              </a:cxn>
              <a:cxn ang="T14">
                <a:pos x="T8" y="T9"/>
              </a:cxn>
            </a:cxnLst>
            <a:rect l="T15" t="T16" r="T17" b="T18"/>
            <a:pathLst>
              <a:path w="69" h="69">
                <a:moveTo>
                  <a:pt x="34" y="0"/>
                </a:moveTo>
                <a:lnTo>
                  <a:pt x="68" y="34"/>
                </a:lnTo>
                <a:lnTo>
                  <a:pt x="34" y="68"/>
                </a:lnTo>
                <a:lnTo>
                  <a:pt x="0" y="34"/>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51" name="Freeform 115">
            <a:extLst>
              <a:ext uri="{FF2B5EF4-FFF2-40B4-BE49-F238E27FC236}">
                <a16:creationId xmlns:a16="http://schemas.microsoft.com/office/drawing/2014/main" id="{86269D70-AE26-4840-A705-76B977922125}"/>
              </a:ext>
            </a:extLst>
          </p:cNvPr>
          <p:cNvSpPr>
            <a:spLocks/>
          </p:cNvSpPr>
          <p:nvPr/>
        </p:nvSpPr>
        <p:spPr bwMode="auto">
          <a:xfrm>
            <a:off x="6445250" y="3181350"/>
            <a:ext cx="109538" cy="109538"/>
          </a:xfrm>
          <a:custGeom>
            <a:avLst/>
            <a:gdLst>
              <a:gd name="T0" fmla="*/ 53975 w 69"/>
              <a:gd name="T1" fmla="*/ 0 h 69"/>
              <a:gd name="T2" fmla="*/ 107950 w 69"/>
              <a:gd name="T3" fmla="*/ 53975 h 69"/>
              <a:gd name="T4" fmla="*/ 53975 w 69"/>
              <a:gd name="T5" fmla="*/ 107950 h 69"/>
              <a:gd name="T6" fmla="*/ 0 w 69"/>
              <a:gd name="T7" fmla="*/ 53975 h 69"/>
              <a:gd name="T8" fmla="*/ 53975 w 69"/>
              <a:gd name="T9" fmla="*/ 0 h 69"/>
              <a:gd name="T10" fmla="*/ 0 60000 65536"/>
              <a:gd name="T11" fmla="*/ 0 60000 65536"/>
              <a:gd name="T12" fmla="*/ 0 60000 65536"/>
              <a:gd name="T13" fmla="*/ 0 60000 65536"/>
              <a:gd name="T14" fmla="*/ 0 60000 65536"/>
              <a:gd name="T15" fmla="*/ 0 w 69"/>
              <a:gd name="T16" fmla="*/ 0 h 69"/>
              <a:gd name="T17" fmla="*/ 69 w 69"/>
              <a:gd name="T18" fmla="*/ 69 h 69"/>
            </a:gdLst>
            <a:ahLst/>
            <a:cxnLst>
              <a:cxn ang="T10">
                <a:pos x="T0" y="T1"/>
              </a:cxn>
              <a:cxn ang="T11">
                <a:pos x="T2" y="T3"/>
              </a:cxn>
              <a:cxn ang="T12">
                <a:pos x="T4" y="T5"/>
              </a:cxn>
              <a:cxn ang="T13">
                <a:pos x="T6" y="T7"/>
              </a:cxn>
              <a:cxn ang="T14">
                <a:pos x="T8" y="T9"/>
              </a:cxn>
            </a:cxnLst>
            <a:rect l="T15" t="T16" r="T17" b="T18"/>
            <a:pathLst>
              <a:path w="69" h="69">
                <a:moveTo>
                  <a:pt x="34" y="0"/>
                </a:moveTo>
                <a:lnTo>
                  <a:pt x="68" y="34"/>
                </a:lnTo>
                <a:lnTo>
                  <a:pt x="34" y="68"/>
                </a:lnTo>
                <a:lnTo>
                  <a:pt x="0" y="34"/>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52" name="Freeform 116">
            <a:extLst>
              <a:ext uri="{FF2B5EF4-FFF2-40B4-BE49-F238E27FC236}">
                <a16:creationId xmlns:a16="http://schemas.microsoft.com/office/drawing/2014/main" id="{FD7258B4-356C-462A-8A61-6CB054F6E375}"/>
              </a:ext>
            </a:extLst>
          </p:cNvPr>
          <p:cNvSpPr>
            <a:spLocks/>
          </p:cNvSpPr>
          <p:nvPr/>
        </p:nvSpPr>
        <p:spPr bwMode="auto">
          <a:xfrm>
            <a:off x="6769100" y="3217863"/>
            <a:ext cx="109538" cy="107950"/>
          </a:xfrm>
          <a:custGeom>
            <a:avLst/>
            <a:gdLst>
              <a:gd name="T0" fmla="*/ 53975 w 69"/>
              <a:gd name="T1" fmla="*/ 0 h 68"/>
              <a:gd name="T2" fmla="*/ 107950 w 69"/>
              <a:gd name="T3" fmla="*/ 52388 h 68"/>
              <a:gd name="T4" fmla="*/ 53975 w 69"/>
              <a:gd name="T5" fmla="*/ 106363 h 68"/>
              <a:gd name="T6" fmla="*/ 0 w 69"/>
              <a:gd name="T7" fmla="*/ 52388 h 68"/>
              <a:gd name="T8" fmla="*/ 53975 w 69"/>
              <a:gd name="T9" fmla="*/ 0 h 68"/>
              <a:gd name="T10" fmla="*/ 0 60000 65536"/>
              <a:gd name="T11" fmla="*/ 0 60000 65536"/>
              <a:gd name="T12" fmla="*/ 0 60000 65536"/>
              <a:gd name="T13" fmla="*/ 0 60000 65536"/>
              <a:gd name="T14" fmla="*/ 0 60000 65536"/>
              <a:gd name="T15" fmla="*/ 0 w 69"/>
              <a:gd name="T16" fmla="*/ 0 h 68"/>
              <a:gd name="T17" fmla="*/ 69 w 69"/>
              <a:gd name="T18" fmla="*/ 68 h 68"/>
            </a:gdLst>
            <a:ahLst/>
            <a:cxnLst>
              <a:cxn ang="T10">
                <a:pos x="T0" y="T1"/>
              </a:cxn>
              <a:cxn ang="T11">
                <a:pos x="T2" y="T3"/>
              </a:cxn>
              <a:cxn ang="T12">
                <a:pos x="T4" y="T5"/>
              </a:cxn>
              <a:cxn ang="T13">
                <a:pos x="T6" y="T7"/>
              </a:cxn>
              <a:cxn ang="T14">
                <a:pos x="T8" y="T9"/>
              </a:cxn>
            </a:cxnLst>
            <a:rect l="T15" t="T16" r="T17" b="T18"/>
            <a:pathLst>
              <a:path w="69" h="68">
                <a:moveTo>
                  <a:pt x="34" y="0"/>
                </a:moveTo>
                <a:lnTo>
                  <a:pt x="68" y="33"/>
                </a:lnTo>
                <a:lnTo>
                  <a:pt x="34" y="67"/>
                </a:lnTo>
                <a:lnTo>
                  <a:pt x="0" y="33"/>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53" name="Freeform 117">
            <a:extLst>
              <a:ext uri="{FF2B5EF4-FFF2-40B4-BE49-F238E27FC236}">
                <a16:creationId xmlns:a16="http://schemas.microsoft.com/office/drawing/2014/main" id="{655FAD41-9C50-4180-A0BF-5573359B732B}"/>
              </a:ext>
            </a:extLst>
          </p:cNvPr>
          <p:cNvSpPr>
            <a:spLocks/>
          </p:cNvSpPr>
          <p:nvPr/>
        </p:nvSpPr>
        <p:spPr bwMode="auto">
          <a:xfrm>
            <a:off x="7091363" y="3235325"/>
            <a:ext cx="109537" cy="107950"/>
          </a:xfrm>
          <a:custGeom>
            <a:avLst/>
            <a:gdLst>
              <a:gd name="T0" fmla="*/ 53975 w 69"/>
              <a:gd name="T1" fmla="*/ 0 h 68"/>
              <a:gd name="T2" fmla="*/ 107950 w 69"/>
              <a:gd name="T3" fmla="*/ 53975 h 68"/>
              <a:gd name="T4" fmla="*/ 53975 w 69"/>
              <a:gd name="T5" fmla="*/ 106363 h 68"/>
              <a:gd name="T6" fmla="*/ 0 w 69"/>
              <a:gd name="T7" fmla="*/ 53975 h 68"/>
              <a:gd name="T8" fmla="*/ 53975 w 69"/>
              <a:gd name="T9" fmla="*/ 0 h 68"/>
              <a:gd name="T10" fmla="*/ 0 60000 65536"/>
              <a:gd name="T11" fmla="*/ 0 60000 65536"/>
              <a:gd name="T12" fmla="*/ 0 60000 65536"/>
              <a:gd name="T13" fmla="*/ 0 60000 65536"/>
              <a:gd name="T14" fmla="*/ 0 60000 65536"/>
              <a:gd name="T15" fmla="*/ 0 w 69"/>
              <a:gd name="T16" fmla="*/ 0 h 68"/>
              <a:gd name="T17" fmla="*/ 69 w 69"/>
              <a:gd name="T18" fmla="*/ 68 h 68"/>
            </a:gdLst>
            <a:ahLst/>
            <a:cxnLst>
              <a:cxn ang="T10">
                <a:pos x="T0" y="T1"/>
              </a:cxn>
              <a:cxn ang="T11">
                <a:pos x="T2" y="T3"/>
              </a:cxn>
              <a:cxn ang="T12">
                <a:pos x="T4" y="T5"/>
              </a:cxn>
              <a:cxn ang="T13">
                <a:pos x="T6" y="T7"/>
              </a:cxn>
              <a:cxn ang="T14">
                <a:pos x="T8" y="T9"/>
              </a:cxn>
            </a:cxnLst>
            <a:rect l="T15" t="T16" r="T17" b="T18"/>
            <a:pathLst>
              <a:path w="69" h="68">
                <a:moveTo>
                  <a:pt x="34" y="0"/>
                </a:moveTo>
                <a:lnTo>
                  <a:pt x="68" y="34"/>
                </a:lnTo>
                <a:lnTo>
                  <a:pt x="34" y="67"/>
                </a:lnTo>
                <a:lnTo>
                  <a:pt x="0" y="34"/>
                </a:lnTo>
                <a:lnTo>
                  <a:pt x="34" y="0"/>
                </a:lnTo>
              </a:path>
            </a:pathLst>
          </a:custGeom>
          <a:solidFill>
            <a:srgbClr val="000080"/>
          </a:solidFill>
          <a:ln w="12700" cap="rnd" cmpd="sng">
            <a:solidFill>
              <a:srgbClr val="94CA9E"/>
            </a:solidFill>
            <a:prstDash val="solid"/>
            <a:round/>
            <a:headEnd type="none" w="med" len="med"/>
            <a:tailEnd type="none" w="med" len="med"/>
          </a:ln>
        </p:spPr>
        <p:txBody>
          <a:bodyPr/>
          <a:lstStyle/>
          <a:p>
            <a:endParaRPr lang="es-MX"/>
          </a:p>
        </p:txBody>
      </p:sp>
      <p:sp>
        <p:nvSpPr>
          <p:cNvPr id="65654" name="Rectangle 118">
            <a:extLst>
              <a:ext uri="{FF2B5EF4-FFF2-40B4-BE49-F238E27FC236}">
                <a16:creationId xmlns:a16="http://schemas.microsoft.com/office/drawing/2014/main" id="{4D2D025D-FD7F-4718-B857-45393640A994}"/>
              </a:ext>
            </a:extLst>
          </p:cNvPr>
          <p:cNvSpPr>
            <a:spLocks noChangeArrowheads="1"/>
          </p:cNvSpPr>
          <p:nvPr/>
        </p:nvSpPr>
        <p:spPr bwMode="auto">
          <a:xfrm>
            <a:off x="1227138" y="5108575"/>
            <a:ext cx="100012" cy="101600"/>
          </a:xfrm>
          <a:prstGeom prst="rect">
            <a:avLst/>
          </a:prstGeom>
          <a:solidFill>
            <a:srgbClr val="FF00FF"/>
          </a:solidFill>
          <a:ln w="12700">
            <a:solidFill>
              <a:srgbClr val="FF9966"/>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55" name="Rectangle 119">
            <a:extLst>
              <a:ext uri="{FF2B5EF4-FFF2-40B4-BE49-F238E27FC236}">
                <a16:creationId xmlns:a16="http://schemas.microsoft.com/office/drawing/2014/main" id="{514C92DC-E20E-49A9-A498-634F57D97A28}"/>
              </a:ext>
            </a:extLst>
          </p:cNvPr>
          <p:cNvSpPr>
            <a:spLocks noChangeArrowheads="1"/>
          </p:cNvSpPr>
          <p:nvPr/>
        </p:nvSpPr>
        <p:spPr bwMode="auto">
          <a:xfrm>
            <a:off x="1871663" y="5002213"/>
            <a:ext cx="101600" cy="100012"/>
          </a:xfrm>
          <a:prstGeom prst="rect">
            <a:avLst/>
          </a:prstGeom>
          <a:solidFill>
            <a:srgbClr val="FF00FF"/>
          </a:solidFill>
          <a:ln w="12700">
            <a:solidFill>
              <a:srgbClr val="FF00FF"/>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56" name="Rectangle 120">
            <a:extLst>
              <a:ext uri="{FF2B5EF4-FFF2-40B4-BE49-F238E27FC236}">
                <a16:creationId xmlns:a16="http://schemas.microsoft.com/office/drawing/2014/main" id="{229A8DFE-C792-4FE0-9B37-6EB7E7CD036F}"/>
              </a:ext>
            </a:extLst>
          </p:cNvPr>
          <p:cNvSpPr>
            <a:spLocks noChangeArrowheads="1"/>
          </p:cNvSpPr>
          <p:nvPr/>
        </p:nvSpPr>
        <p:spPr bwMode="auto">
          <a:xfrm>
            <a:off x="2212975" y="4948238"/>
            <a:ext cx="101600" cy="100012"/>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57" name="Rectangle 121">
            <a:extLst>
              <a:ext uri="{FF2B5EF4-FFF2-40B4-BE49-F238E27FC236}">
                <a16:creationId xmlns:a16="http://schemas.microsoft.com/office/drawing/2014/main" id="{02C3F002-4C22-43DE-B938-6947F709293B}"/>
              </a:ext>
            </a:extLst>
          </p:cNvPr>
          <p:cNvSpPr>
            <a:spLocks noChangeArrowheads="1"/>
          </p:cNvSpPr>
          <p:nvPr/>
        </p:nvSpPr>
        <p:spPr bwMode="auto">
          <a:xfrm>
            <a:off x="2535238" y="4930775"/>
            <a:ext cx="101600" cy="100013"/>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58" name="Rectangle 122">
            <a:extLst>
              <a:ext uri="{FF2B5EF4-FFF2-40B4-BE49-F238E27FC236}">
                <a16:creationId xmlns:a16="http://schemas.microsoft.com/office/drawing/2014/main" id="{56730A93-E958-4E47-B314-C696A5FA729F}"/>
              </a:ext>
            </a:extLst>
          </p:cNvPr>
          <p:cNvSpPr>
            <a:spLocks noChangeArrowheads="1"/>
          </p:cNvSpPr>
          <p:nvPr/>
        </p:nvSpPr>
        <p:spPr bwMode="auto">
          <a:xfrm>
            <a:off x="2859088" y="4876800"/>
            <a:ext cx="100012" cy="100013"/>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59" name="Rectangle 123">
            <a:extLst>
              <a:ext uri="{FF2B5EF4-FFF2-40B4-BE49-F238E27FC236}">
                <a16:creationId xmlns:a16="http://schemas.microsoft.com/office/drawing/2014/main" id="{286A6179-ED91-47D9-A01E-BD97EBA9463C}"/>
              </a:ext>
            </a:extLst>
          </p:cNvPr>
          <p:cNvSpPr>
            <a:spLocks noChangeArrowheads="1"/>
          </p:cNvSpPr>
          <p:nvPr/>
        </p:nvSpPr>
        <p:spPr bwMode="auto">
          <a:xfrm>
            <a:off x="3181350" y="4822825"/>
            <a:ext cx="101600" cy="101600"/>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0" name="Rectangle 124">
            <a:extLst>
              <a:ext uri="{FF2B5EF4-FFF2-40B4-BE49-F238E27FC236}">
                <a16:creationId xmlns:a16="http://schemas.microsoft.com/office/drawing/2014/main" id="{B932A5DE-ECEA-48C0-915D-14C9B1E8E779}"/>
              </a:ext>
            </a:extLst>
          </p:cNvPr>
          <p:cNvSpPr>
            <a:spLocks noChangeArrowheads="1"/>
          </p:cNvSpPr>
          <p:nvPr/>
        </p:nvSpPr>
        <p:spPr bwMode="auto">
          <a:xfrm>
            <a:off x="3503613" y="4805363"/>
            <a:ext cx="101600" cy="100012"/>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1" name="Rectangle 125">
            <a:extLst>
              <a:ext uri="{FF2B5EF4-FFF2-40B4-BE49-F238E27FC236}">
                <a16:creationId xmlns:a16="http://schemas.microsoft.com/office/drawing/2014/main" id="{7C5B6A3B-AAB4-43EB-9E45-D5DFCBDA4906}"/>
              </a:ext>
            </a:extLst>
          </p:cNvPr>
          <p:cNvSpPr>
            <a:spLocks noChangeArrowheads="1"/>
          </p:cNvSpPr>
          <p:nvPr/>
        </p:nvSpPr>
        <p:spPr bwMode="auto">
          <a:xfrm>
            <a:off x="3825875" y="4768850"/>
            <a:ext cx="101600" cy="101600"/>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2" name="Rectangle 126">
            <a:extLst>
              <a:ext uri="{FF2B5EF4-FFF2-40B4-BE49-F238E27FC236}">
                <a16:creationId xmlns:a16="http://schemas.microsoft.com/office/drawing/2014/main" id="{5F14D817-7C7E-48E4-8E17-A522D67758A7}"/>
              </a:ext>
            </a:extLst>
          </p:cNvPr>
          <p:cNvSpPr>
            <a:spLocks noChangeArrowheads="1"/>
          </p:cNvSpPr>
          <p:nvPr/>
        </p:nvSpPr>
        <p:spPr bwMode="auto">
          <a:xfrm>
            <a:off x="4167188" y="4733925"/>
            <a:ext cx="101600" cy="100013"/>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3" name="Rectangle 127">
            <a:extLst>
              <a:ext uri="{FF2B5EF4-FFF2-40B4-BE49-F238E27FC236}">
                <a16:creationId xmlns:a16="http://schemas.microsoft.com/office/drawing/2014/main" id="{3D702CFE-232A-40E9-9E95-CFB5744AB20D}"/>
              </a:ext>
            </a:extLst>
          </p:cNvPr>
          <p:cNvSpPr>
            <a:spLocks noChangeArrowheads="1"/>
          </p:cNvSpPr>
          <p:nvPr/>
        </p:nvSpPr>
        <p:spPr bwMode="auto">
          <a:xfrm>
            <a:off x="4489450" y="4716463"/>
            <a:ext cx="101600" cy="100012"/>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4" name="Rectangle 128">
            <a:extLst>
              <a:ext uri="{FF2B5EF4-FFF2-40B4-BE49-F238E27FC236}">
                <a16:creationId xmlns:a16="http://schemas.microsoft.com/office/drawing/2014/main" id="{4C31142A-2221-42BD-92D8-07FD8687F499}"/>
              </a:ext>
            </a:extLst>
          </p:cNvPr>
          <p:cNvSpPr>
            <a:spLocks noChangeArrowheads="1"/>
          </p:cNvSpPr>
          <p:nvPr/>
        </p:nvSpPr>
        <p:spPr bwMode="auto">
          <a:xfrm>
            <a:off x="4813300" y="4716463"/>
            <a:ext cx="100013" cy="100012"/>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5" name="Rectangle 129">
            <a:extLst>
              <a:ext uri="{FF2B5EF4-FFF2-40B4-BE49-F238E27FC236}">
                <a16:creationId xmlns:a16="http://schemas.microsoft.com/office/drawing/2014/main" id="{2DDFACF0-6294-457D-B7DE-DDB7C9FA688D}"/>
              </a:ext>
            </a:extLst>
          </p:cNvPr>
          <p:cNvSpPr>
            <a:spLocks noChangeArrowheads="1"/>
          </p:cNvSpPr>
          <p:nvPr/>
        </p:nvSpPr>
        <p:spPr bwMode="auto">
          <a:xfrm>
            <a:off x="5135563" y="4697413"/>
            <a:ext cx="101600" cy="101600"/>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6" name="Rectangle 130">
            <a:extLst>
              <a:ext uri="{FF2B5EF4-FFF2-40B4-BE49-F238E27FC236}">
                <a16:creationId xmlns:a16="http://schemas.microsoft.com/office/drawing/2014/main" id="{7F782076-72B4-4D6F-BB86-3F985598FBE8}"/>
              </a:ext>
            </a:extLst>
          </p:cNvPr>
          <p:cNvSpPr>
            <a:spLocks noChangeArrowheads="1"/>
          </p:cNvSpPr>
          <p:nvPr/>
        </p:nvSpPr>
        <p:spPr bwMode="auto">
          <a:xfrm>
            <a:off x="5457825" y="4679950"/>
            <a:ext cx="101600" cy="101600"/>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7" name="Rectangle 131">
            <a:extLst>
              <a:ext uri="{FF2B5EF4-FFF2-40B4-BE49-F238E27FC236}">
                <a16:creationId xmlns:a16="http://schemas.microsoft.com/office/drawing/2014/main" id="{EA100537-2AAB-4D75-A4AC-D4D7E820C9ED}"/>
              </a:ext>
            </a:extLst>
          </p:cNvPr>
          <p:cNvSpPr>
            <a:spLocks noChangeArrowheads="1"/>
          </p:cNvSpPr>
          <p:nvPr/>
        </p:nvSpPr>
        <p:spPr bwMode="auto">
          <a:xfrm>
            <a:off x="5781675" y="4662488"/>
            <a:ext cx="100013" cy="100012"/>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8" name="Rectangle 132">
            <a:extLst>
              <a:ext uri="{FF2B5EF4-FFF2-40B4-BE49-F238E27FC236}">
                <a16:creationId xmlns:a16="http://schemas.microsoft.com/office/drawing/2014/main" id="{08A48570-7709-41CF-B9C7-87212D6FE7F2}"/>
              </a:ext>
            </a:extLst>
          </p:cNvPr>
          <p:cNvSpPr>
            <a:spLocks noChangeArrowheads="1"/>
          </p:cNvSpPr>
          <p:nvPr/>
        </p:nvSpPr>
        <p:spPr bwMode="auto">
          <a:xfrm>
            <a:off x="6121400" y="4662488"/>
            <a:ext cx="101600" cy="100012"/>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69" name="Rectangle 133">
            <a:extLst>
              <a:ext uri="{FF2B5EF4-FFF2-40B4-BE49-F238E27FC236}">
                <a16:creationId xmlns:a16="http://schemas.microsoft.com/office/drawing/2014/main" id="{FECA9673-539C-463B-A046-E3926710EC2B}"/>
              </a:ext>
            </a:extLst>
          </p:cNvPr>
          <p:cNvSpPr>
            <a:spLocks noChangeArrowheads="1"/>
          </p:cNvSpPr>
          <p:nvPr/>
        </p:nvSpPr>
        <p:spPr bwMode="auto">
          <a:xfrm>
            <a:off x="6443663" y="4662488"/>
            <a:ext cx="101600" cy="100012"/>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70" name="Rectangle 134">
            <a:extLst>
              <a:ext uri="{FF2B5EF4-FFF2-40B4-BE49-F238E27FC236}">
                <a16:creationId xmlns:a16="http://schemas.microsoft.com/office/drawing/2014/main" id="{DD1134D0-9EE2-48C4-9393-2BE33B374CEB}"/>
              </a:ext>
            </a:extLst>
          </p:cNvPr>
          <p:cNvSpPr>
            <a:spLocks noChangeArrowheads="1"/>
          </p:cNvSpPr>
          <p:nvPr/>
        </p:nvSpPr>
        <p:spPr bwMode="auto">
          <a:xfrm>
            <a:off x="6767513" y="4679950"/>
            <a:ext cx="101600" cy="101600"/>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71" name="Rectangle 135">
            <a:extLst>
              <a:ext uri="{FF2B5EF4-FFF2-40B4-BE49-F238E27FC236}">
                <a16:creationId xmlns:a16="http://schemas.microsoft.com/office/drawing/2014/main" id="{C02C3F91-DFA8-4C84-8B6D-45A29315409A}"/>
              </a:ext>
            </a:extLst>
          </p:cNvPr>
          <p:cNvSpPr>
            <a:spLocks noChangeArrowheads="1"/>
          </p:cNvSpPr>
          <p:nvPr/>
        </p:nvSpPr>
        <p:spPr bwMode="auto">
          <a:xfrm>
            <a:off x="7089775" y="4679950"/>
            <a:ext cx="101600" cy="101600"/>
          </a:xfrm>
          <a:prstGeom prst="rect">
            <a:avLst/>
          </a:prstGeom>
          <a:solidFill>
            <a:srgbClr val="FAFD00"/>
          </a:solidFill>
          <a:ln w="12700">
            <a:solidFill>
              <a:srgbClr val="FAFD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72" name="Freeform 136">
            <a:extLst>
              <a:ext uri="{FF2B5EF4-FFF2-40B4-BE49-F238E27FC236}">
                <a16:creationId xmlns:a16="http://schemas.microsoft.com/office/drawing/2014/main" id="{B1099249-B229-46F2-B349-C3B8483942B2}"/>
              </a:ext>
            </a:extLst>
          </p:cNvPr>
          <p:cNvSpPr>
            <a:spLocks/>
          </p:cNvSpPr>
          <p:nvPr/>
        </p:nvSpPr>
        <p:spPr bwMode="auto">
          <a:xfrm>
            <a:off x="1228725" y="5110163"/>
            <a:ext cx="107950" cy="109537"/>
          </a:xfrm>
          <a:custGeom>
            <a:avLst/>
            <a:gdLst>
              <a:gd name="T0" fmla="*/ 53975 w 68"/>
              <a:gd name="T1" fmla="*/ 0 h 69"/>
              <a:gd name="T2" fmla="*/ 106363 w 68"/>
              <a:gd name="T3" fmla="*/ 107950 h 69"/>
              <a:gd name="T4" fmla="*/ 0 w 68"/>
              <a:gd name="T5" fmla="*/ 107950 h 69"/>
              <a:gd name="T6" fmla="*/ 53975 w 68"/>
              <a:gd name="T7" fmla="*/ 0 h 69"/>
              <a:gd name="T8" fmla="*/ 0 60000 65536"/>
              <a:gd name="T9" fmla="*/ 0 60000 65536"/>
              <a:gd name="T10" fmla="*/ 0 60000 65536"/>
              <a:gd name="T11" fmla="*/ 0 60000 65536"/>
              <a:gd name="T12" fmla="*/ 0 w 68"/>
              <a:gd name="T13" fmla="*/ 0 h 69"/>
              <a:gd name="T14" fmla="*/ 68 w 68"/>
              <a:gd name="T15" fmla="*/ 69 h 69"/>
            </a:gdLst>
            <a:ahLst/>
            <a:cxnLst>
              <a:cxn ang="T8">
                <a:pos x="T0" y="T1"/>
              </a:cxn>
              <a:cxn ang="T9">
                <a:pos x="T2" y="T3"/>
              </a:cxn>
              <a:cxn ang="T10">
                <a:pos x="T4" y="T5"/>
              </a:cxn>
              <a:cxn ang="T11">
                <a:pos x="T6" y="T7"/>
              </a:cxn>
            </a:cxnLst>
            <a:rect l="T12" t="T13" r="T14" b="T15"/>
            <a:pathLst>
              <a:path w="68" h="69">
                <a:moveTo>
                  <a:pt x="34" y="0"/>
                </a:moveTo>
                <a:lnTo>
                  <a:pt x="67" y="68"/>
                </a:lnTo>
                <a:lnTo>
                  <a:pt x="0" y="68"/>
                </a:lnTo>
                <a:lnTo>
                  <a:pt x="34" y="0"/>
                </a:lnTo>
              </a:path>
            </a:pathLst>
          </a:custGeom>
          <a:solidFill>
            <a:srgbClr val="DD9CB3"/>
          </a:solidFill>
          <a:ln w="12700" cap="rnd" cmpd="sng">
            <a:solidFill>
              <a:srgbClr val="FF9966"/>
            </a:solidFill>
            <a:prstDash val="solid"/>
            <a:round/>
            <a:headEnd type="none" w="med" len="med"/>
            <a:tailEnd type="none" w="med" len="med"/>
          </a:ln>
        </p:spPr>
        <p:txBody>
          <a:bodyPr/>
          <a:lstStyle/>
          <a:p>
            <a:endParaRPr lang="es-MX"/>
          </a:p>
        </p:txBody>
      </p:sp>
      <p:sp>
        <p:nvSpPr>
          <p:cNvPr id="65673" name="Freeform 137">
            <a:extLst>
              <a:ext uri="{FF2B5EF4-FFF2-40B4-BE49-F238E27FC236}">
                <a16:creationId xmlns:a16="http://schemas.microsoft.com/office/drawing/2014/main" id="{7D0E9E86-D85B-4A0C-AB94-F93772C34E9E}"/>
              </a:ext>
            </a:extLst>
          </p:cNvPr>
          <p:cNvSpPr>
            <a:spLocks/>
          </p:cNvSpPr>
          <p:nvPr/>
        </p:nvSpPr>
        <p:spPr bwMode="auto">
          <a:xfrm>
            <a:off x="1873250" y="5003800"/>
            <a:ext cx="109538" cy="107950"/>
          </a:xfrm>
          <a:custGeom>
            <a:avLst/>
            <a:gdLst>
              <a:gd name="T0" fmla="*/ 53975 w 69"/>
              <a:gd name="T1" fmla="*/ 0 h 68"/>
              <a:gd name="T2" fmla="*/ 107950 w 69"/>
              <a:gd name="T3" fmla="*/ 106363 h 68"/>
              <a:gd name="T4" fmla="*/ 0 w 69"/>
              <a:gd name="T5" fmla="*/ 106363 h 68"/>
              <a:gd name="T6" fmla="*/ 53975 w 69"/>
              <a:gd name="T7" fmla="*/ 0 h 68"/>
              <a:gd name="T8" fmla="*/ 0 60000 65536"/>
              <a:gd name="T9" fmla="*/ 0 60000 65536"/>
              <a:gd name="T10" fmla="*/ 0 60000 65536"/>
              <a:gd name="T11" fmla="*/ 0 60000 65536"/>
              <a:gd name="T12" fmla="*/ 0 w 69"/>
              <a:gd name="T13" fmla="*/ 0 h 68"/>
              <a:gd name="T14" fmla="*/ 69 w 69"/>
              <a:gd name="T15" fmla="*/ 68 h 68"/>
            </a:gdLst>
            <a:ahLst/>
            <a:cxnLst>
              <a:cxn ang="T8">
                <a:pos x="T0" y="T1"/>
              </a:cxn>
              <a:cxn ang="T9">
                <a:pos x="T2" y="T3"/>
              </a:cxn>
              <a:cxn ang="T10">
                <a:pos x="T4" y="T5"/>
              </a:cxn>
              <a:cxn ang="T11">
                <a:pos x="T6" y="T7"/>
              </a:cxn>
            </a:cxnLst>
            <a:rect l="T12" t="T13" r="T14" b="T15"/>
            <a:pathLst>
              <a:path w="69" h="68">
                <a:moveTo>
                  <a:pt x="34" y="0"/>
                </a:moveTo>
                <a:lnTo>
                  <a:pt x="68" y="67"/>
                </a:lnTo>
                <a:lnTo>
                  <a:pt x="0" y="67"/>
                </a:lnTo>
                <a:lnTo>
                  <a:pt x="34" y="0"/>
                </a:lnTo>
              </a:path>
            </a:pathLst>
          </a:custGeom>
          <a:solidFill>
            <a:srgbClr val="DD9CB3"/>
          </a:solidFill>
          <a:ln w="12700" cap="rnd" cmpd="sng">
            <a:solidFill>
              <a:srgbClr val="DD9CB3"/>
            </a:solidFill>
            <a:prstDash val="solid"/>
            <a:round/>
            <a:headEnd type="none" w="med" len="med"/>
            <a:tailEnd type="none" w="med" len="med"/>
          </a:ln>
        </p:spPr>
        <p:txBody>
          <a:bodyPr/>
          <a:lstStyle/>
          <a:p>
            <a:endParaRPr lang="es-MX"/>
          </a:p>
        </p:txBody>
      </p:sp>
      <p:sp>
        <p:nvSpPr>
          <p:cNvPr id="65674" name="Freeform 138">
            <a:extLst>
              <a:ext uri="{FF2B5EF4-FFF2-40B4-BE49-F238E27FC236}">
                <a16:creationId xmlns:a16="http://schemas.microsoft.com/office/drawing/2014/main" id="{2E57CD68-6EAB-46C7-A284-902A8F85D864}"/>
              </a:ext>
            </a:extLst>
          </p:cNvPr>
          <p:cNvSpPr>
            <a:spLocks/>
          </p:cNvSpPr>
          <p:nvPr/>
        </p:nvSpPr>
        <p:spPr bwMode="auto">
          <a:xfrm>
            <a:off x="2214563" y="4841875"/>
            <a:ext cx="109537" cy="109538"/>
          </a:xfrm>
          <a:custGeom>
            <a:avLst/>
            <a:gdLst>
              <a:gd name="T0" fmla="*/ 53975 w 69"/>
              <a:gd name="T1" fmla="*/ 0 h 69"/>
              <a:gd name="T2" fmla="*/ 107950 w 69"/>
              <a:gd name="T3" fmla="*/ 107950 h 69"/>
              <a:gd name="T4" fmla="*/ 0 w 69"/>
              <a:gd name="T5" fmla="*/ 107950 h 69"/>
              <a:gd name="T6" fmla="*/ 53975 w 69"/>
              <a:gd name="T7" fmla="*/ 0 h 69"/>
              <a:gd name="T8" fmla="*/ 0 60000 65536"/>
              <a:gd name="T9" fmla="*/ 0 60000 65536"/>
              <a:gd name="T10" fmla="*/ 0 60000 65536"/>
              <a:gd name="T11" fmla="*/ 0 60000 65536"/>
              <a:gd name="T12" fmla="*/ 0 w 69"/>
              <a:gd name="T13" fmla="*/ 0 h 69"/>
              <a:gd name="T14" fmla="*/ 69 w 69"/>
              <a:gd name="T15" fmla="*/ 69 h 69"/>
            </a:gdLst>
            <a:ahLst/>
            <a:cxnLst>
              <a:cxn ang="T8">
                <a:pos x="T0" y="T1"/>
              </a:cxn>
              <a:cxn ang="T9">
                <a:pos x="T2" y="T3"/>
              </a:cxn>
              <a:cxn ang="T10">
                <a:pos x="T4" y="T5"/>
              </a:cxn>
              <a:cxn ang="T11">
                <a:pos x="T6" y="T7"/>
              </a:cxn>
            </a:cxnLst>
            <a:rect l="T12" t="T13" r="T14" b="T15"/>
            <a:pathLst>
              <a:path w="69" h="69">
                <a:moveTo>
                  <a:pt x="34" y="0"/>
                </a:moveTo>
                <a:lnTo>
                  <a:pt x="68" y="68"/>
                </a:lnTo>
                <a:lnTo>
                  <a:pt x="0" y="68"/>
                </a:lnTo>
                <a:lnTo>
                  <a:pt x="34" y="0"/>
                </a:lnTo>
              </a:path>
            </a:pathLst>
          </a:custGeom>
          <a:solidFill>
            <a:srgbClr val="DD9CB3"/>
          </a:solidFill>
          <a:ln w="12700" cap="rnd" cmpd="sng">
            <a:solidFill>
              <a:srgbClr val="DD9CB3"/>
            </a:solidFill>
            <a:prstDash val="solid"/>
            <a:round/>
            <a:headEnd type="none" w="med" len="med"/>
            <a:tailEnd type="none" w="med" len="med"/>
          </a:ln>
        </p:spPr>
        <p:txBody>
          <a:bodyPr/>
          <a:lstStyle/>
          <a:p>
            <a:endParaRPr lang="es-MX"/>
          </a:p>
        </p:txBody>
      </p:sp>
      <p:sp>
        <p:nvSpPr>
          <p:cNvPr id="65675" name="Freeform 139">
            <a:extLst>
              <a:ext uri="{FF2B5EF4-FFF2-40B4-BE49-F238E27FC236}">
                <a16:creationId xmlns:a16="http://schemas.microsoft.com/office/drawing/2014/main" id="{E3896FD3-5F24-4F4B-84F6-734E01985773}"/>
              </a:ext>
            </a:extLst>
          </p:cNvPr>
          <p:cNvSpPr>
            <a:spLocks/>
          </p:cNvSpPr>
          <p:nvPr/>
        </p:nvSpPr>
        <p:spPr bwMode="auto">
          <a:xfrm>
            <a:off x="2536825" y="4592638"/>
            <a:ext cx="109538" cy="107950"/>
          </a:xfrm>
          <a:custGeom>
            <a:avLst/>
            <a:gdLst>
              <a:gd name="T0" fmla="*/ 53975 w 69"/>
              <a:gd name="T1" fmla="*/ 0 h 68"/>
              <a:gd name="T2" fmla="*/ 107950 w 69"/>
              <a:gd name="T3" fmla="*/ 106363 h 68"/>
              <a:gd name="T4" fmla="*/ 0 w 69"/>
              <a:gd name="T5" fmla="*/ 106363 h 68"/>
              <a:gd name="T6" fmla="*/ 53975 w 69"/>
              <a:gd name="T7" fmla="*/ 0 h 68"/>
              <a:gd name="T8" fmla="*/ 0 60000 65536"/>
              <a:gd name="T9" fmla="*/ 0 60000 65536"/>
              <a:gd name="T10" fmla="*/ 0 60000 65536"/>
              <a:gd name="T11" fmla="*/ 0 60000 65536"/>
              <a:gd name="T12" fmla="*/ 0 w 69"/>
              <a:gd name="T13" fmla="*/ 0 h 68"/>
              <a:gd name="T14" fmla="*/ 69 w 69"/>
              <a:gd name="T15" fmla="*/ 68 h 68"/>
            </a:gdLst>
            <a:ahLst/>
            <a:cxnLst>
              <a:cxn ang="T8">
                <a:pos x="T0" y="T1"/>
              </a:cxn>
              <a:cxn ang="T9">
                <a:pos x="T2" y="T3"/>
              </a:cxn>
              <a:cxn ang="T10">
                <a:pos x="T4" y="T5"/>
              </a:cxn>
              <a:cxn ang="T11">
                <a:pos x="T6" y="T7"/>
              </a:cxn>
            </a:cxnLst>
            <a:rect l="T12" t="T13" r="T14" b="T15"/>
            <a:pathLst>
              <a:path w="69" h="68">
                <a:moveTo>
                  <a:pt x="34" y="0"/>
                </a:moveTo>
                <a:lnTo>
                  <a:pt x="68" y="67"/>
                </a:lnTo>
                <a:lnTo>
                  <a:pt x="0" y="67"/>
                </a:lnTo>
                <a:lnTo>
                  <a:pt x="34" y="0"/>
                </a:lnTo>
              </a:path>
            </a:pathLst>
          </a:custGeom>
          <a:solidFill>
            <a:srgbClr val="DD9CB3"/>
          </a:solidFill>
          <a:ln w="12700" cap="rnd" cmpd="sng">
            <a:solidFill>
              <a:srgbClr val="DD9CB3"/>
            </a:solidFill>
            <a:prstDash val="solid"/>
            <a:round/>
            <a:headEnd type="none" w="med" len="med"/>
            <a:tailEnd type="none" w="med" len="med"/>
          </a:ln>
        </p:spPr>
        <p:txBody>
          <a:bodyPr/>
          <a:lstStyle/>
          <a:p>
            <a:endParaRPr lang="es-MX"/>
          </a:p>
        </p:txBody>
      </p:sp>
      <p:sp>
        <p:nvSpPr>
          <p:cNvPr id="65676" name="Freeform 140">
            <a:extLst>
              <a:ext uri="{FF2B5EF4-FFF2-40B4-BE49-F238E27FC236}">
                <a16:creationId xmlns:a16="http://schemas.microsoft.com/office/drawing/2014/main" id="{C0A3D3F7-259B-46A2-BF75-4A2B4FEA5783}"/>
              </a:ext>
            </a:extLst>
          </p:cNvPr>
          <p:cNvSpPr>
            <a:spLocks/>
          </p:cNvSpPr>
          <p:nvPr/>
        </p:nvSpPr>
        <p:spPr bwMode="auto">
          <a:xfrm>
            <a:off x="2860675" y="4432300"/>
            <a:ext cx="107950" cy="107950"/>
          </a:xfrm>
          <a:custGeom>
            <a:avLst/>
            <a:gdLst>
              <a:gd name="T0" fmla="*/ 52388 w 68"/>
              <a:gd name="T1" fmla="*/ 0 h 68"/>
              <a:gd name="T2" fmla="*/ 106363 w 68"/>
              <a:gd name="T3" fmla="*/ 106363 h 68"/>
              <a:gd name="T4" fmla="*/ 0 w 68"/>
              <a:gd name="T5" fmla="*/ 106363 h 68"/>
              <a:gd name="T6" fmla="*/ 52388 w 68"/>
              <a:gd name="T7" fmla="*/ 0 h 68"/>
              <a:gd name="T8" fmla="*/ 0 60000 65536"/>
              <a:gd name="T9" fmla="*/ 0 60000 65536"/>
              <a:gd name="T10" fmla="*/ 0 60000 65536"/>
              <a:gd name="T11" fmla="*/ 0 60000 65536"/>
              <a:gd name="T12" fmla="*/ 0 w 68"/>
              <a:gd name="T13" fmla="*/ 0 h 68"/>
              <a:gd name="T14" fmla="*/ 68 w 68"/>
              <a:gd name="T15" fmla="*/ 68 h 68"/>
            </a:gdLst>
            <a:ahLst/>
            <a:cxnLst>
              <a:cxn ang="T8">
                <a:pos x="T0" y="T1"/>
              </a:cxn>
              <a:cxn ang="T9">
                <a:pos x="T2" y="T3"/>
              </a:cxn>
              <a:cxn ang="T10">
                <a:pos x="T4" y="T5"/>
              </a:cxn>
              <a:cxn ang="T11">
                <a:pos x="T6" y="T7"/>
              </a:cxn>
            </a:cxnLst>
            <a:rect l="T12" t="T13" r="T14" b="T15"/>
            <a:pathLst>
              <a:path w="68" h="68">
                <a:moveTo>
                  <a:pt x="33" y="0"/>
                </a:moveTo>
                <a:lnTo>
                  <a:pt x="67" y="67"/>
                </a:lnTo>
                <a:lnTo>
                  <a:pt x="0" y="67"/>
                </a:lnTo>
                <a:lnTo>
                  <a:pt x="33"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77" name="Freeform 141">
            <a:extLst>
              <a:ext uri="{FF2B5EF4-FFF2-40B4-BE49-F238E27FC236}">
                <a16:creationId xmlns:a16="http://schemas.microsoft.com/office/drawing/2014/main" id="{3402C515-CBC2-433C-B40D-A1018181AA76}"/>
              </a:ext>
            </a:extLst>
          </p:cNvPr>
          <p:cNvSpPr>
            <a:spLocks/>
          </p:cNvSpPr>
          <p:nvPr/>
        </p:nvSpPr>
        <p:spPr bwMode="auto">
          <a:xfrm>
            <a:off x="3182938" y="4270375"/>
            <a:ext cx="109537" cy="109538"/>
          </a:xfrm>
          <a:custGeom>
            <a:avLst/>
            <a:gdLst>
              <a:gd name="T0" fmla="*/ 53975 w 69"/>
              <a:gd name="T1" fmla="*/ 0 h 69"/>
              <a:gd name="T2" fmla="*/ 107950 w 69"/>
              <a:gd name="T3" fmla="*/ 107950 h 69"/>
              <a:gd name="T4" fmla="*/ 0 w 69"/>
              <a:gd name="T5" fmla="*/ 107950 h 69"/>
              <a:gd name="T6" fmla="*/ 53975 w 69"/>
              <a:gd name="T7" fmla="*/ 0 h 69"/>
              <a:gd name="T8" fmla="*/ 0 60000 65536"/>
              <a:gd name="T9" fmla="*/ 0 60000 65536"/>
              <a:gd name="T10" fmla="*/ 0 60000 65536"/>
              <a:gd name="T11" fmla="*/ 0 60000 65536"/>
              <a:gd name="T12" fmla="*/ 0 w 69"/>
              <a:gd name="T13" fmla="*/ 0 h 69"/>
              <a:gd name="T14" fmla="*/ 69 w 69"/>
              <a:gd name="T15" fmla="*/ 69 h 69"/>
            </a:gdLst>
            <a:ahLst/>
            <a:cxnLst>
              <a:cxn ang="T8">
                <a:pos x="T0" y="T1"/>
              </a:cxn>
              <a:cxn ang="T9">
                <a:pos x="T2" y="T3"/>
              </a:cxn>
              <a:cxn ang="T10">
                <a:pos x="T4" y="T5"/>
              </a:cxn>
              <a:cxn ang="T11">
                <a:pos x="T6" y="T7"/>
              </a:cxn>
            </a:cxnLst>
            <a:rect l="T12" t="T13" r="T14" b="T15"/>
            <a:pathLst>
              <a:path w="69" h="69">
                <a:moveTo>
                  <a:pt x="34" y="0"/>
                </a:moveTo>
                <a:lnTo>
                  <a:pt x="68" y="68"/>
                </a:lnTo>
                <a:lnTo>
                  <a:pt x="0" y="68"/>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78" name="Freeform 142">
            <a:extLst>
              <a:ext uri="{FF2B5EF4-FFF2-40B4-BE49-F238E27FC236}">
                <a16:creationId xmlns:a16="http://schemas.microsoft.com/office/drawing/2014/main" id="{A943DFEC-4078-4C95-8344-7756E362F661}"/>
              </a:ext>
            </a:extLst>
          </p:cNvPr>
          <p:cNvSpPr>
            <a:spLocks/>
          </p:cNvSpPr>
          <p:nvPr/>
        </p:nvSpPr>
        <p:spPr bwMode="auto">
          <a:xfrm>
            <a:off x="3505200" y="4127500"/>
            <a:ext cx="109538" cy="109538"/>
          </a:xfrm>
          <a:custGeom>
            <a:avLst/>
            <a:gdLst>
              <a:gd name="T0" fmla="*/ 53975 w 69"/>
              <a:gd name="T1" fmla="*/ 0 h 69"/>
              <a:gd name="T2" fmla="*/ 107950 w 69"/>
              <a:gd name="T3" fmla="*/ 107950 h 69"/>
              <a:gd name="T4" fmla="*/ 0 w 69"/>
              <a:gd name="T5" fmla="*/ 107950 h 69"/>
              <a:gd name="T6" fmla="*/ 53975 w 69"/>
              <a:gd name="T7" fmla="*/ 0 h 69"/>
              <a:gd name="T8" fmla="*/ 0 60000 65536"/>
              <a:gd name="T9" fmla="*/ 0 60000 65536"/>
              <a:gd name="T10" fmla="*/ 0 60000 65536"/>
              <a:gd name="T11" fmla="*/ 0 60000 65536"/>
              <a:gd name="T12" fmla="*/ 0 w 69"/>
              <a:gd name="T13" fmla="*/ 0 h 69"/>
              <a:gd name="T14" fmla="*/ 69 w 69"/>
              <a:gd name="T15" fmla="*/ 69 h 69"/>
            </a:gdLst>
            <a:ahLst/>
            <a:cxnLst>
              <a:cxn ang="T8">
                <a:pos x="T0" y="T1"/>
              </a:cxn>
              <a:cxn ang="T9">
                <a:pos x="T2" y="T3"/>
              </a:cxn>
              <a:cxn ang="T10">
                <a:pos x="T4" y="T5"/>
              </a:cxn>
              <a:cxn ang="T11">
                <a:pos x="T6" y="T7"/>
              </a:cxn>
            </a:cxnLst>
            <a:rect l="T12" t="T13" r="T14" b="T15"/>
            <a:pathLst>
              <a:path w="69" h="69">
                <a:moveTo>
                  <a:pt x="34" y="0"/>
                </a:moveTo>
                <a:lnTo>
                  <a:pt x="68" y="68"/>
                </a:lnTo>
                <a:lnTo>
                  <a:pt x="0" y="68"/>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79" name="Freeform 143">
            <a:extLst>
              <a:ext uri="{FF2B5EF4-FFF2-40B4-BE49-F238E27FC236}">
                <a16:creationId xmlns:a16="http://schemas.microsoft.com/office/drawing/2014/main" id="{4452A8D6-5D9A-4F65-A749-923E69A64B72}"/>
              </a:ext>
            </a:extLst>
          </p:cNvPr>
          <p:cNvSpPr>
            <a:spLocks/>
          </p:cNvSpPr>
          <p:nvPr/>
        </p:nvSpPr>
        <p:spPr bwMode="auto">
          <a:xfrm>
            <a:off x="3827463" y="4021138"/>
            <a:ext cx="109537" cy="107950"/>
          </a:xfrm>
          <a:custGeom>
            <a:avLst/>
            <a:gdLst>
              <a:gd name="T0" fmla="*/ 53975 w 69"/>
              <a:gd name="T1" fmla="*/ 0 h 68"/>
              <a:gd name="T2" fmla="*/ 107950 w 69"/>
              <a:gd name="T3" fmla="*/ 106363 h 68"/>
              <a:gd name="T4" fmla="*/ 0 w 69"/>
              <a:gd name="T5" fmla="*/ 106363 h 68"/>
              <a:gd name="T6" fmla="*/ 53975 w 69"/>
              <a:gd name="T7" fmla="*/ 0 h 68"/>
              <a:gd name="T8" fmla="*/ 0 60000 65536"/>
              <a:gd name="T9" fmla="*/ 0 60000 65536"/>
              <a:gd name="T10" fmla="*/ 0 60000 65536"/>
              <a:gd name="T11" fmla="*/ 0 60000 65536"/>
              <a:gd name="T12" fmla="*/ 0 w 69"/>
              <a:gd name="T13" fmla="*/ 0 h 68"/>
              <a:gd name="T14" fmla="*/ 69 w 69"/>
              <a:gd name="T15" fmla="*/ 68 h 68"/>
            </a:gdLst>
            <a:ahLst/>
            <a:cxnLst>
              <a:cxn ang="T8">
                <a:pos x="T0" y="T1"/>
              </a:cxn>
              <a:cxn ang="T9">
                <a:pos x="T2" y="T3"/>
              </a:cxn>
              <a:cxn ang="T10">
                <a:pos x="T4" y="T5"/>
              </a:cxn>
              <a:cxn ang="T11">
                <a:pos x="T6" y="T7"/>
              </a:cxn>
            </a:cxnLst>
            <a:rect l="T12" t="T13" r="T14" b="T15"/>
            <a:pathLst>
              <a:path w="69" h="68">
                <a:moveTo>
                  <a:pt x="34" y="0"/>
                </a:moveTo>
                <a:lnTo>
                  <a:pt x="68" y="67"/>
                </a:lnTo>
                <a:lnTo>
                  <a:pt x="0" y="67"/>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0" name="Freeform 144">
            <a:extLst>
              <a:ext uri="{FF2B5EF4-FFF2-40B4-BE49-F238E27FC236}">
                <a16:creationId xmlns:a16="http://schemas.microsoft.com/office/drawing/2014/main" id="{EF49823B-EB87-4794-8449-55D64D9664A2}"/>
              </a:ext>
            </a:extLst>
          </p:cNvPr>
          <p:cNvSpPr>
            <a:spLocks/>
          </p:cNvSpPr>
          <p:nvPr/>
        </p:nvSpPr>
        <p:spPr bwMode="auto">
          <a:xfrm>
            <a:off x="4168775" y="3913188"/>
            <a:ext cx="109538" cy="109537"/>
          </a:xfrm>
          <a:custGeom>
            <a:avLst/>
            <a:gdLst>
              <a:gd name="T0" fmla="*/ 53975 w 69"/>
              <a:gd name="T1" fmla="*/ 0 h 69"/>
              <a:gd name="T2" fmla="*/ 107950 w 69"/>
              <a:gd name="T3" fmla="*/ 107950 h 69"/>
              <a:gd name="T4" fmla="*/ 0 w 69"/>
              <a:gd name="T5" fmla="*/ 107950 h 69"/>
              <a:gd name="T6" fmla="*/ 53975 w 69"/>
              <a:gd name="T7" fmla="*/ 0 h 69"/>
              <a:gd name="T8" fmla="*/ 0 60000 65536"/>
              <a:gd name="T9" fmla="*/ 0 60000 65536"/>
              <a:gd name="T10" fmla="*/ 0 60000 65536"/>
              <a:gd name="T11" fmla="*/ 0 60000 65536"/>
              <a:gd name="T12" fmla="*/ 0 w 69"/>
              <a:gd name="T13" fmla="*/ 0 h 69"/>
              <a:gd name="T14" fmla="*/ 69 w 69"/>
              <a:gd name="T15" fmla="*/ 69 h 69"/>
            </a:gdLst>
            <a:ahLst/>
            <a:cxnLst>
              <a:cxn ang="T8">
                <a:pos x="T0" y="T1"/>
              </a:cxn>
              <a:cxn ang="T9">
                <a:pos x="T2" y="T3"/>
              </a:cxn>
              <a:cxn ang="T10">
                <a:pos x="T4" y="T5"/>
              </a:cxn>
              <a:cxn ang="T11">
                <a:pos x="T6" y="T7"/>
              </a:cxn>
            </a:cxnLst>
            <a:rect l="T12" t="T13" r="T14" b="T15"/>
            <a:pathLst>
              <a:path w="69" h="69">
                <a:moveTo>
                  <a:pt x="34" y="0"/>
                </a:moveTo>
                <a:lnTo>
                  <a:pt x="68" y="68"/>
                </a:lnTo>
                <a:lnTo>
                  <a:pt x="0" y="68"/>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1" name="Freeform 145">
            <a:extLst>
              <a:ext uri="{FF2B5EF4-FFF2-40B4-BE49-F238E27FC236}">
                <a16:creationId xmlns:a16="http://schemas.microsoft.com/office/drawing/2014/main" id="{E5A34DF8-6F15-4AF5-9F17-C56CE0A9C7C5}"/>
              </a:ext>
            </a:extLst>
          </p:cNvPr>
          <p:cNvSpPr>
            <a:spLocks/>
          </p:cNvSpPr>
          <p:nvPr/>
        </p:nvSpPr>
        <p:spPr bwMode="auto">
          <a:xfrm>
            <a:off x="4491038" y="3860800"/>
            <a:ext cx="109537" cy="107950"/>
          </a:xfrm>
          <a:custGeom>
            <a:avLst/>
            <a:gdLst>
              <a:gd name="T0" fmla="*/ 53975 w 69"/>
              <a:gd name="T1" fmla="*/ 0 h 68"/>
              <a:gd name="T2" fmla="*/ 107950 w 69"/>
              <a:gd name="T3" fmla="*/ 106363 h 68"/>
              <a:gd name="T4" fmla="*/ 0 w 69"/>
              <a:gd name="T5" fmla="*/ 106363 h 68"/>
              <a:gd name="T6" fmla="*/ 53975 w 69"/>
              <a:gd name="T7" fmla="*/ 0 h 68"/>
              <a:gd name="T8" fmla="*/ 0 60000 65536"/>
              <a:gd name="T9" fmla="*/ 0 60000 65536"/>
              <a:gd name="T10" fmla="*/ 0 60000 65536"/>
              <a:gd name="T11" fmla="*/ 0 60000 65536"/>
              <a:gd name="T12" fmla="*/ 0 w 69"/>
              <a:gd name="T13" fmla="*/ 0 h 68"/>
              <a:gd name="T14" fmla="*/ 69 w 69"/>
              <a:gd name="T15" fmla="*/ 68 h 68"/>
            </a:gdLst>
            <a:ahLst/>
            <a:cxnLst>
              <a:cxn ang="T8">
                <a:pos x="T0" y="T1"/>
              </a:cxn>
              <a:cxn ang="T9">
                <a:pos x="T2" y="T3"/>
              </a:cxn>
              <a:cxn ang="T10">
                <a:pos x="T4" y="T5"/>
              </a:cxn>
              <a:cxn ang="T11">
                <a:pos x="T6" y="T7"/>
              </a:cxn>
            </a:cxnLst>
            <a:rect l="T12" t="T13" r="T14" b="T15"/>
            <a:pathLst>
              <a:path w="69" h="68">
                <a:moveTo>
                  <a:pt x="34" y="0"/>
                </a:moveTo>
                <a:lnTo>
                  <a:pt x="68" y="67"/>
                </a:lnTo>
                <a:lnTo>
                  <a:pt x="0" y="67"/>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2" name="Freeform 146">
            <a:extLst>
              <a:ext uri="{FF2B5EF4-FFF2-40B4-BE49-F238E27FC236}">
                <a16:creationId xmlns:a16="http://schemas.microsoft.com/office/drawing/2014/main" id="{6596D33F-513B-4D8B-9493-982C94396FE1}"/>
              </a:ext>
            </a:extLst>
          </p:cNvPr>
          <p:cNvSpPr>
            <a:spLocks/>
          </p:cNvSpPr>
          <p:nvPr/>
        </p:nvSpPr>
        <p:spPr bwMode="auto">
          <a:xfrm>
            <a:off x="4814888" y="3824288"/>
            <a:ext cx="107950" cy="109537"/>
          </a:xfrm>
          <a:custGeom>
            <a:avLst/>
            <a:gdLst>
              <a:gd name="T0" fmla="*/ 53975 w 68"/>
              <a:gd name="T1" fmla="*/ 0 h 69"/>
              <a:gd name="T2" fmla="*/ 106363 w 68"/>
              <a:gd name="T3" fmla="*/ 107950 h 69"/>
              <a:gd name="T4" fmla="*/ 0 w 68"/>
              <a:gd name="T5" fmla="*/ 107950 h 69"/>
              <a:gd name="T6" fmla="*/ 53975 w 68"/>
              <a:gd name="T7" fmla="*/ 0 h 69"/>
              <a:gd name="T8" fmla="*/ 0 60000 65536"/>
              <a:gd name="T9" fmla="*/ 0 60000 65536"/>
              <a:gd name="T10" fmla="*/ 0 60000 65536"/>
              <a:gd name="T11" fmla="*/ 0 60000 65536"/>
              <a:gd name="T12" fmla="*/ 0 w 68"/>
              <a:gd name="T13" fmla="*/ 0 h 69"/>
              <a:gd name="T14" fmla="*/ 68 w 68"/>
              <a:gd name="T15" fmla="*/ 69 h 69"/>
            </a:gdLst>
            <a:ahLst/>
            <a:cxnLst>
              <a:cxn ang="T8">
                <a:pos x="T0" y="T1"/>
              </a:cxn>
              <a:cxn ang="T9">
                <a:pos x="T2" y="T3"/>
              </a:cxn>
              <a:cxn ang="T10">
                <a:pos x="T4" y="T5"/>
              </a:cxn>
              <a:cxn ang="T11">
                <a:pos x="T6" y="T7"/>
              </a:cxn>
            </a:cxnLst>
            <a:rect l="T12" t="T13" r="T14" b="T15"/>
            <a:pathLst>
              <a:path w="68" h="69">
                <a:moveTo>
                  <a:pt x="34" y="0"/>
                </a:moveTo>
                <a:lnTo>
                  <a:pt x="67" y="68"/>
                </a:lnTo>
                <a:lnTo>
                  <a:pt x="0" y="68"/>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3" name="Freeform 147">
            <a:extLst>
              <a:ext uri="{FF2B5EF4-FFF2-40B4-BE49-F238E27FC236}">
                <a16:creationId xmlns:a16="http://schemas.microsoft.com/office/drawing/2014/main" id="{5EF904A4-62EF-46FF-BD0E-1B0160FB967C}"/>
              </a:ext>
            </a:extLst>
          </p:cNvPr>
          <p:cNvSpPr>
            <a:spLocks/>
          </p:cNvSpPr>
          <p:nvPr/>
        </p:nvSpPr>
        <p:spPr bwMode="auto">
          <a:xfrm>
            <a:off x="5137150" y="3789363"/>
            <a:ext cx="109538" cy="107950"/>
          </a:xfrm>
          <a:custGeom>
            <a:avLst/>
            <a:gdLst>
              <a:gd name="T0" fmla="*/ 53975 w 69"/>
              <a:gd name="T1" fmla="*/ 0 h 68"/>
              <a:gd name="T2" fmla="*/ 107950 w 69"/>
              <a:gd name="T3" fmla="*/ 106363 h 68"/>
              <a:gd name="T4" fmla="*/ 0 w 69"/>
              <a:gd name="T5" fmla="*/ 106363 h 68"/>
              <a:gd name="T6" fmla="*/ 53975 w 69"/>
              <a:gd name="T7" fmla="*/ 0 h 68"/>
              <a:gd name="T8" fmla="*/ 0 60000 65536"/>
              <a:gd name="T9" fmla="*/ 0 60000 65536"/>
              <a:gd name="T10" fmla="*/ 0 60000 65536"/>
              <a:gd name="T11" fmla="*/ 0 60000 65536"/>
              <a:gd name="T12" fmla="*/ 0 w 69"/>
              <a:gd name="T13" fmla="*/ 0 h 68"/>
              <a:gd name="T14" fmla="*/ 69 w 69"/>
              <a:gd name="T15" fmla="*/ 68 h 68"/>
            </a:gdLst>
            <a:ahLst/>
            <a:cxnLst>
              <a:cxn ang="T8">
                <a:pos x="T0" y="T1"/>
              </a:cxn>
              <a:cxn ang="T9">
                <a:pos x="T2" y="T3"/>
              </a:cxn>
              <a:cxn ang="T10">
                <a:pos x="T4" y="T5"/>
              </a:cxn>
              <a:cxn ang="T11">
                <a:pos x="T6" y="T7"/>
              </a:cxn>
            </a:cxnLst>
            <a:rect l="T12" t="T13" r="T14" b="T15"/>
            <a:pathLst>
              <a:path w="69" h="68">
                <a:moveTo>
                  <a:pt x="34" y="0"/>
                </a:moveTo>
                <a:lnTo>
                  <a:pt x="68" y="67"/>
                </a:lnTo>
                <a:lnTo>
                  <a:pt x="0" y="67"/>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4" name="Freeform 148">
            <a:extLst>
              <a:ext uri="{FF2B5EF4-FFF2-40B4-BE49-F238E27FC236}">
                <a16:creationId xmlns:a16="http://schemas.microsoft.com/office/drawing/2014/main" id="{5F1FB2F0-DA92-460D-BD61-AECFF3382DB2}"/>
              </a:ext>
            </a:extLst>
          </p:cNvPr>
          <p:cNvSpPr>
            <a:spLocks/>
          </p:cNvSpPr>
          <p:nvPr/>
        </p:nvSpPr>
        <p:spPr bwMode="auto">
          <a:xfrm>
            <a:off x="5459413" y="3770313"/>
            <a:ext cx="109537" cy="109537"/>
          </a:xfrm>
          <a:custGeom>
            <a:avLst/>
            <a:gdLst>
              <a:gd name="T0" fmla="*/ 53975 w 69"/>
              <a:gd name="T1" fmla="*/ 0 h 69"/>
              <a:gd name="T2" fmla="*/ 107950 w 69"/>
              <a:gd name="T3" fmla="*/ 107950 h 69"/>
              <a:gd name="T4" fmla="*/ 0 w 69"/>
              <a:gd name="T5" fmla="*/ 107950 h 69"/>
              <a:gd name="T6" fmla="*/ 53975 w 69"/>
              <a:gd name="T7" fmla="*/ 0 h 69"/>
              <a:gd name="T8" fmla="*/ 0 60000 65536"/>
              <a:gd name="T9" fmla="*/ 0 60000 65536"/>
              <a:gd name="T10" fmla="*/ 0 60000 65536"/>
              <a:gd name="T11" fmla="*/ 0 60000 65536"/>
              <a:gd name="T12" fmla="*/ 0 w 69"/>
              <a:gd name="T13" fmla="*/ 0 h 69"/>
              <a:gd name="T14" fmla="*/ 69 w 69"/>
              <a:gd name="T15" fmla="*/ 69 h 69"/>
            </a:gdLst>
            <a:ahLst/>
            <a:cxnLst>
              <a:cxn ang="T8">
                <a:pos x="T0" y="T1"/>
              </a:cxn>
              <a:cxn ang="T9">
                <a:pos x="T2" y="T3"/>
              </a:cxn>
              <a:cxn ang="T10">
                <a:pos x="T4" y="T5"/>
              </a:cxn>
              <a:cxn ang="T11">
                <a:pos x="T6" y="T7"/>
              </a:cxn>
            </a:cxnLst>
            <a:rect l="T12" t="T13" r="T14" b="T15"/>
            <a:pathLst>
              <a:path w="69" h="69">
                <a:moveTo>
                  <a:pt x="34" y="0"/>
                </a:moveTo>
                <a:lnTo>
                  <a:pt x="68" y="68"/>
                </a:lnTo>
                <a:lnTo>
                  <a:pt x="0" y="68"/>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5" name="Freeform 149">
            <a:extLst>
              <a:ext uri="{FF2B5EF4-FFF2-40B4-BE49-F238E27FC236}">
                <a16:creationId xmlns:a16="http://schemas.microsoft.com/office/drawing/2014/main" id="{B110FA75-6048-4DA5-AB03-C01A5F9DB5A5}"/>
              </a:ext>
            </a:extLst>
          </p:cNvPr>
          <p:cNvSpPr>
            <a:spLocks/>
          </p:cNvSpPr>
          <p:nvPr/>
        </p:nvSpPr>
        <p:spPr bwMode="auto">
          <a:xfrm>
            <a:off x="5783263" y="3770313"/>
            <a:ext cx="107950" cy="109537"/>
          </a:xfrm>
          <a:custGeom>
            <a:avLst/>
            <a:gdLst>
              <a:gd name="T0" fmla="*/ 52388 w 68"/>
              <a:gd name="T1" fmla="*/ 0 h 69"/>
              <a:gd name="T2" fmla="*/ 106363 w 68"/>
              <a:gd name="T3" fmla="*/ 107950 h 69"/>
              <a:gd name="T4" fmla="*/ 0 w 68"/>
              <a:gd name="T5" fmla="*/ 107950 h 69"/>
              <a:gd name="T6" fmla="*/ 52388 w 68"/>
              <a:gd name="T7" fmla="*/ 0 h 69"/>
              <a:gd name="T8" fmla="*/ 0 60000 65536"/>
              <a:gd name="T9" fmla="*/ 0 60000 65536"/>
              <a:gd name="T10" fmla="*/ 0 60000 65536"/>
              <a:gd name="T11" fmla="*/ 0 60000 65536"/>
              <a:gd name="T12" fmla="*/ 0 w 68"/>
              <a:gd name="T13" fmla="*/ 0 h 69"/>
              <a:gd name="T14" fmla="*/ 68 w 68"/>
              <a:gd name="T15" fmla="*/ 69 h 69"/>
            </a:gdLst>
            <a:ahLst/>
            <a:cxnLst>
              <a:cxn ang="T8">
                <a:pos x="T0" y="T1"/>
              </a:cxn>
              <a:cxn ang="T9">
                <a:pos x="T2" y="T3"/>
              </a:cxn>
              <a:cxn ang="T10">
                <a:pos x="T4" y="T5"/>
              </a:cxn>
              <a:cxn ang="T11">
                <a:pos x="T6" y="T7"/>
              </a:cxn>
            </a:cxnLst>
            <a:rect l="T12" t="T13" r="T14" b="T15"/>
            <a:pathLst>
              <a:path w="68" h="69">
                <a:moveTo>
                  <a:pt x="33" y="0"/>
                </a:moveTo>
                <a:lnTo>
                  <a:pt x="67" y="68"/>
                </a:lnTo>
                <a:lnTo>
                  <a:pt x="0" y="68"/>
                </a:lnTo>
                <a:lnTo>
                  <a:pt x="33"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6" name="Freeform 150">
            <a:extLst>
              <a:ext uri="{FF2B5EF4-FFF2-40B4-BE49-F238E27FC236}">
                <a16:creationId xmlns:a16="http://schemas.microsoft.com/office/drawing/2014/main" id="{E3625F9D-4F78-4A8D-8CDC-24C562ADAC5F}"/>
              </a:ext>
            </a:extLst>
          </p:cNvPr>
          <p:cNvSpPr>
            <a:spLocks/>
          </p:cNvSpPr>
          <p:nvPr/>
        </p:nvSpPr>
        <p:spPr bwMode="auto">
          <a:xfrm>
            <a:off x="6122988" y="3735388"/>
            <a:ext cx="109537" cy="107950"/>
          </a:xfrm>
          <a:custGeom>
            <a:avLst/>
            <a:gdLst>
              <a:gd name="T0" fmla="*/ 53975 w 69"/>
              <a:gd name="T1" fmla="*/ 0 h 68"/>
              <a:gd name="T2" fmla="*/ 107950 w 69"/>
              <a:gd name="T3" fmla="*/ 106363 h 68"/>
              <a:gd name="T4" fmla="*/ 0 w 69"/>
              <a:gd name="T5" fmla="*/ 106363 h 68"/>
              <a:gd name="T6" fmla="*/ 53975 w 69"/>
              <a:gd name="T7" fmla="*/ 0 h 68"/>
              <a:gd name="T8" fmla="*/ 0 60000 65536"/>
              <a:gd name="T9" fmla="*/ 0 60000 65536"/>
              <a:gd name="T10" fmla="*/ 0 60000 65536"/>
              <a:gd name="T11" fmla="*/ 0 60000 65536"/>
              <a:gd name="T12" fmla="*/ 0 w 69"/>
              <a:gd name="T13" fmla="*/ 0 h 68"/>
              <a:gd name="T14" fmla="*/ 69 w 69"/>
              <a:gd name="T15" fmla="*/ 68 h 68"/>
            </a:gdLst>
            <a:ahLst/>
            <a:cxnLst>
              <a:cxn ang="T8">
                <a:pos x="T0" y="T1"/>
              </a:cxn>
              <a:cxn ang="T9">
                <a:pos x="T2" y="T3"/>
              </a:cxn>
              <a:cxn ang="T10">
                <a:pos x="T4" y="T5"/>
              </a:cxn>
              <a:cxn ang="T11">
                <a:pos x="T6" y="T7"/>
              </a:cxn>
            </a:cxnLst>
            <a:rect l="T12" t="T13" r="T14" b="T15"/>
            <a:pathLst>
              <a:path w="69" h="68">
                <a:moveTo>
                  <a:pt x="34" y="0"/>
                </a:moveTo>
                <a:lnTo>
                  <a:pt x="68" y="67"/>
                </a:lnTo>
                <a:lnTo>
                  <a:pt x="0" y="67"/>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7" name="Freeform 151">
            <a:extLst>
              <a:ext uri="{FF2B5EF4-FFF2-40B4-BE49-F238E27FC236}">
                <a16:creationId xmlns:a16="http://schemas.microsoft.com/office/drawing/2014/main" id="{480580E2-CC3B-45A3-8C73-8949CE20DCC8}"/>
              </a:ext>
            </a:extLst>
          </p:cNvPr>
          <p:cNvSpPr>
            <a:spLocks/>
          </p:cNvSpPr>
          <p:nvPr/>
        </p:nvSpPr>
        <p:spPr bwMode="auto">
          <a:xfrm>
            <a:off x="6445250" y="3735388"/>
            <a:ext cx="109538" cy="107950"/>
          </a:xfrm>
          <a:custGeom>
            <a:avLst/>
            <a:gdLst>
              <a:gd name="T0" fmla="*/ 53975 w 69"/>
              <a:gd name="T1" fmla="*/ 0 h 68"/>
              <a:gd name="T2" fmla="*/ 107950 w 69"/>
              <a:gd name="T3" fmla="*/ 106363 h 68"/>
              <a:gd name="T4" fmla="*/ 0 w 69"/>
              <a:gd name="T5" fmla="*/ 106363 h 68"/>
              <a:gd name="T6" fmla="*/ 53975 w 69"/>
              <a:gd name="T7" fmla="*/ 0 h 68"/>
              <a:gd name="T8" fmla="*/ 0 60000 65536"/>
              <a:gd name="T9" fmla="*/ 0 60000 65536"/>
              <a:gd name="T10" fmla="*/ 0 60000 65536"/>
              <a:gd name="T11" fmla="*/ 0 60000 65536"/>
              <a:gd name="T12" fmla="*/ 0 w 69"/>
              <a:gd name="T13" fmla="*/ 0 h 68"/>
              <a:gd name="T14" fmla="*/ 69 w 69"/>
              <a:gd name="T15" fmla="*/ 68 h 68"/>
            </a:gdLst>
            <a:ahLst/>
            <a:cxnLst>
              <a:cxn ang="T8">
                <a:pos x="T0" y="T1"/>
              </a:cxn>
              <a:cxn ang="T9">
                <a:pos x="T2" y="T3"/>
              </a:cxn>
              <a:cxn ang="T10">
                <a:pos x="T4" y="T5"/>
              </a:cxn>
              <a:cxn ang="T11">
                <a:pos x="T6" y="T7"/>
              </a:cxn>
            </a:cxnLst>
            <a:rect l="T12" t="T13" r="T14" b="T15"/>
            <a:pathLst>
              <a:path w="69" h="68">
                <a:moveTo>
                  <a:pt x="34" y="0"/>
                </a:moveTo>
                <a:lnTo>
                  <a:pt x="68" y="67"/>
                </a:lnTo>
                <a:lnTo>
                  <a:pt x="0" y="67"/>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8" name="Freeform 152">
            <a:extLst>
              <a:ext uri="{FF2B5EF4-FFF2-40B4-BE49-F238E27FC236}">
                <a16:creationId xmlns:a16="http://schemas.microsoft.com/office/drawing/2014/main" id="{8BC78F08-B0B0-4F11-B906-7FE52E9CFBD6}"/>
              </a:ext>
            </a:extLst>
          </p:cNvPr>
          <p:cNvSpPr>
            <a:spLocks/>
          </p:cNvSpPr>
          <p:nvPr/>
        </p:nvSpPr>
        <p:spPr bwMode="auto">
          <a:xfrm>
            <a:off x="6769100" y="3770313"/>
            <a:ext cx="109538" cy="109537"/>
          </a:xfrm>
          <a:custGeom>
            <a:avLst/>
            <a:gdLst>
              <a:gd name="T0" fmla="*/ 53975 w 69"/>
              <a:gd name="T1" fmla="*/ 0 h 69"/>
              <a:gd name="T2" fmla="*/ 107950 w 69"/>
              <a:gd name="T3" fmla="*/ 107950 h 69"/>
              <a:gd name="T4" fmla="*/ 0 w 69"/>
              <a:gd name="T5" fmla="*/ 107950 h 69"/>
              <a:gd name="T6" fmla="*/ 53975 w 69"/>
              <a:gd name="T7" fmla="*/ 0 h 69"/>
              <a:gd name="T8" fmla="*/ 0 60000 65536"/>
              <a:gd name="T9" fmla="*/ 0 60000 65536"/>
              <a:gd name="T10" fmla="*/ 0 60000 65536"/>
              <a:gd name="T11" fmla="*/ 0 60000 65536"/>
              <a:gd name="T12" fmla="*/ 0 w 69"/>
              <a:gd name="T13" fmla="*/ 0 h 69"/>
              <a:gd name="T14" fmla="*/ 69 w 69"/>
              <a:gd name="T15" fmla="*/ 69 h 69"/>
            </a:gdLst>
            <a:ahLst/>
            <a:cxnLst>
              <a:cxn ang="T8">
                <a:pos x="T0" y="T1"/>
              </a:cxn>
              <a:cxn ang="T9">
                <a:pos x="T2" y="T3"/>
              </a:cxn>
              <a:cxn ang="T10">
                <a:pos x="T4" y="T5"/>
              </a:cxn>
              <a:cxn ang="T11">
                <a:pos x="T6" y="T7"/>
              </a:cxn>
            </a:cxnLst>
            <a:rect l="T12" t="T13" r="T14" b="T15"/>
            <a:pathLst>
              <a:path w="69" h="69">
                <a:moveTo>
                  <a:pt x="34" y="0"/>
                </a:moveTo>
                <a:lnTo>
                  <a:pt x="68" y="68"/>
                </a:lnTo>
                <a:lnTo>
                  <a:pt x="0" y="68"/>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89" name="Freeform 153">
            <a:extLst>
              <a:ext uri="{FF2B5EF4-FFF2-40B4-BE49-F238E27FC236}">
                <a16:creationId xmlns:a16="http://schemas.microsoft.com/office/drawing/2014/main" id="{1C0274AC-654E-40D6-98AF-89311D42C2FC}"/>
              </a:ext>
            </a:extLst>
          </p:cNvPr>
          <p:cNvSpPr>
            <a:spLocks/>
          </p:cNvSpPr>
          <p:nvPr/>
        </p:nvSpPr>
        <p:spPr bwMode="auto">
          <a:xfrm>
            <a:off x="7091363" y="3824288"/>
            <a:ext cx="109537" cy="109537"/>
          </a:xfrm>
          <a:custGeom>
            <a:avLst/>
            <a:gdLst>
              <a:gd name="T0" fmla="*/ 53975 w 69"/>
              <a:gd name="T1" fmla="*/ 0 h 69"/>
              <a:gd name="T2" fmla="*/ 107950 w 69"/>
              <a:gd name="T3" fmla="*/ 107950 h 69"/>
              <a:gd name="T4" fmla="*/ 0 w 69"/>
              <a:gd name="T5" fmla="*/ 107950 h 69"/>
              <a:gd name="T6" fmla="*/ 53975 w 69"/>
              <a:gd name="T7" fmla="*/ 0 h 69"/>
              <a:gd name="T8" fmla="*/ 0 60000 65536"/>
              <a:gd name="T9" fmla="*/ 0 60000 65536"/>
              <a:gd name="T10" fmla="*/ 0 60000 65536"/>
              <a:gd name="T11" fmla="*/ 0 60000 65536"/>
              <a:gd name="T12" fmla="*/ 0 w 69"/>
              <a:gd name="T13" fmla="*/ 0 h 69"/>
              <a:gd name="T14" fmla="*/ 69 w 69"/>
              <a:gd name="T15" fmla="*/ 69 h 69"/>
            </a:gdLst>
            <a:ahLst/>
            <a:cxnLst>
              <a:cxn ang="T8">
                <a:pos x="T0" y="T1"/>
              </a:cxn>
              <a:cxn ang="T9">
                <a:pos x="T2" y="T3"/>
              </a:cxn>
              <a:cxn ang="T10">
                <a:pos x="T4" y="T5"/>
              </a:cxn>
              <a:cxn ang="T11">
                <a:pos x="T6" y="T7"/>
              </a:cxn>
            </a:cxnLst>
            <a:rect l="T12" t="T13" r="T14" b="T15"/>
            <a:pathLst>
              <a:path w="69" h="69">
                <a:moveTo>
                  <a:pt x="34" y="0"/>
                </a:moveTo>
                <a:lnTo>
                  <a:pt x="68" y="68"/>
                </a:lnTo>
                <a:lnTo>
                  <a:pt x="0" y="68"/>
                </a:lnTo>
                <a:lnTo>
                  <a:pt x="34" y="0"/>
                </a:lnTo>
              </a:path>
            </a:pathLst>
          </a:custGeom>
          <a:solidFill>
            <a:schemeClr val="accent2"/>
          </a:solidFill>
          <a:ln w="12700" cap="rnd" cmpd="sng">
            <a:solidFill>
              <a:schemeClr val="accent2"/>
            </a:solidFill>
            <a:prstDash val="solid"/>
            <a:round/>
            <a:headEnd type="none" w="med" len="med"/>
            <a:tailEnd type="none" w="med" len="med"/>
          </a:ln>
        </p:spPr>
        <p:txBody>
          <a:bodyPr/>
          <a:lstStyle/>
          <a:p>
            <a:endParaRPr lang="es-MX"/>
          </a:p>
        </p:txBody>
      </p:sp>
      <p:sp>
        <p:nvSpPr>
          <p:cNvPr id="65690" name="Line 154">
            <a:extLst>
              <a:ext uri="{FF2B5EF4-FFF2-40B4-BE49-F238E27FC236}">
                <a16:creationId xmlns:a16="http://schemas.microsoft.com/office/drawing/2014/main" id="{4A6AA84A-A3E7-489A-9397-6E75648D5BBE}"/>
              </a:ext>
            </a:extLst>
          </p:cNvPr>
          <p:cNvSpPr>
            <a:spLocks noChangeShapeType="1"/>
          </p:cNvSpPr>
          <p:nvPr/>
        </p:nvSpPr>
        <p:spPr bwMode="auto">
          <a:xfrm flipH="1" flipV="1">
            <a:off x="1222375" y="5103813"/>
            <a:ext cx="66675" cy="666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91" name="Line 155">
            <a:extLst>
              <a:ext uri="{FF2B5EF4-FFF2-40B4-BE49-F238E27FC236}">
                <a16:creationId xmlns:a16="http://schemas.microsoft.com/office/drawing/2014/main" id="{DC6698FF-B336-43BD-9A90-DDFCB906E99E}"/>
              </a:ext>
            </a:extLst>
          </p:cNvPr>
          <p:cNvSpPr>
            <a:spLocks noChangeShapeType="1"/>
          </p:cNvSpPr>
          <p:nvPr/>
        </p:nvSpPr>
        <p:spPr bwMode="auto">
          <a:xfrm>
            <a:off x="1289050" y="5170488"/>
            <a:ext cx="39688" cy="412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92" name="Line 156">
            <a:extLst>
              <a:ext uri="{FF2B5EF4-FFF2-40B4-BE49-F238E27FC236}">
                <a16:creationId xmlns:a16="http://schemas.microsoft.com/office/drawing/2014/main" id="{E33D9917-21E6-4F8C-8FDA-CABB7870B353}"/>
              </a:ext>
            </a:extLst>
          </p:cNvPr>
          <p:cNvSpPr>
            <a:spLocks noChangeShapeType="1"/>
          </p:cNvSpPr>
          <p:nvPr/>
        </p:nvSpPr>
        <p:spPr bwMode="auto">
          <a:xfrm flipH="1">
            <a:off x="1222375" y="5170488"/>
            <a:ext cx="66675" cy="412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93" name="Line 157">
            <a:extLst>
              <a:ext uri="{FF2B5EF4-FFF2-40B4-BE49-F238E27FC236}">
                <a16:creationId xmlns:a16="http://schemas.microsoft.com/office/drawing/2014/main" id="{8217A88F-DA3A-4E94-867F-86CDA4C62945}"/>
              </a:ext>
            </a:extLst>
          </p:cNvPr>
          <p:cNvSpPr>
            <a:spLocks noChangeShapeType="1"/>
          </p:cNvSpPr>
          <p:nvPr/>
        </p:nvSpPr>
        <p:spPr bwMode="auto">
          <a:xfrm flipV="1">
            <a:off x="1289050" y="5103813"/>
            <a:ext cx="39688" cy="666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94" name="Line 158">
            <a:extLst>
              <a:ext uri="{FF2B5EF4-FFF2-40B4-BE49-F238E27FC236}">
                <a16:creationId xmlns:a16="http://schemas.microsoft.com/office/drawing/2014/main" id="{7E33CB96-BB28-41FF-BC3D-79E0461CBCF8}"/>
              </a:ext>
            </a:extLst>
          </p:cNvPr>
          <p:cNvSpPr>
            <a:spLocks noChangeShapeType="1"/>
          </p:cNvSpPr>
          <p:nvPr/>
        </p:nvSpPr>
        <p:spPr bwMode="auto">
          <a:xfrm flipV="1">
            <a:off x="1282700" y="5103813"/>
            <a:ext cx="0" cy="666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95" name="Line 159">
            <a:extLst>
              <a:ext uri="{FF2B5EF4-FFF2-40B4-BE49-F238E27FC236}">
                <a16:creationId xmlns:a16="http://schemas.microsoft.com/office/drawing/2014/main" id="{C0C31C00-B5D2-4977-8EDF-27C28AB0F4DE}"/>
              </a:ext>
            </a:extLst>
          </p:cNvPr>
          <p:cNvSpPr>
            <a:spLocks noChangeShapeType="1"/>
          </p:cNvSpPr>
          <p:nvPr/>
        </p:nvSpPr>
        <p:spPr bwMode="auto">
          <a:xfrm>
            <a:off x="1282700" y="5170488"/>
            <a:ext cx="0" cy="412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96" name="Rectangle 160">
            <a:extLst>
              <a:ext uri="{FF2B5EF4-FFF2-40B4-BE49-F238E27FC236}">
                <a16:creationId xmlns:a16="http://schemas.microsoft.com/office/drawing/2014/main" id="{37AAE231-6BAC-4203-B206-F69636869DC5}"/>
              </a:ext>
            </a:extLst>
          </p:cNvPr>
          <p:cNvSpPr>
            <a:spLocks noChangeArrowheads="1"/>
          </p:cNvSpPr>
          <p:nvPr/>
        </p:nvSpPr>
        <p:spPr bwMode="auto">
          <a:xfrm>
            <a:off x="1855788" y="4984750"/>
            <a:ext cx="169862"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697" name="Line 161">
            <a:extLst>
              <a:ext uri="{FF2B5EF4-FFF2-40B4-BE49-F238E27FC236}">
                <a16:creationId xmlns:a16="http://schemas.microsoft.com/office/drawing/2014/main" id="{DB8BBE35-156C-4C72-B28D-232ADEA0A40E}"/>
              </a:ext>
            </a:extLst>
          </p:cNvPr>
          <p:cNvSpPr>
            <a:spLocks noChangeShapeType="1"/>
          </p:cNvSpPr>
          <p:nvPr/>
        </p:nvSpPr>
        <p:spPr bwMode="auto">
          <a:xfrm flipH="1" flipV="1">
            <a:off x="1866900" y="4997450"/>
            <a:ext cx="66675" cy="65088"/>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98" name="Line 162">
            <a:extLst>
              <a:ext uri="{FF2B5EF4-FFF2-40B4-BE49-F238E27FC236}">
                <a16:creationId xmlns:a16="http://schemas.microsoft.com/office/drawing/2014/main" id="{3070CFD3-A424-4285-8E4E-8AD6A099D5A1}"/>
              </a:ext>
            </a:extLst>
          </p:cNvPr>
          <p:cNvSpPr>
            <a:spLocks noChangeShapeType="1"/>
          </p:cNvSpPr>
          <p:nvPr/>
        </p:nvSpPr>
        <p:spPr bwMode="auto">
          <a:xfrm>
            <a:off x="1933575" y="5062538"/>
            <a:ext cx="41275" cy="412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699" name="Line 163">
            <a:extLst>
              <a:ext uri="{FF2B5EF4-FFF2-40B4-BE49-F238E27FC236}">
                <a16:creationId xmlns:a16="http://schemas.microsoft.com/office/drawing/2014/main" id="{C693E6B8-2E93-49DF-8B73-81A96676558B}"/>
              </a:ext>
            </a:extLst>
          </p:cNvPr>
          <p:cNvSpPr>
            <a:spLocks noChangeShapeType="1"/>
          </p:cNvSpPr>
          <p:nvPr/>
        </p:nvSpPr>
        <p:spPr bwMode="auto">
          <a:xfrm flipH="1">
            <a:off x="1866900" y="5062538"/>
            <a:ext cx="66675" cy="412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00" name="Line 164">
            <a:extLst>
              <a:ext uri="{FF2B5EF4-FFF2-40B4-BE49-F238E27FC236}">
                <a16:creationId xmlns:a16="http://schemas.microsoft.com/office/drawing/2014/main" id="{BF3F3CC5-CB30-4470-8F98-593DA25F9578}"/>
              </a:ext>
            </a:extLst>
          </p:cNvPr>
          <p:cNvSpPr>
            <a:spLocks noChangeShapeType="1"/>
          </p:cNvSpPr>
          <p:nvPr/>
        </p:nvSpPr>
        <p:spPr bwMode="auto">
          <a:xfrm flipV="1">
            <a:off x="1933575" y="4997450"/>
            <a:ext cx="41275" cy="65088"/>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01" name="Line 165">
            <a:extLst>
              <a:ext uri="{FF2B5EF4-FFF2-40B4-BE49-F238E27FC236}">
                <a16:creationId xmlns:a16="http://schemas.microsoft.com/office/drawing/2014/main" id="{8781CBD8-86F5-487B-831C-EA727CD5D286}"/>
              </a:ext>
            </a:extLst>
          </p:cNvPr>
          <p:cNvSpPr>
            <a:spLocks noChangeShapeType="1"/>
          </p:cNvSpPr>
          <p:nvPr/>
        </p:nvSpPr>
        <p:spPr bwMode="auto">
          <a:xfrm flipV="1">
            <a:off x="1927225" y="4997450"/>
            <a:ext cx="0" cy="65088"/>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02" name="Line 166">
            <a:extLst>
              <a:ext uri="{FF2B5EF4-FFF2-40B4-BE49-F238E27FC236}">
                <a16:creationId xmlns:a16="http://schemas.microsoft.com/office/drawing/2014/main" id="{2926B57D-C1BD-4E6E-8AF0-49C31D2EF8AF}"/>
              </a:ext>
            </a:extLst>
          </p:cNvPr>
          <p:cNvSpPr>
            <a:spLocks noChangeShapeType="1"/>
          </p:cNvSpPr>
          <p:nvPr/>
        </p:nvSpPr>
        <p:spPr bwMode="auto">
          <a:xfrm>
            <a:off x="1927225" y="5062538"/>
            <a:ext cx="0" cy="412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03" name="Rectangle 167">
            <a:extLst>
              <a:ext uri="{FF2B5EF4-FFF2-40B4-BE49-F238E27FC236}">
                <a16:creationId xmlns:a16="http://schemas.microsoft.com/office/drawing/2014/main" id="{CD9AB271-F798-4EF8-973F-22D49166911F}"/>
              </a:ext>
            </a:extLst>
          </p:cNvPr>
          <p:cNvSpPr>
            <a:spLocks noChangeArrowheads="1"/>
          </p:cNvSpPr>
          <p:nvPr/>
        </p:nvSpPr>
        <p:spPr bwMode="auto">
          <a:xfrm>
            <a:off x="2197100" y="4824413"/>
            <a:ext cx="1698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04" name="Line 168">
            <a:extLst>
              <a:ext uri="{FF2B5EF4-FFF2-40B4-BE49-F238E27FC236}">
                <a16:creationId xmlns:a16="http://schemas.microsoft.com/office/drawing/2014/main" id="{143E3A3C-4EC9-4A0B-9C87-6EE5FB8902E9}"/>
              </a:ext>
            </a:extLst>
          </p:cNvPr>
          <p:cNvSpPr>
            <a:spLocks noChangeShapeType="1"/>
          </p:cNvSpPr>
          <p:nvPr/>
        </p:nvSpPr>
        <p:spPr bwMode="auto">
          <a:xfrm flipH="1" flipV="1">
            <a:off x="2208213" y="4835525"/>
            <a:ext cx="66675"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05" name="Line 169">
            <a:extLst>
              <a:ext uri="{FF2B5EF4-FFF2-40B4-BE49-F238E27FC236}">
                <a16:creationId xmlns:a16="http://schemas.microsoft.com/office/drawing/2014/main" id="{ADC8A08B-C4F4-4172-8F78-5768B7D00761}"/>
              </a:ext>
            </a:extLst>
          </p:cNvPr>
          <p:cNvSpPr>
            <a:spLocks noChangeShapeType="1"/>
          </p:cNvSpPr>
          <p:nvPr/>
        </p:nvSpPr>
        <p:spPr bwMode="auto">
          <a:xfrm>
            <a:off x="2274888" y="4902200"/>
            <a:ext cx="41275" cy="41275"/>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06" name="Line 170">
            <a:extLst>
              <a:ext uri="{FF2B5EF4-FFF2-40B4-BE49-F238E27FC236}">
                <a16:creationId xmlns:a16="http://schemas.microsoft.com/office/drawing/2014/main" id="{7B1AB48B-4F9D-4881-9999-FB343503CF21}"/>
              </a:ext>
            </a:extLst>
          </p:cNvPr>
          <p:cNvSpPr>
            <a:spLocks noChangeShapeType="1"/>
          </p:cNvSpPr>
          <p:nvPr/>
        </p:nvSpPr>
        <p:spPr bwMode="auto">
          <a:xfrm flipH="1">
            <a:off x="2208213" y="4902200"/>
            <a:ext cx="66675" cy="41275"/>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07" name="Line 171">
            <a:extLst>
              <a:ext uri="{FF2B5EF4-FFF2-40B4-BE49-F238E27FC236}">
                <a16:creationId xmlns:a16="http://schemas.microsoft.com/office/drawing/2014/main" id="{90EF2237-AF79-407A-901C-D0D621578F2B}"/>
              </a:ext>
            </a:extLst>
          </p:cNvPr>
          <p:cNvSpPr>
            <a:spLocks noChangeShapeType="1"/>
          </p:cNvSpPr>
          <p:nvPr/>
        </p:nvSpPr>
        <p:spPr bwMode="auto">
          <a:xfrm flipV="1">
            <a:off x="2274888" y="4835525"/>
            <a:ext cx="41275"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08" name="Line 172">
            <a:extLst>
              <a:ext uri="{FF2B5EF4-FFF2-40B4-BE49-F238E27FC236}">
                <a16:creationId xmlns:a16="http://schemas.microsoft.com/office/drawing/2014/main" id="{1C30425D-5158-48DD-BEEA-DE0B5CAE59A6}"/>
              </a:ext>
            </a:extLst>
          </p:cNvPr>
          <p:cNvSpPr>
            <a:spLocks noChangeShapeType="1"/>
          </p:cNvSpPr>
          <p:nvPr/>
        </p:nvSpPr>
        <p:spPr bwMode="auto">
          <a:xfrm flipV="1">
            <a:off x="2268538" y="4835525"/>
            <a:ext cx="0"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09" name="Line 173">
            <a:extLst>
              <a:ext uri="{FF2B5EF4-FFF2-40B4-BE49-F238E27FC236}">
                <a16:creationId xmlns:a16="http://schemas.microsoft.com/office/drawing/2014/main" id="{FE47B6D0-B7B5-44DD-BF17-1D1009843F5E}"/>
              </a:ext>
            </a:extLst>
          </p:cNvPr>
          <p:cNvSpPr>
            <a:spLocks noChangeShapeType="1"/>
          </p:cNvSpPr>
          <p:nvPr/>
        </p:nvSpPr>
        <p:spPr bwMode="auto">
          <a:xfrm>
            <a:off x="2268538" y="4902200"/>
            <a:ext cx="0" cy="41275"/>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10" name="Rectangle 174">
            <a:extLst>
              <a:ext uri="{FF2B5EF4-FFF2-40B4-BE49-F238E27FC236}">
                <a16:creationId xmlns:a16="http://schemas.microsoft.com/office/drawing/2014/main" id="{C6F85A49-2FD7-4B5B-A2DD-FF033640A61A}"/>
              </a:ext>
            </a:extLst>
          </p:cNvPr>
          <p:cNvSpPr>
            <a:spLocks noChangeArrowheads="1"/>
          </p:cNvSpPr>
          <p:nvPr/>
        </p:nvSpPr>
        <p:spPr bwMode="auto">
          <a:xfrm>
            <a:off x="2519363" y="4575175"/>
            <a:ext cx="16986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11" name="Line 175">
            <a:extLst>
              <a:ext uri="{FF2B5EF4-FFF2-40B4-BE49-F238E27FC236}">
                <a16:creationId xmlns:a16="http://schemas.microsoft.com/office/drawing/2014/main" id="{7E0E2C4F-6969-4898-919A-34EEEF12E1E2}"/>
              </a:ext>
            </a:extLst>
          </p:cNvPr>
          <p:cNvSpPr>
            <a:spLocks noChangeShapeType="1"/>
          </p:cNvSpPr>
          <p:nvPr/>
        </p:nvSpPr>
        <p:spPr bwMode="auto">
          <a:xfrm flipH="1" flipV="1">
            <a:off x="2530475" y="4586288"/>
            <a:ext cx="66675"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12" name="Line 176">
            <a:extLst>
              <a:ext uri="{FF2B5EF4-FFF2-40B4-BE49-F238E27FC236}">
                <a16:creationId xmlns:a16="http://schemas.microsoft.com/office/drawing/2014/main" id="{8FB886E1-6FAE-4BE2-8861-BDF876D33D69}"/>
              </a:ext>
            </a:extLst>
          </p:cNvPr>
          <p:cNvSpPr>
            <a:spLocks noChangeShapeType="1"/>
          </p:cNvSpPr>
          <p:nvPr/>
        </p:nvSpPr>
        <p:spPr bwMode="auto">
          <a:xfrm>
            <a:off x="2597150" y="4652963"/>
            <a:ext cx="41275" cy="39687"/>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13" name="Line 177">
            <a:extLst>
              <a:ext uri="{FF2B5EF4-FFF2-40B4-BE49-F238E27FC236}">
                <a16:creationId xmlns:a16="http://schemas.microsoft.com/office/drawing/2014/main" id="{23AA6787-6B71-4D32-87DA-6621AC4643E2}"/>
              </a:ext>
            </a:extLst>
          </p:cNvPr>
          <p:cNvSpPr>
            <a:spLocks noChangeShapeType="1"/>
          </p:cNvSpPr>
          <p:nvPr/>
        </p:nvSpPr>
        <p:spPr bwMode="auto">
          <a:xfrm flipH="1">
            <a:off x="2530475" y="4652963"/>
            <a:ext cx="66675" cy="39687"/>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14" name="Line 178">
            <a:extLst>
              <a:ext uri="{FF2B5EF4-FFF2-40B4-BE49-F238E27FC236}">
                <a16:creationId xmlns:a16="http://schemas.microsoft.com/office/drawing/2014/main" id="{CAE6EA6D-9CD3-4083-8BB0-3631B70F6005}"/>
              </a:ext>
            </a:extLst>
          </p:cNvPr>
          <p:cNvSpPr>
            <a:spLocks noChangeShapeType="1"/>
          </p:cNvSpPr>
          <p:nvPr/>
        </p:nvSpPr>
        <p:spPr bwMode="auto">
          <a:xfrm flipV="1">
            <a:off x="2597150" y="4586288"/>
            <a:ext cx="41275"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15" name="Line 179">
            <a:extLst>
              <a:ext uri="{FF2B5EF4-FFF2-40B4-BE49-F238E27FC236}">
                <a16:creationId xmlns:a16="http://schemas.microsoft.com/office/drawing/2014/main" id="{498FD710-ACED-4F87-97E6-D02840CF7FAA}"/>
              </a:ext>
            </a:extLst>
          </p:cNvPr>
          <p:cNvSpPr>
            <a:spLocks noChangeShapeType="1"/>
          </p:cNvSpPr>
          <p:nvPr/>
        </p:nvSpPr>
        <p:spPr bwMode="auto">
          <a:xfrm flipV="1">
            <a:off x="2590800" y="4586288"/>
            <a:ext cx="0"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16" name="Line 180">
            <a:extLst>
              <a:ext uri="{FF2B5EF4-FFF2-40B4-BE49-F238E27FC236}">
                <a16:creationId xmlns:a16="http://schemas.microsoft.com/office/drawing/2014/main" id="{62E7C813-B77D-4557-B736-04BE2FE10C05}"/>
              </a:ext>
            </a:extLst>
          </p:cNvPr>
          <p:cNvSpPr>
            <a:spLocks noChangeShapeType="1"/>
          </p:cNvSpPr>
          <p:nvPr/>
        </p:nvSpPr>
        <p:spPr bwMode="auto">
          <a:xfrm>
            <a:off x="2590800" y="4652963"/>
            <a:ext cx="0" cy="39687"/>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17" name="Line 181">
            <a:extLst>
              <a:ext uri="{FF2B5EF4-FFF2-40B4-BE49-F238E27FC236}">
                <a16:creationId xmlns:a16="http://schemas.microsoft.com/office/drawing/2014/main" id="{2C051EAE-1EBE-4706-85A6-370F38680FFA}"/>
              </a:ext>
            </a:extLst>
          </p:cNvPr>
          <p:cNvSpPr>
            <a:spLocks noChangeShapeType="1"/>
          </p:cNvSpPr>
          <p:nvPr/>
        </p:nvSpPr>
        <p:spPr bwMode="auto">
          <a:xfrm flipH="1" flipV="1">
            <a:off x="2854325" y="4318000"/>
            <a:ext cx="65088"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18" name="Line 182">
            <a:extLst>
              <a:ext uri="{FF2B5EF4-FFF2-40B4-BE49-F238E27FC236}">
                <a16:creationId xmlns:a16="http://schemas.microsoft.com/office/drawing/2014/main" id="{857B28B1-7BD2-484D-A634-229BC0D57E2E}"/>
              </a:ext>
            </a:extLst>
          </p:cNvPr>
          <p:cNvSpPr>
            <a:spLocks noChangeShapeType="1"/>
          </p:cNvSpPr>
          <p:nvPr/>
        </p:nvSpPr>
        <p:spPr bwMode="auto">
          <a:xfrm>
            <a:off x="2919413" y="4384675"/>
            <a:ext cx="41275" cy="412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19" name="Line 183">
            <a:extLst>
              <a:ext uri="{FF2B5EF4-FFF2-40B4-BE49-F238E27FC236}">
                <a16:creationId xmlns:a16="http://schemas.microsoft.com/office/drawing/2014/main" id="{1ADB399C-75C7-42C6-86AF-6E11DF200E19}"/>
              </a:ext>
            </a:extLst>
          </p:cNvPr>
          <p:cNvSpPr>
            <a:spLocks noChangeShapeType="1"/>
          </p:cNvSpPr>
          <p:nvPr/>
        </p:nvSpPr>
        <p:spPr bwMode="auto">
          <a:xfrm flipH="1">
            <a:off x="2854325" y="4384675"/>
            <a:ext cx="65088" cy="412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20" name="Line 184">
            <a:extLst>
              <a:ext uri="{FF2B5EF4-FFF2-40B4-BE49-F238E27FC236}">
                <a16:creationId xmlns:a16="http://schemas.microsoft.com/office/drawing/2014/main" id="{897FD8C6-643E-447E-AED5-60BC85E87156}"/>
              </a:ext>
            </a:extLst>
          </p:cNvPr>
          <p:cNvSpPr>
            <a:spLocks noChangeShapeType="1"/>
          </p:cNvSpPr>
          <p:nvPr/>
        </p:nvSpPr>
        <p:spPr bwMode="auto">
          <a:xfrm flipV="1">
            <a:off x="2919413" y="4318000"/>
            <a:ext cx="41275"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21" name="Line 185">
            <a:extLst>
              <a:ext uri="{FF2B5EF4-FFF2-40B4-BE49-F238E27FC236}">
                <a16:creationId xmlns:a16="http://schemas.microsoft.com/office/drawing/2014/main" id="{CAD16072-91F3-4D4A-95AD-BC72BE924EAC}"/>
              </a:ext>
            </a:extLst>
          </p:cNvPr>
          <p:cNvSpPr>
            <a:spLocks noChangeShapeType="1"/>
          </p:cNvSpPr>
          <p:nvPr/>
        </p:nvSpPr>
        <p:spPr bwMode="auto">
          <a:xfrm flipV="1">
            <a:off x="2913063" y="4318000"/>
            <a:ext cx="0"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22" name="Line 186">
            <a:extLst>
              <a:ext uri="{FF2B5EF4-FFF2-40B4-BE49-F238E27FC236}">
                <a16:creationId xmlns:a16="http://schemas.microsoft.com/office/drawing/2014/main" id="{3E836162-6605-49BF-B287-FC6E4F070124}"/>
              </a:ext>
            </a:extLst>
          </p:cNvPr>
          <p:cNvSpPr>
            <a:spLocks noChangeShapeType="1"/>
          </p:cNvSpPr>
          <p:nvPr/>
        </p:nvSpPr>
        <p:spPr bwMode="auto">
          <a:xfrm>
            <a:off x="2913063" y="4384675"/>
            <a:ext cx="0" cy="412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23" name="Rectangle 187">
            <a:extLst>
              <a:ext uri="{FF2B5EF4-FFF2-40B4-BE49-F238E27FC236}">
                <a16:creationId xmlns:a16="http://schemas.microsoft.com/office/drawing/2014/main" id="{105B7967-D982-47BC-A5EB-02BB9D169334}"/>
              </a:ext>
            </a:extLst>
          </p:cNvPr>
          <p:cNvSpPr>
            <a:spLocks noChangeArrowheads="1"/>
          </p:cNvSpPr>
          <p:nvPr/>
        </p:nvSpPr>
        <p:spPr bwMode="auto">
          <a:xfrm>
            <a:off x="3165475" y="3967163"/>
            <a:ext cx="16827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24" name="Line 188">
            <a:extLst>
              <a:ext uri="{FF2B5EF4-FFF2-40B4-BE49-F238E27FC236}">
                <a16:creationId xmlns:a16="http://schemas.microsoft.com/office/drawing/2014/main" id="{B3778FDE-74E0-470D-9BA8-5F890A9BDAD4}"/>
              </a:ext>
            </a:extLst>
          </p:cNvPr>
          <p:cNvSpPr>
            <a:spLocks noChangeShapeType="1"/>
          </p:cNvSpPr>
          <p:nvPr/>
        </p:nvSpPr>
        <p:spPr bwMode="auto">
          <a:xfrm flipH="1" flipV="1">
            <a:off x="3176588" y="3978275"/>
            <a:ext cx="66675" cy="666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25" name="Line 189">
            <a:extLst>
              <a:ext uri="{FF2B5EF4-FFF2-40B4-BE49-F238E27FC236}">
                <a16:creationId xmlns:a16="http://schemas.microsoft.com/office/drawing/2014/main" id="{ACEAF19D-A26B-4B5F-B878-8E964E6C0AD6}"/>
              </a:ext>
            </a:extLst>
          </p:cNvPr>
          <p:cNvSpPr>
            <a:spLocks noChangeShapeType="1"/>
          </p:cNvSpPr>
          <p:nvPr/>
        </p:nvSpPr>
        <p:spPr bwMode="auto">
          <a:xfrm>
            <a:off x="3243263" y="4044950"/>
            <a:ext cx="41275" cy="41275"/>
          </a:xfrm>
          <a:prstGeom prst="line">
            <a:avLst/>
          </a:prstGeom>
          <a:noFill/>
          <a:ln w="12700">
            <a:solidFill>
              <a:srgbClr val="94CA9E"/>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26" name="Line 190">
            <a:extLst>
              <a:ext uri="{FF2B5EF4-FFF2-40B4-BE49-F238E27FC236}">
                <a16:creationId xmlns:a16="http://schemas.microsoft.com/office/drawing/2014/main" id="{120E484A-499A-447A-981B-5DF3E94BDD3F}"/>
              </a:ext>
            </a:extLst>
          </p:cNvPr>
          <p:cNvSpPr>
            <a:spLocks noChangeShapeType="1"/>
          </p:cNvSpPr>
          <p:nvPr/>
        </p:nvSpPr>
        <p:spPr bwMode="auto">
          <a:xfrm flipH="1">
            <a:off x="3176588" y="4044950"/>
            <a:ext cx="66675" cy="41275"/>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27" name="Line 191">
            <a:extLst>
              <a:ext uri="{FF2B5EF4-FFF2-40B4-BE49-F238E27FC236}">
                <a16:creationId xmlns:a16="http://schemas.microsoft.com/office/drawing/2014/main" id="{D236A5CA-BBAC-4A55-AABC-E936A3122A11}"/>
              </a:ext>
            </a:extLst>
          </p:cNvPr>
          <p:cNvSpPr>
            <a:spLocks noChangeShapeType="1"/>
          </p:cNvSpPr>
          <p:nvPr/>
        </p:nvSpPr>
        <p:spPr bwMode="auto">
          <a:xfrm flipV="1">
            <a:off x="3243263" y="3978275"/>
            <a:ext cx="41275" cy="66675"/>
          </a:xfrm>
          <a:prstGeom prst="line">
            <a:avLst/>
          </a:prstGeom>
          <a:noFill/>
          <a:ln w="12700">
            <a:solidFill>
              <a:srgbClr val="94CA9E"/>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28" name="Line 192">
            <a:extLst>
              <a:ext uri="{FF2B5EF4-FFF2-40B4-BE49-F238E27FC236}">
                <a16:creationId xmlns:a16="http://schemas.microsoft.com/office/drawing/2014/main" id="{2FBF1079-FB65-4717-8325-ECE7768C197D}"/>
              </a:ext>
            </a:extLst>
          </p:cNvPr>
          <p:cNvSpPr>
            <a:spLocks noChangeShapeType="1"/>
          </p:cNvSpPr>
          <p:nvPr/>
        </p:nvSpPr>
        <p:spPr bwMode="auto">
          <a:xfrm flipV="1">
            <a:off x="3236913" y="3978275"/>
            <a:ext cx="0" cy="66675"/>
          </a:xfrm>
          <a:prstGeom prst="line">
            <a:avLst/>
          </a:prstGeom>
          <a:noFill/>
          <a:ln w="12700">
            <a:solidFill>
              <a:srgbClr val="94CA9E"/>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29" name="Line 193">
            <a:extLst>
              <a:ext uri="{FF2B5EF4-FFF2-40B4-BE49-F238E27FC236}">
                <a16:creationId xmlns:a16="http://schemas.microsoft.com/office/drawing/2014/main" id="{D63C103A-D981-4E93-A48D-0D7B54DDC24B}"/>
              </a:ext>
            </a:extLst>
          </p:cNvPr>
          <p:cNvSpPr>
            <a:spLocks noChangeShapeType="1"/>
          </p:cNvSpPr>
          <p:nvPr/>
        </p:nvSpPr>
        <p:spPr bwMode="auto">
          <a:xfrm>
            <a:off x="3236913" y="4044950"/>
            <a:ext cx="0" cy="41275"/>
          </a:xfrm>
          <a:prstGeom prst="line">
            <a:avLst/>
          </a:prstGeom>
          <a:noFill/>
          <a:ln w="12700">
            <a:solidFill>
              <a:srgbClr val="94CA9E"/>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30" name="Rectangle 194">
            <a:extLst>
              <a:ext uri="{FF2B5EF4-FFF2-40B4-BE49-F238E27FC236}">
                <a16:creationId xmlns:a16="http://schemas.microsoft.com/office/drawing/2014/main" id="{E93138CC-296E-4BF1-B3B5-4721703D7F80}"/>
              </a:ext>
            </a:extLst>
          </p:cNvPr>
          <p:cNvSpPr>
            <a:spLocks noChangeArrowheads="1"/>
          </p:cNvSpPr>
          <p:nvPr/>
        </p:nvSpPr>
        <p:spPr bwMode="auto">
          <a:xfrm>
            <a:off x="3487738" y="3592513"/>
            <a:ext cx="16986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31" name="Line 195">
            <a:extLst>
              <a:ext uri="{FF2B5EF4-FFF2-40B4-BE49-F238E27FC236}">
                <a16:creationId xmlns:a16="http://schemas.microsoft.com/office/drawing/2014/main" id="{A5018874-640C-4229-8469-AFE18BBDEAE8}"/>
              </a:ext>
            </a:extLst>
          </p:cNvPr>
          <p:cNvSpPr>
            <a:spLocks noChangeShapeType="1"/>
          </p:cNvSpPr>
          <p:nvPr/>
        </p:nvSpPr>
        <p:spPr bwMode="auto">
          <a:xfrm flipH="1" flipV="1">
            <a:off x="3498850" y="3603625"/>
            <a:ext cx="66675" cy="666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32" name="Line 196">
            <a:extLst>
              <a:ext uri="{FF2B5EF4-FFF2-40B4-BE49-F238E27FC236}">
                <a16:creationId xmlns:a16="http://schemas.microsoft.com/office/drawing/2014/main" id="{E18C823A-F843-4E28-8F26-F27988F8F954}"/>
              </a:ext>
            </a:extLst>
          </p:cNvPr>
          <p:cNvSpPr>
            <a:spLocks noChangeShapeType="1"/>
          </p:cNvSpPr>
          <p:nvPr/>
        </p:nvSpPr>
        <p:spPr bwMode="auto">
          <a:xfrm>
            <a:off x="3565525" y="3670300"/>
            <a:ext cx="41275" cy="412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33" name="Line 197">
            <a:extLst>
              <a:ext uri="{FF2B5EF4-FFF2-40B4-BE49-F238E27FC236}">
                <a16:creationId xmlns:a16="http://schemas.microsoft.com/office/drawing/2014/main" id="{68F369E0-13C5-4058-9EF6-4F81E5956717}"/>
              </a:ext>
            </a:extLst>
          </p:cNvPr>
          <p:cNvSpPr>
            <a:spLocks noChangeShapeType="1"/>
          </p:cNvSpPr>
          <p:nvPr/>
        </p:nvSpPr>
        <p:spPr bwMode="auto">
          <a:xfrm flipH="1">
            <a:off x="3498850" y="3670300"/>
            <a:ext cx="66675" cy="412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34" name="Line 198">
            <a:extLst>
              <a:ext uri="{FF2B5EF4-FFF2-40B4-BE49-F238E27FC236}">
                <a16:creationId xmlns:a16="http://schemas.microsoft.com/office/drawing/2014/main" id="{B88AA9B6-A2EB-4C14-B2CA-C0EE41BF0155}"/>
              </a:ext>
            </a:extLst>
          </p:cNvPr>
          <p:cNvSpPr>
            <a:spLocks noChangeShapeType="1"/>
          </p:cNvSpPr>
          <p:nvPr/>
        </p:nvSpPr>
        <p:spPr bwMode="auto">
          <a:xfrm flipV="1">
            <a:off x="3565525" y="3603625"/>
            <a:ext cx="41275" cy="666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35" name="Line 199">
            <a:extLst>
              <a:ext uri="{FF2B5EF4-FFF2-40B4-BE49-F238E27FC236}">
                <a16:creationId xmlns:a16="http://schemas.microsoft.com/office/drawing/2014/main" id="{8A13BDA9-00E2-4BE9-8D90-9C15D3423496}"/>
              </a:ext>
            </a:extLst>
          </p:cNvPr>
          <p:cNvSpPr>
            <a:spLocks noChangeShapeType="1"/>
          </p:cNvSpPr>
          <p:nvPr/>
        </p:nvSpPr>
        <p:spPr bwMode="auto">
          <a:xfrm flipV="1">
            <a:off x="3559175" y="3603625"/>
            <a:ext cx="0" cy="666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36" name="Line 200">
            <a:extLst>
              <a:ext uri="{FF2B5EF4-FFF2-40B4-BE49-F238E27FC236}">
                <a16:creationId xmlns:a16="http://schemas.microsoft.com/office/drawing/2014/main" id="{51771510-03F5-4DB0-87AC-0980CD5B1DF2}"/>
              </a:ext>
            </a:extLst>
          </p:cNvPr>
          <p:cNvSpPr>
            <a:spLocks noChangeShapeType="1"/>
          </p:cNvSpPr>
          <p:nvPr/>
        </p:nvSpPr>
        <p:spPr bwMode="auto">
          <a:xfrm>
            <a:off x="3559175" y="3670300"/>
            <a:ext cx="0" cy="41275"/>
          </a:xfrm>
          <a:prstGeom prst="line">
            <a:avLst/>
          </a:prstGeom>
          <a:noFill/>
          <a:ln w="12700">
            <a:solidFill>
              <a:srgbClr val="FF9966"/>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37" name="Rectangle 201">
            <a:extLst>
              <a:ext uri="{FF2B5EF4-FFF2-40B4-BE49-F238E27FC236}">
                <a16:creationId xmlns:a16="http://schemas.microsoft.com/office/drawing/2014/main" id="{7BC19DF1-2D2B-4767-84F7-257148C18D03}"/>
              </a:ext>
            </a:extLst>
          </p:cNvPr>
          <p:cNvSpPr>
            <a:spLocks noChangeArrowheads="1"/>
          </p:cNvSpPr>
          <p:nvPr/>
        </p:nvSpPr>
        <p:spPr bwMode="auto">
          <a:xfrm>
            <a:off x="3816350" y="3330575"/>
            <a:ext cx="157163" cy="157163"/>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38" name="Line 202">
            <a:extLst>
              <a:ext uri="{FF2B5EF4-FFF2-40B4-BE49-F238E27FC236}">
                <a16:creationId xmlns:a16="http://schemas.microsoft.com/office/drawing/2014/main" id="{C547D758-0904-47FF-8B1D-3F1196641066}"/>
              </a:ext>
            </a:extLst>
          </p:cNvPr>
          <p:cNvSpPr>
            <a:spLocks noChangeShapeType="1"/>
          </p:cNvSpPr>
          <p:nvPr/>
        </p:nvSpPr>
        <p:spPr bwMode="auto">
          <a:xfrm flipH="1">
            <a:off x="3821113" y="3402013"/>
            <a:ext cx="666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39" name="Line 203">
            <a:extLst>
              <a:ext uri="{FF2B5EF4-FFF2-40B4-BE49-F238E27FC236}">
                <a16:creationId xmlns:a16="http://schemas.microsoft.com/office/drawing/2014/main" id="{B166636C-FADA-40A1-9842-BCC21DC51E11}"/>
              </a:ext>
            </a:extLst>
          </p:cNvPr>
          <p:cNvSpPr>
            <a:spLocks noChangeShapeType="1"/>
          </p:cNvSpPr>
          <p:nvPr/>
        </p:nvSpPr>
        <p:spPr bwMode="auto">
          <a:xfrm>
            <a:off x="3881438" y="3402013"/>
            <a:ext cx="0"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40" name="Rectangle 204">
            <a:extLst>
              <a:ext uri="{FF2B5EF4-FFF2-40B4-BE49-F238E27FC236}">
                <a16:creationId xmlns:a16="http://schemas.microsoft.com/office/drawing/2014/main" id="{C3BB34DE-359C-450F-B131-76A17DAF7ED8}"/>
              </a:ext>
            </a:extLst>
          </p:cNvPr>
          <p:cNvSpPr>
            <a:spLocks noChangeArrowheads="1"/>
          </p:cNvSpPr>
          <p:nvPr/>
        </p:nvSpPr>
        <p:spPr bwMode="auto">
          <a:xfrm>
            <a:off x="4157663" y="3116263"/>
            <a:ext cx="157162" cy="157162"/>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41" name="Line 205">
            <a:extLst>
              <a:ext uri="{FF2B5EF4-FFF2-40B4-BE49-F238E27FC236}">
                <a16:creationId xmlns:a16="http://schemas.microsoft.com/office/drawing/2014/main" id="{DFA107D6-F74B-4A45-A962-6F97AF67CC9F}"/>
              </a:ext>
            </a:extLst>
          </p:cNvPr>
          <p:cNvSpPr>
            <a:spLocks noChangeShapeType="1"/>
          </p:cNvSpPr>
          <p:nvPr/>
        </p:nvSpPr>
        <p:spPr bwMode="auto">
          <a:xfrm>
            <a:off x="4229100" y="3187700"/>
            <a:ext cx="412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42" name="Line 206">
            <a:extLst>
              <a:ext uri="{FF2B5EF4-FFF2-40B4-BE49-F238E27FC236}">
                <a16:creationId xmlns:a16="http://schemas.microsoft.com/office/drawing/2014/main" id="{51D14880-C7C7-4800-A290-D8BFB3A773C1}"/>
              </a:ext>
            </a:extLst>
          </p:cNvPr>
          <p:cNvSpPr>
            <a:spLocks noChangeShapeType="1"/>
          </p:cNvSpPr>
          <p:nvPr/>
        </p:nvSpPr>
        <p:spPr bwMode="auto">
          <a:xfrm flipV="1">
            <a:off x="4229100" y="3121025"/>
            <a:ext cx="412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43" name="Rectangle 207">
            <a:extLst>
              <a:ext uri="{FF2B5EF4-FFF2-40B4-BE49-F238E27FC236}">
                <a16:creationId xmlns:a16="http://schemas.microsoft.com/office/drawing/2014/main" id="{702A19BD-0D73-4820-8952-45697A847EC2}"/>
              </a:ext>
            </a:extLst>
          </p:cNvPr>
          <p:cNvSpPr>
            <a:spLocks noChangeArrowheads="1"/>
          </p:cNvSpPr>
          <p:nvPr/>
        </p:nvSpPr>
        <p:spPr bwMode="auto">
          <a:xfrm>
            <a:off x="4479925" y="2955925"/>
            <a:ext cx="157163" cy="155575"/>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44" name="Line 208">
            <a:extLst>
              <a:ext uri="{FF2B5EF4-FFF2-40B4-BE49-F238E27FC236}">
                <a16:creationId xmlns:a16="http://schemas.microsoft.com/office/drawing/2014/main" id="{B19ECEE9-0965-46C6-9B8E-9CF8447B2E50}"/>
              </a:ext>
            </a:extLst>
          </p:cNvPr>
          <p:cNvSpPr>
            <a:spLocks noChangeShapeType="1"/>
          </p:cNvSpPr>
          <p:nvPr/>
        </p:nvSpPr>
        <p:spPr bwMode="auto">
          <a:xfrm>
            <a:off x="4551363" y="3027363"/>
            <a:ext cx="412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45" name="Line 209">
            <a:extLst>
              <a:ext uri="{FF2B5EF4-FFF2-40B4-BE49-F238E27FC236}">
                <a16:creationId xmlns:a16="http://schemas.microsoft.com/office/drawing/2014/main" id="{BCD33F0A-45CE-486C-A4AF-7FBA69B01073}"/>
              </a:ext>
            </a:extLst>
          </p:cNvPr>
          <p:cNvSpPr>
            <a:spLocks noChangeShapeType="1"/>
          </p:cNvSpPr>
          <p:nvPr/>
        </p:nvSpPr>
        <p:spPr bwMode="auto">
          <a:xfrm flipH="1">
            <a:off x="4484688" y="3027363"/>
            <a:ext cx="666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46" name="Line 210">
            <a:extLst>
              <a:ext uri="{FF2B5EF4-FFF2-40B4-BE49-F238E27FC236}">
                <a16:creationId xmlns:a16="http://schemas.microsoft.com/office/drawing/2014/main" id="{784AA359-FAE0-4865-81E8-4FBAE600EDB1}"/>
              </a:ext>
            </a:extLst>
          </p:cNvPr>
          <p:cNvSpPr>
            <a:spLocks noChangeShapeType="1"/>
          </p:cNvSpPr>
          <p:nvPr/>
        </p:nvSpPr>
        <p:spPr bwMode="auto">
          <a:xfrm>
            <a:off x="4545013" y="3027363"/>
            <a:ext cx="0"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47" name="Rectangle 211">
            <a:extLst>
              <a:ext uri="{FF2B5EF4-FFF2-40B4-BE49-F238E27FC236}">
                <a16:creationId xmlns:a16="http://schemas.microsoft.com/office/drawing/2014/main" id="{4E41F9A4-3A29-4FA8-931E-B9C7EDA2CF87}"/>
              </a:ext>
            </a:extLst>
          </p:cNvPr>
          <p:cNvSpPr>
            <a:spLocks noChangeArrowheads="1"/>
          </p:cNvSpPr>
          <p:nvPr/>
        </p:nvSpPr>
        <p:spPr bwMode="auto">
          <a:xfrm>
            <a:off x="4802188" y="2795588"/>
            <a:ext cx="157162" cy="155575"/>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48" name="Line 212">
            <a:extLst>
              <a:ext uri="{FF2B5EF4-FFF2-40B4-BE49-F238E27FC236}">
                <a16:creationId xmlns:a16="http://schemas.microsoft.com/office/drawing/2014/main" id="{4B3DCCA1-E6DB-4A49-8FD9-8ABFB24664D9}"/>
              </a:ext>
            </a:extLst>
          </p:cNvPr>
          <p:cNvSpPr>
            <a:spLocks noChangeShapeType="1"/>
          </p:cNvSpPr>
          <p:nvPr/>
        </p:nvSpPr>
        <p:spPr bwMode="auto">
          <a:xfrm flipH="1" flipV="1">
            <a:off x="4808538" y="2800350"/>
            <a:ext cx="666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49" name="Line 213">
            <a:extLst>
              <a:ext uri="{FF2B5EF4-FFF2-40B4-BE49-F238E27FC236}">
                <a16:creationId xmlns:a16="http://schemas.microsoft.com/office/drawing/2014/main" id="{4E858924-13F7-4D3F-9268-2DCFF00CC55E}"/>
              </a:ext>
            </a:extLst>
          </p:cNvPr>
          <p:cNvSpPr>
            <a:spLocks noChangeShapeType="1"/>
          </p:cNvSpPr>
          <p:nvPr/>
        </p:nvSpPr>
        <p:spPr bwMode="auto">
          <a:xfrm>
            <a:off x="4875213" y="2867025"/>
            <a:ext cx="39687" cy="39688"/>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50" name="Line 214">
            <a:extLst>
              <a:ext uri="{FF2B5EF4-FFF2-40B4-BE49-F238E27FC236}">
                <a16:creationId xmlns:a16="http://schemas.microsoft.com/office/drawing/2014/main" id="{F5503F0B-5DDD-4415-A652-22BB49DFCF0A}"/>
              </a:ext>
            </a:extLst>
          </p:cNvPr>
          <p:cNvSpPr>
            <a:spLocks noChangeShapeType="1"/>
          </p:cNvSpPr>
          <p:nvPr/>
        </p:nvSpPr>
        <p:spPr bwMode="auto">
          <a:xfrm flipH="1">
            <a:off x="4808538" y="2867025"/>
            <a:ext cx="66675" cy="39688"/>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51" name="Line 215">
            <a:extLst>
              <a:ext uri="{FF2B5EF4-FFF2-40B4-BE49-F238E27FC236}">
                <a16:creationId xmlns:a16="http://schemas.microsoft.com/office/drawing/2014/main" id="{72AD3437-3ED0-440D-9125-2CF88758FE38}"/>
              </a:ext>
            </a:extLst>
          </p:cNvPr>
          <p:cNvSpPr>
            <a:spLocks noChangeShapeType="1"/>
          </p:cNvSpPr>
          <p:nvPr/>
        </p:nvSpPr>
        <p:spPr bwMode="auto">
          <a:xfrm flipV="1">
            <a:off x="4875213" y="2800350"/>
            <a:ext cx="39687"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52" name="Line 216">
            <a:extLst>
              <a:ext uri="{FF2B5EF4-FFF2-40B4-BE49-F238E27FC236}">
                <a16:creationId xmlns:a16="http://schemas.microsoft.com/office/drawing/2014/main" id="{BBA0B2DB-4C12-4724-A9EA-6540605C147B}"/>
              </a:ext>
            </a:extLst>
          </p:cNvPr>
          <p:cNvSpPr>
            <a:spLocks noChangeShapeType="1"/>
          </p:cNvSpPr>
          <p:nvPr/>
        </p:nvSpPr>
        <p:spPr bwMode="auto">
          <a:xfrm flipV="1">
            <a:off x="4868863" y="2800350"/>
            <a:ext cx="0"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53" name="Line 217">
            <a:extLst>
              <a:ext uri="{FF2B5EF4-FFF2-40B4-BE49-F238E27FC236}">
                <a16:creationId xmlns:a16="http://schemas.microsoft.com/office/drawing/2014/main" id="{CA9EF6B2-5F1F-48AD-9E34-B7A2E615A48F}"/>
              </a:ext>
            </a:extLst>
          </p:cNvPr>
          <p:cNvSpPr>
            <a:spLocks noChangeShapeType="1"/>
          </p:cNvSpPr>
          <p:nvPr/>
        </p:nvSpPr>
        <p:spPr bwMode="auto">
          <a:xfrm>
            <a:off x="4868863" y="2867025"/>
            <a:ext cx="0" cy="39688"/>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54" name="Rectangle 218">
            <a:extLst>
              <a:ext uri="{FF2B5EF4-FFF2-40B4-BE49-F238E27FC236}">
                <a16:creationId xmlns:a16="http://schemas.microsoft.com/office/drawing/2014/main" id="{01BF5879-7137-467D-8B68-51ECE85E4945}"/>
              </a:ext>
            </a:extLst>
          </p:cNvPr>
          <p:cNvSpPr>
            <a:spLocks noChangeArrowheads="1"/>
          </p:cNvSpPr>
          <p:nvPr/>
        </p:nvSpPr>
        <p:spPr bwMode="auto">
          <a:xfrm>
            <a:off x="5126038" y="2670175"/>
            <a:ext cx="157162" cy="155575"/>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55" name="Rectangle 219">
            <a:extLst>
              <a:ext uri="{FF2B5EF4-FFF2-40B4-BE49-F238E27FC236}">
                <a16:creationId xmlns:a16="http://schemas.microsoft.com/office/drawing/2014/main" id="{C5DA116D-F5E7-4E08-9997-94424A0EF7C0}"/>
              </a:ext>
            </a:extLst>
          </p:cNvPr>
          <p:cNvSpPr>
            <a:spLocks noChangeArrowheads="1"/>
          </p:cNvSpPr>
          <p:nvPr/>
        </p:nvSpPr>
        <p:spPr bwMode="auto">
          <a:xfrm>
            <a:off x="5448300" y="2598738"/>
            <a:ext cx="157163" cy="155575"/>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56" name="Line 220">
            <a:extLst>
              <a:ext uri="{FF2B5EF4-FFF2-40B4-BE49-F238E27FC236}">
                <a16:creationId xmlns:a16="http://schemas.microsoft.com/office/drawing/2014/main" id="{2A5E850A-E647-4952-B0D6-7BC95EF9C3AC}"/>
              </a:ext>
            </a:extLst>
          </p:cNvPr>
          <p:cNvSpPr>
            <a:spLocks noChangeShapeType="1"/>
          </p:cNvSpPr>
          <p:nvPr/>
        </p:nvSpPr>
        <p:spPr bwMode="auto">
          <a:xfrm flipH="1">
            <a:off x="5453063" y="2670175"/>
            <a:ext cx="666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57" name="Line 221">
            <a:extLst>
              <a:ext uri="{FF2B5EF4-FFF2-40B4-BE49-F238E27FC236}">
                <a16:creationId xmlns:a16="http://schemas.microsoft.com/office/drawing/2014/main" id="{6F0595DA-4508-4388-B305-EBD242E4B9FC}"/>
              </a:ext>
            </a:extLst>
          </p:cNvPr>
          <p:cNvSpPr>
            <a:spLocks noChangeShapeType="1"/>
          </p:cNvSpPr>
          <p:nvPr/>
        </p:nvSpPr>
        <p:spPr bwMode="auto">
          <a:xfrm>
            <a:off x="5513388" y="2670175"/>
            <a:ext cx="0"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58" name="Rectangle 222">
            <a:extLst>
              <a:ext uri="{FF2B5EF4-FFF2-40B4-BE49-F238E27FC236}">
                <a16:creationId xmlns:a16="http://schemas.microsoft.com/office/drawing/2014/main" id="{A38D0E6C-D8C9-4610-B6B0-B797F52F2877}"/>
              </a:ext>
            </a:extLst>
          </p:cNvPr>
          <p:cNvSpPr>
            <a:spLocks noChangeArrowheads="1"/>
          </p:cNvSpPr>
          <p:nvPr/>
        </p:nvSpPr>
        <p:spPr bwMode="auto">
          <a:xfrm>
            <a:off x="5770563" y="2581275"/>
            <a:ext cx="157162" cy="155575"/>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59" name="Line 223">
            <a:extLst>
              <a:ext uri="{FF2B5EF4-FFF2-40B4-BE49-F238E27FC236}">
                <a16:creationId xmlns:a16="http://schemas.microsoft.com/office/drawing/2014/main" id="{731F25F0-39C1-4464-A952-103EC4C65125}"/>
              </a:ext>
            </a:extLst>
          </p:cNvPr>
          <p:cNvSpPr>
            <a:spLocks noChangeShapeType="1"/>
          </p:cNvSpPr>
          <p:nvPr/>
        </p:nvSpPr>
        <p:spPr bwMode="auto">
          <a:xfrm flipH="1" flipV="1">
            <a:off x="5776913" y="2586038"/>
            <a:ext cx="65087"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60" name="Line 224">
            <a:extLst>
              <a:ext uri="{FF2B5EF4-FFF2-40B4-BE49-F238E27FC236}">
                <a16:creationId xmlns:a16="http://schemas.microsoft.com/office/drawing/2014/main" id="{5D5A7BAD-04DC-4C71-A7EF-D1AEB2D97628}"/>
              </a:ext>
            </a:extLst>
          </p:cNvPr>
          <p:cNvSpPr>
            <a:spLocks noChangeShapeType="1"/>
          </p:cNvSpPr>
          <p:nvPr/>
        </p:nvSpPr>
        <p:spPr bwMode="auto">
          <a:xfrm>
            <a:off x="5842000" y="2652713"/>
            <a:ext cx="41275" cy="39687"/>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61" name="Line 225">
            <a:extLst>
              <a:ext uri="{FF2B5EF4-FFF2-40B4-BE49-F238E27FC236}">
                <a16:creationId xmlns:a16="http://schemas.microsoft.com/office/drawing/2014/main" id="{5A6E3B39-0DD6-4779-AB3D-0EDF43CB81AF}"/>
              </a:ext>
            </a:extLst>
          </p:cNvPr>
          <p:cNvSpPr>
            <a:spLocks noChangeShapeType="1"/>
          </p:cNvSpPr>
          <p:nvPr/>
        </p:nvSpPr>
        <p:spPr bwMode="auto">
          <a:xfrm flipH="1">
            <a:off x="5776913" y="2652713"/>
            <a:ext cx="65087" cy="39687"/>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62" name="Line 226">
            <a:extLst>
              <a:ext uri="{FF2B5EF4-FFF2-40B4-BE49-F238E27FC236}">
                <a16:creationId xmlns:a16="http://schemas.microsoft.com/office/drawing/2014/main" id="{88EACB32-980B-493C-9738-15E67009ADD9}"/>
              </a:ext>
            </a:extLst>
          </p:cNvPr>
          <p:cNvSpPr>
            <a:spLocks noChangeShapeType="1"/>
          </p:cNvSpPr>
          <p:nvPr/>
        </p:nvSpPr>
        <p:spPr bwMode="auto">
          <a:xfrm flipV="1">
            <a:off x="5842000" y="2586038"/>
            <a:ext cx="412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63" name="Line 227">
            <a:extLst>
              <a:ext uri="{FF2B5EF4-FFF2-40B4-BE49-F238E27FC236}">
                <a16:creationId xmlns:a16="http://schemas.microsoft.com/office/drawing/2014/main" id="{D38B812B-FE78-4608-81E4-03D56C5ECD71}"/>
              </a:ext>
            </a:extLst>
          </p:cNvPr>
          <p:cNvSpPr>
            <a:spLocks noChangeShapeType="1"/>
          </p:cNvSpPr>
          <p:nvPr/>
        </p:nvSpPr>
        <p:spPr bwMode="auto">
          <a:xfrm flipV="1">
            <a:off x="5835650" y="2586038"/>
            <a:ext cx="0"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64" name="Line 228">
            <a:extLst>
              <a:ext uri="{FF2B5EF4-FFF2-40B4-BE49-F238E27FC236}">
                <a16:creationId xmlns:a16="http://schemas.microsoft.com/office/drawing/2014/main" id="{84138E78-C0F5-4666-AE0C-34EF6C4EAE2E}"/>
              </a:ext>
            </a:extLst>
          </p:cNvPr>
          <p:cNvSpPr>
            <a:spLocks noChangeShapeType="1"/>
          </p:cNvSpPr>
          <p:nvPr/>
        </p:nvSpPr>
        <p:spPr bwMode="auto">
          <a:xfrm>
            <a:off x="5835650" y="2652713"/>
            <a:ext cx="0" cy="39687"/>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65" name="Rectangle 229">
            <a:extLst>
              <a:ext uri="{FF2B5EF4-FFF2-40B4-BE49-F238E27FC236}">
                <a16:creationId xmlns:a16="http://schemas.microsoft.com/office/drawing/2014/main" id="{AE89329E-5A0D-4476-8634-52B8C0E57FA6}"/>
              </a:ext>
            </a:extLst>
          </p:cNvPr>
          <p:cNvSpPr>
            <a:spLocks noChangeArrowheads="1"/>
          </p:cNvSpPr>
          <p:nvPr/>
        </p:nvSpPr>
        <p:spPr bwMode="auto">
          <a:xfrm>
            <a:off x="6111875" y="2544763"/>
            <a:ext cx="157163" cy="157162"/>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66" name="Line 230">
            <a:extLst>
              <a:ext uri="{FF2B5EF4-FFF2-40B4-BE49-F238E27FC236}">
                <a16:creationId xmlns:a16="http://schemas.microsoft.com/office/drawing/2014/main" id="{6473247C-9D9A-4A51-B2CC-E0D0C9CB5938}"/>
              </a:ext>
            </a:extLst>
          </p:cNvPr>
          <p:cNvSpPr>
            <a:spLocks noChangeShapeType="1"/>
          </p:cNvSpPr>
          <p:nvPr/>
        </p:nvSpPr>
        <p:spPr bwMode="auto">
          <a:xfrm flipH="1" flipV="1">
            <a:off x="6116638" y="2549525"/>
            <a:ext cx="666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67" name="Line 231">
            <a:extLst>
              <a:ext uri="{FF2B5EF4-FFF2-40B4-BE49-F238E27FC236}">
                <a16:creationId xmlns:a16="http://schemas.microsoft.com/office/drawing/2014/main" id="{B3AC628E-9B19-4A90-9515-30F2AAF9785D}"/>
              </a:ext>
            </a:extLst>
          </p:cNvPr>
          <p:cNvSpPr>
            <a:spLocks noChangeShapeType="1"/>
          </p:cNvSpPr>
          <p:nvPr/>
        </p:nvSpPr>
        <p:spPr bwMode="auto">
          <a:xfrm>
            <a:off x="6183313" y="2616200"/>
            <a:ext cx="412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68" name="Line 232">
            <a:extLst>
              <a:ext uri="{FF2B5EF4-FFF2-40B4-BE49-F238E27FC236}">
                <a16:creationId xmlns:a16="http://schemas.microsoft.com/office/drawing/2014/main" id="{AF4E760F-3369-41AE-BE72-F1F5294BD8AA}"/>
              </a:ext>
            </a:extLst>
          </p:cNvPr>
          <p:cNvSpPr>
            <a:spLocks noChangeShapeType="1"/>
          </p:cNvSpPr>
          <p:nvPr/>
        </p:nvSpPr>
        <p:spPr bwMode="auto">
          <a:xfrm flipH="1">
            <a:off x="6116638" y="2616200"/>
            <a:ext cx="666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69" name="Line 233">
            <a:extLst>
              <a:ext uri="{FF2B5EF4-FFF2-40B4-BE49-F238E27FC236}">
                <a16:creationId xmlns:a16="http://schemas.microsoft.com/office/drawing/2014/main" id="{D369DE75-A0F7-4338-BC30-7F21EF476264}"/>
              </a:ext>
            </a:extLst>
          </p:cNvPr>
          <p:cNvSpPr>
            <a:spLocks noChangeShapeType="1"/>
          </p:cNvSpPr>
          <p:nvPr/>
        </p:nvSpPr>
        <p:spPr bwMode="auto">
          <a:xfrm flipV="1">
            <a:off x="6183313" y="2549525"/>
            <a:ext cx="412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70" name="Line 234">
            <a:extLst>
              <a:ext uri="{FF2B5EF4-FFF2-40B4-BE49-F238E27FC236}">
                <a16:creationId xmlns:a16="http://schemas.microsoft.com/office/drawing/2014/main" id="{A297FC1E-6913-4A1B-B17F-157F21903E5A}"/>
              </a:ext>
            </a:extLst>
          </p:cNvPr>
          <p:cNvSpPr>
            <a:spLocks noChangeShapeType="1"/>
          </p:cNvSpPr>
          <p:nvPr/>
        </p:nvSpPr>
        <p:spPr bwMode="auto">
          <a:xfrm flipV="1">
            <a:off x="6176963" y="2549525"/>
            <a:ext cx="0"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71" name="Line 235">
            <a:extLst>
              <a:ext uri="{FF2B5EF4-FFF2-40B4-BE49-F238E27FC236}">
                <a16:creationId xmlns:a16="http://schemas.microsoft.com/office/drawing/2014/main" id="{99F3530D-0E33-4BD0-ABA0-3DDBD195A765}"/>
              </a:ext>
            </a:extLst>
          </p:cNvPr>
          <p:cNvSpPr>
            <a:spLocks noChangeShapeType="1"/>
          </p:cNvSpPr>
          <p:nvPr/>
        </p:nvSpPr>
        <p:spPr bwMode="auto">
          <a:xfrm>
            <a:off x="6176963" y="2616200"/>
            <a:ext cx="0"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72" name="Rectangle 236">
            <a:extLst>
              <a:ext uri="{FF2B5EF4-FFF2-40B4-BE49-F238E27FC236}">
                <a16:creationId xmlns:a16="http://schemas.microsoft.com/office/drawing/2014/main" id="{EEC8B025-A049-4275-BBDC-1A10FF9CA8CD}"/>
              </a:ext>
            </a:extLst>
          </p:cNvPr>
          <p:cNvSpPr>
            <a:spLocks noChangeArrowheads="1"/>
          </p:cNvSpPr>
          <p:nvPr/>
        </p:nvSpPr>
        <p:spPr bwMode="auto">
          <a:xfrm>
            <a:off x="6434138" y="2544763"/>
            <a:ext cx="157162" cy="157162"/>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73" name="Line 237">
            <a:extLst>
              <a:ext uri="{FF2B5EF4-FFF2-40B4-BE49-F238E27FC236}">
                <a16:creationId xmlns:a16="http://schemas.microsoft.com/office/drawing/2014/main" id="{45F44949-3C03-4B7A-9BBD-4922F6FE75E1}"/>
              </a:ext>
            </a:extLst>
          </p:cNvPr>
          <p:cNvSpPr>
            <a:spLocks noChangeShapeType="1"/>
          </p:cNvSpPr>
          <p:nvPr/>
        </p:nvSpPr>
        <p:spPr bwMode="auto">
          <a:xfrm flipH="1" flipV="1">
            <a:off x="6438900" y="2549525"/>
            <a:ext cx="666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74" name="Line 238">
            <a:extLst>
              <a:ext uri="{FF2B5EF4-FFF2-40B4-BE49-F238E27FC236}">
                <a16:creationId xmlns:a16="http://schemas.microsoft.com/office/drawing/2014/main" id="{7FD852E5-7CE0-4245-BA49-61550431FC86}"/>
              </a:ext>
            </a:extLst>
          </p:cNvPr>
          <p:cNvSpPr>
            <a:spLocks noChangeShapeType="1"/>
          </p:cNvSpPr>
          <p:nvPr/>
        </p:nvSpPr>
        <p:spPr bwMode="auto">
          <a:xfrm>
            <a:off x="6505575" y="2616200"/>
            <a:ext cx="412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75" name="Line 239">
            <a:extLst>
              <a:ext uri="{FF2B5EF4-FFF2-40B4-BE49-F238E27FC236}">
                <a16:creationId xmlns:a16="http://schemas.microsoft.com/office/drawing/2014/main" id="{BD829883-3353-42BD-848B-7B0164A12D8C}"/>
              </a:ext>
            </a:extLst>
          </p:cNvPr>
          <p:cNvSpPr>
            <a:spLocks noChangeShapeType="1"/>
          </p:cNvSpPr>
          <p:nvPr/>
        </p:nvSpPr>
        <p:spPr bwMode="auto">
          <a:xfrm flipH="1">
            <a:off x="6438900" y="2616200"/>
            <a:ext cx="666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76" name="Line 240">
            <a:extLst>
              <a:ext uri="{FF2B5EF4-FFF2-40B4-BE49-F238E27FC236}">
                <a16:creationId xmlns:a16="http://schemas.microsoft.com/office/drawing/2014/main" id="{30D11BA4-007F-4834-A550-3DB5C3D3B2B2}"/>
              </a:ext>
            </a:extLst>
          </p:cNvPr>
          <p:cNvSpPr>
            <a:spLocks noChangeShapeType="1"/>
          </p:cNvSpPr>
          <p:nvPr/>
        </p:nvSpPr>
        <p:spPr bwMode="auto">
          <a:xfrm flipV="1">
            <a:off x="6505575" y="2549525"/>
            <a:ext cx="412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77" name="Line 241">
            <a:extLst>
              <a:ext uri="{FF2B5EF4-FFF2-40B4-BE49-F238E27FC236}">
                <a16:creationId xmlns:a16="http://schemas.microsoft.com/office/drawing/2014/main" id="{8160ABE9-04E2-41CA-959B-9A870505B0B0}"/>
              </a:ext>
            </a:extLst>
          </p:cNvPr>
          <p:cNvSpPr>
            <a:spLocks noChangeShapeType="1"/>
          </p:cNvSpPr>
          <p:nvPr/>
        </p:nvSpPr>
        <p:spPr bwMode="auto">
          <a:xfrm flipV="1">
            <a:off x="6499225" y="2549525"/>
            <a:ext cx="0"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78" name="Line 242">
            <a:extLst>
              <a:ext uri="{FF2B5EF4-FFF2-40B4-BE49-F238E27FC236}">
                <a16:creationId xmlns:a16="http://schemas.microsoft.com/office/drawing/2014/main" id="{4BE81A7A-1A68-43D4-A6EC-9331F61A9743}"/>
              </a:ext>
            </a:extLst>
          </p:cNvPr>
          <p:cNvSpPr>
            <a:spLocks noChangeShapeType="1"/>
          </p:cNvSpPr>
          <p:nvPr/>
        </p:nvSpPr>
        <p:spPr bwMode="auto">
          <a:xfrm>
            <a:off x="6499225" y="2616200"/>
            <a:ext cx="0"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79" name="Rectangle 243">
            <a:extLst>
              <a:ext uri="{FF2B5EF4-FFF2-40B4-BE49-F238E27FC236}">
                <a16:creationId xmlns:a16="http://schemas.microsoft.com/office/drawing/2014/main" id="{34BF1AF7-1DCB-452A-ACD8-FBEA24DEC24D}"/>
              </a:ext>
            </a:extLst>
          </p:cNvPr>
          <p:cNvSpPr>
            <a:spLocks noChangeArrowheads="1"/>
          </p:cNvSpPr>
          <p:nvPr/>
        </p:nvSpPr>
        <p:spPr bwMode="auto">
          <a:xfrm>
            <a:off x="6757988" y="2581275"/>
            <a:ext cx="155575" cy="155575"/>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80" name="Line 244">
            <a:extLst>
              <a:ext uri="{FF2B5EF4-FFF2-40B4-BE49-F238E27FC236}">
                <a16:creationId xmlns:a16="http://schemas.microsoft.com/office/drawing/2014/main" id="{92B65D1B-104A-424D-863D-F0F3556B4978}"/>
              </a:ext>
            </a:extLst>
          </p:cNvPr>
          <p:cNvSpPr>
            <a:spLocks noChangeShapeType="1"/>
          </p:cNvSpPr>
          <p:nvPr/>
        </p:nvSpPr>
        <p:spPr bwMode="auto">
          <a:xfrm flipH="1" flipV="1">
            <a:off x="6762750" y="2586038"/>
            <a:ext cx="666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81" name="Line 245">
            <a:extLst>
              <a:ext uri="{FF2B5EF4-FFF2-40B4-BE49-F238E27FC236}">
                <a16:creationId xmlns:a16="http://schemas.microsoft.com/office/drawing/2014/main" id="{FA07886E-E136-4BE4-9835-81C11BD96EC1}"/>
              </a:ext>
            </a:extLst>
          </p:cNvPr>
          <p:cNvSpPr>
            <a:spLocks noChangeShapeType="1"/>
          </p:cNvSpPr>
          <p:nvPr/>
        </p:nvSpPr>
        <p:spPr bwMode="auto">
          <a:xfrm>
            <a:off x="6829425" y="2652713"/>
            <a:ext cx="41275" cy="39687"/>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82" name="Line 246">
            <a:extLst>
              <a:ext uri="{FF2B5EF4-FFF2-40B4-BE49-F238E27FC236}">
                <a16:creationId xmlns:a16="http://schemas.microsoft.com/office/drawing/2014/main" id="{1FB8299B-4D7F-4B31-AD2A-25130884E417}"/>
              </a:ext>
            </a:extLst>
          </p:cNvPr>
          <p:cNvSpPr>
            <a:spLocks noChangeShapeType="1"/>
          </p:cNvSpPr>
          <p:nvPr/>
        </p:nvSpPr>
        <p:spPr bwMode="auto">
          <a:xfrm flipH="1">
            <a:off x="6762750" y="2652713"/>
            <a:ext cx="66675" cy="39687"/>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83" name="Line 247">
            <a:extLst>
              <a:ext uri="{FF2B5EF4-FFF2-40B4-BE49-F238E27FC236}">
                <a16:creationId xmlns:a16="http://schemas.microsoft.com/office/drawing/2014/main" id="{65E91B85-5338-48CA-8D36-AA3353754441}"/>
              </a:ext>
            </a:extLst>
          </p:cNvPr>
          <p:cNvSpPr>
            <a:spLocks noChangeShapeType="1"/>
          </p:cNvSpPr>
          <p:nvPr/>
        </p:nvSpPr>
        <p:spPr bwMode="auto">
          <a:xfrm flipV="1">
            <a:off x="6829425" y="2586038"/>
            <a:ext cx="412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84" name="Line 248">
            <a:extLst>
              <a:ext uri="{FF2B5EF4-FFF2-40B4-BE49-F238E27FC236}">
                <a16:creationId xmlns:a16="http://schemas.microsoft.com/office/drawing/2014/main" id="{ED61A13B-F04A-43C8-B8E2-4DE773715128}"/>
              </a:ext>
            </a:extLst>
          </p:cNvPr>
          <p:cNvSpPr>
            <a:spLocks noChangeShapeType="1"/>
          </p:cNvSpPr>
          <p:nvPr/>
        </p:nvSpPr>
        <p:spPr bwMode="auto">
          <a:xfrm flipV="1">
            <a:off x="6823075" y="2586038"/>
            <a:ext cx="0"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85" name="Line 249">
            <a:extLst>
              <a:ext uri="{FF2B5EF4-FFF2-40B4-BE49-F238E27FC236}">
                <a16:creationId xmlns:a16="http://schemas.microsoft.com/office/drawing/2014/main" id="{0D84E28A-FDA7-42D0-91FE-38BE9B0A6DA2}"/>
              </a:ext>
            </a:extLst>
          </p:cNvPr>
          <p:cNvSpPr>
            <a:spLocks noChangeShapeType="1"/>
          </p:cNvSpPr>
          <p:nvPr/>
        </p:nvSpPr>
        <p:spPr bwMode="auto">
          <a:xfrm>
            <a:off x="6823075" y="2652713"/>
            <a:ext cx="0" cy="39687"/>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86" name="Rectangle 250">
            <a:extLst>
              <a:ext uri="{FF2B5EF4-FFF2-40B4-BE49-F238E27FC236}">
                <a16:creationId xmlns:a16="http://schemas.microsoft.com/office/drawing/2014/main" id="{C4E86896-E5AA-4871-A49E-CF4599D51BCA}"/>
              </a:ext>
            </a:extLst>
          </p:cNvPr>
          <p:cNvSpPr>
            <a:spLocks noChangeArrowheads="1"/>
          </p:cNvSpPr>
          <p:nvPr/>
        </p:nvSpPr>
        <p:spPr bwMode="auto">
          <a:xfrm>
            <a:off x="7080250" y="2598738"/>
            <a:ext cx="157163" cy="155575"/>
          </a:xfrm>
          <a:prstGeom prst="rect">
            <a:avLst/>
          </a:prstGeom>
          <a:solidFill>
            <a:schemeClr val="hlink"/>
          </a:solidFill>
          <a:ln w="12700">
            <a:solidFill>
              <a:schemeClr val="hlink"/>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87" name="Line 251">
            <a:extLst>
              <a:ext uri="{FF2B5EF4-FFF2-40B4-BE49-F238E27FC236}">
                <a16:creationId xmlns:a16="http://schemas.microsoft.com/office/drawing/2014/main" id="{EC0F2219-F0FA-40F1-B828-1A35FE7AC260}"/>
              </a:ext>
            </a:extLst>
          </p:cNvPr>
          <p:cNvSpPr>
            <a:spLocks noChangeShapeType="1"/>
          </p:cNvSpPr>
          <p:nvPr/>
        </p:nvSpPr>
        <p:spPr bwMode="auto">
          <a:xfrm flipH="1" flipV="1">
            <a:off x="7085013" y="2603500"/>
            <a:ext cx="666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88" name="Line 252">
            <a:extLst>
              <a:ext uri="{FF2B5EF4-FFF2-40B4-BE49-F238E27FC236}">
                <a16:creationId xmlns:a16="http://schemas.microsoft.com/office/drawing/2014/main" id="{F6E28FFD-3A87-424E-B350-48095739F718}"/>
              </a:ext>
            </a:extLst>
          </p:cNvPr>
          <p:cNvSpPr>
            <a:spLocks noChangeShapeType="1"/>
          </p:cNvSpPr>
          <p:nvPr/>
        </p:nvSpPr>
        <p:spPr bwMode="auto">
          <a:xfrm>
            <a:off x="7151688" y="2670175"/>
            <a:ext cx="412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89" name="Line 253">
            <a:extLst>
              <a:ext uri="{FF2B5EF4-FFF2-40B4-BE49-F238E27FC236}">
                <a16:creationId xmlns:a16="http://schemas.microsoft.com/office/drawing/2014/main" id="{658C3396-E348-459F-8EB6-8ED938D0F047}"/>
              </a:ext>
            </a:extLst>
          </p:cNvPr>
          <p:cNvSpPr>
            <a:spLocks noChangeShapeType="1"/>
          </p:cNvSpPr>
          <p:nvPr/>
        </p:nvSpPr>
        <p:spPr bwMode="auto">
          <a:xfrm flipH="1">
            <a:off x="7085013" y="2670175"/>
            <a:ext cx="66675"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90" name="Line 254">
            <a:extLst>
              <a:ext uri="{FF2B5EF4-FFF2-40B4-BE49-F238E27FC236}">
                <a16:creationId xmlns:a16="http://schemas.microsoft.com/office/drawing/2014/main" id="{BAFF1EEC-34CF-4793-9308-C8D66B66E105}"/>
              </a:ext>
            </a:extLst>
          </p:cNvPr>
          <p:cNvSpPr>
            <a:spLocks noChangeShapeType="1"/>
          </p:cNvSpPr>
          <p:nvPr/>
        </p:nvSpPr>
        <p:spPr bwMode="auto">
          <a:xfrm flipV="1">
            <a:off x="7151688" y="2603500"/>
            <a:ext cx="41275"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91" name="Line 255">
            <a:extLst>
              <a:ext uri="{FF2B5EF4-FFF2-40B4-BE49-F238E27FC236}">
                <a16:creationId xmlns:a16="http://schemas.microsoft.com/office/drawing/2014/main" id="{82212EFD-EFC0-4725-9BFD-12FE9DB4238D}"/>
              </a:ext>
            </a:extLst>
          </p:cNvPr>
          <p:cNvSpPr>
            <a:spLocks noChangeShapeType="1"/>
          </p:cNvSpPr>
          <p:nvPr/>
        </p:nvSpPr>
        <p:spPr bwMode="auto">
          <a:xfrm flipV="1">
            <a:off x="7145338" y="2603500"/>
            <a:ext cx="0" cy="666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92" name="Line 256">
            <a:extLst>
              <a:ext uri="{FF2B5EF4-FFF2-40B4-BE49-F238E27FC236}">
                <a16:creationId xmlns:a16="http://schemas.microsoft.com/office/drawing/2014/main" id="{BDFE58C9-9BD2-4B6E-BDAD-BD915249625E}"/>
              </a:ext>
            </a:extLst>
          </p:cNvPr>
          <p:cNvSpPr>
            <a:spLocks noChangeShapeType="1"/>
          </p:cNvSpPr>
          <p:nvPr/>
        </p:nvSpPr>
        <p:spPr bwMode="auto">
          <a:xfrm>
            <a:off x="7145338" y="2670175"/>
            <a:ext cx="0" cy="41275"/>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5793" name="Oval 257">
            <a:extLst>
              <a:ext uri="{FF2B5EF4-FFF2-40B4-BE49-F238E27FC236}">
                <a16:creationId xmlns:a16="http://schemas.microsoft.com/office/drawing/2014/main" id="{6DA141DC-2119-410D-8027-CAA3D55DB912}"/>
              </a:ext>
            </a:extLst>
          </p:cNvPr>
          <p:cNvSpPr>
            <a:spLocks noChangeArrowheads="1"/>
          </p:cNvSpPr>
          <p:nvPr/>
        </p:nvSpPr>
        <p:spPr bwMode="auto">
          <a:xfrm>
            <a:off x="1227138" y="5108575"/>
            <a:ext cx="100012"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94" name="Oval 258">
            <a:extLst>
              <a:ext uri="{FF2B5EF4-FFF2-40B4-BE49-F238E27FC236}">
                <a16:creationId xmlns:a16="http://schemas.microsoft.com/office/drawing/2014/main" id="{07F1D57D-1A7E-4DC3-B2AA-3A2C15230EA0}"/>
              </a:ext>
            </a:extLst>
          </p:cNvPr>
          <p:cNvSpPr>
            <a:spLocks noChangeArrowheads="1"/>
          </p:cNvSpPr>
          <p:nvPr/>
        </p:nvSpPr>
        <p:spPr bwMode="auto">
          <a:xfrm>
            <a:off x="1871663" y="5002213"/>
            <a:ext cx="101600" cy="100012"/>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95" name="Oval 259">
            <a:extLst>
              <a:ext uri="{FF2B5EF4-FFF2-40B4-BE49-F238E27FC236}">
                <a16:creationId xmlns:a16="http://schemas.microsoft.com/office/drawing/2014/main" id="{1DE2CBC5-1877-4515-9AD5-2FC8BD7AFBBF}"/>
              </a:ext>
            </a:extLst>
          </p:cNvPr>
          <p:cNvSpPr>
            <a:spLocks noChangeArrowheads="1"/>
          </p:cNvSpPr>
          <p:nvPr/>
        </p:nvSpPr>
        <p:spPr bwMode="auto">
          <a:xfrm>
            <a:off x="2212975" y="4840288"/>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96" name="Oval 260">
            <a:extLst>
              <a:ext uri="{FF2B5EF4-FFF2-40B4-BE49-F238E27FC236}">
                <a16:creationId xmlns:a16="http://schemas.microsoft.com/office/drawing/2014/main" id="{E706FD1F-8E07-4501-8160-FE6F53F1E8BC}"/>
              </a:ext>
            </a:extLst>
          </p:cNvPr>
          <p:cNvSpPr>
            <a:spLocks noChangeArrowheads="1"/>
          </p:cNvSpPr>
          <p:nvPr/>
        </p:nvSpPr>
        <p:spPr bwMode="auto">
          <a:xfrm>
            <a:off x="2535238" y="4591050"/>
            <a:ext cx="101600" cy="100013"/>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97" name="Oval 261">
            <a:extLst>
              <a:ext uri="{FF2B5EF4-FFF2-40B4-BE49-F238E27FC236}">
                <a16:creationId xmlns:a16="http://schemas.microsoft.com/office/drawing/2014/main" id="{D1FE5F48-9976-4A5E-972F-E1F6B1340CF0}"/>
              </a:ext>
            </a:extLst>
          </p:cNvPr>
          <p:cNvSpPr>
            <a:spLocks noChangeArrowheads="1"/>
          </p:cNvSpPr>
          <p:nvPr/>
        </p:nvSpPr>
        <p:spPr bwMode="auto">
          <a:xfrm>
            <a:off x="2859088" y="4322763"/>
            <a:ext cx="100012"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98" name="Oval 262">
            <a:extLst>
              <a:ext uri="{FF2B5EF4-FFF2-40B4-BE49-F238E27FC236}">
                <a16:creationId xmlns:a16="http://schemas.microsoft.com/office/drawing/2014/main" id="{D54F318C-D0DB-43E4-8A76-B85189FC5C16}"/>
              </a:ext>
            </a:extLst>
          </p:cNvPr>
          <p:cNvSpPr>
            <a:spLocks noChangeArrowheads="1"/>
          </p:cNvSpPr>
          <p:nvPr/>
        </p:nvSpPr>
        <p:spPr bwMode="auto">
          <a:xfrm>
            <a:off x="3181350" y="3983038"/>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799" name="Oval 263">
            <a:extLst>
              <a:ext uri="{FF2B5EF4-FFF2-40B4-BE49-F238E27FC236}">
                <a16:creationId xmlns:a16="http://schemas.microsoft.com/office/drawing/2014/main" id="{D84CB451-C5C6-471C-8050-49D2C59F7C8C}"/>
              </a:ext>
            </a:extLst>
          </p:cNvPr>
          <p:cNvSpPr>
            <a:spLocks noChangeArrowheads="1"/>
          </p:cNvSpPr>
          <p:nvPr/>
        </p:nvSpPr>
        <p:spPr bwMode="auto">
          <a:xfrm>
            <a:off x="3503613" y="3608388"/>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0" name="Oval 264">
            <a:extLst>
              <a:ext uri="{FF2B5EF4-FFF2-40B4-BE49-F238E27FC236}">
                <a16:creationId xmlns:a16="http://schemas.microsoft.com/office/drawing/2014/main" id="{DD19FE98-3E15-4CF9-9506-BF58ADA55231}"/>
              </a:ext>
            </a:extLst>
          </p:cNvPr>
          <p:cNvSpPr>
            <a:spLocks noChangeArrowheads="1"/>
          </p:cNvSpPr>
          <p:nvPr/>
        </p:nvSpPr>
        <p:spPr bwMode="auto">
          <a:xfrm>
            <a:off x="3825875" y="3216275"/>
            <a:ext cx="101600" cy="100013"/>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1" name="Oval 265">
            <a:extLst>
              <a:ext uri="{FF2B5EF4-FFF2-40B4-BE49-F238E27FC236}">
                <a16:creationId xmlns:a16="http://schemas.microsoft.com/office/drawing/2014/main" id="{220AFF00-EF1B-4228-B418-B397A27E2EED}"/>
              </a:ext>
            </a:extLst>
          </p:cNvPr>
          <p:cNvSpPr>
            <a:spLocks noChangeArrowheads="1"/>
          </p:cNvSpPr>
          <p:nvPr/>
        </p:nvSpPr>
        <p:spPr bwMode="auto">
          <a:xfrm>
            <a:off x="4167188" y="2911475"/>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2" name="Oval 266">
            <a:extLst>
              <a:ext uri="{FF2B5EF4-FFF2-40B4-BE49-F238E27FC236}">
                <a16:creationId xmlns:a16="http://schemas.microsoft.com/office/drawing/2014/main" id="{130266D3-3B13-4DFD-8422-80660538904E}"/>
              </a:ext>
            </a:extLst>
          </p:cNvPr>
          <p:cNvSpPr>
            <a:spLocks noChangeArrowheads="1"/>
          </p:cNvSpPr>
          <p:nvPr/>
        </p:nvSpPr>
        <p:spPr bwMode="auto">
          <a:xfrm>
            <a:off x="4489450" y="2662238"/>
            <a:ext cx="101600" cy="100012"/>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3" name="Oval 267">
            <a:extLst>
              <a:ext uri="{FF2B5EF4-FFF2-40B4-BE49-F238E27FC236}">
                <a16:creationId xmlns:a16="http://schemas.microsoft.com/office/drawing/2014/main" id="{D1C4D3E2-264D-45BD-89B6-5D99B7A287A1}"/>
              </a:ext>
            </a:extLst>
          </p:cNvPr>
          <p:cNvSpPr>
            <a:spLocks noChangeArrowheads="1"/>
          </p:cNvSpPr>
          <p:nvPr/>
        </p:nvSpPr>
        <p:spPr bwMode="auto">
          <a:xfrm>
            <a:off x="4813300" y="2465388"/>
            <a:ext cx="100013"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4" name="Oval 268">
            <a:extLst>
              <a:ext uri="{FF2B5EF4-FFF2-40B4-BE49-F238E27FC236}">
                <a16:creationId xmlns:a16="http://schemas.microsoft.com/office/drawing/2014/main" id="{615A6E69-2E11-418C-B28C-F8F9CE40B1A3}"/>
              </a:ext>
            </a:extLst>
          </p:cNvPr>
          <p:cNvSpPr>
            <a:spLocks noChangeArrowheads="1"/>
          </p:cNvSpPr>
          <p:nvPr/>
        </p:nvSpPr>
        <p:spPr bwMode="auto">
          <a:xfrm>
            <a:off x="5135563" y="2322513"/>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5" name="Oval 269">
            <a:extLst>
              <a:ext uri="{FF2B5EF4-FFF2-40B4-BE49-F238E27FC236}">
                <a16:creationId xmlns:a16="http://schemas.microsoft.com/office/drawing/2014/main" id="{73C3B3FA-3750-40F8-952C-21AC04970EDD}"/>
              </a:ext>
            </a:extLst>
          </p:cNvPr>
          <p:cNvSpPr>
            <a:spLocks noChangeArrowheads="1"/>
          </p:cNvSpPr>
          <p:nvPr/>
        </p:nvSpPr>
        <p:spPr bwMode="auto">
          <a:xfrm>
            <a:off x="5457825" y="2197100"/>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6" name="Oval 270">
            <a:extLst>
              <a:ext uri="{FF2B5EF4-FFF2-40B4-BE49-F238E27FC236}">
                <a16:creationId xmlns:a16="http://schemas.microsoft.com/office/drawing/2014/main" id="{D4D13FC0-D601-43EA-8D2C-0C2CCD691E0C}"/>
              </a:ext>
            </a:extLst>
          </p:cNvPr>
          <p:cNvSpPr>
            <a:spLocks noChangeArrowheads="1"/>
          </p:cNvSpPr>
          <p:nvPr/>
        </p:nvSpPr>
        <p:spPr bwMode="auto">
          <a:xfrm>
            <a:off x="5781675" y="2144713"/>
            <a:ext cx="100013" cy="100012"/>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7" name="Oval 271">
            <a:extLst>
              <a:ext uri="{FF2B5EF4-FFF2-40B4-BE49-F238E27FC236}">
                <a16:creationId xmlns:a16="http://schemas.microsoft.com/office/drawing/2014/main" id="{8EFAD56D-2A5C-478C-AB10-A1B8FB7903E5}"/>
              </a:ext>
            </a:extLst>
          </p:cNvPr>
          <p:cNvSpPr>
            <a:spLocks noChangeArrowheads="1"/>
          </p:cNvSpPr>
          <p:nvPr/>
        </p:nvSpPr>
        <p:spPr bwMode="auto">
          <a:xfrm>
            <a:off x="6121400" y="2125663"/>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8" name="Oval 272">
            <a:extLst>
              <a:ext uri="{FF2B5EF4-FFF2-40B4-BE49-F238E27FC236}">
                <a16:creationId xmlns:a16="http://schemas.microsoft.com/office/drawing/2014/main" id="{45089174-F561-4777-8D27-B459317FCDFB}"/>
              </a:ext>
            </a:extLst>
          </p:cNvPr>
          <p:cNvSpPr>
            <a:spLocks noChangeArrowheads="1"/>
          </p:cNvSpPr>
          <p:nvPr/>
        </p:nvSpPr>
        <p:spPr bwMode="auto">
          <a:xfrm>
            <a:off x="6443663" y="2125663"/>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09" name="Oval 273">
            <a:extLst>
              <a:ext uri="{FF2B5EF4-FFF2-40B4-BE49-F238E27FC236}">
                <a16:creationId xmlns:a16="http://schemas.microsoft.com/office/drawing/2014/main" id="{0747726F-8A86-45EC-A770-475CDDC657CB}"/>
              </a:ext>
            </a:extLst>
          </p:cNvPr>
          <p:cNvSpPr>
            <a:spLocks noChangeArrowheads="1"/>
          </p:cNvSpPr>
          <p:nvPr/>
        </p:nvSpPr>
        <p:spPr bwMode="auto">
          <a:xfrm>
            <a:off x="6767513" y="2162175"/>
            <a:ext cx="101600" cy="100013"/>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10" name="Oval 274">
            <a:extLst>
              <a:ext uri="{FF2B5EF4-FFF2-40B4-BE49-F238E27FC236}">
                <a16:creationId xmlns:a16="http://schemas.microsoft.com/office/drawing/2014/main" id="{3E6A7715-780E-482C-AB54-A608656D2191}"/>
              </a:ext>
            </a:extLst>
          </p:cNvPr>
          <p:cNvSpPr>
            <a:spLocks noChangeArrowheads="1"/>
          </p:cNvSpPr>
          <p:nvPr/>
        </p:nvSpPr>
        <p:spPr bwMode="auto">
          <a:xfrm>
            <a:off x="7089775" y="2197100"/>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11" name="Rectangle 275">
            <a:extLst>
              <a:ext uri="{FF2B5EF4-FFF2-40B4-BE49-F238E27FC236}">
                <a16:creationId xmlns:a16="http://schemas.microsoft.com/office/drawing/2014/main" id="{0B460EE6-EA21-454E-AA2A-17E97BCFD7C6}"/>
              </a:ext>
            </a:extLst>
          </p:cNvPr>
          <p:cNvSpPr>
            <a:spLocks noChangeArrowheads="1"/>
          </p:cNvSpPr>
          <p:nvPr/>
        </p:nvSpPr>
        <p:spPr bwMode="auto">
          <a:xfrm>
            <a:off x="3352800" y="5638800"/>
            <a:ext cx="255428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spcBef>
                <a:spcPct val="0"/>
              </a:spcBef>
            </a:pPr>
            <a:r>
              <a:rPr lang="es-ES_tradnl" altLang="es-MX" sz="2800" b="1">
                <a:latin typeface="Arial" panose="020B0604020202020204" pitchFamily="34" charset="0"/>
              </a:rPr>
              <a:t>F</a:t>
            </a:r>
            <a:r>
              <a:rPr lang="es-ES_tradnl" altLang="es-MX" sz="2000" b="1">
                <a:latin typeface="Arial" panose="020B0604020202020204" pitchFamily="34" charset="0"/>
              </a:rPr>
              <a:t>actores limitantes</a:t>
            </a:r>
            <a:endParaRPr lang="es-ES_tradnl" altLang="es-MX" sz="1600" b="1">
              <a:latin typeface="Arial" panose="020B0604020202020204" pitchFamily="34" charset="0"/>
            </a:endParaRPr>
          </a:p>
        </p:txBody>
      </p:sp>
      <p:sp>
        <p:nvSpPr>
          <p:cNvPr id="65812" name="Rectangle 276">
            <a:extLst>
              <a:ext uri="{FF2B5EF4-FFF2-40B4-BE49-F238E27FC236}">
                <a16:creationId xmlns:a16="http://schemas.microsoft.com/office/drawing/2014/main" id="{D0AEAB38-034D-44D9-95EB-7C88C6A390B1}"/>
              </a:ext>
            </a:extLst>
          </p:cNvPr>
          <p:cNvSpPr>
            <a:spLocks noChangeArrowheads="1"/>
          </p:cNvSpPr>
          <p:nvPr/>
        </p:nvSpPr>
        <p:spPr bwMode="auto">
          <a:xfrm rot="-5400000">
            <a:off x="-116681" y="3128169"/>
            <a:ext cx="185578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spcBef>
                <a:spcPct val="0"/>
              </a:spcBef>
            </a:pPr>
            <a:r>
              <a:rPr lang="es-ES_tradnl" altLang="es-MX" b="1">
                <a:latin typeface="Arial" panose="020B0604020202020204" pitchFamily="34" charset="0"/>
              </a:rPr>
              <a:t>Producción</a:t>
            </a:r>
            <a:endParaRPr lang="es-ES_tradnl" altLang="es-MX" sz="1600" b="1">
              <a:solidFill>
                <a:srgbClr val="000000"/>
              </a:solidFill>
              <a:latin typeface="Arial" panose="020B0604020202020204" pitchFamily="34" charset="0"/>
            </a:endParaRPr>
          </a:p>
        </p:txBody>
      </p:sp>
      <p:sp>
        <p:nvSpPr>
          <p:cNvPr id="65813" name="Rectangle 277">
            <a:extLst>
              <a:ext uri="{FF2B5EF4-FFF2-40B4-BE49-F238E27FC236}">
                <a16:creationId xmlns:a16="http://schemas.microsoft.com/office/drawing/2014/main" id="{37B2C141-5E44-4817-9DB9-80C22C6107C4}"/>
              </a:ext>
            </a:extLst>
          </p:cNvPr>
          <p:cNvSpPr>
            <a:spLocks noChangeArrowheads="1"/>
          </p:cNvSpPr>
          <p:nvPr/>
        </p:nvSpPr>
        <p:spPr bwMode="auto">
          <a:xfrm>
            <a:off x="5938838" y="1595438"/>
            <a:ext cx="29003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b="1"/>
              <a:t>Potencial Genético</a:t>
            </a:r>
            <a:endParaRPr lang="es-ES_tradnl" altLang="es-MX"/>
          </a:p>
        </p:txBody>
      </p:sp>
      <p:sp>
        <p:nvSpPr>
          <p:cNvPr id="65814" name="Rectangle 278">
            <a:extLst>
              <a:ext uri="{FF2B5EF4-FFF2-40B4-BE49-F238E27FC236}">
                <a16:creationId xmlns:a16="http://schemas.microsoft.com/office/drawing/2014/main" id="{ADAB34BC-FB1A-47FC-A637-786BEFB9E9F1}"/>
              </a:ext>
            </a:extLst>
          </p:cNvPr>
          <p:cNvSpPr>
            <a:spLocks noChangeArrowheads="1"/>
          </p:cNvSpPr>
          <p:nvPr/>
        </p:nvSpPr>
        <p:spPr bwMode="auto">
          <a:xfrm>
            <a:off x="7158038" y="2205038"/>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b="1"/>
              <a:t>Sanidad</a:t>
            </a:r>
            <a:endParaRPr lang="es-ES_tradnl" altLang="es-MX">
              <a:solidFill>
                <a:schemeClr val="tx1"/>
              </a:solidFill>
            </a:endParaRPr>
          </a:p>
        </p:txBody>
      </p:sp>
      <p:sp>
        <p:nvSpPr>
          <p:cNvPr id="65815" name="Rectangle 279">
            <a:extLst>
              <a:ext uri="{FF2B5EF4-FFF2-40B4-BE49-F238E27FC236}">
                <a16:creationId xmlns:a16="http://schemas.microsoft.com/office/drawing/2014/main" id="{B76B49AC-4646-497B-8453-A2887EACDB70}"/>
              </a:ext>
            </a:extLst>
          </p:cNvPr>
          <p:cNvSpPr>
            <a:spLocks noChangeArrowheads="1"/>
          </p:cNvSpPr>
          <p:nvPr/>
        </p:nvSpPr>
        <p:spPr bwMode="auto">
          <a:xfrm>
            <a:off x="7162800" y="2819400"/>
            <a:ext cx="16859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b="1"/>
              <a:t>Manejo</a:t>
            </a:r>
          </a:p>
        </p:txBody>
      </p:sp>
      <p:sp>
        <p:nvSpPr>
          <p:cNvPr id="65816" name="Rectangle 280">
            <a:extLst>
              <a:ext uri="{FF2B5EF4-FFF2-40B4-BE49-F238E27FC236}">
                <a16:creationId xmlns:a16="http://schemas.microsoft.com/office/drawing/2014/main" id="{9395743C-ACD7-4294-890A-6AE09F1B4FDA}"/>
              </a:ext>
            </a:extLst>
          </p:cNvPr>
          <p:cNvSpPr>
            <a:spLocks noChangeArrowheads="1"/>
          </p:cNvSpPr>
          <p:nvPr/>
        </p:nvSpPr>
        <p:spPr bwMode="auto">
          <a:xfrm>
            <a:off x="7158038" y="3424238"/>
            <a:ext cx="17573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b="1"/>
              <a:t>Nutrición</a:t>
            </a:r>
          </a:p>
        </p:txBody>
      </p:sp>
      <p:sp>
        <p:nvSpPr>
          <p:cNvPr id="65817" name="Rectangle 281">
            <a:extLst>
              <a:ext uri="{FF2B5EF4-FFF2-40B4-BE49-F238E27FC236}">
                <a16:creationId xmlns:a16="http://schemas.microsoft.com/office/drawing/2014/main" id="{344E9DF4-A932-4122-BEB4-4CEC7F26D55D}"/>
              </a:ext>
            </a:extLst>
          </p:cNvPr>
          <p:cNvSpPr>
            <a:spLocks noChangeArrowheads="1"/>
          </p:cNvSpPr>
          <p:nvPr/>
        </p:nvSpPr>
        <p:spPr bwMode="auto">
          <a:xfrm>
            <a:off x="7158038" y="4262438"/>
            <a:ext cx="13811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b="1"/>
              <a:t>Agua</a:t>
            </a:r>
          </a:p>
        </p:txBody>
      </p:sp>
      <p:sp>
        <p:nvSpPr>
          <p:cNvPr id="65818" name="Rectangle 282">
            <a:extLst>
              <a:ext uri="{FF2B5EF4-FFF2-40B4-BE49-F238E27FC236}">
                <a16:creationId xmlns:a16="http://schemas.microsoft.com/office/drawing/2014/main" id="{30EF9284-7387-4CB8-B92D-2692B5711F2D}"/>
              </a:ext>
            </a:extLst>
          </p:cNvPr>
          <p:cNvSpPr>
            <a:spLocks noChangeArrowheads="1"/>
          </p:cNvSpPr>
          <p:nvPr/>
        </p:nvSpPr>
        <p:spPr bwMode="auto">
          <a:xfrm>
            <a:off x="838200" y="6172200"/>
            <a:ext cx="693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20" name="Oval 284">
            <a:extLst>
              <a:ext uri="{FF2B5EF4-FFF2-40B4-BE49-F238E27FC236}">
                <a16:creationId xmlns:a16="http://schemas.microsoft.com/office/drawing/2014/main" id="{99E90E40-6F80-4C12-99A2-01A46F1ADF2F}"/>
              </a:ext>
            </a:extLst>
          </p:cNvPr>
          <p:cNvSpPr>
            <a:spLocks noChangeArrowheads="1"/>
          </p:cNvSpPr>
          <p:nvPr/>
        </p:nvSpPr>
        <p:spPr bwMode="auto">
          <a:xfrm>
            <a:off x="1524000" y="5105400"/>
            <a:ext cx="101600" cy="101600"/>
          </a:xfrm>
          <a:prstGeom prst="ellipse">
            <a:avLst/>
          </a:prstGeom>
          <a:solidFill>
            <a:schemeClr val="tx1"/>
          </a:solidFill>
          <a:ln w="12700">
            <a:solidFill>
              <a:srgbClr val="FF9966"/>
            </a:solidFill>
            <a:round/>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5821" name="Text Box 285">
            <a:extLst>
              <a:ext uri="{FF2B5EF4-FFF2-40B4-BE49-F238E27FC236}">
                <a16:creationId xmlns:a16="http://schemas.microsoft.com/office/drawing/2014/main" id="{AFD8FB39-D886-46E1-87BF-892E28C65981}"/>
              </a:ext>
            </a:extLst>
          </p:cNvPr>
          <p:cNvSpPr txBox="1">
            <a:spLocks noChangeArrowheads="1"/>
          </p:cNvSpPr>
          <p:nvPr/>
        </p:nvSpPr>
        <p:spPr bwMode="auto">
          <a:xfrm>
            <a:off x="0" y="228600"/>
            <a:ext cx="92487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gn="ctr">
              <a:spcBef>
                <a:spcPct val="0"/>
              </a:spcBef>
            </a:pPr>
            <a:r>
              <a:rPr lang="es-ES_tradnl" altLang="es-MX" sz="3200" b="1"/>
              <a:t>Principales limitantes de los sistemas de producción </a:t>
            </a:r>
          </a:p>
          <a:p>
            <a:pPr algn="ctr">
              <a:spcBef>
                <a:spcPct val="0"/>
              </a:spcBef>
            </a:pPr>
            <a:r>
              <a:rPr lang="es-ES_tradnl" altLang="es-MX" sz="3200" b="1"/>
              <a:t>ganadera</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Line 2">
            <a:extLst>
              <a:ext uri="{FF2B5EF4-FFF2-40B4-BE49-F238E27FC236}">
                <a16:creationId xmlns:a16="http://schemas.microsoft.com/office/drawing/2014/main" id="{CF6415B1-9DE2-4EFA-871F-DB6489AADAB2}"/>
              </a:ext>
            </a:extLst>
          </p:cNvPr>
          <p:cNvSpPr>
            <a:spLocks noChangeShapeType="1"/>
          </p:cNvSpPr>
          <p:nvPr/>
        </p:nvSpPr>
        <p:spPr bwMode="auto">
          <a:xfrm flipV="1">
            <a:off x="2965450" y="1050925"/>
            <a:ext cx="0" cy="1617663"/>
          </a:xfrm>
          <a:prstGeom prst="line">
            <a:avLst/>
          </a:prstGeom>
          <a:noFill/>
          <a:ln w="12700">
            <a:solidFill>
              <a:srgbClr val="FAFD00"/>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229379" name="Rectangle 3">
            <a:extLst>
              <a:ext uri="{FF2B5EF4-FFF2-40B4-BE49-F238E27FC236}">
                <a16:creationId xmlns:a16="http://schemas.microsoft.com/office/drawing/2014/main" id="{D78CE704-2177-4F72-8169-A898FB270572}"/>
              </a:ext>
            </a:extLst>
          </p:cNvPr>
          <p:cNvSpPr>
            <a:spLocks noChangeArrowheads="1"/>
          </p:cNvSpPr>
          <p:nvPr/>
        </p:nvSpPr>
        <p:spPr bwMode="auto">
          <a:xfrm>
            <a:off x="3041650" y="2130425"/>
            <a:ext cx="2514600" cy="368300"/>
          </a:xfrm>
          <a:prstGeom prst="rect">
            <a:avLst/>
          </a:prstGeom>
          <a:solidFill>
            <a:srgbClr val="008080"/>
          </a:solidFill>
          <a:ln w="762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grpSp>
        <p:nvGrpSpPr>
          <p:cNvPr id="2" name="Group 4">
            <a:extLst>
              <a:ext uri="{FF2B5EF4-FFF2-40B4-BE49-F238E27FC236}">
                <a16:creationId xmlns:a16="http://schemas.microsoft.com/office/drawing/2014/main" id="{F945DAB6-A011-4702-92C5-FEFBEBC462D0}"/>
              </a:ext>
            </a:extLst>
          </p:cNvPr>
          <p:cNvGrpSpPr>
            <a:grpSpLocks/>
          </p:cNvGrpSpPr>
          <p:nvPr/>
        </p:nvGrpSpPr>
        <p:grpSpPr bwMode="auto">
          <a:xfrm>
            <a:off x="374650" y="6467475"/>
            <a:ext cx="2932113" cy="80963"/>
            <a:chOff x="237" y="3977"/>
            <a:chExt cx="1847" cy="52"/>
          </a:xfrm>
        </p:grpSpPr>
        <p:sp>
          <p:nvSpPr>
            <p:cNvPr id="66645" name="Freeform 5">
              <a:extLst>
                <a:ext uri="{FF2B5EF4-FFF2-40B4-BE49-F238E27FC236}">
                  <a16:creationId xmlns:a16="http://schemas.microsoft.com/office/drawing/2014/main" id="{C66F2D5E-E39C-40FA-B963-0C1C28297729}"/>
                </a:ext>
              </a:extLst>
            </p:cNvPr>
            <p:cNvSpPr>
              <a:spLocks/>
            </p:cNvSpPr>
            <p:nvPr/>
          </p:nvSpPr>
          <p:spPr bwMode="auto">
            <a:xfrm>
              <a:off x="237" y="3980"/>
              <a:ext cx="35" cy="38"/>
            </a:xfrm>
            <a:custGeom>
              <a:avLst/>
              <a:gdLst>
                <a:gd name="T0" fmla="*/ 0 w 105"/>
                <a:gd name="T1" fmla="*/ 38 h 116"/>
                <a:gd name="T2" fmla="*/ 5 w 105"/>
                <a:gd name="T3" fmla="*/ 38 h 116"/>
                <a:gd name="T4" fmla="*/ 10 w 105"/>
                <a:gd name="T5" fmla="*/ 27 h 116"/>
                <a:gd name="T6" fmla="*/ 25 w 105"/>
                <a:gd name="T7" fmla="*/ 27 h 116"/>
                <a:gd name="T8" fmla="*/ 29 w 105"/>
                <a:gd name="T9" fmla="*/ 38 h 116"/>
                <a:gd name="T10" fmla="*/ 35 w 105"/>
                <a:gd name="T11" fmla="*/ 38 h 116"/>
                <a:gd name="T12" fmla="*/ 22 w 105"/>
                <a:gd name="T13" fmla="*/ 5 h 116"/>
                <a:gd name="T14" fmla="*/ 18 w 105"/>
                <a:gd name="T15" fmla="*/ 5 h 116"/>
                <a:gd name="T16" fmla="*/ 24 w 105"/>
                <a:gd name="T17" fmla="*/ 22 h 116"/>
                <a:gd name="T18" fmla="*/ 11 w 105"/>
                <a:gd name="T19" fmla="*/ 22 h 116"/>
                <a:gd name="T20" fmla="*/ 18 w 105"/>
                <a:gd name="T21" fmla="*/ 5 h 116"/>
                <a:gd name="T22" fmla="*/ 22 w 105"/>
                <a:gd name="T23" fmla="*/ 5 h 116"/>
                <a:gd name="T24" fmla="*/ 20 w 105"/>
                <a:gd name="T25" fmla="*/ 0 h 116"/>
                <a:gd name="T26" fmla="*/ 14 w 105"/>
                <a:gd name="T27" fmla="*/ 0 h 116"/>
                <a:gd name="T28" fmla="*/ 0 w 105"/>
                <a:gd name="T29" fmla="*/ 38 h 11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5"/>
                <a:gd name="T46" fmla="*/ 0 h 116"/>
                <a:gd name="T47" fmla="*/ 105 w 105"/>
                <a:gd name="T48" fmla="*/ 116 h 11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5" h="116">
                  <a:moveTo>
                    <a:pt x="0" y="116"/>
                  </a:moveTo>
                  <a:lnTo>
                    <a:pt x="15" y="116"/>
                  </a:lnTo>
                  <a:lnTo>
                    <a:pt x="29" y="81"/>
                  </a:lnTo>
                  <a:lnTo>
                    <a:pt x="75" y="81"/>
                  </a:lnTo>
                  <a:lnTo>
                    <a:pt x="87" y="116"/>
                  </a:lnTo>
                  <a:lnTo>
                    <a:pt x="105" y="116"/>
                  </a:lnTo>
                  <a:lnTo>
                    <a:pt x="67" y="16"/>
                  </a:lnTo>
                  <a:lnTo>
                    <a:pt x="53" y="16"/>
                  </a:lnTo>
                  <a:lnTo>
                    <a:pt x="71" y="67"/>
                  </a:lnTo>
                  <a:lnTo>
                    <a:pt x="33" y="67"/>
                  </a:lnTo>
                  <a:lnTo>
                    <a:pt x="53" y="16"/>
                  </a:lnTo>
                  <a:lnTo>
                    <a:pt x="67" y="16"/>
                  </a:lnTo>
                  <a:lnTo>
                    <a:pt x="61" y="0"/>
                  </a:lnTo>
                  <a:lnTo>
                    <a:pt x="43" y="0"/>
                  </a:lnTo>
                  <a:lnTo>
                    <a:pt x="0" y="116"/>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46" name="Freeform 6">
              <a:extLst>
                <a:ext uri="{FF2B5EF4-FFF2-40B4-BE49-F238E27FC236}">
                  <a16:creationId xmlns:a16="http://schemas.microsoft.com/office/drawing/2014/main" id="{40F7BBF0-F1AD-44C4-A3BC-ACB098559F6E}"/>
                </a:ext>
              </a:extLst>
            </p:cNvPr>
            <p:cNvSpPr>
              <a:spLocks/>
            </p:cNvSpPr>
            <p:nvPr/>
          </p:nvSpPr>
          <p:spPr bwMode="auto">
            <a:xfrm>
              <a:off x="278" y="3980"/>
              <a:ext cx="27" cy="39"/>
            </a:xfrm>
            <a:custGeom>
              <a:avLst/>
              <a:gdLst>
                <a:gd name="T0" fmla="*/ 22 w 80"/>
                <a:gd name="T1" fmla="*/ 0 h 117"/>
                <a:gd name="T2" fmla="*/ 22 w 80"/>
                <a:gd name="T3" fmla="*/ 14 h 117"/>
                <a:gd name="T4" fmla="*/ 16 w 80"/>
                <a:gd name="T5" fmla="*/ 14 h 117"/>
                <a:gd name="T6" fmla="*/ 19 w 80"/>
                <a:gd name="T7" fmla="*/ 15 h 117"/>
                <a:gd name="T8" fmla="*/ 21 w 80"/>
                <a:gd name="T9" fmla="*/ 18 h 117"/>
                <a:gd name="T10" fmla="*/ 22 w 80"/>
                <a:gd name="T11" fmla="*/ 22 h 117"/>
                <a:gd name="T12" fmla="*/ 22 w 80"/>
                <a:gd name="T13" fmla="*/ 27 h 117"/>
                <a:gd name="T14" fmla="*/ 21 w 80"/>
                <a:gd name="T15" fmla="*/ 31 h 117"/>
                <a:gd name="T16" fmla="*/ 19 w 80"/>
                <a:gd name="T17" fmla="*/ 34 h 117"/>
                <a:gd name="T18" fmla="*/ 16 w 80"/>
                <a:gd name="T19" fmla="*/ 35 h 117"/>
                <a:gd name="T20" fmla="*/ 12 w 80"/>
                <a:gd name="T21" fmla="*/ 35 h 117"/>
                <a:gd name="T22" fmla="*/ 9 w 80"/>
                <a:gd name="T23" fmla="*/ 34 h 117"/>
                <a:gd name="T24" fmla="*/ 7 w 80"/>
                <a:gd name="T25" fmla="*/ 31 h 117"/>
                <a:gd name="T26" fmla="*/ 5 w 80"/>
                <a:gd name="T27" fmla="*/ 27 h 117"/>
                <a:gd name="T28" fmla="*/ 5 w 80"/>
                <a:gd name="T29" fmla="*/ 22 h 117"/>
                <a:gd name="T30" fmla="*/ 7 w 80"/>
                <a:gd name="T31" fmla="*/ 18 h 117"/>
                <a:gd name="T32" fmla="*/ 9 w 80"/>
                <a:gd name="T33" fmla="*/ 15 h 117"/>
                <a:gd name="T34" fmla="*/ 11 w 80"/>
                <a:gd name="T35" fmla="*/ 14 h 117"/>
                <a:gd name="T36" fmla="*/ 22 w 80"/>
                <a:gd name="T37" fmla="*/ 14 h 117"/>
                <a:gd name="T38" fmla="*/ 18 w 80"/>
                <a:gd name="T39" fmla="*/ 11 h 117"/>
                <a:gd name="T40" fmla="*/ 13 w 80"/>
                <a:gd name="T41" fmla="*/ 9 h 117"/>
                <a:gd name="T42" fmla="*/ 8 w 80"/>
                <a:gd name="T43" fmla="*/ 11 h 117"/>
                <a:gd name="T44" fmla="*/ 3 w 80"/>
                <a:gd name="T45" fmla="*/ 14 h 117"/>
                <a:gd name="T46" fmla="*/ 1 w 80"/>
                <a:gd name="T47" fmla="*/ 19 h 117"/>
                <a:gd name="T48" fmla="*/ 0 w 80"/>
                <a:gd name="T49" fmla="*/ 24 h 117"/>
                <a:gd name="T50" fmla="*/ 1 w 80"/>
                <a:gd name="T51" fmla="*/ 31 h 117"/>
                <a:gd name="T52" fmla="*/ 3 w 80"/>
                <a:gd name="T53" fmla="*/ 35 h 117"/>
                <a:gd name="T54" fmla="*/ 8 w 80"/>
                <a:gd name="T55" fmla="*/ 38 h 117"/>
                <a:gd name="T56" fmla="*/ 13 w 80"/>
                <a:gd name="T57" fmla="*/ 39 h 117"/>
                <a:gd name="T58" fmla="*/ 18 w 80"/>
                <a:gd name="T59" fmla="*/ 38 h 117"/>
                <a:gd name="T60" fmla="*/ 22 w 80"/>
                <a:gd name="T61" fmla="*/ 35 h 117"/>
                <a:gd name="T62" fmla="*/ 27 w 80"/>
                <a:gd name="T63" fmla="*/ 38 h 11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0"/>
                <a:gd name="T97" fmla="*/ 0 h 117"/>
                <a:gd name="T98" fmla="*/ 80 w 80"/>
                <a:gd name="T99" fmla="*/ 117 h 11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0" h="117">
                  <a:moveTo>
                    <a:pt x="80" y="0"/>
                  </a:moveTo>
                  <a:lnTo>
                    <a:pt x="66" y="0"/>
                  </a:lnTo>
                  <a:lnTo>
                    <a:pt x="66" y="42"/>
                  </a:lnTo>
                  <a:lnTo>
                    <a:pt x="65" y="41"/>
                  </a:lnTo>
                  <a:lnTo>
                    <a:pt x="40" y="41"/>
                  </a:lnTo>
                  <a:lnTo>
                    <a:pt x="46" y="42"/>
                  </a:lnTo>
                  <a:lnTo>
                    <a:pt x="51" y="43"/>
                  </a:lnTo>
                  <a:lnTo>
                    <a:pt x="56" y="46"/>
                  </a:lnTo>
                  <a:lnTo>
                    <a:pt x="59" y="49"/>
                  </a:lnTo>
                  <a:lnTo>
                    <a:pt x="63" y="53"/>
                  </a:lnTo>
                  <a:lnTo>
                    <a:pt x="64" y="59"/>
                  </a:lnTo>
                  <a:lnTo>
                    <a:pt x="66" y="66"/>
                  </a:lnTo>
                  <a:lnTo>
                    <a:pt x="66" y="72"/>
                  </a:lnTo>
                  <a:lnTo>
                    <a:pt x="66" y="81"/>
                  </a:lnTo>
                  <a:lnTo>
                    <a:pt x="64" y="87"/>
                  </a:lnTo>
                  <a:lnTo>
                    <a:pt x="63" y="92"/>
                  </a:lnTo>
                  <a:lnTo>
                    <a:pt x="59" y="97"/>
                  </a:lnTo>
                  <a:lnTo>
                    <a:pt x="56" y="101"/>
                  </a:lnTo>
                  <a:lnTo>
                    <a:pt x="51" y="103"/>
                  </a:lnTo>
                  <a:lnTo>
                    <a:pt x="46" y="104"/>
                  </a:lnTo>
                  <a:lnTo>
                    <a:pt x="41" y="106"/>
                  </a:lnTo>
                  <a:lnTo>
                    <a:pt x="35" y="104"/>
                  </a:lnTo>
                  <a:lnTo>
                    <a:pt x="29" y="103"/>
                  </a:lnTo>
                  <a:lnTo>
                    <a:pt x="26" y="101"/>
                  </a:lnTo>
                  <a:lnTo>
                    <a:pt x="22" y="97"/>
                  </a:lnTo>
                  <a:lnTo>
                    <a:pt x="20" y="92"/>
                  </a:lnTo>
                  <a:lnTo>
                    <a:pt x="17" y="87"/>
                  </a:lnTo>
                  <a:lnTo>
                    <a:pt x="16" y="82"/>
                  </a:lnTo>
                  <a:lnTo>
                    <a:pt x="15" y="74"/>
                  </a:lnTo>
                  <a:lnTo>
                    <a:pt x="16" y="67"/>
                  </a:lnTo>
                  <a:lnTo>
                    <a:pt x="17" y="61"/>
                  </a:lnTo>
                  <a:lnTo>
                    <a:pt x="20" y="54"/>
                  </a:lnTo>
                  <a:lnTo>
                    <a:pt x="22" y="49"/>
                  </a:lnTo>
                  <a:lnTo>
                    <a:pt x="26" y="46"/>
                  </a:lnTo>
                  <a:lnTo>
                    <a:pt x="29" y="43"/>
                  </a:lnTo>
                  <a:lnTo>
                    <a:pt x="34" y="42"/>
                  </a:lnTo>
                  <a:lnTo>
                    <a:pt x="40" y="41"/>
                  </a:lnTo>
                  <a:lnTo>
                    <a:pt x="65" y="41"/>
                  </a:lnTo>
                  <a:lnTo>
                    <a:pt x="60" y="37"/>
                  </a:lnTo>
                  <a:lnTo>
                    <a:pt x="53" y="32"/>
                  </a:lnTo>
                  <a:lnTo>
                    <a:pt x="46" y="30"/>
                  </a:lnTo>
                  <a:lnTo>
                    <a:pt x="38" y="28"/>
                  </a:lnTo>
                  <a:lnTo>
                    <a:pt x="29" y="30"/>
                  </a:lnTo>
                  <a:lnTo>
                    <a:pt x="23" y="32"/>
                  </a:lnTo>
                  <a:lnTo>
                    <a:pt x="16" y="36"/>
                  </a:lnTo>
                  <a:lnTo>
                    <a:pt x="10" y="41"/>
                  </a:lnTo>
                  <a:lnTo>
                    <a:pt x="6" y="47"/>
                  </a:lnTo>
                  <a:lnTo>
                    <a:pt x="4" y="56"/>
                  </a:lnTo>
                  <a:lnTo>
                    <a:pt x="2" y="63"/>
                  </a:lnTo>
                  <a:lnTo>
                    <a:pt x="0" y="73"/>
                  </a:lnTo>
                  <a:lnTo>
                    <a:pt x="2" y="83"/>
                  </a:lnTo>
                  <a:lnTo>
                    <a:pt x="4" y="92"/>
                  </a:lnTo>
                  <a:lnTo>
                    <a:pt x="6" y="99"/>
                  </a:lnTo>
                  <a:lnTo>
                    <a:pt x="10" y="106"/>
                  </a:lnTo>
                  <a:lnTo>
                    <a:pt x="16" y="111"/>
                  </a:lnTo>
                  <a:lnTo>
                    <a:pt x="23" y="114"/>
                  </a:lnTo>
                  <a:lnTo>
                    <a:pt x="29" y="117"/>
                  </a:lnTo>
                  <a:lnTo>
                    <a:pt x="38" y="117"/>
                  </a:lnTo>
                  <a:lnTo>
                    <a:pt x="46" y="117"/>
                  </a:lnTo>
                  <a:lnTo>
                    <a:pt x="53" y="114"/>
                  </a:lnTo>
                  <a:lnTo>
                    <a:pt x="59" y="111"/>
                  </a:lnTo>
                  <a:lnTo>
                    <a:pt x="66" y="106"/>
                  </a:lnTo>
                  <a:lnTo>
                    <a:pt x="66" y="114"/>
                  </a:lnTo>
                  <a:lnTo>
                    <a:pt x="80" y="114"/>
                  </a:lnTo>
                  <a:lnTo>
                    <a:pt x="80" y="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47" name="Freeform 7">
              <a:extLst>
                <a:ext uri="{FF2B5EF4-FFF2-40B4-BE49-F238E27FC236}">
                  <a16:creationId xmlns:a16="http://schemas.microsoft.com/office/drawing/2014/main" id="{DCB400C5-AEE5-4CC1-B944-2D8A522DF2A9}"/>
                </a:ext>
              </a:extLst>
            </p:cNvPr>
            <p:cNvSpPr>
              <a:spLocks/>
            </p:cNvSpPr>
            <p:nvPr/>
          </p:nvSpPr>
          <p:spPr bwMode="auto">
            <a:xfrm>
              <a:off x="314" y="3989"/>
              <a:ext cx="28" cy="30"/>
            </a:xfrm>
            <a:custGeom>
              <a:avLst/>
              <a:gdLst>
                <a:gd name="T0" fmla="*/ 20 w 82"/>
                <a:gd name="T1" fmla="*/ 26 h 89"/>
                <a:gd name="T2" fmla="*/ 21 w 82"/>
                <a:gd name="T3" fmla="*/ 29 h 89"/>
                <a:gd name="T4" fmla="*/ 25 w 82"/>
                <a:gd name="T5" fmla="*/ 30 h 89"/>
                <a:gd name="T6" fmla="*/ 28 w 82"/>
                <a:gd name="T7" fmla="*/ 26 h 89"/>
                <a:gd name="T8" fmla="*/ 26 w 82"/>
                <a:gd name="T9" fmla="*/ 26 h 89"/>
                <a:gd name="T10" fmla="*/ 25 w 82"/>
                <a:gd name="T11" fmla="*/ 23 h 89"/>
                <a:gd name="T12" fmla="*/ 20 w 82"/>
                <a:gd name="T13" fmla="*/ 15 h 89"/>
                <a:gd name="T14" fmla="*/ 19 w 82"/>
                <a:gd name="T15" fmla="*/ 21 h 89"/>
                <a:gd name="T16" fmla="*/ 18 w 82"/>
                <a:gd name="T17" fmla="*/ 23 h 89"/>
                <a:gd name="T18" fmla="*/ 16 w 82"/>
                <a:gd name="T19" fmla="*/ 25 h 89"/>
                <a:gd name="T20" fmla="*/ 11 w 82"/>
                <a:gd name="T21" fmla="*/ 26 h 89"/>
                <a:gd name="T22" fmla="*/ 7 w 82"/>
                <a:gd name="T23" fmla="*/ 25 h 89"/>
                <a:gd name="T24" fmla="*/ 5 w 82"/>
                <a:gd name="T25" fmla="*/ 22 h 89"/>
                <a:gd name="T26" fmla="*/ 6 w 82"/>
                <a:gd name="T27" fmla="*/ 20 h 89"/>
                <a:gd name="T28" fmla="*/ 8 w 82"/>
                <a:gd name="T29" fmla="*/ 17 h 89"/>
                <a:gd name="T30" fmla="*/ 15 w 82"/>
                <a:gd name="T31" fmla="*/ 16 h 89"/>
                <a:gd name="T32" fmla="*/ 20 w 82"/>
                <a:gd name="T33" fmla="*/ 15 h 89"/>
                <a:gd name="T34" fmla="*/ 25 w 82"/>
                <a:gd name="T35" fmla="*/ 9 h 89"/>
                <a:gd name="T36" fmla="*/ 24 w 82"/>
                <a:gd name="T37" fmla="*/ 5 h 89"/>
                <a:gd name="T38" fmla="*/ 22 w 82"/>
                <a:gd name="T39" fmla="*/ 3 h 89"/>
                <a:gd name="T40" fmla="*/ 19 w 82"/>
                <a:gd name="T41" fmla="*/ 1 h 89"/>
                <a:gd name="T42" fmla="*/ 13 w 82"/>
                <a:gd name="T43" fmla="*/ 0 h 89"/>
                <a:gd name="T44" fmla="*/ 9 w 82"/>
                <a:gd name="T45" fmla="*/ 1 h 89"/>
                <a:gd name="T46" fmla="*/ 5 w 82"/>
                <a:gd name="T47" fmla="*/ 3 h 89"/>
                <a:gd name="T48" fmla="*/ 3 w 82"/>
                <a:gd name="T49" fmla="*/ 5 h 89"/>
                <a:gd name="T50" fmla="*/ 2 w 82"/>
                <a:gd name="T51" fmla="*/ 9 h 89"/>
                <a:gd name="T52" fmla="*/ 6 w 82"/>
                <a:gd name="T53" fmla="*/ 10 h 89"/>
                <a:gd name="T54" fmla="*/ 7 w 82"/>
                <a:gd name="T55" fmla="*/ 7 h 89"/>
                <a:gd name="T56" fmla="*/ 11 w 82"/>
                <a:gd name="T57" fmla="*/ 5 h 89"/>
                <a:gd name="T58" fmla="*/ 13 w 82"/>
                <a:gd name="T59" fmla="*/ 4 h 89"/>
                <a:gd name="T60" fmla="*/ 18 w 82"/>
                <a:gd name="T61" fmla="*/ 5 h 89"/>
                <a:gd name="T62" fmla="*/ 20 w 82"/>
                <a:gd name="T63" fmla="*/ 8 h 89"/>
                <a:gd name="T64" fmla="*/ 19 w 82"/>
                <a:gd name="T65" fmla="*/ 11 h 89"/>
                <a:gd name="T66" fmla="*/ 15 w 82"/>
                <a:gd name="T67" fmla="*/ 12 h 89"/>
                <a:gd name="T68" fmla="*/ 6 w 82"/>
                <a:gd name="T69" fmla="*/ 14 h 89"/>
                <a:gd name="T70" fmla="*/ 3 w 82"/>
                <a:gd name="T71" fmla="*/ 16 h 89"/>
                <a:gd name="T72" fmla="*/ 0 w 82"/>
                <a:gd name="T73" fmla="*/ 22 h 89"/>
                <a:gd name="T74" fmla="*/ 1 w 82"/>
                <a:gd name="T75" fmla="*/ 25 h 89"/>
                <a:gd name="T76" fmla="*/ 3 w 82"/>
                <a:gd name="T77" fmla="*/ 28 h 89"/>
                <a:gd name="T78" fmla="*/ 8 w 82"/>
                <a:gd name="T79" fmla="*/ 30 h 89"/>
                <a:gd name="T80" fmla="*/ 13 w 82"/>
                <a:gd name="T81" fmla="*/ 30 h 89"/>
                <a:gd name="T82" fmla="*/ 18 w 82"/>
                <a:gd name="T83" fmla="*/ 27 h 8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2"/>
                <a:gd name="T127" fmla="*/ 0 h 89"/>
                <a:gd name="T128" fmla="*/ 82 w 82"/>
                <a:gd name="T129" fmla="*/ 89 h 8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2" h="89">
                  <a:moveTo>
                    <a:pt x="59" y="75"/>
                  </a:moveTo>
                  <a:lnTo>
                    <a:pt x="59" y="76"/>
                  </a:lnTo>
                  <a:lnTo>
                    <a:pt x="59" y="81"/>
                  </a:lnTo>
                  <a:lnTo>
                    <a:pt x="62" y="85"/>
                  </a:lnTo>
                  <a:lnTo>
                    <a:pt x="67" y="88"/>
                  </a:lnTo>
                  <a:lnTo>
                    <a:pt x="74" y="88"/>
                  </a:lnTo>
                  <a:lnTo>
                    <a:pt x="82" y="88"/>
                  </a:lnTo>
                  <a:lnTo>
                    <a:pt x="82" y="76"/>
                  </a:lnTo>
                  <a:lnTo>
                    <a:pt x="79" y="78"/>
                  </a:lnTo>
                  <a:lnTo>
                    <a:pt x="75" y="76"/>
                  </a:lnTo>
                  <a:lnTo>
                    <a:pt x="74" y="75"/>
                  </a:lnTo>
                  <a:lnTo>
                    <a:pt x="73" y="69"/>
                  </a:lnTo>
                  <a:lnTo>
                    <a:pt x="73" y="44"/>
                  </a:lnTo>
                  <a:lnTo>
                    <a:pt x="58" y="44"/>
                  </a:lnTo>
                  <a:lnTo>
                    <a:pt x="58" y="56"/>
                  </a:lnTo>
                  <a:lnTo>
                    <a:pt x="57" y="61"/>
                  </a:lnTo>
                  <a:lnTo>
                    <a:pt x="56" y="65"/>
                  </a:lnTo>
                  <a:lnTo>
                    <a:pt x="53" y="69"/>
                  </a:lnTo>
                  <a:lnTo>
                    <a:pt x="50" y="71"/>
                  </a:lnTo>
                  <a:lnTo>
                    <a:pt x="46" y="74"/>
                  </a:lnTo>
                  <a:lnTo>
                    <a:pt x="41" y="75"/>
                  </a:lnTo>
                  <a:lnTo>
                    <a:pt x="31" y="78"/>
                  </a:lnTo>
                  <a:lnTo>
                    <a:pt x="25" y="76"/>
                  </a:lnTo>
                  <a:lnTo>
                    <a:pt x="20" y="74"/>
                  </a:lnTo>
                  <a:lnTo>
                    <a:pt x="17" y="70"/>
                  </a:lnTo>
                  <a:lnTo>
                    <a:pt x="16" y="66"/>
                  </a:lnTo>
                  <a:lnTo>
                    <a:pt x="16" y="64"/>
                  </a:lnTo>
                  <a:lnTo>
                    <a:pt x="17" y="59"/>
                  </a:lnTo>
                  <a:lnTo>
                    <a:pt x="19" y="55"/>
                  </a:lnTo>
                  <a:lnTo>
                    <a:pt x="23" y="51"/>
                  </a:lnTo>
                  <a:lnTo>
                    <a:pt x="31" y="50"/>
                  </a:lnTo>
                  <a:lnTo>
                    <a:pt x="45" y="48"/>
                  </a:lnTo>
                  <a:lnTo>
                    <a:pt x="51" y="46"/>
                  </a:lnTo>
                  <a:lnTo>
                    <a:pt x="58" y="44"/>
                  </a:lnTo>
                  <a:lnTo>
                    <a:pt x="73" y="44"/>
                  </a:lnTo>
                  <a:lnTo>
                    <a:pt x="73" y="26"/>
                  </a:lnTo>
                  <a:lnTo>
                    <a:pt x="73" y="20"/>
                  </a:lnTo>
                  <a:lnTo>
                    <a:pt x="70" y="15"/>
                  </a:lnTo>
                  <a:lnTo>
                    <a:pt x="68" y="10"/>
                  </a:lnTo>
                  <a:lnTo>
                    <a:pt x="64" y="8"/>
                  </a:lnTo>
                  <a:lnTo>
                    <a:pt x="59" y="4"/>
                  </a:lnTo>
                  <a:lnTo>
                    <a:pt x="55" y="2"/>
                  </a:lnTo>
                  <a:lnTo>
                    <a:pt x="47" y="2"/>
                  </a:lnTo>
                  <a:lnTo>
                    <a:pt x="39" y="0"/>
                  </a:lnTo>
                  <a:lnTo>
                    <a:pt x="32" y="2"/>
                  </a:lnTo>
                  <a:lnTo>
                    <a:pt x="25" y="3"/>
                  </a:lnTo>
                  <a:lnTo>
                    <a:pt x="19" y="5"/>
                  </a:lnTo>
                  <a:lnTo>
                    <a:pt x="14" y="8"/>
                  </a:lnTo>
                  <a:lnTo>
                    <a:pt x="10" y="13"/>
                  </a:lnTo>
                  <a:lnTo>
                    <a:pt x="8" y="16"/>
                  </a:lnTo>
                  <a:lnTo>
                    <a:pt x="5" y="21"/>
                  </a:lnTo>
                  <a:lnTo>
                    <a:pt x="5" y="28"/>
                  </a:lnTo>
                  <a:lnTo>
                    <a:pt x="5" y="29"/>
                  </a:lnTo>
                  <a:lnTo>
                    <a:pt x="19" y="29"/>
                  </a:lnTo>
                  <a:lnTo>
                    <a:pt x="19" y="25"/>
                  </a:lnTo>
                  <a:lnTo>
                    <a:pt x="20" y="21"/>
                  </a:lnTo>
                  <a:lnTo>
                    <a:pt x="23" y="16"/>
                  </a:lnTo>
                  <a:lnTo>
                    <a:pt x="31" y="14"/>
                  </a:lnTo>
                  <a:lnTo>
                    <a:pt x="34" y="14"/>
                  </a:lnTo>
                  <a:lnTo>
                    <a:pt x="39" y="13"/>
                  </a:lnTo>
                  <a:lnTo>
                    <a:pt x="47" y="14"/>
                  </a:lnTo>
                  <a:lnTo>
                    <a:pt x="53" y="16"/>
                  </a:lnTo>
                  <a:lnTo>
                    <a:pt x="57" y="20"/>
                  </a:lnTo>
                  <a:lnTo>
                    <a:pt x="58" y="25"/>
                  </a:lnTo>
                  <a:lnTo>
                    <a:pt x="57" y="33"/>
                  </a:lnTo>
                  <a:lnTo>
                    <a:pt x="57" y="34"/>
                  </a:lnTo>
                  <a:lnTo>
                    <a:pt x="55" y="35"/>
                  </a:lnTo>
                  <a:lnTo>
                    <a:pt x="45" y="36"/>
                  </a:lnTo>
                  <a:lnTo>
                    <a:pt x="31" y="38"/>
                  </a:lnTo>
                  <a:lnTo>
                    <a:pt x="17" y="41"/>
                  </a:lnTo>
                  <a:lnTo>
                    <a:pt x="13" y="43"/>
                  </a:lnTo>
                  <a:lnTo>
                    <a:pt x="8" y="46"/>
                  </a:lnTo>
                  <a:lnTo>
                    <a:pt x="3" y="54"/>
                  </a:lnTo>
                  <a:lnTo>
                    <a:pt x="0" y="64"/>
                  </a:lnTo>
                  <a:lnTo>
                    <a:pt x="2" y="70"/>
                  </a:lnTo>
                  <a:lnTo>
                    <a:pt x="3" y="75"/>
                  </a:lnTo>
                  <a:lnTo>
                    <a:pt x="5" y="79"/>
                  </a:lnTo>
                  <a:lnTo>
                    <a:pt x="8" y="83"/>
                  </a:lnTo>
                  <a:lnTo>
                    <a:pt x="17" y="88"/>
                  </a:lnTo>
                  <a:lnTo>
                    <a:pt x="22" y="89"/>
                  </a:lnTo>
                  <a:lnTo>
                    <a:pt x="29" y="89"/>
                  </a:lnTo>
                  <a:lnTo>
                    <a:pt x="38" y="88"/>
                  </a:lnTo>
                  <a:lnTo>
                    <a:pt x="45" y="86"/>
                  </a:lnTo>
                  <a:lnTo>
                    <a:pt x="52" y="81"/>
                  </a:lnTo>
                  <a:lnTo>
                    <a:pt x="59" y="7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48" name="Freeform 8">
              <a:extLst>
                <a:ext uri="{FF2B5EF4-FFF2-40B4-BE49-F238E27FC236}">
                  <a16:creationId xmlns:a16="http://schemas.microsoft.com/office/drawing/2014/main" id="{7235EFD0-0553-4B12-AA2E-85928B013014}"/>
                </a:ext>
              </a:extLst>
            </p:cNvPr>
            <p:cNvSpPr>
              <a:spLocks/>
            </p:cNvSpPr>
            <p:nvPr/>
          </p:nvSpPr>
          <p:spPr bwMode="auto">
            <a:xfrm>
              <a:off x="350" y="3989"/>
              <a:ext cx="27" cy="40"/>
            </a:xfrm>
            <a:custGeom>
              <a:avLst/>
              <a:gdLst>
                <a:gd name="T0" fmla="*/ 0 w 81"/>
                <a:gd name="T1" fmla="*/ 40 h 120"/>
                <a:gd name="T2" fmla="*/ 5 w 81"/>
                <a:gd name="T3" fmla="*/ 40 h 120"/>
                <a:gd name="T4" fmla="*/ 5 w 81"/>
                <a:gd name="T5" fmla="*/ 26 h 120"/>
                <a:gd name="T6" fmla="*/ 7 w 81"/>
                <a:gd name="T7" fmla="*/ 28 h 120"/>
                <a:gd name="T8" fmla="*/ 9 w 81"/>
                <a:gd name="T9" fmla="*/ 29 h 120"/>
                <a:gd name="T10" fmla="*/ 11 w 81"/>
                <a:gd name="T11" fmla="*/ 30 h 120"/>
                <a:gd name="T12" fmla="*/ 14 w 81"/>
                <a:gd name="T13" fmla="*/ 30 h 120"/>
                <a:gd name="T14" fmla="*/ 17 w 81"/>
                <a:gd name="T15" fmla="*/ 30 h 120"/>
                <a:gd name="T16" fmla="*/ 19 w 81"/>
                <a:gd name="T17" fmla="*/ 29 h 120"/>
                <a:gd name="T18" fmla="*/ 21 w 81"/>
                <a:gd name="T19" fmla="*/ 28 h 120"/>
                <a:gd name="T20" fmla="*/ 23 w 81"/>
                <a:gd name="T21" fmla="*/ 26 h 120"/>
                <a:gd name="T22" fmla="*/ 25 w 81"/>
                <a:gd name="T23" fmla="*/ 24 h 120"/>
                <a:gd name="T24" fmla="*/ 26 w 81"/>
                <a:gd name="T25" fmla="*/ 21 h 120"/>
                <a:gd name="T26" fmla="*/ 27 w 81"/>
                <a:gd name="T27" fmla="*/ 18 h 120"/>
                <a:gd name="T28" fmla="*/ 27 w 81"/>
                <a:gd name="T29" fmla="*/ 15 h 120"/>
                <a:gd name="T30" fmla="*/ 27 w 81"/>
                <a:gd name="T31" fmla="*/ 12 h 120"/>
                <a:gd name="T32" fmla="*/ 26 w 81"/>
                <a:gd name="T33" fmla="*/ 9 h 120"/>
                <a:gd name="T34" fmla="*/ 25 w 81"/>
                <a:gd name="T35" fmla="*/ 6 h 120"/>
                <a:gd name="T36" fmla="*/ 23 w 81"/>
                <a:gd name="T37" fmla="*/ 4 h 120"/>
                <a:gd name="T38" fmla="*/ 13 w 81"/>
                <a:gd name="T39" fmla="*/ 4 h 120"/>
                <a:gd name="T40" fmla="*/ 15 w 81"/>
                <a:gd name="T41" fmla="*/ 5 h 120"/>
                <a:gd name="T42" fmla="*/ 17 w 81"/>
                <a:gd name="T43" fmla="*/ 5 h 120"/>
                <a:gd name="T44" fmla="*/ 19 w 81"/>
                <a:gd name="T45" fmla="*/ 7 h 120"/>
                <a:gd name="T46" fmla="*/ 21 w 81"/>
                <a:gd name="T47" fmla="*/ 9 h 120"/>
                <a:gd name="T48" fmla="*/ 21 w 81"/>
                <a:gd name="T49" fmla="*/ 10 h 120"/>
                <a:gd name="T50" fmla="*/ 22 w 81"/>
                <a:gd name="T51" fmla="*/ 13 h 120"/>
                <a:gd name="T52" fmla="*/ 22 w 81"/>
                <a:gd name="T53" fmla="*/ 15 h 120"/>
                <a:gd name="T54" fmla="*/ 22 w 81"/>
                <a:gd name="T55" fmla="*/ 17 h 120"/>
                <a:gd name="T56" fmla="*/ 21 w 81"/>
                <a:gd name="T57" fmla="*/ 20 h 120"/>
                <a:gd name="T58" fmla="*/ 21 w 81"/>
                <a:gd name="T59" fmla="*/ 21 h 120"/>
                <a:gd name="T60" fmla="*/ 19 w 81"/>
                <a:gd name="T61" fmla="*/ 23 h 120"/>
                <a:gd name="T62" fmla="*/ 17 w 81"/>
                <a:gd name="T63" fmla="*/ 25 h 120"/>
                <a:gd name="T64" fmla="*/ 15 w 81"/>
                <a:gd name="T65" fmla="*/ 25 h 120"/>
                <a:gd name="T66" fmla="*/ 13 w 81"/>
                <a:gd name="T67" fmla="*/ 26 h 120"/>
                <a:gd name="T68" fmla="*/ 10 w 81"/>
                <a:gd name="T69" fmla="*/ 25 h 120"/>
                <a:gd name="T70" fmla="*/ 8 w 81"/>
                <a:gd name="T71" fmla="*/ 24 h 120"/>
                <a:gd name="T72" fmla="*/ 7 w 81"/>
                <a:gd name="T73" fmla="*/ 23 h 120"/>
                <a:gd name="T74" fmla="*/ 6 w 81"/>
                <a:gd name="T75" fmla="*/ 22 h 120"/>
                <a:gd name="T76" fmla="*/ 5 w 81"/>
                <a:gd name="T77" fmla="*/ 20 h 120"/>
                <a:gd name="T78" fmla="*/ 5 w 81"/>
                <a:gd name="T79" fmla="*/ 18 h 120"/>
                <a:gd name="T80" fmla="*/ 5 w 81"/>
                <a:gd name="T81" fmla="*/ 15 h 120"/>
                <a:gd name="T82" fmla="*/ 5 w 81"/>
                <a:gd name="T83" fmla="*/ 11 h 120"/>
                <a:gd name="T84" fmla="*/ 6 w 81"/>
                <a:gd name="T85" fmla="*/ 9 h 120"/>
                <a:gd name="T86" fmla="*/ 7 w 81"/>
                <a:gd name="T87" fmla="*/ 7 h 120"/>
                <a:gd name="T88" fmla="*/ 8 w 81"/>
                <a:gd name="T89" fmla="*/ 6 h 120"/>
                <a:gd name="T90" fmla="*/ 10 w 81"/>
                <a:gd name="T91" fmla="*/ 5 h 120"/>
                <a:gd name="T92" fmla="*/ 11 w 81"/>
                <a:gd name="T93" fmla="*/ 5 h 120"/>
                <a:gd name="T94" fmla="*/ 13 w 81"/>
                <a:gd name="T95" fmla="*/ 4 h 120"/>
                <a:gd name="T96" fmla="*/ 23 w 81"/>
                <a:gd name="T97" fmla="*/ 4 h 120"/>
                <a:gd name="T98" fmla="*/ 21 w 81"/>
                <a:gd name="T99" fmla="*/ 3 h 120"/>
                <a:gd name="T100" fmla="*/ 19 w 81"/>
                <a:gd name="T101" fmla="*/ 1 h 120"/>
                <a:gd name="T102" fmla="*/ 17 w 81"/>
                <a:gd name="T103" fmla="*/ 1 h 120"/>
                <a:gd name="T104" fmla="*/ 14 w 81"/>
                <a:gd name="T105" fmla="*/ 0 h 120"/>
                <a:gd name="T106" fmla="*/ 11 w 81"/>
                <a:gd name="T107" fmla="*/ 1 h 120"/>
                <a:gd name="T108" fmla="*/ 9 w 81"/>
                <a:gd name="T109" fmla="*/ 1 h 120"/>
                <a:gd name="T110" fmla="*/ 7 w 81"/>
                <a:gd name="T111" fmla="*/ 3 h 120"/>
                <a:gd name="T112" fmla="*/ 5 w 81"/>
                <a:gd name="T113" fmla="*/ 5 h 120"/>
                <a:gd name="T114" fmla="*/ 5 w 81"/>
                <a:gd name="T115" fmla="*/ 1 h 120"/>
                <a:gd name="T116" fmla="*/ 0 w 81"/>
                <a:gd name="T117" fmla="*/ 1 h 120"/>
                <a:gd name="T118" fmla="*/ 0 w 81"/>
                <a:gd name="T119" fmla="*/ 40 h 12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1"/>
                <a:gd name="T181" fmla="*/ 0 h 120"/>
                <a:gd name="T182" fmla="*/ 81 w 81"/>
                <a:gd name="T183" fmla="*/ 120 h 12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1" h="120">
                  <a:moveTo>
                    <a:pt x="0" y="120"/>
                  </a:moveTo>
                  <a:lnTo>
                    <a:pt x="14" y="120"/>
                  </a:lnTo>
                  <a:lnTo>
                    <a:pt x="14" y="78"/>
                  </a:lnTo>
                  <a:lnTo>
                    <a:pt x="20" y="83"/>
                  </a:lnTo>
                  <a:lnTo>
                    <a:pt x="26" y="86"/>
                  </a:lnTo>
                  <a:lnTo>
                    <a:pt x="33" y="89"/>
                  </a:lnTo>
                  <a:lnTo>
                    <a:pt x="42" y="89"/>
                  </a:lnTo>
                  <a:lnTo>
                    <a:pt x="51" y="89"/>
                  </a:lnTo>
                  <a:lnTo>
                    <a:pt x="57" y="86"/>
                  </a:lnTo>
                  <a:lnTo>
                    <a:pt x="64" y="83"/>
                  </a:lnTo>
                  <a:lnTo>
                    <a:pt x="70" y="78"/>
                  </a:lnTo>
                  <a:lnTo>
                    <a:pt x="74" y="71"/>
                  </a:lnTo>
                  <a:lnTo>
                    <a:pt x="77" y="64"/>
                  </a:lnTo>
                  <a:lnTo>
                    <a:pt x="80" y="55"/>
                  </a:lnTo>
                  <a:lnTo>
                    <a:pt x="81" y="45"/>
                  </a:lnTo>
                  <a:lnTo>
                    <a:pt x="80" y="35"/>
                  </a:lnTo>
                  <a:lnTo>
                    <a:pt x="77" y="26"/>
                  </a:lnTo>
                  <a:lnTo>
                    <a:pt x="74" y="19"/>
                  </a:lnTo>
                  <a:lnTo>
                    <a:pt x="70" y="13"/>
                  </a:lnTo>
                  <a:lnTo>
                    <a:pt x="39" y="13"/>
                  </a:lnTo>
                  <a:lnTo>
                    <a:pt x="45" y="14"/>
                  </a:lnTo>
                  <a:lnTo>
                    <a:pt x="51" y="15"/>
                  </a:lnTo>
                  <a:lnTo>
                    <a:pt x="58" y="21"/>
                  </a:lnTo>
                  <a:lnTo>
                    <a:pt x="62" y="26"/>
                  </a:lnTo>
                  <a:lnTo>
                    <a:pt x="64" y="31"/>
                  </a:lnTo>
                  <a:lnTo>
                    <a:pt x="65" y="38"/>
                  </a:lnTo>
                  <a:lnTo>
                    <a:pt x="65" y="44"/>
                  </a:lnTo>
                  <a:lnTo>
                    <a:pt x="65" y="51"/>
                  </a:lnTo>
                  <a:lnTo>
                    <a:pt x="64" y="59"/>
                  </a:lnTo>
                  <a:lnTo>
                    <a:pt x="62" y="64"/>
                  </a:lnTo>
                  <a:lnTo>
                    <a:pt x="58" y="69"/>
                  </a:lnTo>
                  <a:lnTo>
                    <a:pt x="51" y="75"/>
                  </a:lnTo>
                  <a:lnTo>
                    <a:pt x="45" y="76"/>
                  </a:lnTo>
                  <a:lnTo>
                    <a:pt x="40" y="78"/>
                  </a:lnTo>
                  <a:lnTo>
                    <a:pt x="29" y="75"/>
                  </a:lnTo>
                  <a:lnTo>
                    <a:pt x="24" y="73"/>
                  </a:lnTo>
                  <a:lnTo>
                    <a:pt x="21" y="70"/>
                  </a:lnTo>
                  <a:lnTo>
                    <a:pt x="18" y="65"/>
                  </a:lnTo>
                  <a:lnTo>
                    <a:pt x="15" y="59"/>
                  </a:lnTo>
                  <a:lnTo>
                    <a:pt x="15" y="54"/>
                  </a:lnTo>
                  <a:lnTo>
                    <a:pt x="14" y="46"/>
                  </a:lnTo>
                  <a:lnTo>
                    <a:pt x="15" y="33"/>
                  </a:lnTo>
                  <a:lnTo>
                    <a:pt x="18" y="26"/>
                  </a:lnTo>
                  <a:lnTo>
                    <a:pt x="21" y="21"/>
                  </a:lnTo>
                  <a:lnTo>
                    <a:pt x="24" y="18"/>
                  </a:lnTo>
                  <a:lnTo>
                    <a:pt x="29" y="15"/>
                  </a:lnTo>
                  <a:lnTo>
                    <a:pt x="33" y="14"/>
                  </a:lnTo>
                  <a:lnTo>
                    <a:pt x="39" y="13"/>
                  </a:lnTo>
                  <a:lnTo>
                    <a:pt x="70" y="13"/>
                  </a:lnTo>
                  <a:lnTo>
                    <a:pt x="64" y="8"/>
                  </a:lnTo>
                  <a:lnTo>
                    <a:pt x="58" y="4"/>
                  </a:lnTo>
                  <a:lnTo>
                    <a:pt x="51" y="2"/>
                  </a:lnTo>
                  <a:lnTo>
                    <a:pt x="42" y="0"/>
                  </a:lnTo>
                  <a:lnTo>
                    <a:pt x="34" y="2"/>
                  </a:lnTo>
                  <a:lnTo>
                    <a:pt x="26" y="4"/>
                  </a:lnTo>
                  <a:lnTo>
                    <a:pt x="20" y="9"/>
                  </a:lnTo>
                  <a:lnTo>
                    <a:pt x="14" y="15"/>
                  </a:lnTo>
                  <a:lnTo>
                    <a:pt x="14" y="3"/>
                  </a:lnTo>
                  <a:lnTo>
                    <a:pt x="0" y="3"/>
                  </a:lnTo>
                  <a:lnTo>
                    <a:pt x="0" y="12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49" name="Freeform 9">
              <a:extLst>
                <a:ext uri="{FF2B5EF4-FFF2-40B4-BE49-F238E27FC236}">
                  <a16:creationId xmlns:a16="http://schemas.microsoft.com/office/drawing/2014/main" id="{EB60EE33-2DC8-462A-8D42-ACE70124958A}"/>
                </a:ext>
              </a:extLst>
            </p:cNvPr>
            <p:cNvSpPr>
              <a:spLocks/>
            </p:cNvSpPr>
            <p:nvPr/>
          </p:nvSpPr>
          <p:spPr bwMode="auto">
            <a:xfrm>
              <a:off x="383" y="3982"/>
              <a:ext cx="14" cy="36"/>
            </a:xfrm>
            <a:custGeom>
              <a:avLst/>
              <a:gdLst>
                <a:gd name="T0" fmla="*/ 9 w 43"/>
                <a:gd name="T1" fmla="*/ 29 h 109"/>
                <a:gd name="T2" fmla="*/ 9 w 43"/>
                <a:gd name="T3" fmla="*/ 12 h 109"/>
                <a:gd name="T4" fmla="*/ 14 w 43"/>
                <a:gd name="T5" fmla="*/ 12 h 109"/>
                <a:gd name="T6" fmla="*/ 14 w 43"/>
                <a:gd name="T7" fmla="*/ 8 h 109"/>
                <a:gd name="T8" fmla="*/ 9 w 43"/>
                <a:gd name="T9" fmla="*/ 8 h 109"/>
                <a:gd name="T10" fmla="*/ 9 w 43"/>
                <a:gd name="T11" fmla="*/ 0 h 109"/>
                <a:gd name="T12" fmla="*/ 4 w 43"/>
                <a:gd name="T13" fmla="*/ 0 h 109"/>
                <a:gd name="T14" fmla="*/ 4 w 43"/>
                <a:gd name="T15" fmla="*/ 8 h 109"/>
                <a:gd name="T16" fmla="*/ 0 w 43"/>
                <a:gd name="T17" fmla="*/ 8 h 109"/>
                <a:gd name="T18" fmla="*/ 0 w 43"/>
                <a:gd name="T19" fmla="*/ 12 h 109"/>
                <a:gd name="T20" fmla="*/ 4 w 43"/>
                <a:gd name="T21" fmla="*/ 12 h 109"/>
                <a:gd name="T22" fmla="*/ 4 w 43"/>
                <a:gd name="T23" fmla="*/ 31 h 109"/>
                <a:gd name="T24" fmla="*/ 5 w 43"/>
                <a:gd name="T25" fmla="*/ 33 h 109"/>
                <a:gd name="T26" fmla="*/ 6 w 43"/>
                <a:gd name="T27" fmla="*/ 35 h 109"/>
                <a:gd name="T28" fmla="*/ 7 w 43"/>
                <a:gd name="T29" fmla="*/ 36 h 109"/>
                <a:gd name="T30" fmla="*/ 10 w 43"/>
                <a:gd name="T31" fmla="*/ 36 h 109"/>
                <a:gd name="T32" fmla="*/ 12 w 43"/>
                <a:gd name="T33" fmla="*/ 36 h 109"/>
                <a:gd name="T34" fmla="*/ 14 w 43"/>
                <a:gd name="T35" fmla="*/ 35 h 109"/>
                <a:gd name="T36" fmla="*/ 14 w 43"/>
                <a:gd name="T37" fmla="*/ 32 h 109"/>
                <a:gd name="T38" fmla="*/ 11 w 43"/>
                <a:gd name="T39" fmla="*/ 32 h 109"/>
                <a:gd name="T40" fmla="*/ 10 w 43"/>
                <a:gd name="T41" fmla="*/ 32 h 109"/>
                <a:gd name="T42" fmla="*/ 9 w 43"/>
                <a:gd name="T43" fmla="*/ 31 h 109"/>
                <a:gd name="T44" fmla="*/ 9 w 43"/>
                <a:gd name="T45" fmla="*/ 30 h 109"/>
                <a:gd name="T46" fmla="*/ 9 w 43"/>
                <a:gd name="T47" fmla="*/ 29 h 10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
                <a:gd name="T73" fmla="*/ 0 h 109"/>
                <a:gd name="T74" fmla="*/ 43 w 43"/>
                <a:gd name="T75" fmla="*/ 109 h 10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 h="109">
                  <a:moveTo>
                    <a:pt x="27" y="87"/>
                  </a:moveTo>
                  <a:lnTo>
                    <a:pt x="27" y="35"/>
                  </a:lnTo>
                  <a:lnTo>
                    <a:pt x="43" y="35"/>
                  </a:lnTo>
                  <a:lnTo>
                    <a:pt x="43" y="24"/>
                  </a:lnTo>
                  <a:lnTo>
                    <a:pt x="27" y="24"/>
                  </a:lnTo>
                  <a:lnTo>
                    <a:pt x="27" y="0"/>
                  </a:lnTo>
                  <a:lnTo>
                    <a:pt x="13" y="0"/>
                  </a:lnTo>
                  <a:lnTo>
                    <a:pt x="13" y="24"/>
                  </a:lnTo>
                  <a:lnTo>
                    <a:pt x="0" y="24"/>
                  </a:lnTo>
                  <a:lnTo>
                    <a:pt x="0" y="35"/>
                  </a:lnTo>
                  <a:lnTo>
                    <a:pt x="13" y="35"/>
                  </a:lnTo>
                  <a:lnTo>
                    <a:pt x="13" y="94"/>
                  </a:lnTo>
                  <a:lnTo>
                    <a:pt x="14" y="101"/>
                  </a:lnTo>
                  <a:lnTo>
                    <a:pt x="17" y="105"/>
                  </a:lnTo>
                  <a:lnTo>
                    <a:pt x="23" y="109"/>
                  </a:lnTo>
                  <a:lnTo>
                    <a:pt x="30" y="109"/>
                  </a:lnTo>
                  <a:lnTo>
                    <a:pt x="36" y="109"/>
                  </a:lnTo>
                  <a:lnTo>
                    <a:pt x="43" y="107"/>
                  </a:lnTo>
                  <a:lnTo>
                    <a:pt x="43" y="97"/>
                  </a:lnTo>
                  <a:lnTo>
                    <a:pt x="35" y="97"/>
                  </a:lnTo>
                  <a:lnTo>
                    <a:pt x="30" y="96"/>
                  </a:lnTo>
                  <a:lnTo>
                    <a:pt x="29" y="95"/>
                  </a:lnTo>
                  <a:lnTo>
                    <a:pt x="27" y="92"/>
                  </a:lnTo>
                  <a:lnTo>
                    <a:pt x="27" y="87"/>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0" name="Freeform 10">
              <a:extLst>
                <a:ext uri="{FF2B5EF4-FFF2-40B4-BE49-F238E27FC236}">
                  <a16:creationId xmlns:a16="http://schemas.microsoft.com/office/drawing/2014/main" id="{D04A2535-35E7-45E7-8200-7EC17E4D4088}"/>
                </a:ext>
              </a:extLst>
            </p:cNvPr>
            <p:cNvSpPr>
              <a:spLocks/>
            </p:cNvSpPr>
            <p:nvPr/>
          </p:nvSpPr>
          <p:spPr bwMode="auto">
            <a:xfrm>
              <a:off x="404" y="3989"/>
              <a:ext cx="27" cy="30"/>
            </a:xfrm>
            <a:custGeom>
              <a:avLst/>
              <a:gdLst>
                <a:gd name="T0" fmla="*/ 19 w 82"/>
                <a:gd name="T1" fmla="*/ 26 h 89"/>
                <a:gd name="T2" fmla="*/ 20 w 82"/>
                <a:gd name="T3" fmla="*/ 29 h 89"/>
                <a:gd name="T4" fmla="*/ 24 w 82"/>
                <a:gd name="T5" fmla="*/ 30 h 89"/>
                <a:gd name="T6" fmla="*/ 27 w 82"/>
                <a:gd name="T7" fmla="*/ 26 h 89"/>
                <a:gd name="T8" fmla="*/ 25 w 82"/>
                <a:gd name="T9" fmla="*/ 26 h 89"/>
                <a:gd name="T10" fmla="*/ 24 w 82"/>
                <a:gd name="T11" fmla="*/ 23 h 89"/>
                <a:gd name="T12" fmla="*/ 19 w 82"/>
                <a:gd name="T13" fmla="*/ 15 h 89"/>
                <a:gd name="T14" fmla="*/ 19 w 82"/>
                <a:gd name="T15" fmla="*/ 21 h 89"/>
                <a:gd name="T16" fmla="*/ 17 w 82"/>
                <a:gd name="T17" fmla="*/ 23 h 89"/>
                <a:gd name="T18" fmla="*/ 15 w 82"/>
                <a:gd name="T19" fmla="*/ 25 h 89"/>
                <a:gd name="T20" fmla="*/ 10 w 82"/>
                <a:gd name="T21" fmla="*/ 26 h 89"/>
                <a:gd name="T22" fmla="*/ 7 w 82"/>
                <a:gd name="T23" fmla="*/ 25 h 89"/>
                <a:gd name="T24" fmla="*/ 5 w 82"/>
                <a:gd name="T25" fmla="*/ 22 h 89"/>
                <a:gd name="T26" fmla="*/ 5 w 82"/>
                <a:gd name="T27" fmla="*/ 20 h 89"/>
                <a:gd name="T28" fmla="*/ 8 w 82"/>
                <a:gd name="T29" fmla="*/ 17 h 89"/>
                <a:gd name="T30" fmla="*/ 15 w 82"/>
                <a:gd name="T31" fmla="*/ 16 h 89"/>
                <a:gd name="T32" fmla="*/ 19 w 82"/>
                <a:gd name="T33" fmla="*/ 15 h 89"/>
                <a:gd name="T34" fmla="*/ 24 w 82"/>
                <a:gd name="T35" fmla="*/ 9 h 89"/>
                <a:gd name="T36" fmla="*/ 23 w 82"/>
                <a:gd name="T37" fmla="*/ 5 h 89"/>
                <a:gd name="T38" fmla="*/ 21 w 82"/>
                <a:gd name="T39" fmla="*/ 3 h 89"/>
                <a:gd name="T40" fmla="*/ 17 w 82"/>
                <a:gd name="T41" fmla="*/ 1 h 89"/>
                <a:gd name="T42" fmla="*/ 13 w 82"/>
                <a:gd name="T43" fmla="*/ 0 h 89"/>
                <a:gd name="T44" fmla="*/ 8 w 82"/>
                <a:gd name="T45" fmla="*/ 1 h 89"/>
                <a:gd name="T46" fmla="*/ 5 w 82"/>
                <a:gd name="T47" fmla="*/ 3 h 89"/>
                <a:gd name="T48" fmla="*/ 3 w 82"/>
                <a:gd name="T49" fmla="*/ 5 h 89"/>
                <a:gd name="T50" fmla="*/ 2 w 82"/>
                <a:gd name="T51" fmla="*/ 9 h 89"/>
                <a:gd name="T52" fmla="*/ 6 w 82"/>
                <a:gd name="T53" fmla="*/ 10 h 89"/>
                <a:gd name="T54" fmla="*/ 7 w 82"/>
                <a:gd name="T55" fmla="*/ 7 h 89"/>
                <a:gd name="T56" fmla="*/ 10 w 82"/>
                <a:gd name="T57" fmla="*/ 5 h 89"/>
                <a:gd name="T58" fmla="*/ 13 w 82"/>
                <a:gd name="T59" fmla="*/ 4 h 89"/>
                <a:gd name="T60" fmla="*/ 17 w 82"/>
                <a:gd name="T61" fmla="*/ 5 h 89"/>
                <a:gd name="T62" fmla="*/ 19 w 82"/>
                <a:gd name="T63" fmla="*/ 8 h 89"/>
                <a:gd name="T64" fmla="*/ 18 w 82"/>
                <a:gd name="T65" fmla="*/ 11 h 89"/>
                <a:gd name="T66" fmla="*/ 15 w 82"/>
                <a:gd name="T67" fmla="*/ 12 h 89"/>
                <a:gd name="T68" fmla="*/ 6 w 82"/>
                <a:gd name="T69" fmla="*/ 14 h 89"/>
                <a:gd name="T70" fmla="*/ 3 w 82"/>
                <a:gd name="T71" fmla="*/ 16 h 89"/>
                <a:gd name="T72" fmla="*/ 0 w 82"/>
                <a:gd name="T73" fmla="*/ 22 h 89"/>
                <a:gd name="T74" fmla="*/ 1 w 82"/>
                <a:gd name="T75" fmla="*/ 25 h 89"/>
                <a:gd name="T76" fmla="*/ 3 w 82"/>
                <a:gd name="T77" fmla="*/ 28 h 89"/>
                <a:gd name="T78" fmla="*/ 7 w 82"/>
                <a:gd name="T79" fmla="*/ 30 h 89"/>
                <a:gd name="T80" fmla="*/ 12 w 82"/>
                <a:gd name="T81" fmla="*/ 30 h 89"/>
                <a:gd name="T82" fmla="*/ 17 w 82"/>
                <a:gd name="T83" fmla="*/ 27 h 8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2"/>
                <a:gd name="T127" fmla="*/ 0 h 89"/>
                <a:gd name="T128" fmla="*/ 82 w 82"/>
                <a:gd name="T129" fmla="*/ 89 h 8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2" h="89">
                  <a:moveTo>
                    <a:pt x="58" y="75"/>
                  </a:moveTo>
                  <a:lnTo>
                    <a:pt x="58" y="76"/>
                  </a:lnTo>
                  <a:lnTo>
                    <a:pt x="59" y="81"/>
                  </a:lnTo>
                  <a:lnTo>
                    <a:pt x="62" y="85"/>
                  </a:lnTo>
                  <a:lnTo>
                    <a:pt x="66" y="88"/>
                  </a:lnTo>
                  <a:lnTo>
                    <a:pt x="72" y="88"/>
                  </a:lnTo>
                  <a:lnTo>
                    <a:pt x="82" y="88"/>
                  </a:lnTo>
                  <a:lnTo>
                    <a:pt x="82" y="76"/>
                  </a:lnTo>
                  <a:lnTo>
                    <a:pt x="77" y="78"/>
                  </a:lnTo>
                  <a:lnTo>
                    <a:pt x="75" y="76"/>
                  </a:lnTo>
                  <a:lnTo>
                    <a:pt x="72" y="75"/>
                  </a:lnTo>
                  <a:lnTo>
                    <a:pt x="72" y="69"/>
                  </a:lnTo>
                  <a:lnTo>
                    <a:pt x="72" y="44"/>
                  </a:lnTo>
                  <a:lnTo>
                    <a:pt x="57" y="44"/>
                  </a:lnTo>
                  <a:lnTo>
                    <a:pt x="57" y="56"/>
                  </a:lnTo>
                  <a:lnTo>
                    <a:pt x="57" y="61"/>
                  </a:lnTo>
                  <a:lnTo>
                    <a:pt x="56" y="65"/>
                  </a:lnTo>
                  <a:lnTo>
                    <a:pt x="53" y="69"/>
                  </a:lnTo>
                  <a:lnTo>
                    <a:pt x="50" y="71"/>
                  </a:lnTo>
                  <a:lnTo>
                    <a:pt x="46" y="74"/>
                  </a:lnTo>
                  <a:lnTo>
                    <a:pt x="41" y="75"/>
                  </a:lnTo>
                  <a:lnTo>
                    <a:pt x="30" y="78"/>
                  </a:lnTo>
                  <a:lnTo>
                    <a:pt x="24" y="76"/>
                  </a:lnTo>
                  <a:lnTo>
                    <a:pt x="20" y="74"/>
                  </a:lnTo>
                  <a:lnTo>
                    <a:pt x="16" y="70"/>
                  </a:lnTo>
                  <a:lnTo>
                    <a:pt x="16" y="66"/>
                  </a:lnTo>
                  <a:lnTo>
                    <a:pt x="15" y="64"/>
                  </a:lnTo>
                  <a:lnTo>
                    <a:pt x="16" y="59"/>
                  </a:lnTo>
                  <a:lnTo>
                    <a:pt x="18" y="55"/>
                  </a:lnTo>
                  <a:lnTo>
                    <a:pt x="23" y="51"/>
                  </a:lnTo>
                  <a:lnTo>
                    <a:pt x="29" y="50"/>
                  </a:lnTo>
                  <a:lnTo>
                    <a:pt x="45" y="48"/>
                  </a:lnTo>
                  <a:lnTo>
                    <a:pt x="51" y="46"/>
                  </a:lnTo>
                  <a:lnTo>
                    <a:pt x="57" y="44"/>
                  </a:lnTo>
                  <a:lnTo>
                    <a:pt x="72" y="44"/>
                  </a:lnTo>
                  <a:lnTo>
                    <a:pt x="72" y="26"/>
                  </a:lnTo>
                  <a:lnTo>
                    <a:pt x="71" y="20"/>
                  </a:lnTo>
                  <a:lnTo>
                    <a:pt x="70" y="15"/>
                  </a:lnTo>
                  <a:lnTo>
                    <a:pt x="68" y="10"/>
                  </a:lnTo>
                  <a:lnTo>
                    <a:pt x="64" y="8"/>
                  </a:lnTo>
                  <a:lnTo>
                    <a:pt x="59" y="4"/>
                  </a:lnTo>
                  <a:lnTo>
                    <a:pt x="53" y="2"/>
                  </a:lnTo>
                  <a:lnTo>
                    <a:pt x="47" y="2"/>
                  </a:lnTo>
                  <a:lnTo>
                    <a:pt x="39" y="0"/>
                  </a:lnTo>
                  <a:lnTo>
                    <a:pt x="32" y="2"/>
                  </a:lnTo>
                  <a:lnTo>
                    <a:pt x="24" y="3"/>
                  </a:lnTo>
                  <a:lnTo>
                    <a:pt x="18" y="5"/>
                  </a:lnTo>
                  <a:lnTo>
                    <a:pt x="14" y="8"/>
                  </a:lnTo>
                  <a:lnTo>
                    <a:pt x="9" y="13"/>
                  </a:lnTo>
                  <a:lnTo>
                    <a:pt x="8" y="16"/>
                  </a:lnTo>
                  <a:lnTo>
                    <a:pt x="5" y="21"/>
                  </a:lnTo>
                  <a:lnTo>
                    <a:pt x="5" y="28"/>
                  </a:lnTo>
                  <a:lnTo>
                    <a:pt x="5" y="29"/>
                  </a:lnTo>
                  <a:lnTo>
                    <a:pt x="18" y="29"/>
                  </a:lnTo>
                  <a:lnTo>
                    <a:pt x="18" y="25"/>
                  </a:lnTo>
                  <a:lnTo>
                    <a:pt x="20" y="21"/>
                  </a:lnTo>
                  <a:lnTo>
                    <a:pt x="23" y="16"/>
                  </a:lnTo>
                  <a:lnTo>
                    <a:pt x="29" y="14"/>
                  </a:lnTo>
                  <a:lnTo>
                    <a:pt x="34" y="14"/>
                  </a:lnTo>
                  <a:lnTo>
                    <a:pt x="39" y="13"/>
                  </a:lnTo>
                  <a:lnTo>
                    <a:pt x="47" y="14"/>
                  </a:lnTo>
                  <a:lnTo>
                    <a:pt x="52" y="16"/>
                  </a:lnTo>
                  <a:lnTo>
                    <a:pt x="56" y="20"/>
                  </a:lnTo>
                  <a:lnTo>
                    <a:pt x="57" y="25"/>
                  </a:lnTo>
                  <a:lnTo>
                    <a:pt x="57" y="33"/>
                  </a:lnTo>
                  <a:lnTo>
                    <a:pt x="56" y="34"/>
                  </a:lnTo>
                  <a:lnTo>
                    <a:pt x="53" y="35"/>
                  </a:lnTo>
                  <a:lnTo>
                    <a:pt x="45" y="36"/>
                  </a:lnTo>
                  <a:lnTo>
                    <a:pt x="29" y="38"/>
                  </a:lnTo>
                  <a:lnTo>
                    <a:pt x="17" y="41"/>
                  </a:lnTo>
                  <a:lnTo>
                    <a:pt x="12" y="43"/>
                  </a:lnTo>
                  <a:lnTo>
                    <a:pt x="8" y="46"/>
                  </a:lnTo>
                  <a:lnTo>
                    <a:pt x="3" y="54"/>
                  </a:lnTo>
                  <a:lnTo>
                    <a:pt x="0" y="64"/>
                  </a:lnTo>
                  <a:lnTo>
                    <a:pt x="2" y="70"/>
                  </a:lnTo>
                  <a:lnTo>
                    <a:pt x="3" y="75"/>
                  </a:lnTo>
                  <a:lnTo>
                    <a:pt x="5" y="79"/>
                  </a:lnTo>
                  <a:lnTo>
                    <a:pt x="8" y="83"/>
                  </a:lnTo>
                  <a:lnTo>
                    <a:pt x="16" y="88"/>
                  </a:lnTo>
                  <a:lnTo>
                    <a:pt x="22" y="89"/>
                  </a:lnTo>
                  <a:lnTo>
                    <a:pt x="28" y="89"/>
                  </a:lnTo>
                  <a:lnTo>
                    <a:pt x="36" y="88"/>
                  </a:lnTo>
                  <a:lnTo>
                    <a:pt x="45" y="86"/>
                  </a:lnTo>
                  <a:lnTo>
                    <a:pt x="51" y="81"/>
                  </a:lnTo>
                  <a:lnTo>
                    <a:pt x="58" y="7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1" name="Freeform 11">
              <a:extLst>
                <a:ext uri="{FF2B5EF4-FFF2-40B4-BE49-F238E27FC236}">
                  <a16:creationId xmlns:a16="http://schemas.microsoft.com/office/drawing/2014/main" id="{8FEC75EB-587F-4873-B12A-D3FBC8D8EA88}"/>
                </a:ext>
              </a:extLst>
            </p:cNvPr>
            <p:cNvSpPr>
              <a:spLocks/>
            </p:cNvSpPr>
            <p:nvPr/>
          </p:nvSpPr>
          <p:spPr bwMode="auto">
            <a:xfrm>
              <a:off x="438" y="3980"/>
              <a:ext cx="26" cy="39"/>
            </a:xfrm>
            <a:custGeom>
              <a:avLst/>
              <a:gdLst>
                <a:gd name="T0" fmla="*/ 22 w 78"/>
                <a:gd name="T1" fmla="*/ 0 h 117"/>
                <a:gd name="T2" fmla="*/ 21 w 78"/>
                <a:gd name="T3" fmla="*/ 14 h 117"/>
                <a:gd name="T4" fmla="*/ 15 w 78"/>
                <a:gd name="T5" fmla="*/ 14 h 117"/>
                <a:gd name="T6" fmla="*/ 18 w 78"/>
                <a:gd name="T7" fmla="*/ 15 h 117"/>
                <a:gd name="T8" fmla="*/ 21 w 78"/>
                <a:gd name="T9" fmla="*/ 18 h 117"/>
                <a:gd name="T10" fmla="*/ 22 w 78"/>
                <a:gd name="T11" fmla="*/ 22 h 117"/>
                <a:gd name="T12" fmla="*/ 22 w 78"/>
                <a:gd name="T13" fmla="*/ 27 h 117"/>
                <a:gd name="T14" fmla="*/ 21 w 78"/>
                <a:gd name="T15" fmla="*/ 31 h 117"/>
                <a:gd name="T16" fmla="*/ 18 w 78"/>
                <a:gd name="T17" fmla="*/ 34 h 117"/>
                <a:gd name="T18" fmla="*/ 15 w 78"/>
                <a:gd name="T19" fmla="*/ 35 h 117"/>
                <a:gd name="T20" fmla="*/ 11 w 78"/>
                <a:gd name="T21" fmla="*/ 35 h 117"/>
                <a:gd name="T22" fmla="*/ 8 w 78"/>
                <a:gd name="T23" fmla="*/ 34 h 117"/>
                <a:gd name="T24" fmla="*/ 6 w 78"/>
                <a:gd name="T25" fmla="*/ 31 h 117"/>
                <a:gd name="T26" fmla="*/ 5 w 78"/>
                <a:gd name="T27" fmla="*/ 27 h 117"/>
                <a:gd name="T28" fmla="*/ 5 w 78"/>
                <a:gd name="T29" fmla="*/ 22 h 117"/>
                <a:gd name="T30" fmla="*/ 6 w 78"/>
                <a:gd name="T31" fmla="*/ 18 h 117"/>
                <a:gd name="T32" fmla="*/ 8 w 78"/>
                <a:gd name="T33" fmla="*/ 15 h 117"/>
                <a:gd name="T34" fmla="*/ 11 w 78"/>
                <a:gd name="T35" fmla="*/ 14 h 117"/>
                <a:gd name="T36" fmla="*/ 21 w 78"/>
                <a:gd name="T37" fmla="*/ 14 h 117"/>
                <a:gd name="T38" fmla="*/ 17 w 78"/>
                <a:gd name="T39" fmla="*/ 11 h 117"/>
                <a:gd name="T40" fmla="*/ 12 w 78"/>
                <a:gd name="T41" fmla="*/ 9 h 117"/>
                <a:gd name="T42" fmla="*/ 7 w 78"/>
                <a:gd name="T43" fmla="*/ 11 h 117"/>
                <a:gd name="T44" fmla="*/ 3 w 78"/>
                <a:gd name="T45" fmla="*/ 14 h 117"/>
                <a:gd name="T46" fmla="*/ 1 w 78"/>
                <a:gd name="T47" fmla="*/ 19 h 117"/>
                <a:gd name="T48" fmla="*/ 0 w 78"/>
                <a:gd name="T49" fmla="*/ 24 h 117"/>
                <a:gd name="T50" fmla="*/ 1 w 78"/>
                <a:gd name="T51" fmla="*/ 31 h 117"/>
                <a:gd name="T52" fmla="*/ 3 w 78"/>
                <a:gd name="T53" fmla="*/ 35 h 117"/>
                <a:gd name="T54" fmla="*/ 7 w 78"/>
                <a:gd name="T55" fmla="*/ 38 h 117"/>
                <a:gd name="T56" fmla="*/ 12 w 78"/>
                <a:gd name="T57" fmla="*/ 39 h 117"/>
                <a:gd name="T58" fmla="*/ 17 w 78"/>
                <a:gd name="T59" fmla="*/ 38 h 117"/>
                <a:gd name="T60" fmla="*/ 22 w 78"/>
                <a:gd name="T61" fmla="*/ 35 h 117"/>
                <a:gd name="T62" fmla="*/ 26 w 78"/>
                <a:gd name="T63" fmla="*/ 38 h 11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8"/>
                <a:gd name="T97" fmla="*/ 0 h 117"/>
                <a:gd name="T98" fmla="*/ 78 w 78"/>
                <a:gd name="T99" fmla="*/ 117 h 11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8" h="117">
                  <a:moveTo>
                    <a:pt x="78" y="0"/>
                  </a:moveTo>
                  <a:lnTo>
                    <a:pt x="65" y="0"/>
                  </a:lnTo>
                  <a:lnTo>
                    <a:pt x="65" y="42"/>
                  </a:lnTo>
                  <a:lnTo>
                    <a:pt x="64" y="41"/>
                  </a:lnTo>
                  <a:lnTo>
                    <a:pt x="40" y="41"/>
                  </a:lnTo>
                  <a:lnTo>
                    <a:pt x="45" y="42"/>
                  </a:lnTo>
                  <a:lnTo>
                    <a:pt x="51" y="43"/>
                  </a:lnTo>
                  <a:lnTo>
                    <a:pt x="54" y="46"/>
                  </a:lnTo>
                  <a:lnTo>
                    <a:pt x="59" y="49"/>
                  </a:lnTo>
                  <a:lnTo>
                    <a:pt x="62" y="53"/>
                  </a:lnTo>
                  <a:lnTo>
                    <a:pt x="64" y="59"/>
                  </a:lnTo>
                  <a:lnTo>
                    <a:pt x="65" y="66"/>
                  </a:lnTo>
                  <a:lnTo>
                    <a:pt x="65" y="72"/>
                  </a:lnTo>
                  <a:lnTo>
                    <a:pt x="65" y="81"/>
                  </a:lnTo>
                  <a:lnTo>
                    <a:pt x="64" y="87"/>
                  </a:lnTo>
                  <a:lnTo>
                    <a:pt x="62" y="92"/>
                  </a:lnTo>
                  <a:lnTo>
                    <a:pt x="58" y="97"/>
                  </a:lnTo>
                  <a:lnTo>
                    <a:pt x="54" y="101"/>
                  </a:lnTo>
                  <a:lnTo>
                    <a:pt x="51" y="103"/>
                  </a:lnTo>
                  <a:lnTo>
                    <a:pt x="45" y="104"/>
                  </a:lnTo>
                  <a:lnTo>
                    <a:pt x="40" y="106"/>
                  </a:lnTo>
                  <a:lnTo>
                    <a:pt x="34" y="104"/>
                  </a:lnTo>
                  <a:lnTo>
                    <a:pt x="29" y="103"/>
                  </a:lnTo>
                  <a:lnTo>
                    <a:pt x="24" y="101"/>
                  </a:lnTo>
                  <a:lnTo>
                    <a:pt x="22" y="97"/>
                  </a:lnTo>
                  <a:lnTo>
                    <a:pt x="18" y="92"/>
                  </a:lnTo>
                  <a:lnTo>
                    <a:pt x="16" y="87"/>
                  </a:lnTo>
                  <a:lnTo>
                    <a:pt x="15" y="82"/>
                  </a:lnTo>
                  <a:lnTo>
                    <a:pt x="15" y="74"/>
                  </a:lnTo>
                  <a:lnTo>
                    <a:pt x="15" y="67"/>
                  </a:lnTo>
                  <a:lnTo>
                    <a:pt x="16" y="61"/>
                  </a:lnTo>
                  <a:lnTo>
                    <a:pt x="18" y="54"/>
                  </a:lnTo>
                  <a:lnTo>
                    <a:pt x="22" y="49"/>
                  </a:lnTo>
                  <a:lnTo>
                    <a:pt x="24" y="46"/>
                  </a:lnTo>
                  <a:lnTo>
                    <a:pt x="29" y="43"/>
                  </a:lnTo>
                  <a:lnTo>
                    <a:pt x="34" y="42"/>
                  </a:lnTo>
                  <a:lnTo>
                    <a:pt x="40" y="41"/>
                  </a:lnTo>
                  <a:lnTo>
                    <a:pt x="64" y="41"/>
                  </a:lnTo>
                  <a:lnTo>
                    <a:pt x="59" y="37"/>
                  </a:lnTo>
                  <a:lnTo>
                    <a:pt x="52" y="32"/>
                  </a:lnTo>
                  <a:lnTo>
                    <a:pt x="45" y="30"/>
                  </a:lnTo>
                  <a:lnTo>
                    <a:pt x="36" y="28"/>
                  </a:lnTo>
                  <a:lnTo>
                    <a:pt x="28" y="30"/>
                  </a:lnTo>
                  <a:lnTo>
                    <a:pt x="22" y="32"/>
                  </a:lnTo>
                  <a:lnTo>
                    <a:pt x="15" y="36"/>
                  </a:lnTo>
                  <a:lnTo>
                    <a:pt x="10" y="41"/>
                  </a:lnTo>
                  <a:lnTo>
                    <a:pt x="5" y="47"/>
                  </a:lnTo>
                  <a:lnTo>
                    <a:pt x="3" y="56"/>
                  </a:lnTo>
                  <a:lnTo>
                    <a:pt x="0" y="63"/>
                  </a:lnTo>
                  <a:lnTo>
                    <a:pt x="0" y="73"/>
                  </a:lnTo>
                  <a:lnTo>
                    <a:pt x="0" y="83"/>
                  </a:lnTo>
                  <a:lnTo>
                    <a:pt x="3" y="92"/>
                  </a:lnTo>
                  <a:lnTo>
                    <a:pt x="5" y="99"/>
                  </a:lnTo>
                  <a:lnTo>
                    <a:pt x="10" y="106"/>
                  </a:lnTo>
                  <a:lnTo>
                    <a:pt x="15" y="111"/>
                  </a:lnTo>
                  <a:lnTo>
                    <a:pt x="22" y="114"/>
                  </a:lnTo>
                  <a:lnTo>
                    <a:pt x="28" y="117"/>
                  </a:lnTo>
                  <a:lnTo>
                    <a:pt x="36" y="117"/>
                  </a:lnTo>
                  <a:lnTo>
                    <a:pt x="45" y="117"/>
                  </a:lnTo>
                  <a:lnTo>
                    <a:pt x="52" y="114"/>
                  </a:lnTo>
                  <a:lnTo>
                    <a:pt x="59" y="111"/>
                  </a:lnTo>
                  <a:lnTo>
                    <a:pt x="65" y="106"/>
                  </a:lnTo>
                  <a:lnTo>
                    <a:pt x="65" y="114"/>
                  </a:lnTo>
                  <a:lnTo>
                    <a:pt x="78" y="114"/>
                  </a:lnTo>
                  <a:lnTo>
                    <a:pt x="78" y="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2" name="Freeform 12">
              <a:extLst>
                <a:ext uri="{FF2B5EF4-FFF2-40B4-BE49-F238E27FC236}">
                  <a16:creationId xmlns:a16="http://schemas.microsoft.com/office/drawing/2014/main" id="{D7A2F428-0813-440E-8F8A-3FF211717A86}"/>
                </a:ext>
              </a:extLst>
            </p:cNvPr>
            <p:cNvSpPr>
              <a:spLocks/>
            </p:cNvSpPr>
            <p:nvPr/>
          </p:nvSpPr>
          <p:spPr bwMode="auto">
            <a:xfrm>
              <a:off x="474" y="3989"/>
              <a:ext cx="27" cy="30"/>
            </a:xfrm>
            <a:custGeom>
              <a:avLst/>
              <a:gdLst>
                <a:gd name="T0" fmla="*/ 0 w 83"/>
                <a:gd name="T1" fmla="*/ 15 h 89"/>
                <a:gd name="T2" fmla="*/ 1 w 83"/>
                <a:gd name="T3" fmla="*/ 19 h 89"/>
                <a:gd name="T4" fmla="*/ 1 w 83"/>
                <a:gd name="T5" fmla="*/ 22 h 89"/>
                <a:gd name="T6" fmla="*/ 3 w 83"/>
                <a:gd name="T7" fmla="*/ 24 h 89"/>
                <a:gd name="T8" fmla="*/ 4 w 83"/>
                <a:gd name="T9" fmla="*/ 26 h 89"/>
                <a:gd name="T10" fmla="*/ 6 w 83"/>
                <a:gd name="T11" fmla="*/ 28 h 89"/>
                <a:gd name="T12" fmla="*/ 8 w 83"/>
                <a:gd name="T13" fmla="*/ 29 h 89"/>
                <a:gd name="T14" fmla="*/ 11 w 83"/>
                <a:gd name="T15" fmla="*/ 30 h 89"/>
                <a:gd name="T16" fmla="*/ 13 w 83"/>
                <a:gd name="T17" fmla="*/ 30 h 89"/>
                <a:gd name="T18" fmla="*/ 17 w 83"/>
                <a:gd name="T19" fmla="*/ 30 h 89"/>
                <a:gd name="T20" fmla="*/ 19 w 83"/>
                <a:gd name="T21" fmla="*/ 29 h 89"/>
                <a:gd name="T22" fmla="*/ 22 w 83"/>
                <a:gd name="T23" fmla="*/ 28 h 89"/>
                <a:gd name="T24" fmla="*/ 24 w 83"/>
                <a:gd name="T25" fmla="*/ 26 h 89"/>
                <a:gd name="T26" fmla="*/ 25 w 83"/>
                <a:gd name="T27" fmla="*/ 24 h 89"/>
                <a:gd name="T28" fmla="*/ 26 w 83"/>
                <a:gd name="T29" fmla="*/ 22 h 89"/>
                <a:gd name="T30" fmla="*/ 27 w 83"/>
                <a:gd name="T31" fmla="*/ 19 h 89"/>
                <a:gd name="T32" fmla="*/ 27 w 83"/>
                <a:gd name="T33" fmla="*/ 15 h 89"/>
                <a:gd name="T34" fmla="*/ 27 w 83"/>
                <a:gd name="T35" fmla="*/ 12 h 89"/>
                <a:gd name="T36" fmla="*/ 26 w 83"/>
                <a:gd name="T37" fmla="*/ 9 h 89"/>
                <a:gd name="T38" fmla="*/ 25 w 83"/>
                <a:gd name="T39" fmla="*/ 6 h 89"/>
                <a:gd name="T40" fmla="*/ 24 w 83"/>
                <a:gd name="T41" fmla="*/ 4 h 89"/>
                <a:gd name="T42" fmla="*/ 13 w 83"/>
                <a:gd name="T43" fmla="*/ 4 h 89"/>
                <a:gd name="T44" fmla="*/ 15 w 83"/>
                <a:gd name="T45" fmla="*/ 5 h 89"/>
                <a:gd name="T46" fmla="*/ 17 w 83"/>
                <a:gd name="T47" fmla="*/ 5 h 89"/>
                <a:gd name="T48" fmla="*/ 20 w 83"/>
                <a:gd name="T49" fmla="*/ 7 h 89"/>
                <a:gd name="T50" fmla="*/ 21 w 83"/>
                <a:gd name="T51" fmla="*/ 9 h 89"/>
                <a:gd name="T52" fmla="*/ 22 w 83"/>
                <a:gd name="T53" fmla="*/ 10 h 89"/>
                <a:gd name="T54" fmla="*/ 22 w 83"/>
                <a:gd name="T55" fmla="*/ 13 h 89"/>
                <a:gd name="T56" fmla="*/ 22 w 83"/>
                <a:gd name="T57" fmla="*/ 15 h 89"/>
                <a:gd name="T58" fmla="*/ 22 w 83"/>
                <a:gd name="T59" fmla="*/ 18 h 89"/>
                <a:gd name="T60" fmla="*/ 22 w 83"/>
                <a:gd name="T61" fmla="*/ 20 h 89"/>
                <a:gd name="T62" fmla="*/ 21 w 83"/>
                <a:gd name="T63" fmla="*/ 22 h 89"/>
                <a:gd name="T64" fmla="*/ 20 w 83"/>
                <a:gd name="T65" fmla="*/ 23 h 89"/>
                <a:gd name="T66" fmla="*/ 17 w 83"/>
                <a:gd name="T67" fmla="*/ 25 h 89"/>
                <a:gd name="T68" fmla="*/ 15 w 83"/>
                <a:gd name="T69" fmla="*/ 26 h 89"/>
                <a:gd name="T70" fmla="*/ 13 w 83"/>
                <a:gd name="T71" fmla="*/ 26 h 89"/>
                <a:gd name="T72" fmla="*/ 10 w 83"/>
                <a:gd name="T73" fmla="*/ 25 h 89"/>
                <a:gd name="T74" fmla="*/ 7 w 83"/>
                <a:gd name="T75" fmla="*/ 23 h 89"/>
                <a:gd name="T76" fmla="*/ 7 w 83"/>
                <a:gd name="T77" fmla="*/ 22 h 89"/>
                <a:gd name="T78" fmla="*/ 6 w 83"/>
                <a:gd name="T79" fmla="*/ 20 h 89"/>
                <a:gd name="T80" fmla="*/ 5 w 83"/>
                <a:gd name="T81" fmla="*/ 18 h 89"/>
                <a:gd name="T82" fmla="*/ 5 w 83"/>
                <a:gd name="T83" fmla="*/ 15 h 89"/>
                <a:gd name="T84" fmla="*/ 6 w 83"/>
                <a:gd name="T85" fmla="*/ 10 h 89"/>
                <a:gd name="T86" fmla="*/ 7 w 83"/>
                <a:gd name="T87" fmla="*/ 9 h 89"/>
                <a:gd name="T88" fmla="*/ 7 w 83"/>
                <a:gd name="T89" fmla="*/ 7 h 89"/>
                <a:gd name="T90" fmla="*/ 10 w 83"/>
                <a:gd name="T91" fmla="*/ 5 h 89"/>
                <a:gd name="T92" fmla="*/ 12 w 83"/>
                <a:gd name="T93" fmla="*/ 5 h 89"/>
                <a:gd name="T94" fmla="*/ 13 w 83"/>
                <a:gd name="T95" fmla="*/ 4 h 89"/>
                <a:gd name="T96" fmla="*/ 24 w 83"/>
                <a:gd name="T97" fmla="*/ 4 h 89"/>
                <a:gd name="T98" fmla="*/ 22 w 83"/>
                <a:gd name="T99" fmla="*/ 3 h 89"/>
                <a:gd name="T100" fmla="*/ 19 w 83"/>
                <a:gd name="T101" fmla="*/ 1 h 89"/>
                <a:gd name="T102" fmla="*/ 17 w 83"/>
                <a:gd name="T103" fmla="*/ 1 h 89"/>
                <a:gd name="T104" fmla="*/ 13 w 83"/>
                <a:gd name="T105" fmla="*/ 0 h 89"/>
                <a:gd name="T106" fmla="*/ 11 w 83"/>
                <a:gd name="T107" fmla="*/ 1 h 89"/>
                <a:gd name="T108" fmla="*/ 8 w 83"/>
                <a:gd name="T109" fmla="*/ 1 h 89"/>
                <a:gd name="T110" fmla="*/ 6 w 83"/>
                <a:gd name="T111" fmla="*/ 3 h 89"/>
                <a:gd name="T112" fmla="*/ 4 w 83"/>
                <a:gd name="T113" fmla="*/ 4 h 89"/>
                <a:gd name="T114" fmla="*/ 3 w 83"/>
                <a:gd name="T115" fmla="*/ 6 h 89"/>
                <a:gd name="T116" fmla="*/ 1 w 83"/>
                <a:gd name="T117" fmla="*/ 9 h 89"/>
                <a:gd name="T118" fmla="*/ 1 w 83"/>
                <a:gd name="T119" fmla="*/ 12 h 89"/>
                <a:gd name="T120" fmla="*/ 0 w 83"/>
                <a:gd name="T121" fmla="*/ 15 h 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3"/>
                <a:gd name="T184" fmla="*/ 0 h 89"/>
                <a:gd name="T185" fmla="*/ 83 w 83"/>
                <a:gd name="T186" fmla="*/ 89 h 8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3" h="89">
                  <a:moveTo>
                    <a:pt x="0" y="45"/>
                  </a:moveTo>
                  <a:lnTo>
                    <a:pt x="2" y="55"/>
                  </a:lnTo>
                  <a:lnTo>
                    <a:pt x="4" y="64"/>
                  </a:lnTo>
                  <a:lnTo>
                    <a:pt x="8" y="71"/>
                  </a:lnTo>
                  <a:lnTo>
                    <a:pt x="11" y="78"/>
                  </a:lnTo>
                  <a:lnTo>
                    <a:pt x="17" y="83"/>
                  </a:lnTo>
                  <a:lnTo>
                    <a:pt x="24" y="86"/>
                  </a:lnTo>
                  <a:lnTo>
                    <a:pt x="33" y="89"/>
                  </a:lnTo>
                  <a:lnTo>
                    <a:pt x="41" y="89"/>
                  </a:lnTo>
                  <a:lnTo>
                    <a:pt x="51" y="89"/>
                  </a:lnTo>
                  <a:lnTo>
                    <a:pt x="59" y="86"/>
                  </a:lnTo>
                  <a:lnTo>
                    <a:pt x="67" y="83"/>
                  </a:lnTo>
                  <a:lnTo>
                    <a:pt x="73" y="78"/>
                  </a:lnTo>
                  <a:lnTo>
                    <a:pt x="77" y="71"/>
                  </a:lnTo>
                  <a:lnTo>
                    <a:pt x="80" y="64"/>
                  </a:lnTo>
                  <a:lnTo>
                    <a:pt x="82" y="55"/>
                  </a:lnTo>
                  <a:lnTo>
                    <a:pt x="83" y="45"/>
                  </a:lnTo>
                  <a:lnTo>
                    <a:pt x="82" y="35"/>
                  </a:lnTo>
                  <a:lnTo>
                    <a:pt x="80" y="26"/>
                  </a:lnTo>
                  <a:lnTo>
                    <a:pt x="77" y="19"/>
                  </a:lnTo>
                  <a:lnTo>
                    <a:pt x="73" y="13"/>
                  </a:lnTo>
                  <a:lnTo>
                    <a:pt x="41" y="13"/>
                  </a:lnTo>
                  <a:lnTo>
                    <a:pt x="47" y="14"/>
                  </a:lnTo>
                  <a:lnTo>
                    <a:pt x="53" y="15"/>
                  </a:lnTo>
                  <a:lnTo>
                    <a:pt x="61" y="21"/>
                  </a:lnTo>
                  <a:lnTo>
                    <a:pt x="64" y="26"/>
                  </a:lnTo>
                  <a:lnTo>
                    <a:pt x="67" y="31"/>
                  </a:lnTo>
                  <a:lnTo>
                    <a:pt x="68" y="38"/>
                  </a:lnTo>
                  <a:lnTo>
                    <a:pt x="69" y="45"/>
                  </a:lnTo>
                  <a:lnTo>
                    <a:pt x="68" y="53"/>
                  </a:lnTo>
                  <a:lnTo>
                    <a:pt x="67" y="59"/>
                  </a:lnTo>
                  <a:lnTo>
                    <a:pt x="64" y="64"/>
                  </a:lnTo>
                  <a:lnTo>
                    <a:pt x="61" y="69"/>
                  </a:lnTo>
                  <a:lnTo>
                    <a:pt x="53" y="75"/>
                  </a:lnTo>
                  <a:lnTo>
                    <a:pt x="47" y="76"/>
                  </a:lnTo>
                  <a:lnTo>
                    <a:pt x="41" y="78"/>
                  </a:lnTo>
                  <a:lnTo>
                    <a:pt x="31" y="75"/>
                  </a:lnTo>
                  <a:lnTo>
                    <a:pt x="22" y="69"/>
                  </a:lnTo>
                  <a:lnTo>
                    <a:pt x="20" y="64"/>
                  </a:lnTo>
                  <a:lnTo>
                    <a:pt x="17" y="59"/>
                  </a:lnTo>
                  <a:lnTo>
                    <a:pt x="16" y="53"/>
                  </a:lnTo>
                  <a:lnTo>
                    <a:pt x="16" y="45"/>
                  </a:lnTo>
                  <a:lnTo>
                    <a:pt x="17" y="31"/>
                  </a:lnTo>
                  <a:lnTo>
                    <a:pt x="20" y="26"/>
                  </a:lnTo>
                  <a:lnTo>
                    <a:pt x="22" y="21"/>
                  </a:lnTo>
                  <a:lnTo>
                    <a:pt x="31" y="15"/>
                  </a:lnTo>
                  <a:lnTo>
                    <a:pt x="37" y="14"/>
                  </a:lnTo>
                  <a:lnTo>
                    <a:pt x="41" y="13"/>
                  </a:lnTo>
                  <a:lnTo>
                    <a:pt x="73" y="13"/>
                  </a:lnTo>
                  <a:lnTo>
                    <a:pt x="67" y="8"/>
                  </a:lnTo>
                  <a:lnTo>
                    <a:pt x="59" y="4"/>
                  </a:lnTo>
                  <a:lnTo>
                    <a:pt x="51" y="2"/>
                  </a:lnTo>
                  <a:lnTo>
                    <a:pt x="41" y="0"/>
                  </a:lnTo>
                  <a:lnTo>
                    <a:pt x="33" y="2"/>
                  </a:lnTo>
                  <a:lnTo>
                    <a:pt x="24" y="4"/>
                  </a:lnTo>
                  <a:lnTo>
                    <a:pt x="17" y="8"/>
                  </a:lnTo>
                  <a:lnTo>
                    <a:pt x="11" y="13"/>
                  </a:lnTo>
                  <a:lnTo>
                    <a:pt x="8" y="19"/>
                  </a:lnTo>
                  <a:lnTo>
                    <a:pt x="4" y="26"/>
                  </a:lnTo>
                  <a:lnTo>
                    <a:pt x="2" y="35"/>
                  </a:lnTo>
                  <a:lnTo>
                    <a:pt x="0" y="4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3" name="Freeform 13">
              <a:extLst>
                <a:ext uri="{FF2B5EF4-FFF2-40B4-BE49-F238E27FC236}">
                  <a16:creationId xmlns:a16="http://schemas.microsoft.com/office/drawing/2014/main" id="{022423DD-442B-4821-AEA0-C8E51720767E}"/>
                </a:ext>
              </a:extLst>
            </p:cNvPr>
            <p:cNvSpPr>
              <a:spLocks/>
            </p:cNvSpPr>
            <p:nvPr/>
          </p:nvSpPr>
          <p:spPr bwMode="auto">
            <a:xfrm>
              <a:off x="546" y="3989"/>
              <a:ext cx="27" cy="40"/>
            </a:xfrm>
            <a:custGeom>
              <a:avLst/>
              <a:gdLst>
                <a:gd name="T0" fmla="*/ 0 w 80"/>
                <a:gd name="T1" fmla="*/ 40 h 120"/>
                <a:gd name="T2" fmla="*/ 5 w 80"/>
                <a:gd name="T3" fmla="*/ 40 h 120"/>
                <a:gd name="T4" fmla="*/ 5 w 80"/>
                <a:gd name="T5" fmla="*/ 26 h 120"/>
                <a:gd name="T6" fmla="*/ 6 w 80"/>
                <a:gd name="T7" fmla="*/ 28 h 120"/>
                <a:gd name="T8" fmla="*/ 9 w 80"/>
                <a:gd name="T9" fmla="*/ 29 h 120"/>
                <a:gd name="T10" fmla="*/ 11 w 80"/>
                <a:gd name="T11" fmla="*/ 30 h 120"/>
                <a:gd name="T12" fmla="*/ 14 w 80"/>
                <a:gd name="T13" fmla="*/ 30 h 120"/>
                <a:gd name="T14" fmla="*/ 17 w 80"/>
                <a:gd name="T15" fmla="*/ 30 h 120"/>
                <a:gd name="T16" fmla="*/ 19 w 80"/>
                <a:gd name="T17" fmla="*/ 29 h 120"/>
                <a:gd name="T18" fmla="*/ 22 w 80"/>
                <a:gd name="T19" fmla="*/ 28 h 120"/>
                <a:gd name="T20" fmla="*/ 24 w 80"/>
                <a:gd name="T21" fmla="*/ 26 h 120"/>
                <a:gd name="T22" fmla="*/ 25 w 80"/>
                <a:gd name="T23" fmla="*/ 24 h 120"/>
                <a:gd name="T24" fmla="*/ 26 w 80"/>
                <a:gd name="T25" fmla="*/ 21 h 120"/>
                <a:gd name="T26" fmla="*/ 27 w 80"/>
                <a:gd name="T27" fmla="*/ 18 h 120"/>
                <a:gd name="T28" fmla="*/ 27 w 80"/>
                <a:gd name="T29" fmla="*/ 15 h 120"/>
                <a:gd name="T30" fmla="*/ 27 w 80"/>
                <a:gd name="T31" fmla="*/ 12 h 120"/>
                <a:gd name="T32" fmla="*/ 26 w 80"/>
                <a:gd name="T33" fmla="*/ 9 h 120"/>
                <a:gd name="T34" fmla="*/ 25 w 80"/>
                <a:gd name="T35" fmla="*/ 6 h 120"/>
                <a:gd name="T36" fmla="*/ 24 w 80"/>
                <a:gd name="T37" fmla="*/ 4 h 120"/>
                <a:gd name="T38" fmla="*/ 13 w 80"/>
                <a:gd name="T39" fmla="*/ 4 h 120"/>
                <a:gd name="T40" fmla="*/ 15 w 80"/>
                <a:gd name="T41" fmla="*/ 5 h 120"/>
                <a:gd name="T42" fmla="*/ 17 w 80"/>
                <a:gd name="T43" fmla="*/ 5 h 120"/>
                <a:gd name="T44" fmla="*/ 19 w 80"/>
                <a:gd name="T45" fmla="*/ 7 h 120"/>
                <a:gd name="T46" fmla="*/ 21 w 80"/>
                <a:gd name="T47" fmla="*/ 9 h 120"/>
                <a:gd name="T48" fmla="*/ 22 w 80"/>
                <a:gd name="T49" fmla="*/ 10 h 120"/>
                <a:gd name="T50" fmla="*/ 22 w 80"/>
                <a:gd name="T51" fmla="*/ 13 h 120"/>
                <a:gd name="T52" fmla="*/ 22 w 80"/>
                <a:gd name="T53" fmla="*/ 15 h 120"/>
                <a:gd name="T54" fmla="*/ 22 w 80"/>
                <a:gd name="T55" fmla="*/ 17 h 120"/>
                <a:gd name="T56" fmla="*/ 22 w 80"/>
                <a:gd name="T57" fmla="*/ 20 h 120"/>
                <a:gd name="T58" fmla="*/ 21 w 80"/>
                <a:gd name="T59" fmla="*/ 21 h 120"/>
                <a:gd name="T60" fmla="*/ 19 w 80"/>
                <a:gd name="T61" fmla="*/ 23 h 120"/>
                <a:gd name="T62" fmla="*/ 17 w 80"/>
                <a:gd name="T63" fmla="*/ 25 h 120"/>
                <a:gd name="T64" fmla="*/ 15 w 80"/>
                <a:gd name="T65" fmla="*/ 25 h 120"/>
                <a:gd name="T66" fmla="*/ 13 w 80"/>
                <a:gd name="T67" fmla="*/ 26 h 120"/>
                <a:gd name="T68" fmla="*/ 10 w 80"/>
                <a:gd name="T69" fmla="*/ 25 h 120"/>
                <a:gd name="T70" fmla="*/ 8 w 80"/>
                <a:gd name="T71" fmla="*/ 24 h 120"/>
                <a:gd name="T72" fmla="*/ 7 w 80"/>
                <a:gd name="T73" fmla="*/ 23 h 120"/>
                <a:gd name="T74" fmla="*/ 6 w 80"/>
                <a:gd name="T75" fmla="*/ 22 h 120"/>
                <a:gd name="T76" fmla="*/ 5 w 80"/>
                <a:gd name="T77" fmla="*/ 20 h 120"/>
                <a:gd name="T78" fmla="*/ 5 w 80"/>
                <a:gd name="T79" fmla="*/ 18 h 120"/>
                <a:gd name="T80" fmla="*/ 5 w 80"/>
                <a:gd name="T81" fmla="*/ 15 h 120"/>
                <a:gd name="T82" fmla="*/ 5 w 80"/>
                <a:gd name="T83" fmla="*/ 11 h 120"/>
                <a:gd name="T84" fmla="*/ 6 w 80"/>
                <a:gd name="T85" fmla="*/ 9 h 120"/>
                <a:gd name="T86" fmla="*/ 7 w 80"/>
                <a:gd name="T87" fmla="*/ 7 h 120"/>
                <a:gd name="T88" fmla="*/ 8 w 80"/>
                <a:gd name="T89" fmla="*/ 6 h 120"/>
                <a:gd name="T90" fmla="*/ 10 w 80"/>
                <a:gd name="T91" fmla="*/ 5 h 120"/>
                <a:gd name="T92" fmla="*/ 11 w 80"/>
                <a:gd name="T93" fmla="*/ 5 h 120"/>
                <a:gd name="T94" fmla="*/ 13 w 80"/>
                <a:gd name="T95" fmla="*/ 4 h 120"/>
                <a:gd name="T96" fmla="*/ 24 w 80"/>
                <a:gd name="T97" fmla="*/ 4 h 120"/>
                <a:gd name="T98" fmla="*/ 24 w 80"/>
                <a:gd name="T99" fmla="*/ 4 h 120"/>
                <a:gd name="T100" fmla="*/ 22 w 80"/>
                <a:gd name="T101" fmla="*/ 3 h 120"/>
                <a:gd name="T102" fmla="*/ 19 w 80"/>
                <a:gd name="T103" fmla="*/ 1 h 120"/>
                <a:gd name="T104" fmla="*/ 17 w 80"/>
                <a:gd name="T105" fmla="*/ 1 h 120"/>
                <a:gd name="T106" fmla="*/ 14 w 80"/>
                <a:gd name="T107" fmla="*/ 0 h 120"/>
                <a:gd name="T108" fmla="*/ 11 w 80"/>
                <a:gd name="T109" fmla="*/ 1 h 120"/>
                <a:gd name="T110" fmla="*/ 9 w 80"/>
                <a:gd name="T111" fmla="*/ 1 h 120"/>
                <a:gd name="T112" fmla="*/ 6 w 80"/>
                <a:gd name="T113" fmla="*/ 3 h 120"/>
                <a:gd name="T114" fmla="*/ 5 w 80"/>
                <a:gd name="T115" fmla="*/ 5 h 120"/>
                <a:gd name="T116" fmla="*/ 5 w 80"/>
                <a:gd name="T117" fmla="*/ 1 h 120"/>
                <a:gd name="T118" fmla="*/ 0 w 80"/>
                <a:gd name="T119" fmla="*/ 1 h 120"/>
                <a:gd name="T120" fmla="*/ 0 w 80"/>
                <a:gd name="T121" fmla="*/ 40 h 1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0"/>
                <a:gd name="T184" fmla="*/ 0 h 120"/>
                <a:gd name="T185" fmla="*/ 80 w 80"/>
                <a:gd name="T186" fmla="*/ 120 h 12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0" h="120">
                  <a:moveTo>
                    <a:pt x="0" y="120"/>
                  </a:moveTo>
                  <a:lnTo>
                    <a:pt x="14" y="120"/>
                  </a:lnTo>
                  <a:lnTo>
                    <a:pt x="14" y="78"/>
                  </a:lnTo>
                  <a:lnTo>
                    <a:pt x="19" y="83"/>
                  </a:lnTo>
                  <a:lnTo>
                    <a:pt x="26" y="86"/>
                  </a:lnTo>
                  <a:lnTo>
                    <a:pt x="33" y="89"/>
                  </a:lnTo>
                  <a:lnTo>
                    <a:pt x="42" y="89"/>
                  </a:lnTo>
                  <a:lnTo>
                    <a:pt x="50" y="89"/>
                  </a:lnTo>
                  <a:lnTo>
                    <a:pt x="57" y="86"/>
                  </a:lnTo>
                  <a:lnTo>
                    <a:pt x="64" y="83"/>
                  </a:lnTo>
                  <a:lnTo>
                    <a:pt x="70" y="78"/>
                  </a:lnTo>
                  <a:lnTo>
                    <a:pt x="74" y="71"/>
                  </a:lnTo>
                  <a:lnTo>
                    <a:pt x="77" y="64"/>
                  </a:lnTo>
                  <a:lnTo>
                    <a:pt x="79" y="55"/>
                  </a:lnTo>
                  <a:lnTo>
                    <a:pt x="80" y="45"/>
                  </a:lnTo>
                  <a:lnTo>
                    <a:pt x="79" y="35"/>
                  </a:lnTo>
                  <a:lnTo>
                    <a:pt x="77" y="26"/>
                  </a:lnTo>
                  <a:lnTo>
                    <a:pt x="74" y="19"/>
                  </a:lnTo>
                  <a:lnTo>
                    <a:pt x="71" y="13"/>
                  </a:lnTo>
                  <a:lnTo>
                    <a:pt x="38" y="13"/>
                  </a:lnTo>
                  <a:lnTo>
                    <a:pt x="44" y="14"/>
                  </a:lnTo>
                  <a:lnTo>
                    <a:pt x="50" y="15"/>
                  </a:lnTo>
                  <a:lnTo>
                    <a:pt x="57" y="21"/>
                  </a:lnTo>
                  <a:lnTo>
                    <a:pt x="61" y="26"/>
                  </a:lnTo>
                  <a:lnTo>
                    <a:pt x="64" y="31"/>
                  </a:lnTo>
                  <a:lnTo>
                    <a:pt x="65" y="38"/>
                  </a:lnTo>
                  <a:lnTo>
                    <a:pt x="66" y="44"/>
                  </a:lnTo>
                  <a:lnTo>
                    <a:pt x="65" y="51"/>
                  </a:lnTo>
                  <a:lnTo>
                    <a:pt x="64" y="59"/>
                  </a:lnTo>
                  <a:lnTo>
                    <a:pt x="61" y="64"/>
                  </a:lnTo>
                  <a:lnTo>
                    <a:pt x="57" y="69"/>
                  </a:lnTo>
                  <a:lnTo>
                    <a:pt x="50" y="75"/>
                  </a:lnTo>
                  <a:lnTo>
                    <a:pt x="45" y="76"/>
                  </a:lnTo>
                  <a:lnTo>
                    <a:pt x="39" y="78"/>
                  </a:lnTo>
                  <a:lnTo>
                    <a:pt x="29" y="75"/>
                  </a:lnTo>
                  <a:lnTo>
                    <a:pt x="24" y="73"/>
                  </a:lnTo>
                  <a:lnTo>
                    <a:pt x="20" y="70"/>
                  </a:lnTo>
                  <a:lnTo>
                    <a:pt x="18" y="65"/>
                  </a:lnTo>
                  <a:lnTo>
                    <a:pt x="15" y="59"/>
                  </a:lnTo>
                  <a:lnTo>
                    <a:pt x="14" y="54"/>
                  </a:lnTo>
                  <a:lnTo>
                    <a:pt x="14" y="46"/>
                  </a:lnTo>
                  <a:lnTo>
                    <a:pt x="15" y="33"/>
                  </a:lnTo>
                  <a:lnTo>
                    <a:pt x="18" y="26"/>
                  </a:lnTo>
                  <a:lnTo>
                    <a:pt x="20" y="21"/>
                  </a:lnTo>
                  <a:lnTo>
                    <a:pt x="24" y="18"/>
                  </a:lnTo>
                  <a:lnTo>
                    <a:pt x="29" y="15"/>
                  </a:lnTo>
                  <a:lnTo>
                    <a:pt x="33" y="14"/>
                  </a:lnTo>
                  <a:lnTo>
                    <a:pt x="38" y="13"/>
                  </a:lnTo>
                  <a:lnTo>
                    <a:pt x="71" y="13"/>
                  </a:lnTo>
                  <a:lnTo>
                    <a:pt x="70" y="13"/>
                  </a:lnTo>
                  <a:lnTo>
                    <a:pt x="64" y="8"/>
                  </a:lnTo>
                  <a:lnTo>
                    <a:pt x="57" y="4"/>
                  </a:lnTo>
                  <a:lnTo>
                    <a:pt x="50" y="2"/>
                  </a:lnTo>
                  <a:lnTo>
                    <a:pt x="42" y="0"/>
                  </a:lnTo>
                  <a:lnTo>
                    <a:pt x="33" y="2"/>
                  </a:lnTo>
                  <a:lnTo>
                    <a:pt x="26" y="4"/>
                  </a:lnTo>
                  <a:lnTo>
                    <a:pt x="19" y="9"/>
                  </a:lnTo>
                  <a:lnTo>
                    <a:pt x="14" y="15"/>
                  </a:lnTo>
                  <a:lnTo>
                    <a:pt x="14" y="3"/>
                  </a:lnTo>
                  <a:lnTo>
                    <a:pt x="0" y="3"/>
                  </a:lnTo>
                  <a:lnTo>
                    <a:pt x="0" y="12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4" name="Freeform 14">
              <a:extLst>
                <a:ext uri="{FF2B5EF4-FFF2-40B4-BE49-F238E27FC236}">
                  <a16:creationId xmlns:a16="http://schemas.microsoft.com/office/drawing/2014/main" id="{7BA0B6EC-C622-4F73-96A6-27F5CEA08558}"/>
                </a:ext>
              </a:extLst>
            </p:cNvPr>
            <p:cNvSpPr>
              <a:spLocks/>
            </p:cNvSpPr>
            <p:nvPr/>
          </p:nvSpPr>
          <p:spPr bwMode="auto">
            <a:xfrm>
              <a:off x="581" y="3989"/>
              <a:ext cx="28" cy="30"/>
            </a:xfrm>
            <a:custGeom>
              <a:avLst/>
              <a:gdLst>
                <a:gd name="T0" fmla="*/ 0 w 83"/>
                <a:gd name="T1" fmla="*/ 15 h 89"/>
                <a:gd name="T2" fmla="*/ 1 w 83"/>
                <a:gd name="T3" fmla="*/ 19 h 89"/>
                <a:gd name="T4" fmla="*/ 1 w 83"/>
                <a:gd name="T5" fmla="*/ 22 h 89"/>
                <a:gd name="T6" fmla="*/ 3 w 83"/>
                <a:gd name="T7" fmla="*/ 24 h 89"/>
                <a:gd name="T8" fmla="*/ 4 w 83"/>
                <a:gd name="T9" fmla="*/ 26 h 89"/>
                <a:gd name="T10" fmla="*/ 6 w 83"/>
                <a:gd name="T11" fmla="*/ 28 h 89"/>
                <a:gd name="T12" fmla="*/ 8 w 83"/>
                <a:gd name="T13" fmla="*/ 29 h 89"/>
                <a:gd name="T14" fmla="*/ 11 w 83"/>
                <a:gd name="T15" fmla="*/ 30 h 89"/>
                <a:gd name="T16" fmla="*/ 14 w 83"/>
                <a:gd name="T17" fmla="*/ 30 h 89"/>
                <a:gd name="T18" fmla="*/ 17 w 83"/>
                <a:gd name="T19" fmla="*/ 30 h 89"/>
                <a:gd name="T20" fmla="*/ 20 w 83"/>
                <a:gd name="T21" fmla="*/ 29 h 89"/>
                <a:gd name="T22" fmla="*/ 22 w 83"/>
                <a:gd name="T23" fmla="*/ 28 h 89"/>
                <a:gd name="T24" fmla="*/ 24 w 83"/>
                <a:gd name="T25" fmla="*/ 26 h 89"/>
                <a:gd name="T26" fmla="*/ 26 w 83"/>
                <a:gd name="T27" fmla="*/ 24 h 89"/>
                <a:gd name="T28" fmla="*/ 27 w 83"/>
                <a:gd name="T29" fmla="*/ 22 h 89"/>
                <a:gd name="T30" fmla="*/ 28 w 83"/>
                <a:gd name="T31" fmla="*/ 19 h 89"/>
                <a:gd name="T32" fmla="*/ 28 w 83"/>
                <a:gd name="T33" fmla="*/ 15 h 89"/>
                <a:gd name="T34" fmla="*/ 28 w 83"/>
                <a:gd name="T35" fmla="*/ 12 h 89"/>
                <a:gd name="T36" fmla="*/ 27 w 83"/>
                <a:gd name="T37" fmla="*/ 9 h 89"/>
                <a:gd name="T38" fmla="*/ 26 w 83"/>
                <a:gd name="T39" fmla="*/ 6 h 89"/>
                <a:gd name="T40" fmla="*/ 24 w 83"/>
                <a:gd name="T41" fmla="*/ 4 h 89"/>
                <a:gd name="T42" fmla="*/ 14 w 83"/>
                <a:gd name="T43" fmla="*/ 4 h 89"/>
                <a:gd name="T44" fmla="*/ 16 w 83"/>
                <a:gd name="T45" fmla="*/ 5 h 89"/>
                <a:gd name="T46" fmla="*/ 18 w 83"/>
                <a:gd name="T47" fmla="*/ 5 h 89"/>
                <a:gd name="T48" fmla="*/ 20 w 83"/>
                <a:gd name="T49" fmla="*/ 7 h 89"/>
                <a:gd name="T50" fmla="*/ 22 w 83"/>
                <a:gd name="T51" fmla="*/ 9 h 89"/>
                <a:gd name="T52" fmla="*/ 22 w 83"/>
                <a:gd name="T53" fmla="*/ 10 h 89"/>
                <a:gd name="T54" fmla="*/ 23 w 83"/>
                <a:gd name="T55" fmla="*/ 13 h 89"/>
                <a:gd name="T56" fmla="*/ 23 w 83"/>
                <a:gd name="T57" fmla="*/ 15 h 89"/>
                <a:gd name="T58" fmla="*/ 23 w 83"/>
                <a:gd name="T59" fmla="*/ 18 h 89"/>
                <a:gd name="T60" fmla="*/ 22 w 83"/>
                <a:gd name="T61" fmla="*/ 20 h 89"/>
                <a:gd name="T62" fmla="*/ 22 w 83"/>
                <a:gd name="T63" fmla="*/ 22 h 89"/>
                <a:gd name="T64" fmla="*/ 20 w 83"/>
                <a:gd name="T65" fmla="*/ 23 h 89"/>
                <a:gd name="T66" fmla="*/ 18 w 83"/>
                <a:gd name="T67" fmla="*/ 25 h 89"/>
                <a:gd name="T68" fmla="*/ 16 w 83"/>
                <a:gd name="T69" fmla="*/ 26 h 89"/>
                <a:gd name="T70" fmla="*/ 14 w 83"/>
                <a:gd name="T71" fmla="*/ 26 h 89"/>
                <a:gd name="T72" fmla="*/ 10 w 83"/>
                <a:gd name="T73" fmla="*/ 25 h 89"/>
                <a:gd name="T74" fmla="*/ 7 w 83"/>
                <a:gd name="T75" fmla="*/ 23 h 89"/>
                <a:gd name="T76" fmla="*/ 7 w 83"/>
                <a:gd name="T77" fmla="*/ 22 h 89"/>
                <a:gd name="T78" fmla="*/ 6 w 83"/>
                <a:gd name="T79" fmla="*/ 20 h 89"/>
                <a:gd name="T80" fmla="*/ 5 w 83"/>
                <a:gd name="T81" fmla="*/ 18 h 89"/>
                <a:gd name="T82" fmla="*/ 5 w 83"/>
                <a:gd name="T83" fmla="*/ 15 h 89"/>
                <a:gd name="T84" fmla="*/ 6 w 83"/>
                <a:gd name="T85" fmla="*/ 10 h 89"/>
                <a:gd name="T86" fmla="*/ 7 w 83"/>
                <a:gd name="T87" fmla="*/ 9 h 89"/>
                <a:gd name="T88" fmla="*/ 7 w 83"/>
                <a:gd name="T89" fmla="*/ 7 h 89"/>
                <a:gd name="T90" fmla="*/ 10 w 83"/>
                <a:gd name="T91" fmla="*/ 5 h 89"/>
                <a:gd name="T92" fmla="*/ 12 w 83"/>
                <a:gd name="T93" fmla="*/ 5 h 89"/>
                <a:gd name="T94" fmla="*/ 14 w 83"/>
                <a:gd name="T95" fmla="*/ 4 h 89"/>
                <a:gd name="T96" fmla="*/ 24 w 83"/>
                <a:gd name="T97" fmla="*/ 4 h 89"/>
                <a:gd name="T98" fmla="*/ 24 w 83"/>
                <a:gd name="T99" fmla="*/ 4 h 89"/>
                <a:gd name="T100" fmla="*/ 22 w 83"/>
                <a:gd name="T101" fmla="*/ 3 h 89"/>
                <a:gd name="T102" fmla="*/ 20 w 83"/>
                <a:gd name="T103" fmla="*/ 1 h 89"/>
                <a:gd name="T104" fmla="*/ 17 w 83"/>
                <a:gd name="T105" fmla="*/ 1 h 89"/>
                <a:gd name="T106" fmla="*/ 14 w 83"/>
                <a:gd name="T107" fmla="*/ 0 h 89"/>
                <a:gd name="T108" fmla="*/ 11 w 83"/>
                <a:gd name="T109" fmla="*/ 1 h 89"/>
                <a:gd name="T110" fmla="*/ 8 w 83"/>
                <a:gd name="T111" fmla="*/ 1 h 89"/>
                <a:gd name="T112" fmla="*/ 6 w 83"/>
                <a:gd name="T113" fmla="*/ 3 h 89"/>
                <a:gd name="T114" fmla="*/ 4 w 83"/>
                <a:gd name="T115" fmla="*/ 4 h 89"/>
                <a:gd name="T116" fmla="*/ 3 w 83"/>
                <a:gd name="T117" fmla="*/ 6 h 89"/>
                <a:gd name="T118" fmla="*/ 1 w 83"/>
                <a:gd name="T119" fmla="*/ 9 h 89"/>
                <a:gd name="T120" fmla="*/ 1 w 83"/>
                <a:gd name="T121" fmla="*/ 12 h 89"/>
                <a:gd name="T122" fmla="*/ 0 w 83"/>
                <a:gd name="T123" fmla="*/ 15 h 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3"/>
                <a:gd name="T187" fmla="*/ 0 h 89"/>
                <a:gd name="T188" fmla="*/ 83 w 83"/>
                <a:gd name="T189" fmla="*/ 89 h 8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3" h="89">
                  <a:moveTo>
                    <a:pt x="0" y="45"/>
                  </a:moveTo>
                  <a:lnTo>
                    <a:pt x="2" y="55"/>
                  </a:lnTo>
                  <a:lnTo>
                    <a:pt x="4" y="64"/>
                  </a:lnTo>
                  <a:lnTo>
                    <a:pt x="8" y="71"/>
                  </a:lnTo>
                  <a:lnTo>
                    <a:pt x="11" y="78"/>
                  </a:lnTo>
                  <a:lnTo>
                    <a:pt x="17" y="83"/>
                  </a:lnTo>
                  <a:lnTo>
                    <a:pt x="24" y="86"/>
                  </a:lnTo>
                  <a:lnTo>
                    <a:pt x="33" y="89"/>
                  </a:lnTo>
                  <a:lnTo>
                    <a:pt x="41" y="89"/>
                  </a:lnTo>
                  <a:lnTo>
                    <a:pt x="51" y="89"/>
                  </a:lnTo>
                  <a:lnTo>
                    <a:pt x="59" y="86"/>
                  </a:lnTo>
                  <a:lnTo>
                    <a:pt x="66" y="83"/>
                  </a:lnTo>
                  <a:lnTo>
                    <a:pt x="71" y="78"/>
                  </a:lnTo>
                  <a:lnTo>
                    <a:pt x="76" y="71"/>
                  </a:lnTo>
                  <a:lnTo>
                    <a:pt x="80" y="64"/>
                  </a:lnTo>
                  <a:lnTo>
                    <a:pt x="82" y="55"/>
                  </a:lnTo>
                  <a:lnTo>
                    <a:pt x="83" y="45"/>
                  </a:lnTo>
                  <a:lnTo>
                    <a:pt x="82" y="35"/>
                  </a:lnTo>
                  <a:lnTo>
                    <a:pt x="80" y="26"/>
                  </a:lnTo>
                  <a:lnTo>
                    <a:pt x="76" y="19"/>
                  </a:lnTo>
                  <a:lnTo>
                    <a:pt x="72" y="13"/>
                  </a:lnTo>
                  <a:lnTo>
                    <a:pt x="41" y="13"/>
                  </a:lnTo>
                  <a:lnTo>
                    <a:pt x="47" y="14"/>
                  </a:lnTo>
                  <a:lnTo>
                    <a:pt x="52" y="15"/>
                  </a:lnTo>
                  <a:lnTo>
                    <a:pt x="60" y="21"/>
                  </a:lnTo>
                  <a:lnTo>
                    <a:pt x="64" y="26"/>
                  </a:lnTo>
                  <a:lnTo>
                    <a:pt x="66" y="31"/>
                  </a:lnTo>
                  <a:lnTo>
                    <a:pt x="68" y="38"/>
                  </a:lnTo>
                  <a:lnTo>
                    <a:pt x="68" y="45"/>
                  </a:lnTo>
                  <a:lnTo>
                    <a:pt x="68" y="53"/>
                  </a:lnTo>
                  <a:lnTo>
                    <a:pt x="66" y="59"/>
                  </a:lnTo>
                  <a:lnTo>
                    <a:pt x="64" y="64"/>
                  </a:lnTo>
                  <a:lnTo>
                    <a:pt x="60" y="69"/>
                  </a:lnTo>
                  <a:lnTo>
                    <a:pt x="52" y="75"/>
                  </a:lnTo>
                  <a:lnTo>
                    <a:pt x="47" y="76"/>
                  </a:lnTo>
                  <a:lnTo>
                    <a:pt x="41" y="78"/>
                  </a:lnTo>
                  <a:lnTo>
                    <a:pt x="30" y="75"/>
                  </a:lnTo>
                  <a:lnTo>
                    <a:pt x="22" y="69"/>
                  </a:lnTo>
                  <a:lnTo>
                    <a:pt x="20" y="64"/>
                  </a:lnTo>
                  <a:lnTo>
                    <a:pt x="17" y="59"/>
                  </a:lnTo>
                  <a:lnTo>
                    <a:pt x="16" y="53"/>
                  </a:lnTo>
                  <a:lnTo>
                    <a:pt x="16" y="45"/>
                  </a:lnTo>
                  <a:lnTo>
                    <a:pt x="17" y="31"/>
                  </a:lnTo>
                  <a:lnTo>
                    <a:pt x="20" y="26"/>
                  </a:lnTo>
                  <a:lnTo>
                    <a:pt x="22" y="21"/>
                  </a:lnTo>
                  <a:lnTo>
                    <a:pt x="30" y="15"/>
                  </a:lnTo>
                  <a:lnTo>
                    <a:pt x="35" y="14"/>
                  </a:lnTo>
                  <a:lnTo>
                    <a:pt x="41" y="13"/>
                  </a:lnTo>
                  <a:lnTo>
                    <a:pt x="72" y="13"/>
                  </a:lnTo>
                  <a:lnTo>
                    <a:pt x="71" y="13"/>
                  </a:lnTo>
                  <a:lnTo>
                    <a:pt x="66" y="8"/>
                  </a:lnTo>
                  <a:lnTo>
                    <a:pt x="59" y="4"/>
                  </a:lnTo>
                  <a:lnTo>
                    <a:pt x="51" y="2"/>
                  </a:lnTo>
                  <a:lnTo>
                    <a:pt x="41" y="0"/>
                  </a:lnTo>
                  <a:lnTo>
                    <a:pt x="32" y="2"/>
                  </a:lnTo>
                  <a:lnTo>
                    <a:pt x="24" y="4"/>
                  </a:lnTo>
                  <a:lnTo>
                    <a:pt x="17" y="8"/>
                  </a:lnTo>
                  <a:lnTo>
                    <a:pt x="11" y="13"/>
                  </a:lnTo>
                  <a:lnTo>
                    <a:pt x="8" y="19"/>
                  </a:lnTo>
                  <a:lnTo>
                    <a:pt x="4" y="26"/>
                  </a:lnTo>
                  <a:lnTo>
                    <a:pt x="2" y="35"/>
                  </a:lnTo>
                  <a:lnTo>
                    <a:pt x="0" y="4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5" name="Freeform 15">
              <a:extLst>
                <a:ext uri="{FF2B5EF4-FFF2-40B4-BE49-F238E27FC236}">
                  <a16:creationId xmlns:a16="http://schemas.microsoft.com/office/drawing/2014/main" id="{BCD4D349-028B-416A-9E01-2F24F2656D1C}"/>
                </a:ext>
              </a:extLst>
            </p:cNvPr>
            <p:cNvSpPr>
              <a:spLocks/>
            </p:cNvSpPr>
            <p:nvPr/>
          </p:nvSpPr>
          <p:spPr bwMode="auto">
            <a:xfrm>
              <a:off x="618" y="3989"/>
              <a:ext cx="14" cy="29"/>
            </a:xfrm>
            <a:custGeom>
              <a:avLst/>
              <a:gdLst>
                <a:gd name="T0" fmla="*/ 0 w 41"/>
                <a:gd name="T1" fmla="*/ 29 h 86"/>
                <a:gd name="T2" fmla="*/ 5 w 41"/>
                <a:gd name="T3" fmla="*/ 29 h 86"/>
                <a:gd name="T4" fmla="*/ 5 w 41"/>
                <a:gd name="T5" fmla="*/ 13 h 86"/>
                <a:gd name="T6" fmla="*/ 5 w 41"/>
                <a:gd name="T7" fmla="*/ 10 h 86"/>
                <a:gd name="T8" fmla="*/ 6 w 41"/>
                <a:gd name="T9" fmla="*/ 8 h 86"/>
                <a:gd name="T10" fmla="*/ 6 w 41"/>
                <a:gd name="T11" fmla="*/ 7 h 86"/>
                <a:gd name="T12" fmla="*/ 8 w 41"/>
                <a:gd name="T13" fmla="*/ 6 h 86"/>
                <a:gd name="T14" fmla="*/ 9 w 41"/>
                <a:gd name="T15" fmla="*/ 5 h 86"/>
                <a:gd name="T16" fmla="*/ 11 w 41"/>
                <a:gd name="T17" fmla="*/ 5 h 86"/>
                <a:gd name="T18" fmla="*/ 13 w 41"/>
                <a:gd name="T19" fmla="*/ 5 h 86"/>
                <a:gd name="T20" fmla="*/ 14 w 41"/>
                <a:gd name="T21" fmla="*/ 5 h 86"/>
                <a:gd name="T22" fmla="*/ 14 w 41"/>
                <a:gd name="T23" fmla="*/ 1 h 86"/>
                <a:gd name="T24" fmla="*/ 12 w 41"/>
                <a:gd name="T25" fmla="*/ 0 h 86"/>
                <a:gd name="T26" fmla="*/ 11 w 41"/>
                <a:gd name="T27" fmla="*/ 1 h 86"/>
                <a:gd name="T28" fmla="*/ 10 w 41"/>
                <a:gd name="T29" fmla="*/ 1 h 86"/>
                <a:gd name="T30" fmla="*/ 8 w 41"/>
                <a:gd name="T31" fmla="*/ 2 h 86"/>
                <a:gd name="T32" fmla="*/ 6 w 41"/>
                <a:gd name="T33" fmla="*/ 3 h 86"/>
                <a:gd name="T34" fmla="*/ 4 w 41"/>
                <a:gd name="T35" fmla="*/ 6 h 86"/>
                <a:gd name="T36" fmla="*/ 4 w 41"/>
                <a:gd name="T37" fmla="*/ 1 h 86"/>
                <a:gd name="T38" fmla="*/ 0 w 41"/>
                <a:gd name="T39" fmla="*/ 1 h 86"/>
                <a:gd name="T40" fmla="*/ 0 w 41"/>
                <a:gd name="T41" fmla="*/ 29 h 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
                <a:gd name="T64" fmla="*/ 0 h 86"/>
                <a:gd name="T65" fmla="*/ 41 w 41"/>
                <a:gd name="T66" fmla="*/ 86 h 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 h="86">
                  <a:moveTo>
                    <a:pt x="0" y="86"/>
                  </a:moveTo>
                  <a:lnTo>
                    <a:pt x="14" y="86"/>
                  </a:lnTo>
                  <a:lnTo>
                    <a:pt x="14" y="40"/>
                  </a:lnTo>
                  <a:lnTo>
                    <a:pt x="16" y="30"/>
                  </a:lnTo>
                  <a:lnTo>
                    <a:pt x="17" y="25"/>
                  </a:lnTo>
                  <a:lnTo>
                    <a:pt x="19" y="21"/>
                  </a:lnTo>
                  <a:lnTo>
                    <a:pt x="23" y="19"/>
                  </a:lnTo>
                  <a:lnTo>
                    <a:pt x="26" y="16"/>
                  </a:lnTo>
                  <a:lnTo>
                    <a:pt x="32" y="16"/>
                  </a:lnTo>
                  <a:lnTo>
                    <a:pt x="37" y="15"/>
                  </a:lnTo>
                  <a:lnTo>
                    <a:pt x="41" y="16"/>
                  </a:lnTo>
                  <a:lnTo>
                    <a:pt x="41" y="2"/>
                  </a:lnTo>
                  <a:lnTo>
                    <a:pt x="36" y="0"/>
                  </a:lnTo>
                  <a:lnTo>
                    <a:pt x="32" y="2"/>
                  </a:lnTo>
                  <a:lnTo>
                    <a:pt x="29" y="2"/>
                  </a:lnTo>
                  <a:lnTo>
                    <a:pt x="23" y="5"/>
                  </a:lnTo>
                  <a:lnTo>
                    <a:pt x="17" y="10"/>
                  </a:lnTo>
                  <a:lnTo>
                    <a:pt x="13" y="18"/>
                  </a:lnTo>
                  <a:lnTo>
                    <a:pt x="13" y="3"/>
                  </a:lnTo>
                  <a:lnTo>
                    <a:pt x="0" y="3"/>
                  </a:lnTo>
                  <a:lnTo>
                    <a:pt x="0" y="86"/>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6" name="Freeform 16">
              <a:extLst>
                <a:ext uri="{FF2B5EF4-FFF2-40B4-BE49-F238E27FC236}">
                  <a16:creationId xmlns:a16="http://schemas.microsoft.com/office/drawing/2014/main" id="{8C975D85-CE09-436D-AFF2-D2091F26022A}"/>
                </a:ext>
              </a:extLst>
            </p:cNvPr>
            <p:cNvSpPr>
              <a:spLocks/>
            </p:cNvSpPr>
            <p:nvPr/>
          </p:nvSpPr>
          <p:spPr bwMode="auto">
            <a:xfrm>
              <a:off x="676" y="3980"/>
              <a:ext cx="26" cy="38"/>
            </a:xfrm>
            <a:custGeom>
              <a:avLst/>
              <a:gdLst>
                <a:gd name="T0" fmla="*/ 0 w 79"/>
                <a:gd name="T1" fmla="*/ 38 h 116"/>
                <a:gd name="T2" fmla="*/ 6 w 79"/>
                <a:gd name="T3" fmla="*/ 38 h 116"/>
                <a:gd name="T4" fmla="*/ 6 w 79"/>
                <a:gd name="T5" fmla="*/ 21 h 116"/>
                <a:gd name="T6" fmla="*/ 23 w 79"/>
                <a:gd name="T7" fmla="*/ 21 h 116"/>
                <a:gd name="T8" fmla="*/ 23 w 79"/>
                <a:gd name="T9" fmla="*/ 16 h 116"/>
                <a:gd name="T10" fmla="*/ 6 w 79"/>
                <a:gd name="T11" fmla="*/ 16 h 116"/>
                <a:gd name="T12" fmla="*/ 6 w 79"/>
                <a:gd name="T13" fmla="*/ 5 h 116"/>
                <a:gd name="T14" fmla="*/ 26 w 79"/>
                <a:gd name="T15" fmla="*/ 5 h 116"/>
                <a:gd name="T16" fmla="*/ 26 w 79"/>
                <a:gd name="T17" fmla="*/ 0 h 116"/>
                <a:gd name="T18" fmla="*/ 0 w 79"/>
                <a:gd name="T19" fmla="*/ 0 h 116"/>
                <a:gd name="T20" fmla="*/ 0 w 79"/>
                <a:gd name="T21" fmla="*/ 38 h 1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9"/>
                <a:gd name="T34" fmla="*/ 0 h 116"/>
                <a:gd name="T35" fmla="*/ 79 w 79"/>
                <a:gd name="T36" fmla="*/ 116 h 1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9" h="116">
                  <a:moveTo>
                    <a:pt x="0" y="116"/>
                  </a:moveTo>
                  <a:lnTo>
                    <a:pt x="17" y="116"/>
                  </a:lnTo>
                  <a:lnTo>
                    <a:pt x="17" y="63"/>
                  </a:lnTo>
                  <a:lnTo>
                    <a:pt x="71" y="63"/>
                  </a:lnTo>
                  <a:lnTo>
                    <a:pt x="71" y="48"/>
                  </a:lnTo>
                  <a:lnTo>
                    <a:pt x="17" y="48"/>
                  </a:lnTo>
                  <a:lnTo>
                    <a:pt x="17" y="15"/>
                  </a:lnTo>
                  <a:lnTo>
                    <a:pt x="79" y="15"/>
                  </a:lnTo>
                  <a:lnTo>
                    <a:pt x="79" y="0"/>
                  </a:lnTo>
                  <a:lnTo>
                    <a:pt x="0" y="0"/>
                  </a:lnTo>
                  <a:lnTo>
                    <a:pt x="0" y="116"/>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7" name="Freeform 17">
              <a:extLst>
                <a:ext uri="{FF2B5EF4-FFF2-40B4-BE49-F238E27FC236}">
                  <a16:creationId xmlns:a16="http://schemas.microsoft.com/office/drawing/2014/main" id="{FA1032B4-D10E-4D19-AF3A-25804F90C90F}"/>
                </a:ext>
              </a:extLst>
            </p:cNvPr>
            <p:cNvSpPr>
              <a:spLocks/>
            </p:cNvSpPr>
            <p:nvPr/>
          </p:nvSpPr>
          <p:spPr bwMode="auto">
            <a:xfrm>
              <a:off x="709" y="3989"/>
              <a:ext cx="25" cy="30"/>
            </a:xfrm>
            <a:custGeom>
              <a:avLst/>
              <a:gdLst>
                <a:gd name="T0" fmla="*/ 20 w 77"/>
                <a:gd name="T1" fmla="*/ 20 h 89"/>
                <a:gd name="T2" fmla="*/ 19 w 77"/>
                <a:gd name="T3" fmla="*/ 23 h 89"/>
                <a:gd name="T4" fmla="*/ 18 w 77"/>
                <a:gd name="T5" fmla="*/ 25 h 89"/>
                <a:gd name="T6" fmla="*/ 15 w 77"/>
                <a:gd name="T7" fmla="*/ 26 h 89"/>
                <a:gd name="T8" fmla="*/ 14 w 77"/>
                <a:gd name="T9" fmla="*/ 26 h 89"/>
                <a:gd name="T10" fmla="*/ 13 w 77"/>
                <a:gd name="T11" fmla="*/ 26 h 89"/>
                <a:gd name="T12" fmla="*/ 11 w 77"/>
                <a:gd name="T13" fmla="*/ 26 h 89"/>
                <a:gd name="T14" fmla="*/ 9 w 77"/>
                <a:gd name="T15" fmla="*/ 25 h 89"/>
                <a:gd name="T16" fmla="*/ 8 w 77"/>
                <a:gd name="T17" fmla="*/ 25 h 89"/>
                <a:gd name="T18" fmla="*/ 7 w 77"/>
                <a:gd name="T19" fmla="*/ 24 h 89"/>
                <a:gd name="T20" fmla="*/ 6 w 77"/>
                <a:gd name="T21" fmla="*/ 22 h 89"/>
                <a:gd name="T22" fmla="*/ 5 w 77"/>
                <a:gd name="T23" fmla="*/ 21 h 89"/>
                <a:gd name="T24" fmla="*/ 5 w 77"/>
                <a:gd name="T25" fmla="*/ 17 h 89"/>
                <a:gd name="T26" fmla="*/ 25 w 77"/>
                <a:gd name="T27" fmla="*/ 17 h 89"/>
                <a:gd name="T28" fmla="*/ 25 w 77"/>
                <a:gd name="T29" fmla="*/ 15 h 89"/>
                <a:gd name="T30" fmla="*/ 25 w 77"/>
                <a:gd name="T31" fmla="*/ 11 h 89"/>
                <a:gd name="T32" fmla="*/ 24 w 77"/>
                <a:gd name="T33" fmla="*/ 8 h 89"/>
                <a:gd name="T34" fmla="*/ 23 w 77"/>
                <a:gd name="T35" fmla="*/ 6 h 89"/>
                <a:gd name="T36" fmla="*/ 22 w 77"/>
                <a:gd name="T37" fmla="*/ 4 h 89"/>
                <a:gd name="T38" fmla="*/ 13 w 77"/>
                <a:gd name="T39" fmla="*/ 4 h 89"/>
                <a:gd name="T40" fmla="*/ 14 w 77"/>
                <a:gd name="T41" fmla="*/ 5 h 89"/>
                <a:gd name="T42" fmla="*/ 16 w 77"/>
                <a:gd name="T43" fmla="*/ 5 h 89"/>
                <a:gd name="T44" fmla="*/ 18 w 77"/>
                <a:gd name="T45" fmla="*/ 6 h 89"/>
                <a:gd name="T46" fmla="*/ 19 w 77"/>
                <a:gd name="T47" fmla="*/ 9 h 89"/>
                <a:gd name="T48" fmla="*/ 20 w 77"/>
                <a:gd name="T49" fmla="*/ 13 h 89"/>
                <a:gd name="T50" fmla="*/ 5 w 77"/>
                <a:gd name="T51" fmla="*/ 13 h 89"/>
                <a:gd name="T52" fmla="*/ 5 w 77"/>
                <a:gd name="T53" fmla="*/ 11 h 89"/>
                <a:gd name="T54" fmla="*/ 6 w 77"/>
                <a:gd name="T55" fmla="*/ 9 h 89"/>
                <a:gd name="T56" fmla="*/ 6 w 77"/>
                <a:gd name="T57" fmla="*/ 8 h 89"/>
                <a:gd name="T58" fmla="*/ 7 w 77"/>
                <a:gd name="T59" fmla="*/ 6 h 89"/>
                <a:gd name="T60" fmla="*/ 9 w 77"/>
                <a:gd name="T61" fmla="*/ 5 h 89"/>
                <a:gd name="T62" fmla="*/ 11 w 77"/>
                <a:gd name="T63" fmla="*/ 5 h 89"/>
                <a:gd name="T64" fmla="*/ 13 w 77"/>
                <a:gd name="T65" fmla="*/ 4 h 89"/>
                <a:gd name="T66" fmla="*/ 22 w 77"/>
                <a:gd name="T67" fmla="*/ 4 h 89"/>
                <a:gd name="T68" fmla="*/ 21 w 77"/>
                <a:gd name="T69" fmla="*/ 4 h 89"/>
                <a:gd name="T70" fmla="*/ 19 w 77"/>
                <a:gd name="T71" fmla="*/ 3 h 89"/>
                <a:gd name="T72" fmla="*/ 18 w 77"/>
                <a:gd name="T73" fmla="*/ 1 h 89"/>
                <a:gd name="T74" fmla="*/ 15 w 77"/>
                <a:gd name="T75" fmla="*/ 1 h 89"/>
                <a:gd name="T76" fmla="*/ 13 w 77"/>
                <a:gd name="T77" fmla="*/ 0 h 89"/>
                <a:gd name="T78" fmla="*/ 9 w 77"/>
                <a:gd name="T79" fmla="*/ 1 h 89"/>
                <a:gd name="T80" fmla="*/ 7 w 77"/>
                <a:gd name="T81" fmla="*/ 1 h 89"/>
                <a:gd name="T82" fmla="*/ 5 w 77"/>
                <a:gd name="T83" fmla="*/ 3 h 89"/>
                <a:gd name="T84" fmla="*/ 3 w 77"/>
                <a:gd name="T85" fmla="*/ 4 h 89"/>
                <a:gd name="T86" fmla="*/ 2 w 77"/>
                <a:gd name="T87" fmla="*/ 6 h 89"/>
                <a:gd name="T88" fmla="*/ 1 w 77"/>
                <a:gd name="T89" fmla="*/ 9 h 89"/>
                <a:gd name="T90" fmla="*/ 0 w 77"/>
                <a:gd name="T91" fmla="*/ 12 h 89"/>
                <a:gd name="T92" fmla="*/ 0 w 77"/>
                <a:gd name="T93" fmla="*/ 16 h 89"/>
                <a:gd name="T94" fmla="*/ 0 w 77"/>
                <a:gd name="T95" fmla="*/ 19 h 89"/>
                <a:gd name="T96" fmla="*/ 1 w 77"/>
                <a:gd name="T97" fmla="*/ 22 h 89"/>
                <a:gd name="T98" fmla="*/ 2 w 77"/>
                <a:gd name="T99" fmla="*/ 24 h 89"/>
                <a:gd name="T100" fmla="*/ 3 w 77"/>
                <a:gd name="T101" fmla="*/ 26 h 89"/>
                <a:gd name="T102" fmla="*/ 5 w 77"/>
                <a:gd name="T103" fmla="*/ 28 h 89"/>
                <a:gd name="T104" fmla="*/ 7 w 77"/>
                <a:gd name="T105" fmla="*/ 29 h 89"/>
                <a:gd name="T106" fmla="*/ 9 w 77"/>
                <a:gd name="T107" fmla="*/ 30 h 89"/>
                <a:gd name="T108" fmla="*/ 13 w 77"/>
                <a:gd name="T109" fmla="*/ 30 h 89"/>
                <a:gd name="T110" fmla="*/ 17 w 77"/>
                <a:gd name="T111" fmla="*/ 29 h 89"/>
                <a:gd name="T112" fmla="*/ 19 w 77"/>
                <a:gd name="T113" fmla="*/ 29 h 89"/>
                <a:gd name="T114" fmla="*/ 20 w 77"/>
                <a:gd name="T115" fmla="*/ 27 h 89"/>
                <a:gd name="T116" fmla="*/ 23 w 77"/>
                <a:gd name="T117" fmla="*/ 25 h 89"/>
                <a:gd name="T118" fmla="*/ 24 w 77"/>
                <a:gd name="T119" fmla="*/ 22 h 89"/>
                <a:gd name="T120" fmla="*/ 25 w 77"/>
                <a:gd name="T121" fmla="*/ 20 h 89"/>
                <a:gd name="T122" fmla="*/ 20 w 77"/>
                <a:gd name="T123" fmla="*/ 20 h 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7"/>
                <a:gd name="T187" fmla="*/ 0 h 89"/>
                <a:gd name="T188" fmla="*/ 77 w 77"/>
                <a:gd name="T189" fmla="*/ 89 h 8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7" h="89">
                  <a:moveTo>
                    <a:pt x="62" y="60"/>
                  </a:moveTo>
                  <a:lnTo>
                    <a:pt x="59" y="68"/>
                  </a:lnTo>
                  <a:lnTo>
                    <a:pt x="54" y="73"/>
                  </a:lnTo>
                  <a:lnTo>
                    <a:pt x="47" y="76"/>
                  </a:lnTo>
                  <a:lnTo>
                    <a:pt x="44" y="76"/>
                  </a:lnTo>
                  <a:lnTo>
                    <a:pt x="40" y="78"/>
                  </a:lnTo>
                  <a:lnTo>
                    <a:pt x="34" y="76"/>
                  </a:lnTo>
                  <a:lnTo>
                    <a:pt x="29" y="75"/>
                  </a:lnTo>
                  <a:lnTo>
                    <a:pt x="24" y="73"/>
                  </a:lnTo>
                  <a:lnTo>
                    <a:pt x="21" y="70"/>
                  </a:lnTo>
                  <a:lnTo>
                    <a:pt x="18" y="66"/>
                  </a:lnTo>
                  <a:lnTo>
                    <a:pt x="16" y="61"/>
                  </a:lnTo>
                  <a:lnTo>
                    <a:pt x="15" y="50"/>
                  </a:lnTo>
                  <a:lnTo>
                    <a:pt x="76" y="50"/>
                  </a:lnTo>
                  <a:lnTo>
                    <a:pt x="77" y="44"/>
                  </a:lnTo>
                  <a:lnTo>
                    <a:pt x="76" y="34"/>
                  </a:lnTo>
                  <a:lnTo>
                    <a:pt x="74" y="25"/>
                  </a:lnTo>
                  <a:lnTo>
                    <a:pt x="71" y="18"/>
                  </a:lnTo>
                  <a:lnTo>
                    <a:pt x="68" y="13"/>
                  </a:lnTo>
                  <a:lnTo>
                    <a:pt x="39" y="13"/>
                  </a:lnTo>
                  <a:lnTo>
                    <a:pt x="44" y="14"/>
                  </a:lnTo>
                  <a:lnTo>
                    <a:pt x="48" y="15"/>
                  </a:lnTo>
                  <a:lnTo>
                    <a:pt x="56" y="19"/>
                  </a:lnTo>
                  <a:lnTo>
                    <a:pt x="60" y="28"/>
                  </a:lnTo>
                  <a:lnTo>
                    <a:pt x="62" y="38"/>
                  </a:lnTo>
                  <a:lnTo>
                    <a:pt x="15" y="38"/>
                  </a:lnTo>
                  <a:lnTo>
                    <a:pt x="15" y="33"/>
                  </a:lnTo>
                  <a:lnTo>
                    <a:pt x="17" y="28"/>
                  </a:lnTo>
                  <a:lnTo>
                    <a:pt x="20" y="23"/>
                  </a:lnTo>
                  <a:lnTo>
                    <a:pt x="21" y="19"/>
                  </a:lnTo>
                  <a:lnTo>
                    <a:pt x="29" y="15"/>
                  </a:lnTo>
                  <a:lnTo>
                    <a:pt x="34" y="14"/>
                  </a:lnTo>
                  <a:lnTo>
                    <a:pt x="39" y="13"/>
                  </a:lnTo>
                  <a:lnTo>
                    <a:pt x="68" y="13"/>
                  </a:lnTo>
                  <a:lnTo>
                    <a:pt x="66" y="13"/>
                  </a:lnTo>
                  <a:lnTo>
                    <a:pt x="60" y="8"/>
                  </a:lnTo>
                  <a:lnTo>
                    <a:pt x="54" y="4"/>
                  </a:lnTo>
                  <a:lnTo>
                    <a:pt x="46" y="2"/>
                  </a:lnTo>
                  <a:lnTo>
                    <a:pt x="39" y="0"/>
                  </a:lnTo>
                  <a:lnTo>
                    <a:pt x="29" y="2"/>
                  </a:lnTo>
                  <a:lnTo>
                    <a:pt x="22" y="4"/>
                  </a:lnTo>
                  <a:lnTo>
                    <a:pt x="16" y="8"/>
                  </a:lnTo>
                  <a:lnTo>
                    <a:pt x="10" y="13"/>
                  </a:lnTo>
                  <a:lnTo>
                    <a:pt x="5" y="19"/>
                  </a:lnTo>
                  <a:lnTo>
                    <a:pt x="3" y="28"/>
                  </a:lnTo>
                  <a:lnTo>
                    <a:pt x="0" y="36"/>
                  </a:lnTo>
                  <a:lnTo>
                    <a:pt x="0" y="46"/>
                  </a:lnTo>
                  <a:lnTo>
                    <a:pt x="0" y="55"/>
                  </a:lnTo>
                  <a:lnTo>
                    <a:pt x="3" y="64"/>
                  </a:lnTo>
                  <a:lnTo>
                    <a:pt x="5" y="71"/>
                  </a:lnTo>
                  <a:lnTo>
                    <a:pt x="10" y="78"/>
                  </a:lnTo>
                  <a:lnTo>
                    <a:pt x="16" y="83"/>
                  </a:lnTo>
                  <a:lnTo>
                    <a:pt x="22" y="86"/>
                  </a:lnTo>
                  <a:lnTo>
                    <a:pt x="29" y="89"/>
                  </a:lnTo>
                  <a:lnTo>
                    <a:pt x="39" y="89"/>
                  </a:lnTo>
                  <a:lnTo>
                    <a:pt x="52" y="86"/>
                  </a:lnTo>
                  <a:lnTo>
                    <a:pt x="58" y="85"/>
                  </a:lnTo>
                  <a:lnTo>
                    <a:pt x="63" y="81"/>
                  </a:lnTo>
                  <a:lnTo>
                    <a:pt x="71" y="73"/>
                  </a:lnTo>
                  <a:lnTo>
                    <a:pt x="74" y="66"/>
                  </a:lnTo>
                  <a:lnTo>
                    <a:pt x="76" y="60"/>
                  </a:lnTo>
                  <a:lnTo>
                    <a:pt x="62" y="6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8" name="Freeform 18">
              <a:extLst>
                <a:ext uri="{FF2B5EF4-FFF2-40B4-BE49-F238E27FC236}">
                  <a16:creationId xmlns:a16="http://schemas.microsoft.com/office/drawing/2014/main" id="{1D9C007C-5D80-4AC9-8DF7-F2836FBFD194}"/>
                </a:ext>
              </a:extLst>
            </p:cNvPr>
            <p:cNvSpPr>
              <a:spLocks/>
            </p:cNvSpPr>
            <p:nvPr/>
          </p:nvSpPr>
          <p:spPr bwMode="auto">
            <a:xfrm>
              <a:off x="744" y="3989"/>
              <a:ext cx="13" cy="29"/>
            </a:xfrm>
            <a:custGeom>
              <a:avLst/>
              <a:gdLst>
                <a:gd name="T0" fmla="*/ 0 w 41"/>
                <a:gd name="T1" fmla="*/ 29 h 86"/>
                <a:gd name="T2" fmla="*/ 4 w 41"/>
                <a:gd name="T3" fmla="*/ 29 h 86"/>
                <a:gd name="T4" fmla="*/ 4 w 41"/>
                <a:gd name="T5" fmla="*/ 13 h 86"/>
                <a:gd name="T6" fmla="*/ 5 w 41"/>
                <a:gd name="T7" fmla="*/ 10 h 86"/>
                <a:gd name="T8" fmla="*/ 5 w 41"/>
                <a:gd name="T9" fmla="*/ 8 h 86"/>
                <a:gd name="T10" fmla="*/ 6 w 41"/>
                <a:gd name="T11" fmla="*/ 7 h 86"/>
                <a:gd name="T12" fmla="*/ 7 w 41"/>
                <a:gd name="T13" fmla="*/ 6 h 86"/>
                <a:gd name="T14" fmla="*/ 8 w 41"/>
                <a:gd name="T15" fmla="*/ 5 h 86"/>
                <a:gd name="T16" fmla="*/ 10 w 41"/>
                <a:gd name="T17" fmla="*/ 5 h 86"/>
                <a:gd name="T18" fmla="*/ 12 w 41"/>
                <a:gd name="T19" fmla="*/ 5 h 86"/>
                <a:gd name="T20" fmla="*/ 13 w 41"/>
                <a:gd name="T21" fmla="*/ 5 h 86"/>
                <a:gd name="T22" fmla="*/ 13 w 41"/>
                <a:gd name="T23" fmla="*/ 1 h 86"/>
                <a:gd name="T24" fmla="*/ 11 w 41"/>
                <a:gd name="T25" fmla="*/ 0 h 86"/>
                <a:gd name="T26" fmla="*/ 10 w 41"/>
                <a:gd name="T27" fmla="*/ 1 h 86"/>
                <a:gd name="T28" fmla="*/ 9 w 41"/>
                <a:gd name="T29" fmla="*/ 1 h 86"/>
                <a:gd name="T30" fmla="*/ 7 w 41"/>
                <a:gd name="T31" fmla="*/ 2 h 86"/>
                <a:gd name="T32" fmla="*/ 5 w 41"/>
                <a:gd name="T33" fmla="*/ 3 h 86"/>
                <a:gd name="T34" fmla="*/ 4 w 41"/>
                <a:gd name="T35" fmla="*/ 6 h 86"/>
                <a:gd name="T36" fmla="*/ 4 w 41"/>
                <a:gd name="T37" fmla="*/ 1 h 86"/>
                <a:gd name="T38" fmla="*/ 0 w 41"/>
                <a:gd name="T39" fmla="*/ 1 h 86"/>
                <a:gd name="T40" fmla="*/ 0 w 41"/>
                <a:gd name="T41" fmla="*/ 29 h 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
                <a:gd name="T64" fmla="*/ 0 h 86"/>
                <a:gd name="T65" fmla="*/ 41 w 41"/>
                <a:gd name="T66" fmla="*/ 86 h 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 h="86">
                  <a:moveTo>
                    <a:pt x="0" y="86"/>
                  </a:moveTo>
                  <a:lnTo>
                    <a:pt x="14" y="86"/>
                  </a:lnTo>
                  <a:lnTo>
                    <a:pt x="14" y="40"/>
                  </a:lnTo>
                  <a:lnTo>
                    <a:pt x="16" y="30"/>
                  </a:lnTo>
                  <a:lnTo>
                    <a:pt x="17" y="25"/>
                  </a:lnTo>
                  <a:lnTo>
                    <a:pt x="19" y="21"/>
                  </a:lnTo>
                  <a:lnTo>
                    <a:pt x="23" y="19"/>
                  </a:lnTo>
                  <a:lnTo>
                    <a:pt x="26" y="16"/>
                  </a:lnTo>
                  <a:lnTo>
                    <a:pt x="31" y="16"/>
                  </a:lnTo>
                  <a:lnTo>
                    <a:pt x="37" y="15"/>
                  </a:lnTo>
                  <a:lnTo>
                    <a:pt x="41" y="16"/>
                  </a:lnTo>
                  <a:lnTo>
                    <a:pt x="41" y="2"/>
                  </a:lnTo>
                  <a:lnTo>
                    <a:pt x="36" y="0"/>
                  </a:lnTo>
                  <a:lnTo>
                    <a:pt x="32" y="2"/>
                  </a:lnTo>
                  <a:lnTo>
                    <a:pt x="29" y="2"/>
                  </a:lnTo>
                  <a:lnTo>
                    <a:pt x="23" y="5"/>
                  </a:lnTo>
                  <a:lnTo>
                    <a:pt x="17" y="10"/>
                  </a:lnTo>
                  <a:lnTo>
                    <a:pt x="13" y="18"/>
                  </a:lnTo>
                  <a:lnTo>
                    <a:pt x="13" y="3"/>
                  </a:lnTo>
                  <a:lnTo>
                    <a:pt x="0" y="3"/>
                  </a:lnTo>
                  <a:lnTo>
                    <a:pt x="0" y="86"/>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59" name="Freeform 19">
              <a:extLst>
                <a:ext uri="{FF2B5EF4-FFF2-40B4-BE49-F238E27FC236}">
                  <a16:creationId xmlns:a16="http://schemas.microsoft.com/office/drawing/2014/main" id="{28A88824-41A3-4365-A420-3D483C4C4F46}"/>
                </a:ext>
              </a:extLst>
            </p:cNvPr>
            <p:cNvSpPr>
              <a:spLocks/>
            </p:cNvSpPr>
            <p:nvPr/>
          </p:nvSpPr>
          <p:spPr bwMode="auto">
            <a:xfrm>
              <a:off x="766" y="3989"/>
              <a:ext cx="13" cy="29"/>
            </a:xfrm>
            <a:custGeom>
              <a:avLst/>
              <a:gdLst>
                <a:gd name="T0" fmla="*/ 0 w 41"/>
                <a:gd name="T1" fmla="*/ 29 h 86"/>
                <a:gd name="T2" fmla="*/ 4 w 41"/>
                <a:gd name="T3" fmla="*/ 29 h 86"/>
                <a:gd name="T4" fmla="*/ 4 w 41"/>
                <a:gd name="T5" fmla="*/ 13 h 86"/>
                <a:gd name="T6" fmla="*/ 5 w 41"/>
                <a:gd name="T7" fmla="*/ 10 h 86"/>
                <a:gd name="T8" fmla="*/ 5 w 41"/>
                <a:gd name="T9" fmla="*/ 8 h 86"/>
                <a:gd name="T10" fmla="*/ 6 w 41"/>
                <a:gd name="T11" fmla="*/ 7 h 86"/>
                <a:gd name="T12" fmla="*/ 7 w 41"/>
                <a:gd name="T13" fmla="*/ 6 h 86"/>
                <a:gd name="T14" fmla="*/ 9 w 41"/>
                <a:gd name="T15" fmla="*/ 5 h 86"/>
                <a:gd name="T16" fmla="*/ 10 w 41"/>
                <a:gd name="T17" fmla="*/ 5 h 86"/>
                <a:gd name="T18" fmla="*/ 12 w 41"/>
                <a:gd name="T19" fmla="*/ 5 h 86"/>
                <a:gd name="T20" fmla="*/ 13 w 41"/>
                <a:gd name="T21" fmla="*/ 5 h 86"/>
                <a:gd name="T22" fmla="*/ 13 w 41"/>
                <a:gd name="T23" fmla="*/ 1 h 86"/>
                <a:gd name="T24" fmla="*/ 11 w 41"/>
                <a:gd name="T25" fmla="*/ 0 h 86"/>
                <a:gd name="T26" fmla="*/ 10 w 41"/>
                <a:gd name="T27" fmla="*/ 1 h 86"/>
                <a:gd name="T28" fmla="*/ 9 w 41"/>
                <a:gd name="T29" fmla="*/ 1 h 86"/>
                <a:gd name="T30" fmla="*/ 7 w 41"/>
                <a:gd name="T31" fmla="*/ 2 h 86"/>
                <a:gd name="T32" fmla="*/ 5 w 41"/>
                <a:gd name="T33" fmla="*/ 3 h 86"/>
                <a:gd name="T34" fmla="*/ 4 w 41"/>
                <a:gd name="T35" fmla="*/ 6 h 86"/>
                <a:gd name="T36" fmla="*/ 4 w 41"/>
                <a:gd name="T37" fmla="*/ 1 h 86"/>
                <a:gd name="T38" fmla="*/ 0 w 41"/>
                <a:gd name="T39" fmla="*/ 1 h 86"/>
                <a:gd name="T40" fmla="*/ 0 w 41"/>
                <a:gd name="T41" fmla="*/ 29 h 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
                <a:gd name="T64" fmla="*/ 0 h 86"/>
                <a:gd name="T65" fmla="*/ 41 w 41"/>
                <a:gd name="T66" fmla="*/ 86 h 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 h="86">
                  <a:moveTo>
                    <a:pt x="0" y="86"/>
                  </a:moveTo>
                  <a:lnTo>
                    <a:pt x="14" y="86"/>
                  </a:lnTo>
                  <a:lnTo>
                    <a:pt x="14" y="40"/>
                  </a:lnTo>
                  <a:lnTo>
                    <a:pt x="16" y="30"/>
                  </a:lnTo>
                  <a:lnTo>
                    <a:pt x="17" y="25"/>
                  </a:lnTo>
                  <a:lnTo>
                    <a:pt x="20" y="21"/>
                  </a:lnTo>
                  <a:lnTo>
                    <a:pt x="23" y="19"/>
                  </a:lnTo>
                  <a:lnTo>
                    <a:pt x="28" y="16"/>
                  </a:lnTo>
                  <a:lnTo>
                    <a:pt x="31" y="16"/>
                  </a:lnTo>
                  <a:lnTo>
                    <a:pt x="37" y="15"/>
                  </a:lnTo>
                  <a:lnTo>
                    <a:pt x="41" y="16"/>
                  </a:lnTo>
                  <a:lnTo>
                    <a:pt x="41" y="2"/>
                  </a:lnTo>
                  <a:lnTo>
                    <a:pt x="36" y="0"/>
                  </a:lnTo>
                  <a:lnTo>
                    <a:pt x="32" y="2"/>
                  </a:lnTo>
                  <a:lnTo>
                    <a:pt x="29" y="2"/>
                  </a:lnTo>
                  <a:lnTo>
                    <a:pt x="23" y="5"/>
                  </a:lnTo>
                  <a:lnTo>
                    <a:pt x="17" y="10"/>
                  </a:lnTo>
                  <a:lnTo>
                    <a:pt x="13" y="18"/>
                  </a:lnTo>
                  <a:lnTo>
                    <a:pt x="13" y="3"/>
                  </a:lnTo>
                  <a:lnTo>
                    <a:pt x="0" y="3"/>
                  </a:lnTo>
                  <a:lnTo>
                    <a:pt x="0" y="86"/>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60" name="Freeform 20">
              <a:extLst>
                <a:ext uri="{FF2B5EF4-FFF2-40B4-BE49-F238E27FC236}">
                  <a16:creationId xmlns:a16="http://schemas.microsoft.com/office/drawing/2014/main" id="{86C52802-6075-47DB-907F-3F5B53DE3D6F}"/>
                </a:ext>
              </a:extLst>
            </p:cNvPr>
            <p:cNvSpPr>
              <a:spLocks/>
            </p:cNvSpPr>
            <p:nvPr/>
          </p:nvSpPr>
          <p:spPr bwMode="auto">
            <a:xfrm>
              <a:off x="786" y="3989"/>
              <a:ext cx="26" cy="30"/>
            </a:xfrm>
            <a:custGeom>
              <a:avLst/>
              <a:gdLst>
                <a:gd name="T0" fmla="*/ 21 w 77"/>
                <a:gd name="T1" fmla="*/ 20 h 89"/>
                <a:gd name="T2" fmla="*/ 20 w 77"/>
                <a:gd name="T3" fmla="*/ 23 h 89"/>
                <a:gd name="T4" fmla="*/ 18 w 77"/>
                <a:gd name="T5" fmla="*/ 25 h 89"/>
                <a:gd name="T6" fmla="*/ 16 w 77"/>
                <a:gd name="T7" fmla="*/ 26 h 89"/>
                <a:gd name="T8" fmla="*/ 15 w 77"/>
                <a:gd name="T9" fmla="*/ 26 h 89"/>
                <a:gd name="T10" fmla="*/ 14 w 77"/>
                <a:gd name="T11" fmla="*/ 26 h 89"/>
                <a:gd name="T12" fmla="*/ 11 w 77"/>
                <a:gd name="T13" fmla="*/ 26 h 89"/>
                <a:gd name="T14" fmla="*/ 10 w 77"/>
                <a:gd name="T15" fmla="*/ 25 h 89"/>
                <a:gd name="T16" fmla="*/ 9 w 77"/>
                <a:gd name="T17" fmla="*/ 25 h 89"/>
                <a:gd name="T18" fmla="*/ 7 w 77"/>
                <a:gd name="T19" fmla="*/ 24 h 89"/>
                <a:gd name="T20" fmla="*/ 6 w 77"/>
                <a:gd name="T21" fmla="*/ 22 h 89"/>
                <a:gd name="T22" fmla="*/ 5 w 77"/>
                <a:gd name="T23" fmla="*/ 21 h 89"/>
                <a:gd name="T24" fmla="*/ 5 w 77"/>
                <a:gd name="T25" fmla="*/ 17 h 89"/>
                <a:gd name="T26" fmla="*/ 26 w 77"/>
                <a:gd name="T27" fmla="*/ 17 h 89"/>
                <a:gd name="T28" fmla="*/ 26 w 77"/>
                <a:gd name="T29" fmla="*/ 15 h 89"/>
                <a:gd name="T30" fmla="*/ 26 w 77"/>
                <a:gd name="T31" fmla="*/ 11 h 89"/>
                <a:gd name="T32" fmla="*/ 25 w 77"/>
                <a:gd name="T33" fmla="*/ 8 h 89"/>
                <a:gd name="T34" fmla="*/ 24 w 77"/>
                <a:gd name="T35" fmla="*/ 6 h 89"/>
                <a:gd name="T36" fmla="*/ 23 w 77"/>
                <a:gd name="T37" fmla="*/ 4 h 89"/>
                <a:gd name="T38" fmla="*/ 14 w 77"/>
                <a:gd name="T39" fmla="*/ 4 h 89"/>
                <a:gd name="T40" fmla="*/ 15 w 77"/>
                <a:gd name="T41" fmla="*/ 5 h 89"/>
                <a:gd name="T42" fmla="*/ 16 w 77"/>
                <a:gd name="T43" fmla="*/ 5 h 89"/>
                <a:gd name="T44" fmla="*/ 19 w 77"/>
                <a:gd name="T45" fmla="*/ 6 h 89"/>
                <a:gd name="T46" fmla="*/ 20 w 77"/>
                <a:gd name="T47" fmla="*/ 9 h 89"/>
                <a:gd name="T48" fmla="*/ 21 w 77"/>
                <a:gd name="T49" fmla="*/ 13 h 89"/>
                <a:gd name="T50" fmla="*/ 5 w 77"/>
                <a:gd name="T51" fmla="*/ 13 h 89"/>
                <a:gd name="T52" fmla="*/ 5 w 77"/>
                <a:gd name="T53" fmla="*/ 11 h 89"/>
                <a:gd name="T54" fmla="*/ 6 w 77"/>
                <a:gd name="T55" fmla="*/ 9 h 89"/>
                <a:gd name="T56" fmla="*/ 7 w 77"/>
                <a:gd name="T57" fmla="*/ 8 h 89"/>
                <a:gd name="T58" fmla="*/ 7 w 77"/>
                <a:gd name="T59" fmla="*/ 6 h 89"/>
                <a:gd name="T60" fmla="*/ 10 w 77"/>
                <a:gd name="T61" fmla="*/ 5 h 89"/>
                <a:gd name="T62" fmla="*/ 11 w 77"/>
                <a:gd name="T63" fmla="*/ 5 h 89"/>
                <a:gd name="T64" fmla="*/ 14 w 77"/>
                <a:gd name="T65" fmla="*/ 4 h 89"/>
                <a:gd name="T66" fmla="*/ 23 w 77"/>
                <a:gd name="T67" fmla="*/ 4 h 89"/>
                <a:gd name="T68" fmla="*/ 22 w 77"/>
                <a:gd name="T69" fmla="*/ 4 h 89"/>
                <a:gd name="T70" fmla="*/ 21 w 77"/>
                <a:gd name="T71" fmla="*/ 3 h 89"/>
                <a:gd name="T72" fmla="*/ 18 w 77"/>
                <a:gd name="T73" fmla="*/ 1 h 89"/>
                <a:gd name="T74" fmla="*/ 16 w 77"/>
                <a:gd name="T75" fmla="*/ 1 h 89"/>
                <a:gd name="T76" fmla="*/ 13 w 77"/>
                <a:gd name="T77" fmla="*/ 0 h 89"/>
                <a:gd name="T78" fmla="*/ 10 w 77"/>
                <a:gd name="T79" fmla="*/ 1 h 89"/>
                <a:gd name="T80" fmla="*/ 8 w 77"/>
                <a:gd name="T81" fmla="*/ 1 h 89"/>
                <a:gd name="T82" fmla="*/ 5 w 77"/>
                <a:gd name="T83" fmla="*/ 3 h 89"/>
                <a:gd name="T84" fmla="*/ 3 w 77"/>
                <a:gd name="T85" fmla="*/ 4 h 89"/>
                <a:gd name="T86" fmla="*/ 2 w 77"/>
                <a:gd name="T87" fmla="*/ 6 h 89"/>
                <a:gd name="T88" fmla="*/ 1 w 77"/>
                <a:gd name="T89" fmla="*/ 9 h 89"/>
                <a:gd name="T90" fmla="*/ 0 w 77"/>
                <a:gd name="T91" fmla="*/ 12 h 89"/>
                <a:gd name="T92" fmla="*/ 0 w 77"/>
                <a:gd name="T93" fmla="*/ 16 h 89"/>
                <a:gd name="T94" fmla="*/ 0 w 77"/>
                <a:gd name="T95" fmla="*/ 19 h 89"/>
                <a:gd name="T96" fmla="*/ 1 w 77"/>
                <a:gd name="T97" fmla="*/ 22 h 89"/>
                <a:gd name="T98" fmla="*/ 2 w 77"/>
                <a:gd name="T99" fmla="*/ 24 h 89"/>
                <a:gd name="T100" fmla="*/ 3 w 77"/>
                <a:gd name="T101" fmla="*/ 26 h 89"/>
                <a:gd name="T102" fmla="*/ 5 w 77"/>
                <a:gd name="T103" fmla="*/ 28 h 89"/>
                <a:gd name="T104" fmla="*/ 8 w 77"/>
                <a:gd name="T105" fmla="*/ 29 h 89"/>
                <a:gd name="T106" fmla="*/ 10 w 77"/>
                <a:gd name="T107" fmla="*/ 30 h 89"/>
                <a:gd name="T108" fmla="*/ 13 w 77"/>
                <a:gd name="T109" fmla="*/ 30 h 89"/>
                <a:gd name="T110" fmla="*/ 18 w 77"/>
                <a:gd name="T111" fmla="*/ 29 h 89"/>
                <a:gd name="T112" fmla="*/ 20 w 77"/>
                <a:gd name="T113" fmla="*/ 29 h 89"/>
                <a:gd name="T114" fmla="*/ 22 w 77"/>
                <a:gd name="T115" fmla="*/ 27 h 89"/>
                <a:gd name="T116" fmla="*/ 24 w 77"/>
                <a:gd name="T117" fmla="*/ 25 h 89"/>
                <a:gd name="T118" fmla="*/ 25 w 77"/>
                <a:gd name="T119" fmla="*/ 22 h 89"/>
                <a:gd name="T120" fmla="*/ 26 w 77"/>
                <a:gd name="T121" fmla="*/ 20 h 89"/>
                <a:gd name="T122" fmla="*/ 21 w 77"/>
                <a:gd name="T123" fmla="*/ 20 h 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7"/>
                <a:gd name="T187" fmla="*/ 0 h 89"/>
                <a:gd name="T188" fmla="*/ 77 w 77"/>
                <a:gd name="T189" fmla="*/ 89 h 8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7" h="89">
                  <a:moveTo>
                    <a:pt x="62" y="60"/>
                  </a:moveTo>
                  <a:lnTo>
                    <a:pt x="59" y="68"/>
                  </a:lnTo>
                  <a:lnTo>
                    <a:pt x="54" y="73"/>
                  </a:lnTo>
                  <a:lnTo>
                    <a:pt x="47" y="76"/>
                  </a:lnTo>
                  <a:lnTo>
                    <a:pt x="45" y="76"/>
                  </a:lnTo>
                  <a:lnTo>
                    <a:pt x="40" y="78"/>
                  </a:lnTo>
                  <a:lnTo>
                    <a:pt x="34" y="76"/>
                  </a:lnTo>
                  <a:lnTo>
                    <a:pt x="29" y="75"/>
                  </a:lnTo>
                  <a:lnTo>
                    <a:pt x="26" y="73"/>
                  </a:lnTo>
                  <a:lnTo>
                    <a:pt x="22" y="70"/>
                  </a:lnTo>
                  <a:lnTo>
                    <a:pt x="18" y="66"/>
                  </a:lnTo>
                  <a:lnTo>
                    <a:pt x="16" y="61"/>
                  </a:lnTo>
                  <a:lnTo>
                    <a:pt x="15" y="50"/>
                  </a:lnTo>
                  <a:lnTo>
                    <a:pt x="77" y="50"/>
                  </a:lnTo>
                  <a:lnTo>
                    <a:pt x="77" y="44"/>
                  </a:lnTo>
                  <a:lnTo>
                    <a:pt x="77" y="34"/>
                  </a:lnTo>
                  <a:lnTo>
                    <a:pt x="75" y="25"/>
                  </a:lnTo>
                  <a:lnTo>
                    <a:pt x="71" y="18"/>
                  </a:lnTo>
                  <a:lnTo>
                    <a:pt x="68" y="13"/>
                  </a:lnTo>
                  <a:lnTo>
                    <a:pt x="40" y="13"/>
                  </a:lnTo>
                  <a:lnTo>
                    <a:pt x="45" y="14"/>
                  </a:lnTo>
                  <a:lnTo>
                    <a:pt x="48" y="15"/>
                  </a:lnTo>
                  <a:lnTo>
                    <a:pt x="56" y="19"/>
                  </a:lnTo>
                  <a:lnTo>
                    <a:pt x="60" y="28"/>
                  </a:lnTo>
                  <a:lnTo>
                    <a:pt x="63" y="38"/>
                  </a:lnTo>
                  <a:lnTo>
                    <a:pt x="15" y="38"/>
                  </a:lnTo>
                  <a:lnTo>
                    <a:pt x="15" y="33"/>
                  </a:lnTo>
                  <a:lnTo>
                    <a:pt x="17" y="28"/>
                  </a:lnTo>
                  <a:lnTo>
                    <a:pt x="20" y="23"/>
                  </a:lnTo>
                  <a:lnTo>
                    <a:pt x="22" y="19"/>
                  </a:lnTo>
                  <a:lnTo>
                    <a:pt x="29" y="15"/>
                  </a:lnTo>
                  <a:lnTo>
                    <a:pt x="34" y="14"/>
                  </a:lnTo>
                  <a:lnTo>
                    <a:pt x="40" y="13"/>
                  </a:lnTo>
                  <a:lnTo>
                    <a:pt x="68" y="13"/>
                  </a:lnTo>
                  <a:lnTo>
                    <a:pt x="66" y="13"/>
                  </a:lnTo>
                  <a:lnTo>
                    <a:pt x="62" y="8"/>
                  </a:lnTo>
                  <a:lnTo>
                    <a:pt x="54" y="4"/>
                  </a:lnTo>
                  <a:lnTo>
                    <a:pt x="47" y="2"/>
                  </a:lnTo>
                  <a:lnTo>
                    <a:pt x="39" y="0"/>
                  </a:lnTo>
                  <a:lnTo>
                    <a:pt x="29" y="2"/>
                  </a:lnTo>
                  <a:lnTo>
                    <a:pt x="23" y="4"/>
                  </a:lnTo>
                  <a:lnTo>
                    <a:pt x="16" y="8"/>
                  </a:lnTo>
                  <a:lnTo>
                    <a:pt x="10" y="13"/>
                  </a:lnTo>
                  <a:lnTo>
                    <a:pt x="5" y="19"/>
                  </a:lnTo>
                  <a:lnTo>
                    <a:pt x="3" y="28"/>
                  </a:lnTo>
                  <a:lnTo>
                    <a:pt x="0" y="36"/>
                  </a:lnTo>
                  <a:lnTo>
                    <a:pt x="0" y="46"/>
                  </a:lnTo>
                  <a:lnTo>
                    <a:pt x="0" y="55"/>
                  </a:lnTo>
                  <a:lnTo>
                    <a:pt x="3" y="64"/>
                  </a:lnTo>
                  <a:lnTo>
                    <a:pt x="5" y="71"/>
                  </a:lnTo>
                  <a:lnTo>
                    <a:pt x="10" y="78"/>
                  </a:lnTo>
                  <a:lnTo>
                    <a:pt x="16" y="83"/>
                  </a:lnTo>
                  <a:lnTo>
                    <a:pt x="23" y="86"/>
                  </a:lnTo>
                  <a:lnTo>
                    <a:pt x="29" y="89"/>
                  </a:lnTo>
                  <a:lnTo>
                    <a:pt x="39" y="89"/>
                  </a:lnTo>
                  <a:lnTo>
                    <a:pt x="52" y="86"/>
                  </a:lnTo>
                  <a:lnTo>
                    <a:pt x="58" y="85"/>
                  </a:lnTo>
                  <a:lnTo>
                    <a:pt x="64" y="81"/>
                  </a:lnTo>
                  <a:lnTo>
                    <a:pt x="71" y="73"/>
                  </a:lnTo>
                  <a:lnTo>
                    <a:pt x="75" y="66"/>
                  </a:lnTo>
                  <a:lnTo>
                    <a:pt x="76" y="60"/>
                  </a:lnTo>
                  <a:lnTo>
                    <a:pt x="62" y="6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61" name="Rectangle 21">
              <a:extLst>
                <a:ext uri="{FF2B5EF4-FFF2-40B4-BE49-F238E27FC236}">
                  <a16:creationId xmlns:a16="http://schemas.microsoft.com/office/drawing/2014/main" id="{3EA2BAB8-DAF1-4C48-912F-178F4E76D62D}"/>
                </a:ext>
              </a:extLst>
            </p:cNvPr>
            <p:cNvSpPr>
              <a:spLocks noChangeArrowheads="1"/>
            </p:cNvSpPr>
            <p:nvPr/>
          </p:nvSpPr>
          <p:spPr bwMode="auto">
            <a:xfrm>
              <a:off x="821" y="3990"/>
              <a:ext cx="5" cy="28"/>
            </a:xfrm>
            <a:prstGeom prst="rect">
              <a:avLst/>
            </a:prstGeom>
            <a:noFill/>
            <a:ln w="9525">
              <a:solidFill>
                <a:srgbClr val="FAFD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662" name="Rectangle 22">
              <a:extLst>
                <a:ext uri="{FF2B5EF4-FFF2-40B4-BE49-F238E27FC236}">
                  <a16:creationId xmlns:a16="http://schemas.microsoft.com/office/drawing/2014/main" id="{0CC42313-D154-4FC6-99BD-87221F250F03}"/>
                </a:ext>
              </a:extLst>
            </p:cNvPr>
            <p:cNvSpPr>
              <a:spLocks noChangeArrowheads="1"/>
            </p:cNvSpPr>
            <p:nvPr/>
          </p:nvSpPr>
          <p:spPr bwMode="auto">
            <a:xfrm>
              <a:off x="821" y="3980"/>
              <a:ext cx="5" cy="5"/>
            </a:xfrm>
            <a:prstGeom prst="rect">
              <a:avLst/>
            </a:prstGeom>
            <a:noFill/>
            <a:ln w="9525">
              <a:solidFill>
                <a:srgbClr val="FAFD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663" name="Freeform 23">
              <a:extLst>
                <a:ext uri="{FF2B5EF4-FFF2-40B4-BE49-F238E27FC236}">
                  <a16:creationId xmlns:a16="http://schemas.microsoft.com/office/drawing/2014/main" id="{E6C43703-A5BB-4E15-8A3B-37ED6DA51567}"/>
                </a:ext>
              </a:extLst>
            </p:cNvPr>
            <p:cNvSpPr>
              <a:spLocks/>
            </p:cNvSpPr>
            <p:nvPr/>
          </p:nvSpPr>
          <p:spPr bwMode="auto">
            <a:xfrm>
              <a:off x="838" y="3989"/>
              <a:ext cx="13" cy="29"/>
            </a:xfrm>
            <a:custGeom>
              <a:avLst/>
              <a:gdLst>
                <a:gd name="T0" fmla="*/ 0 w 41"/>
                <a:gd name="T1" fmla="*/ 29 h 86"/>
                <a:gd name="T2" fmla="*/ 4 w 41"/>
                <a:gd name="T3" fmla="*/ 29 h 86"/>
                <a:gd name="T4" fmla="*/ 4 w 41"/>
                <a:gd name="T5" fmla="*/ 13 h 86"/>
                <a:gd name="T6" fmla="*/ 5 w 41"/>
                <a:gd name="T7" fmla="*/ 10 h 86"/>
                <a:gd name="T8" fmla="*/ 5 w 41"/>
                <a:gd name="T9" fmla="*/ 8 h 86"/>
                <a:gd name="T10" fmla="*/ 6 w 41"/>
                <a:gd name="T11" fmla="*/ 7 h 86"/>
                <a:gd name="T12" fmla="*/ 7 w 41"/>
                <a:gd name="T13" fmla="*/ 6 h 86"/>
                <a:gd name="T14" fmla="*/ 9 w 41"/>
                <a:gd name="T15" fmla="*/ 5 h 86"/>
                <a:gd name="T16" fmla="*/ 10 w 41"/>
                <a:gd name="T17" fmla="*/ 5 h 86"/>
                <a:gd name="T18" fmla="*/ 12 w 41"/>
                <a:gd name="T19" fmla="*/ 5 h 86"/>
                <a:gd name="T20" fmla="*/ 13 w 41"/>
                <a:gd name="T21" fmla="*/ 5 h 86"/>
                <a:gd name="T22" fmla="*/ 13 w 41"/>
                <a:gd name="T23" fmla="*/ 1 h 86"/>
                <a:gd name="T24" fmla="*/ 11 w 41"/>
                <a:gd name="T25" fmla="*/ 0 h 86"/>
                <a:gd name="T26" fmla="*/ 10 w 41"/>
                <a:gd name="T27" fmla="*/ 1 h 86"/>
                <a:gd name="T28" fmla="*/ 9 w 41"/>
                <a:gd name="T29" fmla="*/ 1 h 86"/>
                <a:gd name="T30" fmla="*/ 7 w 41"/>
                <a:gd name="T31" fmla="*/ 2 h 86"/>
                <a:gd name="T32" fmla="*/ 5 w 41"/>
                <a:gd name="T33" fmla="*/ 3 h 86"/>
                <a:gd name="T34" fmla="*/ 4 w 41"/>
                <a:gd name="T35" fmla="*/ 6 h 86"/>
                <a:gd name="T36" fmla="*/ 4 w 41"/>
                <a:gd name="T37" fmla="*/ 1 h 86"/>
                <a:gd name="T38" fmla="*/ 0 w 41"/>
                <a:gd name="T39" fmla="*/ 1 h 86"/>
                <a:gd name="T40" fmla="*/ 0 w 41"/>
                <a:gd name="T41" fmla="*/ 29 h 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
                <a:gd name="T64" fmla="*/ 0 h 86"/>
                <a:gd name="T65" fmla="*/ 41 w 41"/>
                <a:gd name="T66" fmla="*/ 86 h 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 h="86">
                  <a:moveTo>
                    <a:pt x="0" y="86"/>
                  </a:moveTo>
                  <a:lnTo>
                    <a:pt x="13" y="86"/>
                  </a:lnTo>
                  <a:lnTo>
                    <a:pt x="13" y="40"/>
                  </a:lnTo>
                  <a:lnTo>
                    <a:pt x="15" y="30"/>
                  </a:lnTo>
                  <a:lnTo>
                    <a:pt x="17" y="25"/>
                  </a:lnTo>
                  <a:lnTo>
                    <a:pt x="19" y="21"/>
                  </a:lnTo>
                  <a:lnTo>
                    <a:pt x="23" y="19"/>
                  </a:lnTo>
                  <a:lnTo>
                    <a:pt x="27" y="16"/>
                  </a:lnTo>
                  <a:lnTo>
                    <a:pt x="31" y="16"/>
                  </a:lnTo>
                  <a:lnTo>
                    <a:pt x="37" y="15"/>
                  </a:lnTo>
                  <a:lnTo>
                    <a:pt x="41" y="16"/>
                  </a:lnTo>
                  <a:lnTo>
                    <a:pt x="41" y="2"/>
                  </a:lnTo>
                  <a:lnTo>
                    <a:pt x="36" y="0"/>
                  </a:lnTo>
                  <a:lnTo>
                    <a:pt x="33" y="2"/>
                  </a:lnTo>
                  <a:lnTo>
                    <a:pt x="29" y="2"/>
                  </a:lnTo>
                  <a:lnTo>
                    <a:pt x="22" y="5"/>
                  </a:lnTo>
                  <a:lnTo>
                    <a:pt x="17" y="10"/>
                  </a:lnTo>
                  <a:lnTo>
                    <a:pt x="13" y="18"/>
                  </a:lnTo>
                  <a:lnTo>
                    <a:pt x="13" y="3"/>
                  </a:lnTo>
                  <a:lnTo>
                    <a:pt x="0" y="3"/>
                  </a:lnTo>
                  <a:lnTo>
                    <a:pt x="0" y="86"/>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64" name="Freeform 24">
              <a:extLst>
                <a:ext uri="{FF2B5EF4-FFF2-40B4-BE49-F238E27FC236}">
                  <a16:creationId xmlns:a16="http://schemas.microsoft.com/office/drawing/2014/main" id="{A2109F05-23A7-4026-B7A8-EEB2DCF62850}"/>
                </a:ext>
              </a:extLst>
            </p:cNvPr>
            <p:cNvSpPr>
              <a:spLocks/>
            </p:cNvSpPr>
            <p:nvPr/>
          </p:nvSpPr>
          <p:spPr bwMode="auto">
            <a:xfrm>
              <a:off x="858" y="3989"/>
              <a:ext cx="27" cy="30"/>
            </a:xfrm>
            <a:custGeom>
              <a:avLst/>
              <a:gdLst>
                <a:gd name="T0" fmla="*/ 19 w 81"/>
                <a:gd name="T1" fmla="*/ 26 h 89"/>
                <a:gd name="T2" fmla="*/ 20 w 81"/>
                <a:gd name="T3" fmla="*/ 29 h 89"/>
                <a:gd name="T4" fmla="*/ 24 w 81"/>
                <a:gd name="T5" fmla="*/ 30 h 89"/>
                <a:gd name="T6" fmla="*/ 27 w 81"/>
                <a:gd name="T7" fmla="*/ 26 h 89"/>
                <a:gd name="T8" fmla="*/ 24 w 81"/>
                <a:gd name="T9" fmla="*/ 26 h 89"/>
                <a:gd name="T10" fmla="*/ 24 w 81"/>
                <a:gd name="T11" fmla="*/ 23 h 89"/>
                <a:gd name="T12" fmla="*/ 19 w 81"/>
                <a:gd name="T13" fmla="*/ 15 h 89"/>
                <a:gd name="T14" fmla="*/ 19 w 81"/>
                <a:gd name="T15" fmla="*/ 21 h 89"/>
                <a:gd name="T16" fmla="*/ 17 w 81"/>
                <a:gd name="T17" fmla="*/ 23 h 89"/>
                <a:gd name="T18" fmla="*/ 15 w 81"/>
                <a:gd name="T19" fmla="*/ 25 h 89"/>
                <a:gd name="T20" fmla="*/ 10 w 81"/>
                <a:gd name="T21" fmla="*/ 26 h 89"/>
                <a:gd name="T22" fmla="*/ 6 w 81"/>
                <a:gd name="T23" fmla="*/ 25 h 89"/>
                <a:gd name="T24" fmla="*/ 5 w 81"/>
                <a:gd name="T25" fmla="*/ 22 h 89"/>
                <a:gd name="T26" fmla="*/ 5 w 81"/>
                <a:gd name="T27" fmla="*/ 20 h 89"/>
                <a:gd name="T28" fmla="*/ 8 w 81"/>
                <a:gd name="T29" fmla="*/ 17 h 89"/>
                <a:gd name="T30" fmla="*/ 15 w 81"/>
                <a:gd name="T31" fmla="*/ 16 h 89"/>
                <a:gd name="T32" fmla="*/ 19 w 81"/>
                <a:gd name="T33" fmla="*/ 15 h 89"/>
                <a:gd name="T34" fmla="*/ 24 w 81"/>
                <a:gd name="T35" fmla="*/ 9 h 89"/>
                <a:gd name="T36" fmla="*/ 23 w 81"/>
                <a:gd name="T37" fmla="*/ 5 h 89"/>
                <a:gd name="T38" fmla="*/ 21 w 81"/>
                <a:gd name="T39" fmla="*/ 3 h 89"/>
                <a:gd name="T40" fmla="*/ 18 w 81"/>
                <a:gd name="T41" fmla="*/ 1 h 89"/>
                <a:gd name="T42" fmla="*/ 13 w 81"/>
                <a:gd name="T43" fmla="*/ 0 h 89"/>
                <a:gd name="T44" fmla="*/ 8 w 81"/>
                <a:gd name="T45" fmla="*/ 1 h 89"/>
                <a:gd name="T46" fmla="*/ 4 w 81"/>
                <a:gd name="T47" fmla="*/ 3 h 89"/>
                <a:gd name="T48" fmla="*/ 2 w 81"/>
                <a:gd name="T49" fmla="*/ 5 h 89"/>
                <a:gd name="T50" fmla="*/ 2 w 81"/>
                <a:gd name="T51" fmla="*/ 9 h 89"/>
                <a:gd name="T52" fmla="*/ 6 w 81"/>
                <a:gd name="T53" fmla="*/ 10 h 89"/>
                <a:gd name="T54" fmla="*/ 6 w 81"/>
                <a:gd name="T55" fmla="*/ 7 h 89"/>
                <a:gd name="T56" fmla="*/ 10 w 81"/>
                <a:gd name="T57" fmla="*/ 5 h 89"/>
                <a:gd name="T58" fmla="*/ 12 w 81"/>
                <a:gd name="T59" fmla="*/ 4 h 89"/>
                <a:gd name="T60" fmla="*/ 17 w 81"/>
                <a:gd name="T61" fmla="*/ 5 h 89"/>
                <a:gd name="T62" fmla="*/ 19 w 81"/>
                <a:gd name="T63" fmla="*/ 8 h 89"/>
                <a:gd name="T64" fmla="*/ 18 w 81"/>
                <a:gd name="T65" fmla="*/ 11 h 89"/>
                <a:gd name="T66" fmla="*/ 15 w 81"/>
                <a:gd name="T67" fmla="*/ 12 h 89"/>
                <a:gd name="T68" fmla="*/ 5 w 81"/>
                <a:gd name="T69" fmla="*/ 14 h 89"/>
                <a:gd name="T70" fmla="*/ 2 w 81"/>
                <a:gd name="T71" fmla="*/ 16 h 89"/>
                <a:gd name="T72" fmla="*/ 0 w 81"/>
                <a:gd name="T73" fmla="*/ 22 h 89"/>
                <a:gd name="T74" fmla="*/ 1 w 81"/>
                <a:gd name="T75" fmla="*/ 25 h 89"/>
                <a:gd name="T76" fmla="*/ 2 w 81"/>
                <a:gd name="T77" fmla="*/ 28 h 89"/>
                <a:gd name="T78" fmla="*/ 7 w 81"/>
                <a:gd name="T79" fmla="*/ 30 h 89"/>
                <a:gd name="T80" fmla="*/ 12 w 81"/>
                <a:gd name="T81" fmla="*/ 30 h 89"/>
                <a:gd name="T82" fmla="*/ 17 w 81"/>
                <a:gd name="T83" fmla="*/ 27 h 8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1"/>
                <a:gd name="T127" fmla="*/ 0 h 89"/>
                <a:gd name="T128" fmla="*/ 81 w 81"/>
                <a:gd name="T129" fmla="*/ 89 h 8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1" h="89">
                  <a:moveTo>
                    <a:pt x="58" y="75"/>
                  </a:moveTo>
                  <a:lnTo>
                    <a:pt x="58" y="76"/>
                  </a:lnTo>
                  <a:lnTo>
                    <a:pt x="59" y="81"/>
                  </a:lnTo>
                  <a:lnTo>
                    <a:pt x="61" y="85"/>
                  </a:lnTo>
                  <a:lnTo>
                    <a:pt x="66" y="88"/>
                  </a:lnTo>
                  <a:lnTo>
                    <a:pt x="72" y="88"/>
                  </a:lnTo>
                  <a:lnTo>
                    <a:pt x="81" y="88"/>
                  </a:lnTo>
                  <a:lnTo>
                    <a:pt x="81" y="76"/>
                  </a:lnTo>
                  <a:lnTo>
                    <a:pt x="77" y="78"/>
                  </a:lnTo>
                  <a:lnTo>
                    <a:pt x="73" y="76"/>
                  </a:lnTo>
                  <a:lnTo>
                    <a:pt x="72" y="75"/>
                  </a:lnTo>
                  <a:lnTo>
                    <a:pt x="71" y="69"/>
                  </a:lnTo>
                  <a:lnTo>
                    <a:pt x="71" y="44"/>
                  </a:lnTo>
                  <a:lnTo>
                    <a:pt x="57" y="44"/>
                  </a:lnTo>
                  <a:lnTo>
                    <a:pt x="57" y="56"/>
                  </a:lnTo>
                  <a:lnTo>
                    <a:pt x="57" y="61"/>
                  </a:lnTo>
                  <a:lnTo>
                    <a:pt x="54" y="65"/>
                  </a:lnTo>
                  <a:lnTo>
                    <a:pt x="52" y="69"/>
                  </a:lnTo>
                  <a:lnTo>
                    <a:pt x="48" y="71"/>
                  </a:lnTo>
                  <a:lnTo>
                    <a:pt x="46" y="74"/>
                  </a:lnTo>
                  <a:lnTo>
                    <a:pt x="41" y="75"/>
                  </a:lnTo>
                  <a:lnTo>
                    <a:pt x="29" y="78"/>
                  </a:lnTo>
                  <a:lnTo>
                    <a:pt x="24" y="76"/>
                  </a:lnTo>
                  <a:lnTo>
                    <a:pt x="18" y="74"/>
                  </a:lnTo>
                  <a:lnTo>
                    <a:pt x="16" y="70"/>
                  </a:lnTo>
                  <a:lnTo>
                    <a:pt x="16" y="66"/>
                  </a:lnTo>
                  <a:lnTo>
                    <a:pt x="15" y="64"/>
                  </a:lnTo>
                  <a:lnTo>
                    <a:pt x="16" y="59"/>
                  </a:lnTo>
                  <a:lnTo>
                    <a:pt x="18" y="55"/>
                  </a:lnTo>
                  <a:lnTo>
                    <a:pt x="23" y="51"/>
                  </a:lnTo>
                  <a:lnTo>
                    <a:pt x="29" y="50"/>
                  </a:lnTo>
                  <a:lnTo>
                    <a:pt x="45" y="48"/>
                  </a:lnTo>
                  <a:lnTo>
                    <a:pt x="51" y="46"/>
                  </a:lnTo>
                  <a:lnTo>
                    <a:pt x="57" y="44"/>
                  </a:lnTo>
                  <a:lnTo>
                    <a:pt x="71" y="44"/>
                  </a:lnTo>
                  <a:lnTo>
                    <a:pt x="71" y="26"/>
                  </a:lnTo>
                  <a:lnTo>
                    <a:pt x="71" y="20"/>
                  </a:lnTo>
                  <a:lnTo>
                    <a:pt x="70" y="15"/>
                  </a:lnTo>
                  <a:lnTo>
                    <a:pt x="67" y="10"/>
                  </a:lnTo>
                  <a:lnTo>
                    <a:pt x="64" y="8"/>
                  </a:lnTo>
                  <a:lnTo>
                    <a:pt x="59" y="4"/>
                  </a:lnTo>
                  <a:lnTo>
                    <a:pt x="53" y="2"/>
                  </a:lnTo>
                  <a:lnTo>
                    <a:pt x="46" y="2"/>
                  </a:lnTo>
                  <a:lnTo>
                    <a:pt x="39" y="0"/>
                  </a:lnTo>
                  <a:lnTo>
                    <a:pt x="30" y="2"/>
                  </a:lnTo>
                  <a:lnTo>
                    <a:pt x="24" y="3"/>
                  </a:lnTo>
                  <a:lnTo>
                    <a:pt x="18" y="5"/>
                  </a:lnTo>
                  <a:lnTo>
                    <a:pt x="13" y="8"/>
                  </a:lnTo>
                  <a:lnTo>
                    <a:pt x="9" y="13"/>
                  </a:lnTo>
                  <a:lnTo>
                    <a:pt x="7" y="16"/>
                  </a:lnTo>
                  <a:lnTo>
                    <a:pt x="5" y="21"/>
                  </a:lnTo>
                  <a:lnTo>
                    <a:pt x="5" y="28"/>
                  </a:lnTo>
                  <a:lnTo>
                    <a:pt x="5" y="29"/>
                  </a:lnTo>
                  <a:lnTo>
                    <a:pt x="18" y="29"/>
                  </a:lnTo>
                  <a:lnTo>
                    <a:pt x="18" y="25"/>
                  </a:lnTo>
                  <a:lnTo>
                    <a:pt x="19" y="21"/>
                  </a:lnTo>
                  <a:lnTo>
                    <a:pt x="23" y="16"/>
                  </a:lnTo>
                  <a:lnTo>
                    <a:pt x="29" y="14"/>
                  </a:lnTo>
                  <a:lnTo>
                    <a:pt x="33" y="14"/>
                  </a:lnTo>
                  <a:lnTo>
                    <a:pt x="37" y="13"/>
                  </a:lnTo>
                  <a:lnTo>
                    <a:pt x="46" y="14"/>
                  </a:lnTo>
                  <a:lnTo>
                    <a:pt x="52" y="16"/>
                  </a:lnTo>
                  <a:lnTo>
                    <a:pt x="55" y="20"/>
                  </a:lnTo>
                  <a:lnTo>
                    <a:pt x="57" y="25"/>
                  </a:lnTo>
                  <a:lnTo>
                    <a:pt x="57" y="33"/>
                  </a:lnTo>
                  <a:lnTo>
                    <a:pt x="55" y="34"/>
                  </a:lnTo>
                  <a:lnTo>
                    <a:pt x="53" y="35"/>
                  </a:lnTo>
                  <a:lnTo>
                    <a:pt x="45" y="36"/>
                  </a:lnTo>
                  <a:lnTo>
                    <a:pt x="29" y="38"/>
                  </a:lnTo>
                  <a:lnTo>
                    <a:pt x="16" y="41"/>
                  </a:lnTo>
                  <a:lnTo>
                    <a:pt x="11" y="43"/>
                  </a:lnTo>
                  <a:lnTo>
                    <a:pt x="7" y="46"/>
                  </a:lnTo>
                  <a:lnTo>
                    <a:pt x="3" y="54"/>
                  </a:lnTo>
                  <a:lnTo>
                    <a:pt x="0" y="64"/>
                  </a:lnTo>
                  <a:lnTo>
                    <a:pt x="0" y="70"/>
                  </a:lnTo>
                  <a:lnTo>
                    <a:pt x="3" y="75"/>
                  </a:lnTo>
                  <a:lnTo>
                    <a:pt x="5" y="79"/>
                  </a:lnTo>
                  <a:lnTo>
                    <a:pt x="7" y="83"/>
                  </a:lnTo>
                  <a:lnTo>
                    <a:pt x="16" y="88"/>
                  </a:lnTo>
                  <a:lnTo>
                    <a:pt x="22" y="89"/>
                  </a:lnTo>
                  <a:lnTo>
                    <a:pt x="28" y="89"/>
                  </a:lnTo>
                  <a:lnTo>
                    <a:pt x="36" y="88"/>
                  </a:lnTo>
                  <a:lnTo>
                    <a:pt x="43" y="86"/>
                  </a:lnTo>
                  <a:lnTo>
                    <a:pt x="51" y="81"/>
                  </a:lnTo>
                  <a:lnTo>
                    <a:pt x="58" y="7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65" name="Freeform 25">
              <a:extLst>
                <a:ext uri="{FF2B5EF4-FFF2-40B4-BE49-F238E27FC236}">
                  <a16:creationId xmlns:a16="http://schemas.microsoft.com/office/drawing/2014/main" id="{FC45396C-40A4-44BD-8DAB-619B57DFD8A1}"/>
                </a:ext>
              </a:extLst>
            </p:cNvPr>
            <p:cNvSpPr>
              <a:spLocks/>
            </p:cNvSpPr>
            <p:nvPr/>
          </p:nvSpPr>
          <p:spPr bwMode="auto">
            <a:xfrm>
              <a:off x="895" y="3980"/>
              <a:ext cx="12" cy="49"/>
            </a:xfrm>
            <a:custGeom>
              <a:avLst/>
              <a:gdLst>
                <a:gd name="T0" fmla="*/ 9 w 37"/>
                <a:gd name="T1" fmla="*/ 49 h 149"/>
                <a:gd name="T2" fmla="*/ 12 w 37"/>
                <a:gd name="T3" fmla="*/ 49 h 149"/>
                <a:gd name="T4" fmla="*/ 9 w 37"/>
                <a:gd name="T5" fmla="*/ 43 h 149"/>
                <a:gd name="T6" fmla="*/ 6 w 37"/>
                <a:gd name="T7" fmla="*/ 37 h 149"/>
                <a:gd name="T8" fmla="*/ 6 w 37"/>
                <a:gd name="T9" fmla="*/ 31 h 149"/>
                <a:gd name="T10" fmla="*/ 5 w 37"/>
                <a:gd name="T11" fmla="*/ 28 h 149"/>
                <a:gd name="T12" fmla="*/ 5 w 37"/>
                <a:gd name="T13" fmla="*/ 24 h 149"/>
                <a:gd name="T14" fmla="*/ 5 w 37"/>
                <a:gd name="T15" fmla="*/ 22 h 149"/>
                <a:gd name="T16" fmla="*/ 6 w 37"/>
                <a:gd name="T17" fmla="*/ 18 h 149"/>
                <a:gd name="T18" fmla="*/ 6 w 37"/>
                <a:gd name="T19" fmla="*/ 12 h 149"/>
                <a:gd name="T20" fmla="*/ 9 w 37"/>
                <a:gd name="T21" fmla="*/ 6 h 149"/>
                <a:gd name="T22" fmla="*/ 12 w 37"/>
                <a:gd name="T23" fmla="*/ 0 h 149"/>
                <a:gd name="T24" fmla="*/ 9 w 37"/>
                <a:gd name="T25" fmla="*/ 0 h 149"/>
                <a:gd name="T26" fmla="*/ 5 w 37"/>
                <a:gd name="T27" fmla="*/ 6 h 149"/>
                <a:gd name="T28" fmla="*/ 3 w 37"/>
                <a:gd name="T29" fmla="*/ 9 h 149"/>
                <a:gd name="T30" fmla="*/ 2 w 37"/>
                <a:gd name="T31" fmla="*/ 12 h 149"/>
                <a:gd name="T32" fmla="*/ 1 w 37"/>
                <a:gd name="T33" fmla="*/ 14 h 149"/>
                <a:gd name="T34" fmla="*/ 1 w 37"/>
                <a:gd name="T35" fmla="*/ 18 h 149"/>
                <a:gd name="T36" fmla="*/ 0 w 37"/>
                <a:gd name="T37" fmla="*/ 24 h 149"/>
                <a:gd name="T38" fmla="*/ 1 w 37"/>
                <a:gd name="T39" fmla="*/ 31 h 149"/>
                <a:gd name="T40" fmla="*/ 1 w 37"/>
                <a:gd name="T41" fmla="*/ 34 h 149"/>
                <a:gd name="T42" fmla="*/ 2 w 37"/>
                <a:gd name="T43" fmla="*/ 37 h 149"/>
                <a:gd name="T44" fmla="*/ 5 w 37"/>
                <a:gd name="T45" fmla="*/ 43 h 149"/>
                <a:gd name="T46" fmla="*/ 9 w 37"/>
                <a:gd name="T47" fmla="*/ 49 h 1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7"/>
                <a:gd name="T73" fmla="*/ 0 h 149"/>
                <a:gd name="T74" fmla="*/ 37 w 37"/>
                <a:gd name="T75" fmla="*/ 149 h 1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7" h="149">
                  <a:moveTo>
                    <a:pt x="27" y="149"/>
                  </a:moveTo>
                  <a:lnTo>
                    <a:pt x="37" y="149"/>
                  </a:lnTo>
                  <a:lnTo>
                    <a:pt x="27" y="131"/>
                  </a:lnTo>
                  <a:lnTo>
                    <a:pt x="20" y="112"/>
                  </a:lnTo>
                  <a:lnTo>
                    <a:pt x="17" y="93"/>
                  </a:lnTo>
                  <a:lnTo>
                    <a:pt x="15" y="84"/>
                  </a:lnTo>
                  <a:lnTo>
                    <a:pt x="15" y="74"/>
                  </a:lnTo>
                  <a:lnTo>
                    <a:pt x="15" y="66"/>
                  </a:lnTo>
                  <a:lnTo>
                    <a:pt x="17" y="56"/>
                  </a:lnTo>
                  <a:lnTo>
                    <a:pt x="20" y="37"/>
                  </a:lnTo>
                  <a:lnTo>
                    <a:pt x="27" y="18"/>
                  </a:lnTo>
                  <a:lnTo>
                    <a:pt x="37" y="0"/>
                  </a:lnTo>
                  <a:lnTo>
                    <a:pt x="27" y="0"/>
                  </a:lnTo>
                  <a:lnTo>
                    <a:pt x="15" y="18"/>
                  </a:lnTo>
                  <a:lnTo>
                    <a:pt x="10" y="27"/>
                  </a:lnTo>
                  <a:lnTo>
                    <a:pt x="7" y="36"/>
                  </a:lnTo>
                  <a:lnTo>
                    <a:pt x="4" y="44"/>
                  </a:lnTo>
                  <a:lnTo>
                    <a:pt x="2" y="56"/>
                  </a:lnTo>
                  <a:lnTo>
                    <a:pt x="0" y="74"/>
                  </a:lnTo>
                  <a:lnTo>
                    <a:pt x="2" y="94"/>
                  </a:lnTo>
                  <a:lnTo>
                    <a:pt x="4" y="104"/>
                  </a:lnTo>
                  <a:lnTo>
                    <a:pt x="7" y="113"/>
                  </a:lnTo>
                  <a:lnTo>
                    <a:pt x="15" y="131"/>
                  </a:lnTo>
                  <a:lnTo>
                    <a:pt x="27" y="149"/>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66" name="Freeform 26">
              <a:extLst>
                <a:ext uri="{FF2B5EF4-FFF2-40B4-BE49-F238E27FC236}">
                  <a16:creationId xmlns:a16="http://schemas.microsoft.com/office/drawing/2014/main" id="{CC13C0FE-E8EB-4B99-A29A-2C7F6C610396}"/>
                </a:ext>
              </a:extLst>
            </p:cNvPr>
            <p:cNvSpPr>
              <a:spLocks/>
            </p:cNvSpPr>
            <p:nvPr/>
          </p:nvSpPr>
          <p:spPr bwMode="auto">
            <a:xfrm>
              <a:off x="917" y="3981"/>
              <a:ext cx="14" cy="37"/>
            </a:xfrm>
            <a:custGeom>
              <a:avLst/>
              <a:gdLst>
                <a:gd name="T0" fmla="*/ 9 w 41"/>
                <a:gd name="T1" fmla="*/ 37 h 111"/>
                <a:gd name="T2" fmla="*/ 14 w 41"/>
                <a:gd name="T3" fmla="*/ 37 h 111"/>
                <a:gd name="T4" fmla="*/ 14 w 41"/>
                <a:gd name="T5" fmla="*/ 0 h 111"/>
                <a:gd name="T6" fmla="*/ 10 w 41"/>
                <a:gd name="T7" fmla="*/ 0 h 111"/>
                <a:gd name="T8" fmla="*/ 10 w 41"/>
                <a:gd name="T9" fmla="*/ 2 h 111"/>
                <a:gd name="T10" fmla="*/ 9 w 41"/>
                <a:gd name="T11" fmla="*/ 3 h 111"/>
                <a:gd name="T12" fmla="*/ 8 w 41"/>
                <a:gd name="T13" fmla="*/ 5 h 111"/>
                <a:gd name="T14" fmla="*/ 7 w 41"/>
                <a:gd name="T15" fmla="*/ 6 h 111"/>
                <a:gd name="T16" fmla="*/ 6 w 41"/>
                <a:gd name="T17" fmla="*/ 6 h 111"/>
                <a:gd name="T18" fmla="*/ 4 w 41"/>
                <a:gd name="T19" fmla="*/ 7 h 111"/>
                <a:gd name="T20" fmla="*/ 2 w 41"/>
                <a:gd name="T21" fmla="*/ 7 h 111"/>
                <a:gd name="T22" fmla="*/ 0 w 41"/>
                <a:gd name="T23" fmla="*/ 7 h 111"/>
                <a:gd name="T24" fmla="*/ 0 w 41"/>
                <a:gd name="T25" fmla="*/ 11 h 111"/>
                <a:gd name="T26" fmla="*/ 9 w 41"/>
                <a:gd name="T27" fmla="*/ 11 h 111"/>
                <a:gd name="T28" fmla="*/ 9 w 41"/>
                <a:gd name="T29" fmla="*/ 37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1"/>
                <a:gd name="T46" fmla="*/ 0 h 111"/>
                <a:gd name="T47" fmla="*/ 41 w 41"/>
                <a:gd name="T48" fmla="*/ 111 h 1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1" h="111">
                  <a:moveTo>
                    <a:pt x="26" y="111"/>
                  </a:moveTo>
                  <a:lnTo>
                    <a:pt x="41" y="111"/>
                  </a:lnTo>
                  <a:lnTo>
                    <a:pt x="41" y="0"/>
                  </a:lnTo>
                  <a:lnTo>
                    <a:pt x="29" y="0"/>
                  </a:lnTo>
                  <a:lnTo>
                    <a:pt x="29" y="5"/>
                  </a:lnTo>
                  <a:lnTo>
                    <a:pt x="26" y="10"/>
                  </a:lnTo>
                  <a:lnTo>
                    <a:pt x="24" y="14"/>
                  </a:lnTo>
                  <a:lnTo>
                    <a:pt x="20" y="18"/>
                  </a:lnTo>
                  <a:lnTo>
                    <a:pt x="17" y="19"/>
                  </a:lnTo>
                  <a:lnTo>
                    <a:pt x="12" y="22"/>
                  </a:lnTo>
                  <a:lnTo>
                    <a:pt x="6" y="22"/>
                  </a:lnTo>
                  <a:lnTo>
                    <a:pt x="0" y="22"/>
                  </a:lnTo>
                  <a:lnTo>
                    <a:pt x="0" y="33"/>
                  </a:lnTo>
                  <a:lnTo>
                    <a:pt x="26" y="33"/>
                  </a:lnTo>
                  <a:lnTo>
                    <a:pt x="26" y="111"/>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67" name="Freeform 27">
              <a:extLst>
                <a:ext uri="{FF2B5EF4-FFF2-40B4-BE49-F238E27FC236}">
                  <a16:creationId xmlns:a16="http://schemas.microsoft.com/office/drawing/2014/main" id="{E76B01E5-65CD-4087-AAD6-DBF6AB6D11E9}"/>
                </a:ext>
              </a:extLst>
            </p:cNvPr>
            <p:cNvSpPr>
              <a:spLocks/>
            </p:cNvSpPr>
            <p:nvPr/>
          </p:nvSpPr>
          <p:spPr bwMode="auto">
            <a:xfrm>
              <a:off x="947" y="3981"/>
              <a:ext cx="27" cy="38"/>
            </a:xfrm>
            <a:custGeom>
              <a:avLst/>
              <a:gdLst>
                <a:gd name="T0" fmla="*/ 0 w 80"/>
                <a:gd name="T1" fmla="*/ 30 h 114"/>
                <a:gd name="T2" fmla="*/ 2 w 80"/>
                <a:gd name="T3" fmla="*/ 34 h 114"/>
                <a:gd name="T4" fmla="*/ 5 w 80"/>
                <a:gd name="T5" fmla="*/ 37 h 114"/>
                <a:gd name="T6" fmla="*/ 10 w 80"/>
                <a:gd name="T7" fmla="*/ 38 h 114"/>
                <a:gd name="T8" fmla="*/ 16 w 80"/>
                <a:gd name="T9" fmla="*/ 38 h 114"/>
                <a:gd name="T10" fmla="*/ 21 w 80"/>
                <a:gd name="T11" fmla="*/ 35 h 114"/>
                <a:gd name="T12" fmla="*/ 25 w 80"/>
                <a:gd name="T13" fmla="*/ 30 h 114"/>
                <a:gd name="T14" fmla="*/ 27 w 80"/>
                <a:gd name="T15" fmla="*/ 23 h 114"/>
                <a:gd name="T16" fmla="*/ 27 w 80"/>
                <a:gd name="T17" fmla="*/ 14 h 114"/>
                <a:gd name="T18" fmla="*/ 25 w 80"/>
                <a:gd name="T19" fmla="*/ 7 h 114"/>
                <a:gd name="T20" fmla="*/ 23 w 80"/>
                <a:gd name="T21" fmla="*/ 4 h 114"/>
                <a:gd name="T22" fmla="*/ 15 w 80"/>
                <a:gd name="T23" fmla="*/ 5 h 114"/>
                <a:gd name="T24" fmla="*/ 18 w 80"/>
                <a:gd name="T25" fmla="*/ 6 h 114"/>
                <a:gd name="T26" fmla="*/ 20 w 80"/>
                <a:gd name="T27" fmla="*/ 8 h 114"/>
                <a:gd name="T28" fmla="*/ 21 w 80"/>
                <a:gd name="T29" fmla="*/ 11 h 114"/>
                <a:gd name="T30" fmla="*/ 21 w 80"/>
                <a:gd name="T31" fmla="*/ 15 h 114"/>
                <a:gd name="T32" fmla="*/ 19 w 80"/>
                <a:gd name="T33" fmla="*/ 18 h 114"/>
                <a:gd name="T34" fmla="*/ 16 w 80"/>
                <a:gd name="T35" fmla="*/ 20 h 114"/>
                <a:gd name="T36" fmla="*/ 11 w 80"/>
                <a:gd name="T37" fmla="*/ 20 h 114"/>
                <a:gd name="T38" fmla="*/ 7 w 80"/>
                <a:gd name="T39" fmla="*/ 18 h 114"/>
                <a:gd name="T40" fmla="*/ 5 w 80"/>
                <a:gd name="T41" fmla="*/ 13 h 114"/>
                <a:gd name="T42" fmla="*/ 6 w 80"/>
                <a:gd name="T43" fmla="*/ 8 h 114"/>
                <a:gd name="T44" fmla="*/ 8 w 80"/>
                <a:gd name="T45" fmla="*/ 6 h 114"/>
                <a:gd name="T46" fmla="*/ 11 w 80"/>
                <a:gd name="T47" fmla="*/ 5 h 114"/>
                <a:gd name="T48" fmla="*/ 23 w 80"/>
                <a:gd name="T49" fmla="*/ 4 h 114"/>
                <a:gd name="T50" fmla="*/ 19 w 80"/>
                <a:gd name="T51" fmla="*/ 1 h 114"/>
                <a:gd name="T52" fmla="*/ 13 w 80"/>
                <a:gd name="T53" fmla="*/ 0 h 114"/>
                <a:gd name="T54" fmla="*/ 8 w 80"/>
                <a:gd name="T55" fmla="*/ 1 h 114"/>
                <a:gd name="T56" fmla="*/ 4 w 80"/>
                <a:gd name="T57" fmla="*/ 4 h 114"/>
                <a:gd name="T58" fmla="*/ 1 w 80"/>
                <a:gd name="T59" fmla="*/ 8 h 114"/>
                <a:gd name="T60" fmla="*/ 0 w 80"/>
                <a:gd name="T61" fmla="*/ 13 h 114"/>
                <a:gd name="T62" fmla="*/ 1 w 80"/>
                <a:gd name="T63" fmla="*/ 18 h 114"/>
                <a:gd name="T64" fmla="*/ 3 w 80"/>
                <a:gd name="T65" fmla="*/ 22 h 114"/>
                <a:gd name="T66" fmla="*/ 7 w 80"/>
                <a:gd name="T67" fmla="*/ 24 h 114"/>
                <a:gd name="T68" fmla="*/ 12 w 80"/>
                <a:gd name="T69" fmla="*/ 25 h 114"/>
                <a:gd name="T70" fmla="*/ 18 w 80"/>
                <a:gd name="T71" fmla="*/ 24 h 114"/>
                <a:gd name="T72" fmla="*/ 21 w 80"/>
                <a:gd name="T73" fmla="*/ 22 h 114"/>
                <a:gd name="T74" fmla="*/ 21 w 80"/>
                <a:gd name="T75" fmla="*/ 27 h 114"/>
                <a:gd name="T76" fmla="*/ 19 w 80"/>
                <a:gd name="T77" fmla="*/ 31 h 114"/>
                <a:gd name="T78" fmla="*/ 16 w 80"/>
                <a:gd name="T79" fmla="*/ 33 h 114"/>
                <a:gd name="T80" fmla="*/ 12 w 80"/>
                <a:gd name="T81" fmla="*/ 34 h 114"/>
                <a:gd name="T82" fmla="*/ 9 w 80"/>
                <a:gd name="T83" fmla="*/ 34 h 114"/>
                <a:gd name="T84" fmla="*/ 6 w 80"/>
                <a:gd name="T85" fmla="*/ 31 h 114"/>
                <a:gd name="T86" fmla="*/ 0 w 80"/>
                <a:gd name="T87" fmla="*/ 28 h 11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0"/>
                <a:gd name="T133" fmla="*/ 0 h 114"/>
                <a:gd name="T134" fmla="*/ 80 w 80"/>
                <a:gd name="T135" fmla="*/ 114 h 11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0" h="114">
                  <a:moveTo>
                    <a:pt x="1" y="85"/>
                  </a:moveTo>
                  <a:lnTo>
                    <a:pt x="1" y="91"/>
                  </a:lnTo>
                  <a:lnTo>
                    <a:pt x="4" y="98"/>
                  </a:lnTo>
                  <a:lnTo>
                    <a:pt x="6" y="103"/>
                  </a:lnTo>
                  <a:lnTo>
                    <a:pt x="11" y="106"/>
                  </a:lnTo>
                  <a:lnTo>
                    <a:pt x="16" y="110"/>
                  </a:lnTo>
                  <a:lnTo>
                    <a:pt x="22" y="113"/>
                  </a:lnTo>
                  <a:lnTo>
                    <a:pt x="29" y="114"/>
                  </a:lnTo>
                  <a:lnTo>
                    <a:pt x="36" y="114"/>
                  </a:lnTo>
                  <a:lnTo>
                    <a:pt x="47" y="114"/>
                  </a:lnTo>
                  <a:lnTo>
                    <a:pt x="55" y="110"/>
                  </a:lnTo>
                  <a:lnTo>
                    <a:pt x="62" y="105"/>
                  </a:lnTo>
                  <a:lnTo>
                    <a:pt x="68" y="99"/>
                  </a:lnTo>
                  <a:lnTo>
                    <a:pt x="74" y="90"/>
                  </a:lnTo>
                  <a:lnTo>
                    <a:pt x="77" y="80"/>
                  </a:lnTo>
                  <a:lnTo>
                    <a:pt x="79" y="68"/>
                  </a:lnTo>
                  <a:lnTo>
                    <a:pt x="80" y="53"/>
                  </a:lnTo>
                  <a:lnTo>
                    <a:pt x="79" y="41"/>
                  </a:lnTo>
                  <a:lnTo>
                    <a:pt x="77" y="30"/>
                  </a:lnTo>
                  <a:lnTo>
                    <a:pt x="74" y="22"/>
                  </a:lnTo>
                  <a:lnTo>
                    <a:pt x="70" y="14"/>
                  </a:lnTo>
                  <a:lnTo>
                    <a:pt x="68" y="13"/>
                  </a:lnTo>
                  <a:lnTo>
                    <a:pt x="38" y="13"/>
                  </a:lnTo>
                  <a:lnTo>
                    <a:pt x="44" y="14"/>
                  </a:lnTo>
                  <a:lnTo>
                    <a:pt x="49" y="15"/>
                  </a:lnTo>
                  <a:lnTo>
                    <a:pt x="53" y="18"/>
                  </a:lnTo>
                  <a:lnTo>
                    <a:pt x="56" y="20"/>
                  </a:lnTo>
                  <a:lnTo>
                    <a:pt x="58" y="24"/>
                  </a:lnTo>
                  <a:lnTo>
                    <a:pt x="60" y="28"/>
                  </a:lnTo>
                  <a:lnTo>
                    <a:pt x="61" y="33"/>
                  </a:lnTo>
                  <a:lnTo>
                    <a:pt x="61" y="38"/>
                  </a:lnTo>
                  <a:lnTo>
                    <a:pt x="61" y="44"/>
                  </a:lnTo>
                  <a:lnTo>
                    <a:pt x="60" y="48"/>
                  </a:lnTo>
                  <a:lnTo>
                    <a:pt x="55" y="55"/>
                  </a:lnTo>
                  <a:lnTo>
                    <a:pt x="53" y="59"/>
                  </a:lnTo>
                  <a:lnTo>
                    <a:pt x="48" y="60"/>
                  </a:lnTo>
                  <a:lnTo>
                    <a:pt x="37" y="63"/>
                  </a:lnTo>
                  <a:lnTo>
                    <a:pt x="34" y="61"/>
                  </a:lnTo>
                  <a:lnTo>
                    <a:pt x="29" y="60"/>
                  </a:lnTo>
                  <a:lnTo>
                    <a:pt x="22" y="55"/>
                  </a:lnTo>
                  <a:lnTo>
                    <a:pt x="17" y="48"/>
                  </a:lnTo>
                  <a:lnTo>
                    <a:pt x="16" y="38"/>
                  </a:lnTo>
                  <a:lnTo>
                    <a:pt x="17" y="28"/>
                  </a:lnTo>
                  <a:lnTo>
                    <a:pt x="19" y="24"/>
                  </a:lnTo>
                  <a:lnTo>
                    <a:pt x="22" y="20"/>
                  </a:lnTo>
                  <a:lnTo>
                    <a:pt x="25" y="18"/>
                  </a:lnTo>
                  <a:lnTo>
                    <a:pt x="30" y="15"/>
                  </a:lnTo>
                  <a:lnTo>
                    <a:pt x="34" y="14"/>
                  </a:lnTo>
                  <a:lnTo>
                    <a:pt x="38" y="13"/>
                  </a:lnTo>
                  <a:lnTo>
                    <a:pt x="68" y="13"/>
                  </a:lnTo>
                  <a:lnTo>
                    <a:pt x="64" y="8"/>
                  </a:lnTo>
                  <a:lnTo>
                    <a:pt x="56" y="4"/>
                  </a:lnTo>
                  <a:lnTo>
                    <a:pt x="48" y="2"/>
                  </a:lnTo>
                  <a:lnTo>
                    <a:pt x="38" y="0"/>
                  </a:lnTo>
                  <a:lnTo>
                    <a:pt x="30" y="2"/>
                  </a:lnTo>
                  <a:lnTo>
                    <a:pt x="23" y="3"/>
                  </a:lnTo>
                  <a:lnTo>
                    <a:pt x="17" y="7"/>
                  </a:lnTo>
                  <a:lnTo>
                    <a:pt x="11" y="12"/>
                  </a:lnTo>
                  <a:lnTo>
                    <a:pt x="6" y="17"/>
                  </a:lnTo>
                  <a:lnTo>
                    <a:pt x="4" y="23"/>
                  </a:lnTo>
                  <a:lnTo>
                    <a:pt x="1" y="30"/>
                  </a:lnTo>
                  <a:lnTo>
                    <a:pt x="0" y="38"/>
                  </a:lnTo>
                  <a:lnTo>
                    <a:pt x="1" y="46"/>
                  </a:lnTo>
                  <a:lnTo>
                    <a:pt x="2" y="54"/>
                  </a:lnTo>
                  <a:lnTo>
                    <a:pt x="6" y="60"/>
                  </a:lnTo>
                  <a:lnTo>
                    <a:pt x="10" y="65"/>
                  </a:lnTo>
                  <a:lnTo>
                    <a:pt x="16" y="69"/>
                  </a:lnTo>
                  <a:lnTo>
                    <a:pt x="22" y="73"/>
                  </a:lnTo>
                  <a:lnTo>
                    <a:pt x="29" y="75"/>
                  </a:lnTo>
                  <a:lnTo>
                    <a:pt x="36" y="75"/>
                  </a:lnTo>
                  <a:lnTo>
                    <a:pt x="44" y="75"/>
                  </a:lnTo>
                  <a:lnTo>
                    <a:pt x="52" y="71"/>
                  </a:lnTo>
                  <a:lnTo>
                    <a:pt x="58" y="69"/>
                  </a:lnTo>
                  <a:lnTo>
                    <a:pt x="61" y="66"/>
                  </a:lnTo>
                  <a:lnTo>
                    <a:pt x="64" y="64"/>
                  </a:lnTo>
                  <a:lnTo>
                    <a:pt x="61" y="80"/>
                  </a:lnTo>
                  <a:lnTo>
                    <a:pt x="59" y="86"/>
                  </a:lnTo>
                  <a:lnTo>
                    <a:pt x="56" y="93"/>
                  </a:lnTo>
                  <a:lnTo>
                    <a:pt x="53" y="96"/>
                  </a:lnTo>
                  <a:lnTo>
                    <a:pt x="48" y="100"/>
                  </a:lnTo>
                  <a:lnTo>
                    <a:pt x="42" y="101"/>
                  </a:lnTo>
                  <a:lnTo>
                    <a:pt x="36" y="103"/>
                  </a:lnTo>
                  <a:lnTo>
                    <a:pt x="32" y="101"/>
                  </a:lnTo>
                  <a:lnTo>
                    <a:pt x="28" y="101"/>
                  </a:lnTo>
                  <a:lnTo>
                    <a:pt x="22" y="98"/>
                  </a:lnTo>
                  <a:lnTo>
                    <a:pt x="17" y="93"/>
                  </a:lnTo>
                  <a:lnTo>
                    <a:pt x="16" y="85"/>
                  </a:lnTo>
                  <a:lnTo>
                    <a:pt x="1" y="8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68" name="Freeform 28">
              <a:extLst>
                <a:ext uri="{FF2B5EF4-FFF2-40B4-BE49-F238E27FC236}">
                  <a16:creationId xmlns:a16="http://schemas.microsoft.com/office/drawing/2014/main" id="{2976DEFA-91CE-42BD-BF34-304997EB87B3}"/>
                </a:ext>
              </a:extLst>
            </p:cNvPr>
            <p:cNvSpPr>
              <a:spLocks/>
            </p:cNvSpPr>
            <p:nvPr/>
          </p:nvSpPr>
          <p:spPr bwMode="auto">
            <a:xfrm>
              <a:off x="981" y="3981"/>
              <a:ext cx="26" cy="38"/>
            </a:xfrm>
            <a:custGeom>
              <a:avLst/>
              <a:gdLst>
                <a:gd name="T0" fmla="*/ 0 w 79"/>
                <a:gd name="T1" fmla="*/ 30 h 114"/>
                <a:gd name="T2" fmla="*/ 2 w 79"/>
                <a:gd name="T3" fmla="*/ 34 h 114"/>
                <a:gd name="T4" fmla="*/ 5 w 79"/>
                <a:gd name="T5" fmla="*/ 37 h 114"/>
                <a:gd name="T6" fmla="*/ 9 w 79"/>
                <a:gd name="T7" fmla="*/ 38 h 114"/>
                <a:gd name="T8" fmla="*/ 15 w 79"/>
                <a:gd name="T9" fmla="*/ 38 h 114"/>
                <a:gd name="T10" fmla="*/ 21 w 79"/>
                <a:gd name="T11" fmla="*/ 35 h 114"/>
                <a:gd name="T12" fmla="*/ 24 w 79"/>
                <a:gd name="T13" fmla="*/ 30 h 114"/>
                <a:gd name="T14" fmla="*/ 26 w 79"/>
                <a:gd name="T15" fmla="*/ 23 h 114"/>
                <a:gd name="T16" fmla="*/ 26 w 79"/>
                <a:gd name="T17" fmla="*/ 14 h 114"/>
                <a:gd name="T18" fmla="*/ 24 w 79"/>
                <a:gd name="T19" fmla="*/ 7 h 114"/>
                <a:gd name="T20" fmla="*/ 22 w 79"/>
                <a:gd name="T21" fmla="*/ 4 h 114"/>
                <a:gd name="T22" fmla="*/ 14 w 79"/>
                <a:gd name="T23" fmla="*/ 5 h 114"/>
                <a:gd name="T24" fmla="*/ 17 w 79"/>
                <a:gd name="T25" fmla="*/ 6 h 114"/>
                <a:gd name="T26" fmla="*/ 19 w 79"/>
                <a:gd name="T27" fmla="*/ 8 h 114"/>
                <a:gd name="T28" fmla="*/ 20 w 79"/>
                <a:gd name="T29" fmla="*/ 11 h 114"/>
                <a:gd name="T30" fmla="*/ 20 w 79"/>
                <a:gd name="T31" fmla="*/ 15 h 114"/>
                <a:gd name="T32" fmla="*/ 18 w 79"/>
                <a:gd name="T33" fmla="*/ 18 h 114"/>
                <a:gd name="T34" fmla="*/ 16 w 79"/>
                <a:gd name="T35" fmla="*/ 20 h 114"/>
                <a:gd name="T36" fmla="*/ 11 w 79"/>
                <a:gd name="T37" fmla="*/ 20 h 114"/>
                <a:gd name="T38" fmla="*/ 7 w 79"/>
                <a:gd name="T39" fmla="*/ 18 h 114"/>
                <a:gd name="T40" fmla="*/ 5 w 79"/>
                <a:gd name="T41" fmla="*/ 13 h 114"/>
                <a:gd name="T42" fmla="*/ 6 w 79"/>
                <a:gd name="T43" fmla="*/ 8 h 114"/>
                <a:gd name="T44" fmla="*/ 8 w 79"/>
                <a:gd name="T45" fmla="*/ 6 h 114"/>
                <a:gd name="T46" fmla="*/ 11 w 79"/>
                <a:gd name="T47" fmla="*/ 5 h 114"/>
                <a:gd name="T48" fmla="*/ 22 w 79"/>
                <a:gd name="T49" fmla="*/ 4 h 114"/>
                <a:gd name="T50" fmla="*/ 18 w 79"/>
                <a:gd name="T51" fmla="*/ 1 h 114"/>
                <a:gd name="T52" fmla="*/ 12 w 79"/>
                <a:gd name="T53" fmla="*/ 0 h 114"/>
                <a:gd name="T54" fmla="*/ 7 w 79"/>
                <a:gd name="T55" fmla="*/ 1 h 114"/>
                <a:gd name="T56" fmla="*/ 4 w 79"/>
                <a:gd name="T57" fmla="*/ 4 h 114"/>
                <a:gd name="T58" fmla="*/ 1 w 79"/>
                <a:gd name="T59" fmla="*/ 8 h 114"/>
                <a:gd name="T60" fmla="*/ 0 w 79"/>
                <a:gd name="T61" fmla="*/ 13 h 114"/>
                <a:gd name="T62" fmla="*/ 1 w 79"/>
                <a:gd name="T63" fmla="*/ 18 h 114"/>
                <a:gd name="T64" fmla="*/ 3 w 79"/>
                <a:gd name="T65" fmla="*/ 22 h 114"/>
                <a:gd name="T66" fmla="*/ 7 w 79"/>
                <a:gd name="T67" fmla="*/ 24 h 114"/>
                <a:gd name="T68" fmla="*/ 12 w 79"/>
                <a:gd name="T69" fmla="*/ 25 h 114"/>
                <a:gd name="T70" fmla="*/ 17 w 79"/>
                <a:gd name="T71" fmla="*/ 24 h 114"/>
                <a:gd name="T72" fmla="*/ 20 w 79"/>
                <a:gd name="T73" fmla="*/ 22 h 114"/>
                <a:gd name="T74" fmla="*/ 20 w 79"/>
                <a:gd name="T75" fmla="*/ 27 h 114"/>
                <a:gd name="T76" fmla="*/ 18 w 79"/>
                <a:gd name="T77" fmla="*/ 31 h 114"/>
                <a:gd name="T78" fmla="*/ 15 w 79"/>
                <a:gd name="T79" fmla="*/ 33 h 114"/>
                <a:gd name="T80" fmla="*/ 12 w 79"/>
                <a:gd name="T81" fmla="*/ 34 h 114"/>
                <a:gd name="T82" fmla="*/ 9 w 79"/>
                <a:gd name="T83" fmla="*/ 34 h 114"/>
                <a:gd name="T84" fmla="*/ 5 w 79"/>
                <a:gd name="T85" fmla="*/ 31 h 114"/>
                <a:gd name="T86" fmla="*/ 0 w 79"/>
                <a:gd name="T87" fmla="*/ 28 h 11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9"/>
                <a:gd name="T133" fmla="*/ 0 h 114"/>
                <a:gd name="T134" fmla="*/ 79 w 79"/>
                <a:gd name="T135" fmla="*/ 114 h 11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9" h="114">
                  <a:moveTo>
                    <a:pt x="0" y="85"/>
                  </a:moveTo>
                  <a:lnTo>
                    <a:pt x="0" y="91"/>
                  </a:lnTo>
                  <a:lnTo>
                    <a:pt x="2" y="98"/>
                  </a:lnTo>
                  <a:lnTo>
                    <a:pt x="5" y="103"/>
                  </a:lnTo>
                  <a:lnTo>
                    <a:pt x="10" y="106"/>
                  </a:lnTo>
                  <a:lnTo>
                    <a:pt x="15" y="110"/>
                  </a:lnTo>
                  <a:lnTo>
                    <a:pt x="21" y="113"/>
                  </a:lnTo>
                  <a:lnTo>
                    <a:pt x="28" y="114"/>
                  </a:lnTo>
                  <a:lnTo>
                    <a:pt x="35" y="114"/>
                  </a:lnTo>
                  <a:lnTo>
                    <a:pt x="46" y="114"/>
                  </a:lnTo>
                  <a:lnTo>
                    <a:pt x="54" y="110"/>
                  </a:lnTo>
                  <a:lnTo>
                    <a:pt x="63" y="105"/>
                  </a:lnTo>
                  <a:lnTo>
                    <a:pt x="69" y="99"/>
                  </a:lnTo>
                  <a:lnTo>
                    <a:pt x="73" y="90"/>
                  </a:lnTo>
                  <a:lnTo>
                    <a:pt x="77" y="80"/>
                  </a:lnTo>
                  <a:lnTo>
                    <a:pt x="78" y="68"/>
                  </a:lnTo>
                  <a:lnTo>
                    <a:pt x="79" y="53"/>
                  </a:lnTo>
                  <a:lnTo>
                    <a:pt x="78" y="41"/>
                  </a:lnTo>
                  <a:lnTo>
                    <a:pt x="77" y="30"/>
                  </a:lnTo>
                  <a:lnTo>
                    <a:pt x="73" y="22"/>
                  </a:lnTo>
                  <a:lnTo>
                    <a:pt x="69" y="14"/>
                  </a:lnTo>
                  <a:lnTo>
                    <a:pt x="67" y="13"/>
                  </a:lnTo>
                  <a:lnTo>
                    <a:pt x="37" y="13"/>
                  </a:lnTo>
                  <a:lnTo>
                    <a:pt x="43" y="14"/>
                  </a:lnTo>
                  <a:lnTo>
                    <a:pt x="48" y="15"/>
                  </a:lnTo>
                  <a:lnTo>
                    <a:pt x="52" y="18"/>
                  </a:lnTo>
                  <a:lnTo>
                    <a:pt x="55" y="20"/>
                  </a:lnTo>
                  <a:lnTo>
                    <a:pt x="58" y="24"/>
                  </a:lnTo>
                  <a:lnTo>
                    <a:pt x="59" y="28"/>
                  </a:lnTo>
                  <a:lnTo>
                    <a:pt x="60" y="33"/>
                  </a:lnTo>
                  <a:lnTo>
                    <a:pt x="61" y="38"/>
                  </a:lnTo>
                  <a:lnTo>
                    <a:pt x="60" y="44"/>
                  </a:lnTo>
                  <a:lnTo>
                    <a:pt x="59" y="48"/>
                  </a:lnTo>
                  <a:lnTo>
                    <a:pt x="54" y="55"/>
                  </a:lnTo>
                  <a:lnTo>
                    <a:pt x="52" y="59"/>
                  </a:lnTo>
                  <a:lnTo>
                    <a:pt x="48" y="60"/>
                  </a:lnTo>
                  <a:lnTo>
                    <a:pt x="37" y="63"/>
                  </a:lnTo>
                  <a:lnTo>
                    <a:pt x="33" y="61"/>
                  </a:lnTo>
                  <a:lnTo>
                    <a:pt x="28" y="60"/>
                  </a:lnTo>
                  <a:lnTo>
                    <a:pt x="21" y="55"/>
                  </a:lnTo>
                  <a:lnTo>
                    <a:pt x="16" y="48"/>
                  </a:lnTo>
                  <a:lnTo>
                    <a:pt x="15" y="38"/>
                  </a:lnTo>
                  <a:lnTo>
                    <a:pt x="17" y="28"/>
                  </a:lnTo>
                  <a:lnTo>
                    <a:pt x="19" y="24"/>
                  </a:lnTo>
                  <a:lnTo>
                    <a:pt x="22" y="20"/>
                  </a:lnTo>
                  <a:lnTo>
                    <a:pt x="25" y="18"/>
                  </a:lnTo>
                  <a:lnTo>
                    <a:pt x="29" y="15"/>
                  </a:lnTo>
                  <a:lnTo>
                    <a:pt x="34" y="14"/>
                  </a:lnTo>
                  <a:lnTo>
                    <a:pt x="37" y="13"/>
                  </a:lnTo>
                  <a:lnTo>
                    <a:pt x="67" y="13"/>
                  </a:lnTo>
                  <a:lnTo>
                    <a:pt x="63" y="8"/>
                  </a:lnTo>
                  <a:lnTo>
                    <a:pt x="55" y="4"/>
                  </a:lnTo>
                  <a:lnTo>
                    <a:pt x="47" y="2"/>
                  </a:lnTo>
                  <a:lnTo>
                    <a:pt x="37" y="0"/>
                  </a:lnTo>
                  <a:lnTo>
                    <a:pt x="30" y="2"/>
                  </a:lnTo>
                  <a:lnTo>
                    <a:pt x="22" y="3"/>
                  </a:lnTo>
                  <a:lnTo>
                    <a:pt x="16" y="7"/>
                  </a:lnTo>
                  <a:lnTo>
                    <a:pt x="11" y="12"/>
                  </a:lnTo>
                  <a:lnTo>
                    <a:pt x="5" y="17"/>
                  </a:lnTo>
                  <a:lnTo>
                    <a:pt x="2" y="23"/>
                  </a:lnTo>
                  <a:lnTo>
                    <a:pt x="0" y="30"/>
                  </a:lnTo>
                  <a:lnTo>
                    <a:pt x="0" y="38"/>
                  </a:lnTo>
                  <a:lnTo>
                    <a:pt x="0" y="46"/>
                  </a:lnTo>
                  <a:lnTo>
                    <a:pt x="2" y="54"/>
                  </a:lnTo>
                  <a:lnTo>
                    <a:pt x="5" y="60"/>
                  </a:lnTo>
                  <a:lnTo>
                    <a:pt x="10" y="65"/>
                  </a:lnTo>
                  <a:lnTo>
                    <a:pt x="15" y="69"/>
                  </a:lnTo>
                  <a:lnTo>
                    <a:pt x="21" y="73"/>
                  </a:lnTo>
                  <a:lnTo>
                    <a:pt x="28" y="75"/>
                  </a:lnTo>
                  <a:lnTo>
                    <a:pt x="35" y="75"/>
                  </a:lnTo>
                  <a:lnTo>
                    <a:pt x="43" y="75"/>
                  </a:lnTo>
                  <a:lnTo>
                    <a:pt x="52" y="71"/>
                  </a:lnTo>
                  <a:lnTo>
                    <a:pt x="58" y="69"/>
                  </a:lnTo>
                  <a:lnTo>
                    <a:pt x="60" y="66"/>
                  </a:lnTo>
                  <a:lnTo>
                    <a:pt x="64" y="64"/>
                  </a:lnTo>
                  <a:lnTo>
                    <a:pt x="60" y="80"/>
                  </a:lnTo>
                  <a:lnTo>
                    <a:pt x="58" y="86"/>
                  </a:lnTo>
                  <a:lnTo>
                    <a:pt x="55" y="93"/>
                  </a:lnTo>
                  <a:lnTo>
                    <a:pt x="52" y="96"/>
                  </a:lnTo>
                  <a:lnTo>
                    <a:pt x="47" y="100"/>
                  </a:lnTo>
                  <a:lnTo>
                    <a:pt x="42" y="101"/>
                  </a:lnTo>
                  <a:lnTo>
                    <a:pt x="35" y="103"/>
                  </a:lnTo>
                  <a:lnTo>
                    <a:pt x="31" y="101"/>
                  </a:lnTo>
                  <a:lnTo>
                    <a:pt x="27" y="101"/>
                  </a:lnTo>
                  <a:lnTo>
                    <a:pt x="21" y="98"/>
                  </a:lnTo>
                  <a:lnTo>
                    <a:pt x="16" y="93"/>
                  </a:lnTo>
                  <a:lnTo>
                    <a:pt x="15" y="85"/>
                  </a:lnTo>
                  <a:lnTo>
                    <a:pt x="0" y="8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69" name="Freeform 29">
              <a:extLst>
                <a:ext uri="{FF2B5EF4-FFF2-40B4-BE49-F238E27FC236}">
                  <a16:creationId xmlns:a16="http://schemas.microsoft.com/office/drawing/2014/main" id="{99EDB6D5-387C-4C98-983B-28F0C22E76EB}"/>
                </a:ext>
              </a:extLst>
            </p:cNvPr>
            <p:cNvSpPr>
              <a:spLocks/>
            </p:cNvSpPr>
            <p:nvPr/>
          </p:nvSpPr>
          <p:spPr bwMode="auto">
            <a:xfrm>
              <a:off x="1015" y="3982"/>
              <a:ext cx="26" cy="36"/>
            </a:xfrm>
            <a:custGeom>
              <a:avLst/>
              <a:gdLst>
                <a:gd name="T0" fmla="*/ 5 w 78"/>
                <a:gd name="T1" fmla="*/ 36 h 108"/>
                <a:gd name="T2" fmla="*/ 10 w 78"/>
                <a:gd name="T3" fmla="*/ 36 h 108"/>
                <a:gd name="T4" fmla="*/ 11 w 78"/>
                <a:gd name="T5" fmla="*/ 32 h 108"/>
                <a:gd name="T6" fmla="*/ 12 w 78"/>
                <a:gd name="T7" fmla="*/ 27 h 108"/>
                <a:gd name="T8" fmla="*/ 14 w 78"/>
                <a:gd name="T9" fmla="*/ 23 h 108"/>
                <a:gd name="T10" fmla="*/ 16 w 78"/>
                <a:gd name="T11" fmla="*/ 19 h 108"/>
                <a:gd name="T12" fmla="*/ 18 w 78"/>
                <a:gd name="T13" fmla="*/ 15 h 108"/>
                <a:gd name="T14" fmla="*/ 20 w 78"/>
                <a:gd name="T15" fmla="*/ 12 h 108"/>
                <a:gd name="T16" fmla="*/ 23 w 78"/>
                <a:gd name="T17" fmla="*/ 8 h 108"/>
                <a:gd name="T18" fmla="*/ 26 w 78"/>
                <a:gd name="T19" fmla="*/ 5 h 108"/>
                <a:gd name="T20" fmla="*/ 26 w 78"/>
                <a:gd name="T21" fmla="*/ 0 h 108"/>
                <a:gd name="T22" fmla="*/ 0 w 78"/>
                <a:gd name="T23" fmla="*/ 0 h 108"/>
                <a:gd name="T24" fmla="*/ 0 w 78"/>
                <a:gd name="T25" fmla="*/ 5 h 108"/>
                <a:gd name="T26" fmla="*/ 20 w 78"/>
                <a:gd name="T27" fmla="*/ 5 h 108"/>
                <a:gd name="T28" fmla="*/ 15 w 78"/>
                <a:gd name="T29" fmla="*/ 12 h 108"/>
                <a:gd name="T30" fmla="*/ 12 w 78"/>
                <a:gd name="T31" fmla="*/ 16 h 108"/>
                <a:gd name="T32" fmla="*/ 10 w 78"/>
                <a:gd name="T33" fmla="*/ 20 h 108"/>
                <a:gd name="T34" fmla="*/ 8 w 78"/>
                <a:gd name="T35" fmla="*/ 24 h 108"/>
                <a:gd name="T36" fmla="*/ 7 w 78"/>
                <a:gd name="T37" fmla="*/ 28 h 108"/>
                <a:gd name="T38" fmla="*/ 6 w 78"/>
                <a:gd name="T39" fmla="*/ 32 h 108"/>
                <a:gd name="T40" fmla="*/ 5 w 78"/>
                <a:gd name="T41" fmla="*/ 36 h 1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108"/>
                <a:gd name="T65" fmla="*/ 78 w 78"/>
                <a:gd name="T66" fmla="*/ 108 h 1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108">
                  <a:moveTo>
                    <a:pt x="15" y="108"/>
                  </a:moveTo>
                  <a:lnTo>
                    <a:pt x="31" y="108"/>
                  </a:lnTo>
                  <a:lnTo>
                    <a:pt x="34" y="96"/>
                  </a:lnTo>
                  <a:lnTo>
                    <a:pt x="37" y="82"/>
                  </a:lnTo>
                  <a:lnTo>
                    <a:pt x="42" y="70"/>
                  </a:lnTo>
                  <a:lnTo>
                    <a:pt x="47" y="58"/>
                  </a:lnTo>
                  <a:lnTo>
                    <a:pt x="53" y="46"/>
                  </a:lnTo>
                  <a:lnTo>
                    <a:pt x="61" y="35"/>
                  </a:lnTo>
                  <a:lnTo>
                    <a:pt x="69" y="24"/>
                  </a:lnTo>
                  <a:lnTo>
                    <a:pt x="78" y="14"/>
                  </a:lnTo>
                  <a:lnTo>
                    <a:pt x="78" y="0"/>
                  </a:lnTo>
                  <a:lnTo>
                    <a:pt x="0" y="0"/>
                  </a:lnTo>
                  <a:lnTo>
                    <a:pt x="0" y="15"/>
                  </a:lnTo>
                  <a:lnTo>
                    <a:pt x="61" y="15"/>
                  </a:lnTo>
                  <a:lnTo>
                    <a:pt x="45" y="36"/>
                  </a:lnTo>
                  <a:lnTo>
                    <a:pt x="36" y="47"/>
                  </a:lnTo>
                  <a:lnTo>
                    <a:pt x="30" y="60"/>
                  </a:lnTo>
                  <a:lnTo>
                    <a:pt x="25" y="71"/>
                  </a:lnTo>
                  <a:lnTo>
                    <a:pt x="21" y="83"/>
                  </a:lnTo>
                  <a:lnTo>
                    <a:pt x="17" y="96"/>
                  </a:lnTo>
                  <a:lnTo>
                    <a:pt x="15" y="108"/>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0" name="Freeform 30">
              <a:extLst>
                <a:ext uri="{FF2B5EF4-FFF2-40B4-BE49-F238E27FC236}">
                  <a16:creationId xmlns:a16="http://schemas.microsoft.com/office/drawing/2014/main" id="{15FD6281-34CF-4A3D-BBAE-91B53B011DC2}"/>
                </a:ext>
              </a:extLst>
            </p:cNvPr>
            <p:cNvSpPr>
              <a:spLocks/>
            </p:cNvSpPr>
            <p:nvPr/>
          </p:nvSpPr>
          <p:spPr bwMode="auto">
            <a:xfrm>
              <a:off x="1047" y="3980"/>
              <a:ext cx="13" cy="49"/>
            </a:xfrm>
            <a:custGeom>
              <a:avLst/>
              <a:gdLst>
                <a:gd name="T0" fmla="*/ 3 w 38"/>
                <a:gd name="T1" fmla="*/ 49 h 149"/>
                <a:gd name="T2" fmla="*/ 8 w 38"/>
                <a:gd name="T3" fmla="*/ 43 h 149"/>
                <a:gd name="T4" fmla="*/ 10 w 38"/>
                <a:gd name="T5" fmla="*/ 37 h 149"/>
                <a:gd name="T6" fmla="*/ 11 w 38"/>
                <a:gd name="T7" fmla="*/ 34 h 149"/>
                <a:gd name="T8" fmla="*/ 12 w 38"/>
                <a:gd name="T9" fmla="*/ 31 h 149"/>
                <a:gd name="T10" fmla="*/ 12 w 38"/>
                <a:gd name="T11" fmla="*/ 28 h 149"/>
                <a:gd name="T12" fmla="*/ 13 w 38"/>
                <a:gd name="T13" fmla="*/ 24 h 149"/>
                <a:gd name="T14" fmla="*/ 12 w 38"/>
                <a:gd name="T15" fmla="*/ 21 h 149"/>
                <a:gd name="T16" fmla="*/ 12 w 38"/>
                <a:gd name="T17" fmla="*/ 18 h 149"/>
                <a:gd name="T18" fmla="*/ 11 w 38"/>
                <a:gd name="T19" fmla="*/ 14 h 149"/>
                <a:gd name="T20" fmla="*/ 10 w 38"/>
                <a:gd name="T21" fmla="*/ 12 h 149"/>
                <a:gd name="T22" fmla="*/ 8 w 38"/>
                <a:gd name="T23" fmla="*/ 6 h 149"/>
                <a:gd name="T24" fmla="*/ 3 w 38"/>
                <a:gd name="T25" fmla="*/ 0 h 149"/>
                <a:gd name="T26" fmla="*/ 0 w 38"/>
                <a:gd name="T27" fmla="*/ 0 h 149"/>
                <a:gd name="T28" fmla="*/ 3 w 38"/>
                <a:gd name="T29" fmla="*/ 6 h 149"/>
                <a:gd name="T30" fmla="*/ 6 w 38"/>
                <a:gd name="T31" fmla="*/ 12 h 149"/>
                <a:gd name="T32" fmla="*/ 7 w 38"/>
                <a:gd name="T33" fmla="*/ 18 h 149"/>
                <a:gd name="T34" fmla="*/ 8 w 38"/>
                <a:gd name="T35" fmla="*/ 24 h 149"/>
                <a:gd name="T36" fmla="*/ 7 w 38"/>
                <a:gd name="T37" fmla="*/ 31 h 149"/>
                <a:gd name="T38" fmla="*/ 6 w 38"/>
                <a:gd name="T39" fmla="*/ 37 h 149"/>
                <a:gd name="T40" fmla="*/ 3 w 38"/>
                <a:gd name="T41" fmla="*/ 43 h 149"/>
                <a:gd name="T42" fmla="*/ 0 w 38"/>
                <a:gd name="T43" fmla="*/ 49 h 149"/>
                <a:gd name="T44" fmla="*/ 3 w 38"/>
                <a:gd name="T45" fmla="*/ 49 h 1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
                <a:gd name="T70" fmla="*/ 0 h 149"/>
                <a:gd name="T71" fmla="*/ 38 w 38"/>
                <a:gd name="T72" fmla="*/ 149 h 14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 h="149">
                  <a:moveTo>
                    <a:pt x="10" y="149"/>
                  </a:moveTo>
                  <a:lnTo>
                    <a:pt x="22" y="131"/>
                  </a:lnTo>
                  <a:lnTo>
                    <a:pt x="30" y="113"/>
                  </a:lnTo>
                  <a:lnTo>
                    <a:pt x="33" y="104"/>
                  </a:lnTo>
                  <a:lnTo>
                    <a:pt x="35" y="94"/>
                  </a:lnTo>
                  <a:lnTo>
                    <a:pt x="36" y="84"/>
                  </a:lnTo>
                  <a:lnTo>
                    <a:pt x="38" y="74"/>
                  </a:lnTo>
                  <a:lnTo>
                    <a:pt x="36" y="64"/>
                  </a:lnTo>
                  <a:lnTo>
                    <a:pt x="35" y="56"/>
                  </a:lnTo>
                  <a:lnTo>
                    <a:pt x="33" y="44"/>
                  </a:lnTo>
                  <a:lnTo>
                    <a:pt x="30" y="36"/>
                  </a:lnTo>
                  <a:lnTo>
                    <a:pt x="22" y="18"/>
                  </a:lnTo>
                  <a:lnTo>
                    <a:pt x="10" y="0"/>
                  </a:lnTo>
                  <a:lnTo>
                    <a:pt x="0" y="0"/>
                  </a:lnTo>
                  <a:lnTo>
                    <a:pt x="10" y="18"/>
                  </a:lnTo>
                  <a:lnTo>
                    <a:pt x="17" y="37"/>
                  </a:lnTo>
                  <a:lnTo>
                    <a:pt x="21" y="56"/>
                  </a:lnTo>
                  <a:lnTo>
                    <a:pt x="23" y="74"/>
                  </a:lnTo>
                  <a:lnTo>
                    <a:pt x="21" y="93"/>
                  </a:lnTo>
                  <a:lnTo>
                    <a:pt x="17" y="112"/>
                  </a:lnTo>
                  <a:lnTo>
                    <a:pt x="10" y="131"/>
                  </a:lnTo>
                  <a:lnTo>
                    <a:pt x="0" y="149"/>
                  </a:lnTo>
                  <a:lnTo>
                    <a:pt x="10" y="149"/>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1" name="Freeform 31">
              <a:extLst>
                <a:ext uri="{FF2B5EF4-FFF2-40B4-BE49-F238E27FC236}">
                  <a16:creationId xmlns:a16="http://schemas.microsoft.com/office/drawing/2014/main" id="{89FC8A92-DB7D-4BDE-B25A-5F92F6D939E9}"/>
                </a:ext>
              </a:extLst>
            </p:cNvPr>
            <p:cNvSpPr>
              <a:spLocks/>
            </p:cNvSpPr>
            <p:nvPr/>
          </p:nvSpPr>
          <p:spPr bwMode="auto">
            <a:xfrm>
              <a:off x="1106" y="3989"/>
              <a:ext cx="26" cy="30"/>
            </a:xfrm>
            <a:custGeom>
              <a:avLst/>
              <a:gdLst>
                <a:gd name="T0" fmla="*/ 21 w 77"/>
                <a:gd name="T1" fmla="*/ 20 h 89"/>
                <a:gd name="T2" fmla="*/ 20 w 77"/>
                <a:gd name="T3" fmla="*/ 23 h 89"/>
                <a:gd name="T4" fmla="*/ 18 w 77"/>
                <a:gd name="T5" fmla="*/ 25 h 89"/>
                <a:gd name="T6" fmla="*/ 16 w 77"/>
                <a:gd name="T7" fmla="*/ 26 h 89"/>
                <a:gd name="T8" fmla="*/ 15 w 77"/>
                <a:gd name="T9" fmla="*/ 26 h 89"/>
                <a:gd name="T10" fmla="*/ 14 w 77"/>
                <a:gd name="T11" fmla="*/ 26 h 89"/>
                <a:gd name="T12" fmla="*/ 11 w 77"/>
                <a:gd name="T13" fmla="*/ 26 h 89"/>
                <a:gd name="T14" fmla="*/ 10 w 77"/>
                <a:gd name="T15" fmla="*/ 25 h 89"/>
                <a:gd name="T16" fmla="*/ 8 w 77"/>
                <a:gd name="T17" fmla="*/ 25 h 89"/>
                <a:gd name="T18" fmla="*/ 7 w 77"/>
                <a:gd name="T19" fmla="*/ 24 h 89"/>
                <a:gd name="T20" fmla="*/ 6 w 77"/>
                <a:gd name="T21" fmla="*/ 22 h 89"/>
                <a:gd name="T22" fmla="*/ 5 w 77"/>
                <a:gd name="T23" fmla="*/ 21 h 89"/>
                <a:gd name="T24" fmla="*/ 5 w 77"/>
                <a:gd name="T25" fmla="*/ 17 h 89"/>
                <a:gd name="T26" fmla="*/ 26 w 77"/>
                <a:gd name="T27" fmla="*/ 17 h 89"/>
                <a:gd name="T28" fmla="*/ 26 w 77"/>
                <a:gd name="T29" fmla="*/ 15 h 89"/>
                <a:gd name="T30" fmla="*/ 26 w 77"/>
                <a:gd name="T31" fmla="*/ 11 h 89"/>
                <a:gd name="T32" fmla="*/ 25 w 77"/>
                <a:gd name="T33" fmla="*/ 8 h 89"/>
                <a:gd name="T34" fmla="*/ 24 w 77"/>
                <a:gd name="T35" fmla="*/ 6 h 89"/>
                <a:gd name="T36" fmla="*/ 23 w 77"/>
                <a:gd name="T37" fmla="*/ 4 h 89"/>
                <a:gd name="T38" fmla="*/ 14 w 77"/>
                <a:gd name="T39" fmla="*/ 4 h 89"/>
                <a:gd name="T40" fmla="*/ 15 w 77"/>
                <a:gd name="T41" fmla="*/ 5 h 89"/>
                <a:gd name="T42" fmla="*/ 17 w 77"/>
                <a:gd name="T43" fmla="*/ 5 h 89"/>
                <a:gd name="T44" fmla="*/ 19 w 77"/>
                <a:gd name="T45" fmla="*/ 6 h 89"/>
                <a:gd name="T46" fmla="*/ 20 w 77"/>
                <a:gd name="T47" fmla="*/ 9 h 89"/>
                <a:gd name="T48" fmla="*/ 21 w 77"/>
                <a:gd name="T49" fmla="*/ 13 h 89"/>
                <a:gd name="T50" fmla="*/ 5 w 77"/>
                <a:gd name="T51" fmla="*/ 13 h 89"/>
                <a:gd name="T52" fmla="*/ 5 w 77"/>
                <a:gd name="T53" fmla="*/ 11 h 89"/>
                <a:gd name="T54" fmla="*/ 6 w 77"/>
                <a:gd name="T55" fmla="*/ 9 h 89"/>
                <a:gd name="T56" fmla="*/ 6 w 77"/>
                <a:gd name="T57" fmla="*/ 8 h 89"/>
                <a:gd name="T58" fmla="*/ 7 w 77"/>
                <a:gd name="T59" fmla="*/ 6 h 89"/>
                <a:gd name="T60" fmla="*/ 10 w 77"/>
                <a:gd name="T61" fmla="*/ 5 h 89"/>
                <a:gd name="T62" fmla="*/ 11 w 77"/>
                <a:gd name="T63" fmla="*/ 5 h 89"/>
                <a:gd name="T64" fmla="*/ 14 w 77"/>
                <a:gd name="T65" fmla="*/ 4 h 89"/>
                <a:gd name="T66" fmla="*/ 23 w 77"/>
                <a:gd name="T67" fmla="*/ 4 h 89"/>
                <a:gd name="T68" fmla="*/ 21 w 77"/>
                <a:gd name="T69" fmla="*/ 3 h 89"/>
                <a:gd name="T70" fmla="*/ 18 w 77"/>
                <a:gd name="T71" fmla="*/ 1 h 89"/>
                <a:gd name="T72" fmla="*/ 16 w 77"/>
                <a:gd name="T73" fmla="*/ 1 h 89"/>
                <a:gd name="T74" fmla="*/ 13 w 77"/>
                <a:gd name="T75" fmla="*/ 0 h 89"/>
                <a:gd name="T76" fmla="*/ 10 w 77"/>
                <a:gd name="T77" fmla="*/ 1 h 89"/>
                <a:gd name="T78" fmla="*/ 8 w 77"/>
                <a:gd name="T79" fmla="*/ 1 h 89"/>
                <a:gd name="T80" fmla="*/ 5 w 77"/>
                <a:gd name="T81" fmla="*/ 3 h 89"/>
                <a:gd name="T82" fmla="*/ 4 w 77"/>
                <a:gd name="T83" fmla="*/ 4 h 89"/>
                <a:gd name="T84" fmla="*/ 2 w 77"/>
                <a:gd name="T85" fmla="*/ 6 h 89"/>
                <a:gd name="T86" fmla="*/ 1 w 77"/>
                <a:gd name="T87" fmla="*/ 9 h 89"/>
                <a:gd name="T88" fmla="*/ 0 w 77"/>
                <a:gd name="T89" fmla="*/ 12 h 89"/>
                <a:gd name="T90" fmla="*/ 0 w 77"/>
                <a:gd name="T91" fmla="*/ 16 h 89"/>
                <a:gd name="T92" fmla="*/ 0 w 77"/>
                <a:gd name="T93" fmla="*/ 19 h 89"/>
                <a:gd name="T94" fmla="*/ 1 w 77"/>
                <a:gd name="T95" fmla="*/ 22 h 89"/>
                <a:gd name="T96" fmla="*/ 2 w 77"/>
                <a:gd name="T97" fmla="*/ 24 h 89"/>
                <a:gd name="T98" fmla="*/ 4 w 77"/>
                <a:gd name="T99" fmla="*/ 26 h 89"/>
                <a:gd name="T100" fmla="*/ 5 w 77"/>
                <a:gd name="T101" fmla="*/ 28 h 89"/>
                <a:gd name="T102" fmla="*/ 8 w 77"/>
                <a:gd name="T103" fmla="*/ 29 h 89"/>
                <a:gd name="T104" fmla="*/ 10 w 77"/>
                <a:gd name="T105" fmla="*/ 30 h 89"/>
                <a:gd name="T106" fmla="*/ 13 w 77"/>
                <a:gd name="T107" fmla="*/ 30 h 89"/>
                <a:gd name="T108" fmla="*/ 18 w 77"/>
                <a:gd name="T109" fmla="*/ 29 h 89"/>
                <a:gd name="T110" fmla="*/ 20 w 77"/>
                <a:gd name="T111" fmla="*/ 29 h 89"/>
                <a:gd name="T112" fmla="*/ 22 w 77"/>
                <a:gd name="T113" fmla="*/ 27 h 89"/>
                <a:gd name="T114" fmla="*/ 24 w 77"/>
                <a:gd name="T115" fmla="*/ 25 h 89"/>
                <a:gd name="T116" fmla="*/ 25 w 77"/>
                <a:gd name="T117" fmla="*/ 22 h 89"/>
                <a:gd name="T118" fmla="*/ 26 w 77"/>
                <a:gd name="T119" fmla="*/ 20 h 89"/>
                <a:gd name="T120" fmla="*/ 21 w 77"/>
                <a:gd name="T121" fmla="*/ 20 h 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7"/>
                <a:gd name="T184" fmla="*/ 0 h 89"/>
                <a:gd name="T185" fmla="*/ 77 w 77"/>
                <a:gd name="T186" fmla="*/ 89 h 8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7" h="89">
                  <a:moveTo>
                    <a:pt x="61" y="60"/>
                  </a:moveTo>
                  <a:lnTo>
                    <a:pt x="59" y="68"/>
                  </a:lnTo>
                  <a:lnTo>
                    <a:pt x="54" y="73"/>
                  </a:lnTo>
                  <a:lnTo>
                    <a:pt x="48" y="76"/>
                  </a:lnTo>
                  <a:lnTo>
                    <a:pt x="44" y="76"/>
                  </a:lnTo>
                  <a:lnTo>
                    <a:pt x="40" y="78"/>
                  </a:lnTo>
                  <a:lnTo>
                    <a:pt x="34" y="76"/>
                  </a:lnTo>
                  <a:lnTo>
                    <a:pt x="29" y="75"/>
                  </a:lnTo>
                  <a:lnTo>
                    <a:pt x="25" y="73"/>
                  </a:lnTo>
                  <a:lnTo>
                    <a:pt x="22" y="70"/>
                  </a:lnTo>
                  <a:lnTo>
                    <a:pt x="18" y="66"/>
                  </a:lnTo>
                  <a:lnTo>
                    <a:pt x="16" y="61"/>
                  </a:lnTo>
                  <a:lnTo>
                    <a:pt x="14" y="50"/>
                  </a:lnTo>
                  <a:lnTo>
                    <a:pt x="77" y="50"/>
                  </a:lnTo>
                  <a:lnTo>
                    <a:pt x="77" y="44"/>
                  </a:lnTo>
                  <a:lnTo>
                    <a:pt x="77" y="34"/>
                  </a:lnTo>
                  <a:lnTo>
                    <a:pt x="74" y="25"/>
                  </a:lnTo>
                  <a:lnTo>
                    <a:pt x="72" y="18"/>
                  </a:lnTo>
                  <a:lnTo>
                    <a:pt x="67" y="13"/>
                  </a:lnTo>
                  <a:lnTo>
                    <a:pt x="40" y="13"/>
                  </a:lnTo>
                  <a:lnTo>
                    <a:pt x="44" y="14"/>
                  </a:lnTo>
                  <a:lnTo>
                    <a:pt x="49" y="15"/>
                  </a:lnTo>
                  <a:lnTo>
                    <a:pt x="55" y="19"/>
                  </a:lnTo>
                  <a:lnTo>
                    <a:pt x="60" y="28"/>
                  </a:lnTo>
                  <a:lnTo>
                    <a:pt x="62" y="38"/>
                  </a:lnTo>
                  <a:lnTo>
                    <a:pt x="14" y="38"/>
                  </a:lnTo>
                  <a:lnTo>
                    <a:pt x="16" y="33"/>
                  </a:lnTo>
                  <a:lnTo>
                    <a:pt x="17" y="28"/>
                  </a:lnTo>
                  <a:lnTo>
                    <a:pt x="19" y="23"/>
                  </a:lnTo>
                  <a:lnTo>
                    <a:pt x="22" y="19"/>
                  </a:lnTo>
                  <a:lnTo>
                    <a:pt x="29" y="15"/>
                  </a:lnTo>
                  <a:lnTo>
                    <a:pt x="34" y="14"/>
                  </a:lnTo>
                  <a:lnTo>
                    <a:pt x="40" y="13"/>
                  </a:lnTo>
                  <a:lnTo>
                    <a:pt x="67" y="13"/>
                  </a:lnTo>
                  <a:lnTo>
                    <a:pt x="61" y="8"/>
                  </a:lnTo>
                  <a:lnTo>
                    <a:pt x="54" y="4"/>
                  </a:lnTo>
                  <a:lnTo>
                    <a:pt x="47" y="2"/>
                  </a:lnTo>
                  <a:lnTo>
                    <a:pt x="38" y="0"/>
                  </a:lnTo>
                  <a:lnTo>
                    <a:pt x="30" y="2"/>
                  </a:lnTo>
                  <a:lnTo>
                    <a:pt x="23" y="4"/>
                  </a:lnTo>
                  <a:lnTo>
                    <a:pt x="16" y="8"/>
                  </a:lnTo>
                  <a:lnTo>
                    <a:pt x="11" y="13"/>
                  </a:lnTo>
                  <a:lnTo>
                    <a:pt x="6" y="19"/>
                  </a:lnTo>
                  <a:lnTo>
                    <a:pt x="2" y="28"/>
                  </a:lnTo>
                  <a:lnTo>
                    <a:pt x="0" y="36"/>
                  </a:lnTo>
                  <a:lnTo>
                    <a:pt x="0" y="46"/>
                  </a:lnTo>
                  <a:lnTo>
                    <a:pt x="0" y="55"/>
                  </a:lnTo>
                  <a:lnTo>
                    <a:pt x="2" y="64"/>
                  </a:lnTo>
                  <a:lnTo>
                    <a:pt x="6" y="71"/>
                  </a:lnTo>
                  <a:lnTo>
                    <a:pt x="11" y="78"/>
                  </a:lnTo>
                  <a:lnTo>
                    <a:pt x="16" y="83"/>
                  </a:lnTo>
                  <a:lnTo>
                    <a:pt x="23" y="86"/>
                  </a:lnTo>
                  <a:lnTo>
                    <a:pt x="30" y="89"/>
                  </a:lnTo>
                  <a:lnTo>
                    <a:pt x="38" y="89"/>
                  </a:lnTo>
                  <a:lnTo>
                    <a:pt x="53" y="86"/>
                  </a:lnTo>
                  <a:lnTo>
                    <a:pt x="58" y="85"/>
                  </a:lnTo>
                  <a:lnTo>
                    <a:pt x="64" y="81"/>
                  </a:lnTo>
                  <a:lnTo>
                    <a:pt x="72" y="73"/>
                  </a:lnTo>
                  <a:lnTo>
                    <a:pt x="74" y="66"/>
                  </a:lnTo>
                  <a:lnTo>
                    <a:pt x="76" y="60"/>
                  </a:lnTo>
                  <a:lnTo>
                    <a:pt x="61" y="6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2" name="Freeform 32">
              <a:extLst>
                <a:ext uri="{FF2B5EF4-FFF2-40B4-BE49-F238E27FC236}">
                  <a16:creationId xmlns:a16="http://schemas.microsoft.com/office/drawing/2014/main" id="{A31810F3-AC27-41AD-8484-A48FF27A0CCB}"/>
                </a:ext>
              </a:extLst>
            </p:cNvPr>
            <p:cNvSpPr>
              <a:spLocks/>
            </p:cNvSpPr>
            <p:nvPr/>
          </p:nvSpPr>
          <p:spPr bwMode="auto">
            <a:xfrm>
              <a:off x="1142" y="3989"/>
              <a:ext cx="23" cy="29"/>
            </a:xfrm>
            <a:custGeom>
              <a:avLst/>
              <a:gdLst>
                <a:gd name="T0" fmla="*/ 18 w 71"/>
                <a:gd name="T1" fmla="*/ 29 h 86"/>
                <a:gd name="T2" fmla="*/ 23 w 71"/>
                <a:gd name="T3" fmla="*/ 29 h 86"/>
                <a:gd name="T4" fmla="*/ 23 w 71"/>
                <a:gd name="T5" fmla="*/ 13 h 86"/>
                <a:gd name="T6" fmla="*/ 23 w 71"/>
                <a:gd name="T7" fmla="*/ 11 h 86"/>
                <a:gd name="T8" fmla="*/ 22 w 71"/>
                <a:gd name="T9" fmla="*/ 7 h 86"/>
                <a:gd name="T10" fmla="*/ 21 w 71"/>
                <a:gd name="T11" fmla="*/ 4 h 86"/>
                <a:gd name="T12" fmla="*/ 20 w 71"/>
                <a:gd name="T13" fmla="*/ 3 h 86"/>
                <a:gd name="T14" fmla="*/ 18 w 71"/>
                <a:gd name="T15" fmla="*/ 1 h 86"/>
                <a:gd name="T16" fmla="*/ 16 w 71"/>
                <a:gd name="T17" fmla="*/ 1 h 86"/>
                <a:gd name="T18" fmla="*/ 13 w 71"/>
                <a:gd name="T19" fmla="*/ 0 h 86"/>
                <a:gd name="T20" fmla="*/ 10 w 71"/>
                <a:gd name="T21" fmla="*/ 1 h 86"/>
                <a:gd name="T22" fmla="*/ 8 w 71"/>
                <a:gd name="T23" fmla="*/ 1 h 86"/>
                <a:gd name="T24" fmla="*/ 6 w 71"/>
                <a:gd name="T25" fmla="*/ 3 h 86"/>
                <a:gd name="T26" fmla="*/ 4 w 71"/>
                <a:gd name="T27" fmla="*/ 5 h 86"/>
                <a:gd name="T28" fmla="*/ 4 w 71"/>
                <a:gd name="T29" fmla="*/ 1 h 86"/>
                <a:gd name="T30" fmla="*/ 0 w 71"/>
                <a:gd name="T31" fmla="*/ 1 h 86"/>
                <a:gd name="T32" fmla="*/ 0 w 71"/>
                <a:gd name="T33" fmla="*/ 29 h 86"/>
                <a:gd name="T34" fmla="*/ 4 w 71"/>
                <a:gd name="T35" fmla="*/ 29 h 86"/>
                <a:gd name="T36" fmla="*/ 4 w 71"/>
                <a:gd name="T37" fmla="*/ 13 h 86"/>
                <a:gd name="T38" fmla="*/ 5 w 71"/>
                <a:gd name="T39" fmla="*/ 10 h 86"/>
                <a:gd name="T40" fmla="*/ 5 w 71"/>
                <a:gd name="T41" fmla="*/ 8 h 86"/>
                <a:gd name="T42" fmla="*/ 6 w 71"/>
                <a:gd name="T43" fmla="*/ 7 h 86"/>
                <a:gd name="T44" fmla="*/ 9 w 71"/>
                <a:gd name="T45" fmla="*/ 5 h 86"/>
                <a:gd name="T46" fmla="*/ 10 w 71"/>
                <a:gd name="T47" fmla="*/ 5 h 86"/>
                <a:gd name="T48" fmla="*/ 12 w 71"/>
                <a:gd name="T49" fmla="*/ 4 h 86"/>
                <a:gd name="T50" fmla="*/ 15 w 71"/>
                <a:gd name="T51" fmla="*/ 5 h 86"/>
                <a:gd name="T52" fmla="*/ 17 w 71"/>
                <a:gd name="T53" fmla="*/ 6 h 86"/>
                <a:gd name="T54" fmla="*/ 18 w 71"/>
                <a:gd name="T55" fmla="*/ 8 h 86"/>
                <a:gd name="T56" fmla="*/ 18 w 71"/>
                <a:gd name="T57" fmla="*/ 12 h 86"/>
                <a:gd name="T58" fmla="*/ 18 w 71"/>
                <a:gd name="T59" fmla="*/ 29 h 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1"/>
                <a:gd name="T91" fmla="*/ 0 h 86"/>
                <a:gd name="T92" fmla="*/ 71 w 71"/>
                <a:gd name="T93" fmla="*/ 86 h 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1" h="86">
                  <a:moveTo>
                    <a:pt x="56" y="86"/>
                  </a:moveTo>
                  <a:lnTo>
                    <a:pt x="71" y="86"/>
                  </a:lnTo>
                  <a:lnTo>
                    <a:pt x="71" y="38"/>
                  </a:lnTo>
                  <a:lnTo>
                    <a:pt x="71" y="33"/>
                  </a:lnTo>
                  <a:lnTo>
                    <a:pt x="69" y="21"/>
                  </a:lnTo>
                  <a:lnTo>
                    <a:pt x="66" y="13"/>
                  </a:lnTo>
                  <a:lnTo>
                    <a:pt x="62" y="8"/>
                  </a:lnTo>
                  <a:lnTo>
                    <a:pt x="56" y="4"/>
                  </a:lnTo>
                  <a:lnTo>
                    <a:pt x="49" y="2"/>
                  </a:lnTo>
                  <a:lnTo>
                    <a:pt x="41" y="0"/>
                  </a:lnTo>
                  <a:lnTo>
                    <a:pt x="31" y="2"/>
                  </a:lnTo>
                  <a:lnTo>
                    <a:pt x="24" y="4"/>
                  </a:lnTo>
                  <a:lnTo>
                    <a:pt x="18" y="9"/>
                  </a:lnTo>
                  <a:lnTo>
                    <a:pt x="13" y="15"/>
                  </a:lnTo>
                  <a:lnTo>
                    <a:pt x="13" y="3"/>
                  </a:lnTo>
                  <a:lnTo>
                    <a:pt x="0" y="3"/>
                  </a:lnTo>
                  <a:lnTo>
                    <a:pt x="0" y="86"/>
                  </a:lnTo>
                  <a:lnTo>
                    <a:pt x="13" y="86"/>
                  </a:lnTo>
                  <a:lnTo>
                    <a:pt x="13" y="39"/>
                  </a:lnTo>
                  <a:lnTo>
                    <a:pt x="14" y="29"/>
                  </a:lnTo>
                  <a:lnTo>
                    <a:pt x="16" y="24"/>
                  </a:lnTo>
                  <a:lnTo>
                    <a:pt x="20" y="20"/>
                  </a:lnTo>
                  <a:lnTo>
                    <a:pt x="27" y="15"/>
                  </a:lnTo>
                  <a:lnTo>
                    <a:pt x="32" y="14"/>
                  </a:lnTo>
                  <a:lnTo>
                    <a:pt x="38" y="13"/>
                  </a:lnTo>
                  <a:lnTo>
                    <a:pt x="47" y="15"/>
                  </a:lnTo>
                  <a:lnTo>
                    <a:pt x="51" y="19"/>
                  </a:lnTo>
                  <a:lnTo>
                    <a:pt x="55" y="25"/>
                  </a:lnTo>
                  <a:lnTo>
                    <a:pt x="56" y="35"/>
                  </a:lnTo>
                  <a:lnTo>
                    <a:pt x="56" y="86"/>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3" name="Freeform 33">
              <a:extLst>
                <a:ext uri="{FF2B5EF4-FFF2-40B4-BE49-F238E27FC236}">
                  <a16:creationId xmlns:a16="http://schemas.microsoft.com/office/drawing/2014/main" id="{683DEC4A-2A8F-4909-81AD-F7A8AA516824}"/>
                </a:ext>
              </a:extLst>
            </p:cNvPr>
            <p:cNvSpPr>
              <a:spLocks/>
            </p:cNvSpPr>
            <p:nvPr/>
          </p:nvSpPr>
          <p:spPr bwMode="auto">
            <a:xfrm>
              <a:off x="1211" y="3980"/>
              <a:ext cx="27" cy="39"/>
            </a:xfrm>
            <a:custGeom>
              <a:avLst/>
              <a:gdLst>
                <a:gd name="T0" fmla="*/ 0 w 80"/>
                <a:gd name="T1" fmla="*/ 38 h 117"/>
                <a:gd name="T2" fmla="*/ 4 w 80"/>
                <a:gd name="T3" fmla="*/ 38 h 117"/>
                <a:gd name="T4" fmla="*/ 4 w 80"/>
                <a:gd name="T5" fmla="*/ 35 h 117"/>
                <a:gd name="T6" fmla="*/ 6 w 80"/>
                <a:gd name="T7" fmla="*/ 37 h 117"/>
                <a:gd name="T8" fmla="*/ 9 w 80"/>
                <a:gd name="T9" fmla="*/ 38 h 117"/>
                <a:gd name="T10" fmla="*/ 11 w 80"/>
                <a:gd name="T11" fmla="*/ 39 h 117"/>
                <a:gd name="T12" fmla="*/ 14 w 80"/>
                <a:gd name="T13" fmla="*/ 39 h 117"/>
                <a:gd name="T14" fmla="*/ 17 w 80"/>
                <a:gd name="T15" fmla="*/ 39 h 117"/>
                <a:gd name="T16" fmla="*/ 19 w 80"/>
                <a:gd name="T17" fmla="*/ 38 h 117"/>
                <a:gd name="T18" fmla="*/ 21 w 80"/>
                <a:gd name="T19" fmla="*/ 37 h 117"/>
                <a:gd name="T20" fmla="*/ 23 w 80"/>
                <a:gd name="T21" fmla="*/ 35 h 117"/>
                <a:gd name="T22" fmla="*/ 25 w 80"/>
                <a:gd name="T23" fmla="*/ 33 h 117"/>
                <a:gd name="T24" fmla="*/ 26 w 80"/>
                <a:gd name="T25" fmla="*/ 31 h 117"/>
                <a:gd name="T26" fmla="*/ 27 w 80"/>
                <a:gd name="T27" fmla="*/ 28 h 117"/>
                <a:gd name="T28" fmla="*/ 27 w 80"/>
                <a:gd name="T29" fmla="*/ 24 h 117"/>
                <a:gd name="T30" fmla="*/ 27 w 80"/>
                <a:gd name="T31" fmla="*/ 21 h 117"/>
                <a:gd name="T32" fmla="*/ 26 w 80"/>
                <a:gd name="T33" fmla="*/ 19 h 117"/>
                <a:gd name="T34" fmla="*/ 25 w 80"/>
                <a:gd name="T35" fmla="*/ 16 h 117"/>
                <a:gd name="T36" fmla="*/ 24 w 80"/>
                <a:gd name="T37" fmla="*/ 14 h 117"/>
                <a:gd name="T38" fmla="*/ 13 w 80"/>
                <a:gd name="T39" fmla="*/ 14 h 117"/>
                <a:gd name="T40" fmla="*/ 15 w 80"/>
                <a:gd name="T41" fmla="*/ 14 h 117"/>
                <a:gd name="T42" fmla="*/ 17 w 80"/>
                <a:gd name="T43" fmla="*/ 14 h 117"/>
                <a:gd name="T44" fmla="*/ 18 w 80"/>
                <a:gd name="T45" fmla="*/ 15 h 117"/>
                <a:gd name="T46" fmla="*/ 19 w 80"/>
                <a:gd name="T47" fmla="*/ 16 h 117"/>
                <a:gd name="T48" fmla="*/ 21 w 80"/>
                <a:gd name="T49" fmla="*/ 18 h 117"/>
                <a:gd name="T50" fmla="*/ 21 w 80"/>
                <a:gd name="T51" fmla="*/ 20 h 117"/>
                <a:gd name="T52" fmla="*/ 22 w 80"/>
                <a:gd name="T53" fmla="*/ 22 h 117"/>
                <a:gd name="T54" fmla="*/ 22 w 80"/>
                <a:gd name="T55" fmla="*/ 25 h 117"/>
                <a:gd name="T56" fmla="*/ 22 w 80"/>
                <a:gd name="T57" fmla="*/ 27 h 117"/>
                <a:gd name="T58" fmla="*/ 21 w 80"/>
                <a:gd name="T59" fmla="*/ 29 h 117"/>
                <a:gd name="T60" fmla="*/ 21 w 80"/>
                <a:gd name="T61" fmla="*/ 31 h 117"/>
                <a:gd name="T62" fmla="*/ 19 w 80"/>
                <a:gd name="T63" fmla="*/ 32 h 117"/>
                <a:gd name="T64" fmla="*/ 18 w 80"/>
                <a:gd name="T65" fmla="*/ 34 h 117"/>
                <a:gd name="T66" fmla="*/ 17 w 80"/>
                <a:gd name="T67" fmla="*/ 34 h 117"/>
                <a:gd name="T68" fmla="*/ 15 w 80"/>
                <a:gd name="T69" fmla="*/ 35 h 117"/>
                <a:gd name="T70" fmla="*/ 13 w 80"/>
                <a:gd name="T71" fmla="*/ 35 h 117"/>
                <a:gd name="T72" fmla="*/ 11 w 80"/>
                <a:gd name="T73" fmla="*/ 35 h 117"/>
                <a:gd name="T74" fmla="*/ 9 w 80"/>
                <a:gd name="T75" fmla="*/ 34 h 117"/>
                <a:gd name="T76" fmla="*/ 7 w 80"/>
                <a:gd name="T77" fmla="*/ 32 h 117"/>
                <a:gd name="T78" fmla="*/ 6 w 80"/>
                <a:gd name="T79" fmla="*/ 31 h 117"/>
                <a:gd name="T80" fmla="*/ 5 w 80"/>
                <a:gd name="T81" fmla="*/ 29 h 117"/>
                <a:gd name="T82" fmla="*/ 5 w 80"/>
                <a:gd name="T83" fmla="*/ 27 h 117"/>
                <a:gd name="T84" fmla="*/ 4 w 80"/>
                <a:gd name="T85" fmla="*/ 24 h 117"/>
                <a:gd name="T86" fmla="*/ 5 w 80"/>
                <a:gd name="T87" fmla="*/ 19 h 117"/>
                <a:gd name="T88" fmla="*/ 6 w 80"/>
                <a:gd name="T89" fmla="*/ 18 h 117"/>
                <a:gd name="T90" fmla="*/ 7 w 80"/>
                <a:gd name="T91" fmla="*/ 16 h 117"/>
                <a:gd name="T92" fmla="*/ 8 w 80"/>
                <a:gd name="T93" fmla="*/ 15 h 117"/>
                <a:gd name="T94" fmla="*/ 9 w 80"/>
                <a:gd name="T95" fmla="*/ 14 h 117"/>
                <a:gd name="T96" fmla="*/ 11 w 80"/>
                <a:gd name="T97" fmla="*/ 14 h 117"/>
                <a:gd name="T98" fmla="*/ 13 w 80"/>
                <a:gd name="T99" fmla="*/ 14 h 117"/>
                <a:gd name="T100" fmla="*/ 24 w 80"/>
                <a:gd name="T101" fmla="*/ 14 h 117"/>
                <a:gd name="T102" fmla="*/ 23 w 80"/>
                <a:gd name="T103" fmla="*/ 14 h 117"/>
                <a:gd name="T104" fmla="*/ 21 w 80"/>
                <a:gd name="T105" fmla="*/ 12 h 117"/>
                <a:gd name="T106" fmla="*/ 19 w 80"/>
                <a:gd name="T107" fmla="*/ 11 h 117"/>
                <a:gd name="T108" fmla="*/ 17 w 80"/>
                <a:gd name="T109" fmla="*/ 10 h 117"/>
                <a:gd name="T110" fmla="*/ 14 w 80"/>
                <a:gd name="T111" fmla="*/ 9 h 117"/>
                <a:gd name="T112" fmla="*/ 11 w 80"/>
                <a:gd name="T113" fmla="*/ 10 h 117"/>
                <a:gd name="T114" fmla="*/ 9 w 80"/>
                <a:gd name="T115" fmla="*/ 11 h 117"/>
                <a:gd name="T116" fmla="*/ 6 w 80"/>
                <a:gd name="T117" fmla="*/ 12 h 117"/>
                <a:gd name="T118" fmla="*/ 4 w 80"/>
                <a:gd name="T119" fmla="*/ 14 h 117"/>
                <a:gd name="T120" fmla="*/ 4 w 80"/>
                <a:gd name="T121" fmla="*/ 0 h 117"/>
                <a:gd name="T122" fmla="*/ 0 w 80"/>
                <a:gd name="T123" fmla="*/ 0 h 117"/>
                <a:gd name="T124" fmla="*/ 0 w 80"/>
                <a:gd name="T125" fmla="*/ 38 h 11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0"/>
                <a:gd name="T190" fmla="*/ 0 h 117"/>
                <a:gd name="T191" fmla="*/ 80 w 80"/>
                <a:gd name="T192" fmla="*/ 117 h 11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0" h="117">
                  <a:moveTo>
                    <a:pt x="0" y="114"/>
                  </a:moveTo>
                  <a:lnTo>
                    <a:pt x="13" y="114"/>
                  </a:lnTo>
                  <a:lnTo>
                    <a:pt x="13" y="106"/>
                  </a:lnTo>
                  <a:lnTo>
                    <a:pt x="19" y="111"/>
                  </a:lnTo>
                  <a:lnTo>
                    <a:pt x="26" y="114"/>
                  </a:lnTo>
                  <a:lnTo>
                    <a:pt x="33" y="117"/>
                  </a:lnTo>
                  <a:lnTo>
                    <a:pt x="42" y="117"/>
                  </a:lnTo>
                  <a:lnTo>
                    <a:pt x="50" y="117"/>
                  </a:lnTo>
                  <a:lnTo>
                    <a:pt x="57" y="114"/>
                  </a:lnTo>
                  <a:lnTo>
                    <a:pt x="63" y="111"/>
                  </a:lnTo>
                  <a:lnTo>
                    <a:pt x="69" y="106"/>
                  </a:lnTo>
                  <a:lnTo>
                    <a:pt x="73" y="99"/>
                  </a:lnTo>
                  <a:lnTo>
                    <a:pt x="77" y="92"/>
                  </a:lnTo>
                  <a:lnTo>
                    <a:pt x="79" y="83"/>
                  </a:lnTo>
                  <a:lnTo>
                    <a:pt x="80" y="73"/>
                  </a:lnTo>
                  <a:lnTo>
                    <a:pt x="79" y="63"/>
                  </a:lnTo>
                  <a:lnTo>
                    <a:pt x="77" y="56"/>
                  </a:lnTo>
                  <a:lnTo>
                    <a:pt x="73" y="47"/>
                  </a:lnTo>
                  <a:lnTo>
                    <a:pt x="71" y="41"/>
                  </a:lnTo>
                  <a:lnTo>
                    <a:pt x="39" y="41"/>
                  </a:lnTo>
                  <a:lnTo>
                    <a:pt x="45" y="42"/>
                  </a:lnTo>
                  <a:lnTo>
                    <a:pt x="50" y="43"/>
                  </a:lnTo>
                  <a:lnTo>
                    <a:pt x="54" y="46"/>
                  </a:lnTo>
                  <a:lnTo>
                    <a:pt x="57" y="49"/>
                  </a:lnTo>
                  <a:lnTo>
                    <a:pt x="61" y="54"/>
                  </a:lnTo>
                  <a:lnTo>
                    <a:pt x="63" y="61"/>
                  </a:lnTo>
                  <a:lnTo>
                    <a:pt x="64" y="67"/>
                  </a:lnTo>
                  <a:lnTo>
                    <a:pt x="66" y="74"/>
                  </a:lnTo>
                  <a:lnTo>
                    <a:pt x="64" y="82"/>
                  </a:lnTo>
                  <a:lnTo>
                    <a:pt x="63" y="87"/>
                  </a:lnTo>
                  <a:lnTo>
                    <a:pt x="61" y="92"/>
                  </a:lnTo>
                  <a:lnTo>
                    <a:pt x="57" y="97"/>
                  </a:lnTo>
                  <a:lnTo>
                    <a:pt x="54" y="101"/>
                  </a:lnTo>
                  <a:lnTo>
                    <a:pt x="50" y="103"/>
                  </a:lnTo>
                  <a:lnTo>
                    <a:pt x="44" y="104"/>
                  </a:lnTo>
                  <a:lnTo>
                    <a:pt x="38" y="106"/>
                  </a:lnTo>
                  <a:lnTo>
                    <a:pt x="33" y="104"/>
                  </a:lnTo>
                  <a:lnTo>
                    <a:pt x="28" y="103"/>
                  </a:lnTo>
                  <a:lnTo>
                    <a:pt x="20" y="97"/>
                  </a:lnTo>
                  <a:lnTo>
                    <a:pt x="18" y="92"/>
                  </a:lnTo>
                  <a:lnTo>
                    <a:pt x="15" y="87"/>
                  </a:lnTo>
                  <a:lnTo>
                    <a:pt x="14" y="81"/>
                  </a:lnTo>
                  <a:lnTo>
                    <a:pt x="13" y="72"/>
                  </a:lnTo>
                  <a:lnTo>
                    <a:pt x="15" y="58"/>
                  </a:lnTo>
                  <a:lnTo>
                    <a:pt x="18" y="53"/>
                  </a:lnTo>
                  <a:lnTo>
                    <a:pt x="20" y="49"/>
                  </a:lnTo>
                  <a:lnTo>
                    <a:pt x="24" y="46"/>
                  </a:lnTo>
                  <a:lnTo>
                    <a:pt x="28" y="43"/>
                  </a:lnTo>
                  <a:lnTo>
                    <a:pt x="33" y="42"/>
                  </a:lnTo>
                  <a:lnTo>
                    <a:pt x="39" y="41"/>
                  </a:lnTo>
                  <a:lnTo>
                    <a:pt x="71" y="41"/>
                  </a:lnTo>
                  <a:lnTo>
                    <a:pt x="69" y="41"/>
                  </a:lnTo>
                  <a:lnTo>
                    <a:pt x="63" y="36"/>
                  </a:lnTo>
                  <a:lnTo>
                    <a:pt x="57" y="32"/>
                  </a:lnTo>
                  <a:lnTo>
                    <a:pt x="50" y="30"/>
                  </a:lnTo>
                  <a:lnTo>
                    <a:pt x="42" y="28"/>
                  </a:lnTo>
                  <a:lnTo>
                    <a:pt x="33" y="30"/>
                  </a:lnTo>
                  <a:lnTo>
                    <a:pt x="26" y="33"/>
                  </a:lnTo>
                  <a:lnTo>
                    <a:pt x="19" y="37"/>
                  </a:lnTo>
                  <a:lnTo>
                    <a:pt x="13" y="43"/>
                  </a:lnTo>
                  <a:lnTo>
                    <a:pt x="13" y="0"/>
                  </a:lnTo>
                  <a:lnTo>
                    <a:pt x="0" y="0"/>
                  </a:lnTo>
                  <a:lnTo>
                    <a:pt x="0" y="114"/>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4" name="Freeform 34">
              <a:extLst>
                <a:ext uri="{FF2B5EF4-FFF2-40B4-BE49-F238E27FC236}">
                  <a16:creationId xmlns:a16="http://schemas.microsoft.com/office/drawing/2014/main" id="{2339D942-50F4-453F-82EC-B47CBA715780}"/>
                </a:ext>
              </a:extLst>
            </p:cNvPr>
            <p:cNvSpPr>
              <a:spLocks/>
            </p:cNvSpPr>
            <p:nvPr/>
          </p:nvSpPr>
          <p:spPr bwMode="auto">
            <a:xfrm>
              <a:off x="1246" y="3989"/>
              <a:ext cx="27" cy="30"/>
            </a:xfrm>
            <a:custGeom>
              <a:avLst/>
              <a:gdLst>
                <a:gd name="T0" fmla="*/ 19 w 81"/>
                <a:gd name="T1" fmla="*/ 26 h 89"/>
                <a:gd name="T2" fmla="*/ 20 w 81"/>
                <a:gd name="T3" fmla="*/ 29 h 89"/>
                <a:gd name="T4" fmla="*/ 24 w 81"/>
                <a:gd name="T5" fmla="*/ 30 h 89"/>
                <a:gd name="T6" fmla="*/ 27 w 81"/>
                <a:gd name="T7" fmla="*/ 26 h 89"/>
                <a:gd name="T8" fmla="*/ 24 w 81"/>
                <a:gd name="T9" fmla="*/ 26 h 89"/>
                <a:gd name="T10" fmla="*/ 24 w 81"/>
                <a:gd name="T11" fmla="*/ 23 h 89"/>
                <a:gd name="T12" fmla="*/ 19 w 81"/>
                <a:gd name="T13" fmla="*/ 15 h 89"/>
                <a:gd name="T14" fmla="*/ 19 w 81"/>
                <a:gd name="T15" fmla="*/ 21 h 89"/>
                <a:gd name="T16" fmla="*/ 17 w 81"/>
                <a:gd name="T17" fmla="*/ 23 h 89"/>
                <a:gd name="T18" fmla="*/ 15 w 81"/>
                <a:gd name="T19" fmla="*/ 25 h 89"/>
                <a:gd name="T20" fmla="*/ 10 w 81"/>
                <a:gd name="T21" fmla="*/ 26 h 89"/>
                <a:gd name="T22" fmla="*/ 6 w 81"/>
                <a:gd name="T23" fmla="*/ 25 h 89"/>
                <a:gd name="T24" fmla="*/ 5 w 81"/>
                <a:gd name="T25" fmla="*/ 22 h 89"/>
                <a:gd name="T26" fmla="*/ 5 w 81"/>
                <a:gd name="T27" fmla="*/ 20 h 89"/>
                <a:gd name="T28" fmla="*/ 8 w 81"/>
                <a:gd name="T29" fmla="*/ 17 h 89"/>
                <a:gd name="T30" fmla="*/ 15 w 81"/>
                <a:gd name="T31" fmla="*/ 16 h 89"/>
                <a:gd name="T32" fmla="*/ 19 w 81"/>
                <a:gd name="T33" fmla="*/ 15 h 89"/>
                <a:gd name="T34" fmla="*/ 24 w 81"/>
                <a:gd name="T35" fmla="*/ 9 h 89"/>
                <a:gd name="T36" fmla="*/ 23 w 81"/>
                <a:gd name="T37" fmla="*/ 5 h 89"/>
                <a:gd name="T38" fmla="*/ 21 w 81"/>
                <a:gd name="T39" fmla="*/ 3 h 89"/>
                <a:gd name="T40" fmla="*/ 18 w 81"/>
                <a:gd name="T41" fmla="*/ 1 h 89"/>
                <a:gd name="T42" fmla="*/ 13 w 81"/>
                <a:gd name="T43" fmla="*/ 0 h 89"/>
                <a:gd name="T44" fmla="*/ 8 w 81"/>
                <a:gd name="T45" fmla="*/ 1 h 89"/>
                <a:gd name="T46" fmla="*/ 4 w 81"/>
                <a:gd name="T47" fmla="*/ 3 h 89"/>
                <a:gd name="T48" fmla="*/ 2 w 81"/>
                <a:gd name="T49" fmla="*/ 5 h 89"/>
                <a:gd name="T50" fmla="*/ 2 w 81"/>
                <a:gd name="T51" fmla="*/ 9 h 89"/>
                <a:gd name="T52" fmla="*/ 6 w 81"/>
                <a:gd name="T53" fmla="*/ 10 h 89"/>
                <a:gd name="T54" fmla="*/ 6 w 81"/>
                <a:gd name="T55" fmla="*/ 7 h 89"/>
                <a:gd name="T56" fmla="*/ 10 w 81"/>
                <a:gd name="T57" fmla="*/ 5 h 89"/>
                <a:gd name="T58" fmla="*/ 12 w 81"/>
                <a:gd name="T59" fmla="*/ 4 h 89"/>
                <a:gd name="T60" fmla="*/ 17 w 81"/>
                <a:gd name="T61" fmla="*/ 5 h 89"/>
                <a:gd name="T62" fmla="*/ 19 w 81"/>
                <a:gd name="T63" fmla="*/ 8 h 89"/>
                <a:gd name="T64" fmla="*/ 18 w 81"/>
                <a:gd name="T65" fmla="*/ 11 h 89"/>
                <a:gd name="T66" fmla="*/ 15 w 81"/>
                <a:gd name="T67" fmla="*/ 12 h 89"/>
                <a:gd name="T68" fmla="*/ 5 w 81"/>
                <a:gd name="T69" fmla="*/ 14 h 89"/>
                <a:gd name="T70" fmla="*/ 2 w 81"/>
                <a:gd name="T71" fmla="*/ 16 h 89"/>
                <a:gd name="T72" fmla="*/ 0 w 81"/>
                <a:gd name="T73" fmla="*/ 22 h 89"/>
                <a:gd name="T74" fmla="*/ 0 w 81"/>
                <a:gd name="T75" fmla="*/ 25 h 89"/>
                <a:gd name="T76" fmla="*/ 2 w 81"/>
                <a:gd name="T77" fmla="*/ 28 h 89"/>
                <a:gd name="T78" fmla="*/ 7 w 81"/>
                <a:gd name="T79" fmla="*/ 30 h 89"/>
                <a:gd name="T80" fmla="*/ 12 w 81"/>
                <a:gd name="T81" fmla="*/ 30 h 89"/>
                <a:gd name="T82" fmla="*/ 17 w 81"/>
                <a:gd name="T83" fmla="*/ 27 h 8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1"/>
                <a:gd name="T127" fmla="*/ 0 h 89"/>
                <a:gd name="T128" fmla="*/ 81 w 81"/>
                <a:gd name="T129" fmla="*/ 89 h 8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1" h="89">
                  <a:moveTo>
                    <a:pt x="58" y="75"/>
                  </a:moveTo>
                  <a:lnTo>
                    <a:pt x="58" y="76"/>
                  </a:lnTo>
                  <a:lnTo>
                    <a:pt x="59" y="81"/>
                  </a:lnTo>
                  <a:lnTo>
                    <a:pt x="61" y="85"/>
                  </a:lnTo>
                  <a:lnTo>
                    <a:pt x="66" y="88"/>
                  </a:lnTo>
                  <a:lnTo>
                    <a:pt x="72" y="88"/>
                  </a:lnTo>
                  <a:lnTo>
                    <a:pt x="81" y="88"/>
                  </a:lnTo>
                  <a:lnTo>
                    <a:pt x="81" y="76"/>
                  </a:lnTo>
                  <a:lnTo>
                    <a:pt x="77" y="78"/>
                  </a:lnTo>
                  <a:lnTo>
                    <a:pt x="73" y="76"/>
                  </a:lnTo>
                  <a:lnTo>
                    <a:pt x="72" y="75"/>
                  </a:lnTo>
                  <a:lnTo>
                    <a:pt x="71" y="69"/>
                  </a:lnTo>
                  <a:lnTo>
                    <a:pt x="71" y="44"/>
                  </a:lnTo>
                  <a:lnTo>
                    <a:pt x="57" y="44"/>
                  </a:lnTo>
                  <a:lnTo>
                    <a:pt x="57" y="56"/>
                  </a:lnTo>
                  <a:lnTo>
                    <a:pt x="57" y="61"/>
                  </a:lnTo>
                  <a:lnTo>
                    <a:pt x="54" y="65"/>
                  </a:lnTo>
                  <a:lnTo>
                    <a:pt x="52" y="69"/>
                  </a:lnTo>
                  <a:lnTo>
                    <a:pt x="48" y="71"/>
                  </a:lnTo>
                  <a:lnTo>
                    <a:pt x="46" y="74"/>
                  </a:lnTo>
                  <a:lnTo>
                    <a:pt x="41" y="75"/>
                  </a:lnTo>
                  <a:lnTo>
                    <a:pt x="29" y="78"/>
                  </a:lnTo>
                  <a:lnTo>
                    <a:pt x="24" y="76"/>
                  </a:lnTo>
                  <a:lnTo>
                    <a:pt x="18" y="74"/>
                  </a:lnTo>
                  <a:lnTo>
                    <a:pt x="16" y="70"/>
                  </a:lnTo>
                  <a:lnTo>
                    <a:pt x="16" y="66"/>
                  </a:lnTo>
                  <a:lnTo>
                    <a:pt x="15" y="64"/>
                  </a:lnTo>
                  <a:lnTo>
                    <a:pt x="16" y="59"/>
                  </a:lnTo>
                  <a:lnTo>
                    <a:pt x="18" y="55"/>
                  </a:lnTo>
                  <a:lnTo>
                    <a:pt x="23" y="51"/>
                  </a:lnTo>
                  <a:lnTo>
                    <a:pt x="29" y="50"/>
                  </a:lnTo>
                  <a:lnTo>
                    <a:pt x="45" y="48"/>
                  </a:lnTo>
                  <a:lnTo>
                    <a:pt x="51" y="46"/>
                  </a:lnTo>
                  <a:lnTo>
                    <a:pt x="57" y="44"/>
                  </a:lnTo>
                  <a:lnTo>
                    <a:pt x="71" y="44"/>
                  </a:lnTo>
                  <a:lnTo>
                    <a:pt x="71" y="26"/>
                  </a:lnTo>
                  <a:lnTo>
                    <a:pt x="71" y="20"/>
                  </a:lnTo>
                  <a:lnTo>
                    <a:pt x="70" y="15"/>
                  </a:lnTo>
                  <a:lnTo>
                    <a:pt x="67" y="10"/>
                  </a:lnTo>
                  <a:lnTo>
                    <a:pt x="64" y="8"/>
                  </a:lnTo>
                  <a:lnTo>
                    <a:pt x="59" y="4"/>
                  </a:lnTo>
                  <a:lnTo>
                    <a:pt x="53" y="2"/>
                  </a:lnTo>
                  <a:lnTo>
                    <a:pt x="46" y="2"/>
                  </a:lnTo>
                  <a:lnTo>
                    <a:pt x="39" y="0"/>
                  </a:lnTo>
                  <a:lnTo>
                    <a:pt x="30" y="2"/>
                  </a:lnTo>
                  <a:lnTo>
                    <a:pt x="24" y="3"/>
                  </a:lnTo>
                  <a:lnTo>
                    <a:pt x="18" y="5"/>
                  </a:lnTo>
                  <a:lnTo>
                    <a:pt x="13" y="8"/>
                  </a:lnTo>
                  <a:lnTo>
                    <a:pt x="9" y="13"/>
                  </a:lnTo>
                  <a:lnTo>
                    <a:pt x="7" y="16"/>
                  </a:lnTo>
                  <a:lnTo>
                    <a:pt x="5" y="21"/>
                  </a:lnTo>
                  <a:lnTo>
                    <a:pt x="5" y="28"/>
                  </a:lnTo>
                  <a:lnTo>
                    <a:pt x="5" y="29"/>
                  </a:lnTo>
                  <a:lnTo>
                    <a:pt x="18" y="29"/>
                  </a:lnTo>
                  <a:lnTo>
                    <a:pt x="18" y="25"/>
                  </a:lnTo>
                  <a:lnTo>
                    <a:pt x="19" y="21"/>
                  </a:lnTo>
                  <a:lnTo>
                    <a:pt x="23" y="16"/>
                  </a:lnTo>
                  <a:lnTo>
                    <a:pt x="29" y="14"/>
                  </a:lnTo>
                  <a:lnTo>
                    <a:pt x="33" y="14"/>
                  </a:lnTo>
                  <a:lnTo>
                    <a:pt x="37" y="13"/>
                  </a:lnTo>
                  <a:lnTo>
                    <a:pt x="46" y="14"/>
                  </a:lnTo>
                  <a:lnTo>
                    <a:pt x="52" y="16"/>
                  </a:lnTo>
                  <a:lnTo>
                    <a:pt x="55" y="20"/>
                  </a:lnTo>
                  <a:lnTo>
                    <a:pt x="57" y="25"/>
                  </a:lnTo>
                  <a:lnTo>
                    <a:pt x="57" y="33"/>
                  </a:lnTo>
                  <a:lnTo>
                    <a:pt x="55" y="34"/>
                  </a:lnTo>
                  <a:lnTo>
                    <a:pt x="53" y="35"/>
                  </a:lnTo>
                  <a:lnTo>
                    <a:pt x="45" y="36"/>
                  </a:lnTo>
                  <a:lnTo>
                    <a:pt x="29" y="38"/>
                  </a:lnTo>
                  <a:lnTo>
                    <a:pt x="16" y="41"/>
                  </a:lnTo>
                  <a:lnTo>
                    <a:pt x="11" y="43"/>
                  </a:lnTo>
                  <a:lnTo>
                    <a:pt x="7" y="46"/>
                  </a:lnTo>
                  <a:lnTo>
                    <a:pt x="1" y="54"/>
                  </a:lnTo>
                  <a:lnTo>
                    <a:pt x="0" y="64"/>
                  </a:lnTo>
                  <a:lnTo>
                    <a:pt x="0" y="70"/>
                  </a:lnTo>
                  <a:lnTo>
                    <a:pt x="1" y="75"/>
                  </a:lnTo>
                  <a:lnTo>
                    <a:pt x="5" y="79"/>
                  </a:lnTo>
                  <a:lnTo>
                    <a:pt x="7" y="83"/>
                  </a:lnTo>
                  <a:lnTo>
                    <a:pt x="16" y="88"/>
                  </a:lnTo>
                  <a:lnTo>
                    <a:pt x="22" y="89"/>
                  </a:lnTo>
                  <a:lnTo>
                    <a:pt x="28" y="89"/>
                  </a:lnTo>
                  <a:lnTo>
                    <a:pt x="36" y="88"/>
                  </a:lnTo>
                  <a:lnTo>
                    <a:pt x="43" y="86"/>
                  </a:lnTo>
                  <a:lnTo>
                    <a:pt x="51" y="81"/>
                  </a:lnTo>
                  <a:lnTo>
                    <a:pt x="58" y="7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5" name="Freeform 35">
              <a:extLst>
                <a:ext uri="{FF2B5EF4-FFF2-40B4-BE49-F238E27FC236}">
                  <a16:creationId xmlns:a16="http://schemas.microsoft.com/office/drawing/2014/main" id="{C7E637AD-CD75-4C4C-9ADD-89AFF3E4BEA3}"/>
                </a:ext>
              </a:extLst>
            </p:cNvPr>
            <p:cNvSpPr>
              <a:spLocks/>
            </p:cNvSpPr>
            <p:nvPr/>
          </p:nvSpPr>
          <p:spPr bwMode="auto">
            <a:xfrm>
              <a:off x="1279" y="3989"/>
              <a:ext cx="23" cy="30"/>
            </a:xfrm>
            <a:custGeom>
              <a:avLst/>
              <a:gdLst>
                <a:gd name="T0" fmla="*/ 0 w 70"/>
                <a:gd name="T1" fmla="*/ 22 h 89"/>
                <a:gd name="T2" fmla="*/ 2 w 70"/>
                <a:gd name="T3" fmla="*/ 26 h 89"/>
                <a:gd name="T4" fmla="*/ 5 w 70"/>
                <a:gd name="T5" fmla="*/ 29 h 89"/>
                <a:gd name="T6" fmla="*/ 9 w 70"/>
                <a:gd name="T7" fmla="*/ 30 h 89"/>
                <a:gd name="T8" fmla="*/ 14 w 70"/>
                <a:gd name="T9" fmla="*/ 30 h 89"/>
                <a:gd name="T10" fmla="*/ 18 w 70"/>
                <a:gd name="T11" fmla="*/ 29 h 89"/>
                <a:gd name="T12" fmla="*/ 22 w 70"/>
                <a:gd name="T13" fmla="*/ 26 h 89"/>
                <a:gd name="T14" fmla="*/ 23 w 70"/>
                <a:gd name="T15" fmla="*/ 23 h 89"/>
                <a:gd name="T16" fmla="*/ 23 w 70"/>
                <a:gd name="T17" fmla="*/ 20 h 89"/>
                <a:gd name="T18" fmla="*/ 22 w 70"/>
                <a:gd name="T19" fmla="*/ 17 h 89"/>
                <a:gd name="T20" fmla="*/ 18 w 70"/>
                <a:gd name="T21" fmla="*/ 14 h 89"/>
                <a:gd name="T22" fmla="*/ 10 w 70"/>
                <a:gd name="T23" fmla="*/ 12 h 89"/>
                <a:gd name="T24" fmla="*/ 7 w 70"/>
                <a:gd name="T25" fmla="*/ 10 h 89"/>
                <a:gd name="T26" fmla="*/ 6 w 70"/>
                <a:gd name="T27" fmla="*/ 8 h 89"/>
                <a:gd name="T28" fmla="*/ 6 w 70"/>
                <a:gd name="T29" fmla="*/ 6 h 89"/>
                <a:gd name="T30" fmla="*/ 9 w 70"/>
                <a:gd name="T31" fmla="*/ 5 h 89"/>
                <a:gd name="T32" fmla="*/ 14 w 70"/>
                <a:gd name="T33" fmla="*/ 5 h 89"/>
                <a:gd name="T34" fmla="*/ 17 w 70"/>
                <a:gd name="T35" fmla="*/ 7 h 89"/>
                <a:gd name="T36" fmla="*/ 22 w 70"/>
                <a:gd name="T37" fmla="*/ 9 h 89"/>
                <a:gd name="T38" fmla="*/ 22 w 70"/>
                <a:gd name="T39" fmla="*/ 5 h 89"/>
                <a:gd name="T40" fmla="*/ 20 w 70"/>
                <a:gd name="T41" fmla="*/ 3 h 89"/>
                <a:gd name="T42" fmla="*/ 16 w 70"/>
                <a:gd name="T43" fmla="*/ 1 h 89"/>
                <a:gd name="T44" fmla="*/ 11 w 70"/>
                <a:gd name="T45" fmla="*/ 0 h 89"/>
                <a:gd name="T46" fmla="*/ 7 w 70"/>
                <a:gd name="T47" fmla="*/ 1 h 89"/>
                <a:gd name="T48" fmla="*/ 3 w 70"/>
                <a:gd name="T49" fmla="*/ 4 h 89"/>
                <a:gd name="T50" fmla="*/ 1 w 70"/>
                <a:gd name="T51" fmla="*/ 7 h 89"/>
                <a:gd name="T52" fmla="*/ 1 w 70"/>
                <a:gd name="T53" fmla="*/ 10 h 89"/>
                <a:gd name="T54" fmla="*/ 3 w 70"/>
                <a:gd name="T55" fmla="*/ 13 h 89"/>
                <a:gd name="T56" fmla="*/ 9 w 70"/>
                <a:gd name="T57" fmla="*/ 17 h 89"/>
                <a:gd name="T58" fmla="*/ 16 w 70"/>
                <a:gd name="T59" fmla="*/ 19 h 89"/>
                <a:gd name="T60" fmla="*/ 18 w 70"/>
                <a:gd name="T61" fmla="*/ 20 h 89"/>
                <a:gd name="T62" fmla="*/ 18 w 70"/>
                <a:gd name="T63" fmla="*/ 22 h 89"/>
                <a:gd name="T64" fmla="*/ 17 w 70"/>
                <a:gd name="T65" fmla="*/ 25 h 89"/>
                <a:gd name="T66" fmla="*/ 12 w 70"/>
                <a:gd name="T67" fmla="*/ 26 h 89"/>
                <a:gd name="T68" fmla="*/ 9 w 70"/>
                <a:gd name="T69" fmla="*/ 26 h 89"/>
                <a:gd name="T70" fmla="*/ 5 w 70"/>
                <a:gd name="T71" fmla="*/ 23 h 89"/>
                <a:gd name="T72" fmla="*/ 0 w 70"/>
                <a:gd name="T73" fmla="*/ 20 h 8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
                <a:gd name="T112" fmla="*/ 0 h 89"/>
                <a:gd name="T113" fmla="*/ 70 w 70"/>
                <a:gd name="T114" fmla="*/ 89 h 8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 h="89">
                  <a:moveTo>
                    <a:pt x="0" y="60"/>
                  </a:moveTo>
                  <a:lnTo>
                    <a:pt x="1" y="66"/>
                  </a:lnTo>
                  <a:lnTo>
                    <a:pt x="3" y="73"/>
                  </a:lnTo>
                  <a:lnTo>
                    <a:pt x="6" y="78"/>
                  </a:lnTo>
                  <a:lnTo>
                    <a:pt x="9" y="81"/>
                  </a:lnTo>
                  <a:lnTo>
                    <a:pt x="14" y="85"/>
                  </a:lnTo>
                  <a:lnTo>
                    <a:pt x="20" y="86"/>
                  </a:lnTo>
                  <a:lnTo>
                    <a:pt x="27" y="89"/>
                  </a:lnTo>
                  <a:lnTo>
                    <a:pt x="34" y="89"/>
                  </a:lnTo>
                  <a:lnTo>
                    <a:pt x="43" y="89"/>
                  </a:lnTo>
                  <a:lnTo>
                    <a:pt x="50" y="86"/>
                  </a:lnTo>
                  <a:lnTo>
                    <a:pt x="56" y="85"/>
                  </a:lnTo>
                  <a:lnTo>
                    <a:pt x="61" y="81"/>
                  </a:lnTo>
                  <a:lnTo>
                    <a:pt x="66" y="78"/>
                  </a:lnTo>
                  <a:lnTo>
                    <a:pt x="68" y="74"/>
                  </a:lnTo>
                  <a:lnTo>
                    <a:pt x="70" y="68"/>
                  </a:lnTo>
                  <a:lnTo>
                    <a:pt x="70" y="61"/>
                  </a:lnTo>
                  <a:lnTo>
                    <a:pt x="70" y="58"/>
                  </a:lnTo>
                  <a:lnTo>
                    <a:pt x="69" y="53"/>
                  </a:lnTo>
                  <a:lnTo>
                    <a:pt x="67" y="49"/>
                  </a:lnTo>
                  <a:lnTo>
                    <a:pt x="64" y="46"/>
                  </a:lnTo>
                  <a:lnTo>
                    <a:pt x="56" y="41"/>
                  </a:lnTo>
                  <a:lnTo>
                    <a:pt x="44" y="39"/>
                  </a:lnTo>
                  <a:lnTo>
                    <a:pt x="31" y="35"/>
                  </a:lnTo>
                  <a:lnTo>
                    <a:pt x="25" y="33"/>
                  </a:lnTo>
                  <a:lnTo>
                    <a:pt x="20" y="31"/>
                  </a:lnTo>
                  <a:lnTo>
                    <a:pt x="18" y="29"/>
                  </a:lnTo>
                  <a:lnTo>
                    <a:pt x="18" y="24"/>
                  </a:lnTo>
                  <a:lnTo>
                    <a:pt x="18" y="21"/>
                  </a:lnTo>
                  <a:lnTo>
                    <a:pt x="18" y="19"/>
                  </a:lnTo>
                  <a:lnTo>
                    <a:pt x="21" y="16"/>
                  </a:lnTo>
                  <a:lnTo>
                    <a:pt x="27" y="14"/>
                  </a:lnTo>
                  <a:lnTo>
                    <a:pt x="34" y="13"/>
                  </a:lnTo>
                  <a:lnTo>
                    <a:pt x="43" y="14"/>
                  </a:lnTo>
                  <a:lnTo>
                    <a:pt x="49" y="16"/>
                  </a:lnTo>
                  <a:lnTo>
                    <a:pt x="52" y="20"/>
                  </a:lnTo>
                  <a:lnTo>
                    <a:pt x="55" y="26"/>
                  </a:lnTo>
                  <a:lnTo>
                    <a:pt x="68" y="26"/>
                  </a:lnTo>
                  <a:lnTo>
                    <a:pt x="67" y="21"/>
                  </a:lnTo>
                  <a:lnTo>
                    <a:pt x="66" y="16"/>
                  </a:lnTo>
                  <a:lnTo>
                    <a:pt x="63" y="11"/>
                  </a:lnTo>
                  <a:lnTo>
                    <a:pt x="60" y="8"/>
                  </a:lnTo>
                  <a:lnTo>
                    <a:pt x="55" y="5"/>
                  </a:lnTo>
                  <a:lnTo>
                    <a:pt x="49" y="3"/>
                  </a:lnTo>
                  <a:lnTo>
                    <a:pt x="42" y="2"/>
                  </a:lnTo>
                  <a:lnTo>
                    <a:pt x="34" y="0"/>
                  </a:lnTo>
                  <a:lnTo>
                    <a:pt x="28" y="2"/>
                  </a:lnTo>
                  <a:lnTo>
                    <a:pt x="21" y="3"/>
                  </a:lnTo>
                  <a:lnTo>
                    <a:pt x="10" y="8"/>
                  </a:lnTo>
                  <a:lnTo>
                    <a:pt x="8" y="11"/>
                  </a:lnTo>
                  <a:lnTo>
                    <a:pt x="4" y="16"/>
                  </a:lnTo>
                  <a:lnTo>
                    <a:pt x="3" y="20"/>
                  </a:lnTo>
                  <a:lnTo>
                    <a:pt x="3" y="25"/>
                  </a:lnTo>
                  <a:lnTo>
                    <a:pt x="3" y="30"/>
                  </a:lnTo>
                  <a:lnTo>
                    <a:pt x="4" y="34"/>
                  </a:lnTo>
                  <a:lnTo>
                    <a:pt x="8" y="40"/>
                  </a:lnTo>
                  <a:lnTo>
                    <a:pt x="15" y="45"/>
                  </a:lnTo>
                  <a:lnTo>
                    <a:pt x="27" y="49"/>
                  </a:lnTo>
                  <a:lnTo>
                    <a:pt x="43" y="53"/>
                  </a:lnTo>
                  <a:lnTo>
                    <a:pt x="49" y="55"/>
                  </a:lnTo>
                  <a:lnTo>
                    <a:pt x="52" y="56"/>
                  </a:lnTo>
                  <a:lnTo>
                    <a:pt x="56" y="59"/>
                  </a:lnTo>
                  <a:lnTo>
                    <a:pt x="57" y="64"/>
                  </a:lnTo>
                  <a:lnTo>
                    <a:pt x="56" y="66"/>
                  </a:lnTo>
                  <a:lnTo>
                    <a:pt x="55" y="70"/>
                  </a:lnTo>
                  <a:lnTo>
                    <a:pt x="51" y="74"/>
                  </a:lnTo>
                  <a:lnTo>
                    <a:pt x="45" y="76"/>
                  </a:lnTo>
                  <a:lnTo>
                    <a:pt x="37" y="78"/>
                  </a:lnTo>
                  <a:lnTo>
                    <a:pt x="31" y="76"/>
                  </a:lnTo>
                  <a:lnTo>
                    <a:pt x="27" y="76"/>
                  </a:lnTo>
                  <a:lnTo>
                    <a:pt x="20" y="73"/>
                  </a:lnTo>
                  <a:lnTo>
                    <a:pt x="16" y="68"/>
                  </a:lnTo>
                  <a:lnTo>
                    <a:pt x="14" y="60"/>
                  </a:lnTo>
                  <a:lnTo>
                    <a:pt x="0" y="6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6" name="Freeform 36">
              <a:extLst>
                <a:ext uri="{FF2B5EF4-FFF2-40B4-BE49-F238E27FC236}">
                  <a16:creationId xmlns:a16="http://schemas.microsoft.com/office/drawing/2014/main" id="{F6399643-8870-41EF-8D53-FFDC58D639C4}"/>
                </a:ext>
              </a:extLst>
            </p:cNvPr>
            <p:cNvSpPr>
              <a:spLocks/>
            </p:cNvSpPr>
            <p:nvPr/>
          </p:nvSpPr>
          <p:spPr bwMode="auto">
            <a:xfrm>
              <a:off x="1311" y="3989"/>
              <a:ext cx="26" cy="30"/>
            </a:xfrm>
            <a:custGeom>
              <a:avLst/>
              <a:gdLst>
                <a:gd name="T0" fmla="*/ 21 w 77"/>
                <a:gd name="T1" fmla="*/ 20 h 89"/>
                <a:gd name="T2" fmla="*/ 20 w 77"/>
                <a:gd name="T3" fmla="*/ 23 h 89"/>
                <a:gd name="T4" fmla="*/ 18 w 77"/>
                <a:gd name="T5" fmla="*/ 25 h 89"/>
                <a:gd name="T6" fmla="*/ 16 w 77"/>
                <a:gd name="T7" fmla="*/ 26 h 89"/>
                <a:gd name="T8" fmla="*/ 15 w 77"/>
                <a:gd name="T9" fmla="*/ 26 h 89"/>
                <a:gd name="T10" fmla="*/ 13 w 77"/>
                <a:gd name="T11" fmla="*/ 26 h 89"/>
                <a:gd name="T12" fmla="*/ 11 w 77"/>
                <a:gd name="T13" fmla="*/ 26 h 89"/>
                <a:gd name="T14" fmla="*/ 10 w 77"/>
                <a:gd name="T15" fmla="*/ 25 h 89"/>
                <a:gd name="T16" fmla="*/ 8 w 77"/>
                <a:gd name="T17" fmla="*/ 25 h 89"/>
                <a:gd name="T18" fmla="*/ 7 w 77"/>
                <a:gd name="T19" fmla="*/ 24 h 89"/>
                <a:gd name="T20" fmla="*/ 6 w 77"/>
                <a:gd name="T21" fmla="*/ 22 h 89"/>
                <a:gd name="T22" fmla="*/ 6 w 77"/>
                <a:gd name="T23" fmla="*/ 21 h 89"/>
                <a:gd name="T24" fmla="*/ 5 w 77"/>
                <a:gd name="T25" fmla="*/ 17 h 89"/>
                <a:gd name="T26" fmla="*/ 26 w 77"/>
                <a:gd name="T27" fmla="*/ 17 h 89"/>
                <a:gd name="T28" fmla="*/ 26 w 77"/>
                <a:gd name="T29" fmla="*/ 15 h 89"/>
                <a:gd name="T30" fmla="*/ 26 w 77"/>
                <a:gd name="T31" fmla="*/ 11 h 89"/>
                <a:gd name="T32" fmla="*/ 25 w 77"/>
                <a:gd name="T33" fmla="*/ 8 h 89"/>
                <a:gd name="T34" fmla="*/ 24 w 77"/>
                <a:gd name="T35" fmla="*/ 6 h 89"/>
                <a:gd name="T36" fmla="*/ 23 w 77"/>
                <a:gd name="T37" fmla="*/ 4 h 89"/>
                <a:gd name="T38" fmla="*/ 13 w 77"/>
                <a:gd name="T39" fmla="*/ 4 h 89"/>
                <a:gd name="T40" fmla="*/ 15 w 77"/>
                <a:gd name="T41" fmla="*/ 5 h 89"/>
                <a:gd name="T42" fmla="*/ 17 w 77"/>
                <a:gd name="T43" fmla="*/ 5 h 89"/>
                <a:gd name="T44" fmla="*/ 19 w 77"/>
                <a:gd name="T45" fmla="*/ 6 h 89"/>
                <a:gd name="T46" fmla="*/ 20 w 77"/>
                <a:gd name="T47" fmla="*/ 9 h 89"/>
                <a:gd name="T48" fmla="*/ 21 w 77"/>
                <a:gd name="T49" fmla="*/ 13 h 89"/>
                <a:gd name="T50" fmla="*/ 5 w 77"/>
                <a:gd name="T51" fmla="*/ 13 h 89"/>
                <a:gd name="T52" fmla="*/ 5 w 77"/>
                <a:gd name="T53" fmla="*/ 11 h 89"/>
                <a:gd name="T54" fmla="*/ 6 w 77"/>
                <a:gd name="T55" fmla="*/ 9 h 89"/>
                <a:gd name="T56" fmla="*/ 6 w 77"/>
                <a:gd name="T57" fmla="*/ 8 h 89"/>
                <a:gd name="T58" fmla="*/ 7 w 77"/>
                <a:gd name="T59" fmla="*/ 6 h 89"/>
                <a:gd name="T60" fmla="*/ 10 w 77"/>
                <a:gd name="T61" fmla="*/ 5 h 89"/>
                <a:gd name="T62" fmla="*/ 11 w 77"/>
                <a:gd name="T63" fmla="*/ 5 h 89"/>
                <a:gd name="T64" fmla="*/ 13 w 77"/>
                <a:gd name="T65" fmla="*/ 4 h 89"/>
                <a:gd name="T66" fmla="*/ 23 w 77"/>
                <a:gd name="T67" fmla="*/ 4 h 89"/>
                <a:gd name="T68" fmla="*/ 23 w 77"/>
                <a:gd name="T69" fmla="*/ 4 h 89"/>
                <a:gd name="T70" fmla="*/ 21 w 77"/>
                <a:gd name="T71" fmla="*/ 3 h 89"/>
                <a:gd name="T72" fmla="*/ 19 w 77"/>
                <a:gd name="T73" fmla="*/ 1 h 89"/>
                <a:gd name="T74" fmla="*/ 16 w 77"/>
                <a:gd name="T75" fmla="*/ 1 h 89"/>
                <a:gd name="T76" fmla="*/ 13 w 77"/>
                <a:gd name="T77" fmla="*/ 0 h 89"/>
                <a:gd name="T78" fmla="*/ 10 w 77"/>
                <a:gd name="T79" fmla="*/ 1 h 89"/>
                <a:gd name="T80" fmla="*/ 8 w 77"/>
                <a:gd name="T81" fmla="*/ 1 h 89"/>
                <a:gd name="T82" fmla="*/ 5 w 77"/>
                <a:gd name="T83" fmla="*/ 3 h 89"/>
                <a:gd name="T84" fmla="*/ 3 w 77"/>
                <a:gd name="T85" fmla="*/ 4 h 89"/>
                <a:gd name="T86" fmla="*/ 2 w 77"/>
                <a:gd name="T87" fmla="*/ 6 h 89"/>
                <a:gd name="T88" fmla="*/ 1 w 77"/>
                <a:gd name="T89" fmla="*/ 9 h 89"/>
                <a:gd name="T90" fmla="*/ 0 w 77"/>
                <a:gd name="T91" fmla="*/ 12 h 89"/>
                <a:gd name="T92" fmla="*/ 0 w 77"/>
                <a:gd name="T93" fmla="*/ 16 h 89"/>
                <a:gd name="T94" fmla="*/ 0 w 77"/>
                <a:gd name="T95" fmla="*/ 19 h 89"/>
                <a:gd name="T96" fmla="*/ 1 w 77"/>
                <a:gd name="T97" fmla="*/ 22 h 89"/>
                <a:gd name="T98" fmla="*/ 2 w 77"/>
                <a:gd name="T99" fmla="*/ 24 h 89"/>
                <a:gd name="T100" fmla="*/ 3 w 77"/>
                <a:gd name="T101" fmla="*/ 26 h 89"/>
                <a:gd name="T102" fmla="*/ 5 w 77"/>
                <a:gd name="T103" fmla="*/ 28 h 89"/>
                <a:gd name="T104" fmla="*/ 8 w 77"/>
                <a:gd name="T105" fmla="*/ 29 h 89"/>
                <a:gd name="T106" fmla="*/ 10 w 77"/>
                <a:gd name="T107" fmla="*/ 30 h 89"/>
                <a:gd name="T108" fmla="*/ 13 w 77"/>
                <a:gd name="T109" fmla="*/ 30 h 89"/>
                <a:gd name="T110" fmla="*/ 17 w 77"/>
                <a:gd name="T111" fmla="*/ 29 h 89"/>
                <a:gd name="T112" fmla="*/ 19 w 77"/>
                <a:gd name="T113" fmla="*/ 29 h 89"/>
                <a:gd name="T114" fmla="*/ 21 w 77"/>
                <a:gd name="T115" fmla="*/ 27 h 89"/>
                <a:gd name="T116" fmla="*/ 24 w 77"/>
                <a:gd name="T117" fmla="*/ 25 h 89"/>
                <a:gd name="T118" fmla="*/ 25 w 77"/>
                <a:gd name="T119" fmla="*/ 22 h 89"/>
                <a:gd name="T120" fmla="*/ 25 w 77"/>
                <a:gd name="T121" fmla="*/ 20 h 89"/>
                <a:gd name="T122" fmla="*/ 21 w 77"/>
                <a:gd name="T123" fmla="*/ 20 h 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7"/>
                <a:gd name="T187" fmla="*/ 0 h 89"/>
                <a:gd name="T188" fmla="*/ 77 w 77"/>
                <a:gd name="T189" fmla="*/ 89 h 8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7" h="89">
                  <a:moveTo>
                    <a:pt x="62" y="60"/>
                  </a:moveTo>
                  <a:lnTo>
                    <a:pt x="59" y="68"/>
                  </a:lnTo>
                  <a:lnTo>
                    <a:pt x="54" y="73"/>
                  </a:lnTo>
                  <a:lnTo>
                    <a:pt x="48" y="76"/>
                  </a:lnTo>
                  <a:lnTo>
                    <a:pt x="44" y="76"/>
                  </a:lnTo>
                  <a:lnTo>
                    <a:pt x="39" y="78"/>
                  </a:lnTo>
                  <a:lnTo>
                    <a:pt x="33" y="76"/>
                  </a:lnTo>
                  <a:lnTo>
                    <a:pt x="30" y="75"/>
                  </a:lnTo>
                  <a:lnTo>
                    <a:pt x="25" y="73"/>
                  </a:lnTo>
                  <a:lnTo>
                    <a:pt x="21" y="70"/>
                  </a:lnTo>
                  <a:lnTo>
                    <a:pt x="19" y="66"/>
                  </a:lnTo>
                  <a:lnTo>
                    <a:pt x="17" y="61"/>
                  </a:lnTo>
                  <a:lnTo>
                    <a:pt x="14" y="50"/>
                  </a:lnTo>
                  <a:lnTo>
                    <a:pt x="77" y="50"/>
                  </a:lnTo>
                  <a:lnTo>
                    <a:pt x="77" y="44"/>
                  </a:lnTo>
                  <a:lnTo>
                    <a:pt x="77" y="34"/>
                  </a:lnTo>
                  <a:lnTo>
                    <a:pt x="74" y="25"/>
                  </a:lnTo>
                  <a:lnTo>
                    <a:pt x="71" y="18"/>
                  </a:lnTo>
                  <a:lnTo>
                    <a:pt x="68" y="13"/>
                  </a:lnTo>
                  <a:lnTo>
                    <a:pt x="39" y="13"/>
                  </a:lnTo>
                  <a:lnTo>
                    <a:pt x="44" y="14"/>
                  </a:lnTo>
                  <a:lnTo>
                    <a:pt x="49" y="15"/>
                  </a:lnTo>
                  <a:lnTo>
                    <a:pt x="55" y="19"/>
                  </a:lnTo>
                  <a:lnTo>
                    <a:pt x="60" y="28"/>
                  </a:lnTo>
                  <a:lnTo>
                    <a:pt x="62" y="38"/>
                  </a:lnTo>
                  <a:lnTo>
                    <a:pt x="14" y="38"/>
                  </a:lnTo>
                  <a:lnTo>
                    <a:pt x="15" y="33"/>
                  </a:lnTo>
                  <a:lnTo>
                    <a:pt x="17" y="28"/>
                  </a:lnTo>
                  <a:lnTo>
                    <a:pt x="19" y="23"/>
                  </a:lnTo>
                  <a:lnTo>
                    <a:pt x="21" y="19"/>
                  </a:lnTo>
                  <a:lnTo>
                    <a:pt x="30" y="15"/>
                  </a:lnTo>
                  <a:lnTo>
                    <a:pt x="33" y="14"/>
                  </a:lnTo>
                  <a:lnTo>
                    <a:pt x="39" y="13"/>
                  </a:lnTo>
                  <a:lnTo>
                    <a:pt x="68" y="13"/>
                  </a:lnTo>
                  <a:lnTo>
                    <a:pt x="67" y="13"/>
                  </a:lnTo>
                  <a:lnTo>
                    <a:pt x="61" y="8"/>
                  </a:lnTo>
                  <a:lnTo>
                    <a:pt x="55" y="4"/>
                  </a:lnTo>
                  <a:lnTo>
                    <a:pt x="47" y="2"/>
                  </a:lnTo>
                  <a:lnTo>
                    <a:pt x="38" y="0"/>
                  </a:lnTo>
                  <a:lnTo>
                    <a:pt x="30" y="2"/>
                  </a:lnTo>
                  <a:lnTo>
                    <a:pt x="23" y="4"/>
                  </a:lnTo>
                  <a:lnTo>
                    <a:pt x="15" y="8"/>
                  </a:lnTo>
                  <a:lnTo>
                    <a:pt x="10" y="13"/>
                  </a:lnTo>
                  <a:lnTo>
                    <a:pt x="6" y="19"/>
                  </a:lnTo>
                  <a:lnTo>
                    <a:pt x="3" y="28"/>
                  </a:lnTo>
                  <a:lnTo>
                    <a:pt x="0" y="36"/>
                  </a:lnTo>
                  <a:lnTo>
                    <a:pt x="0" y="46"/>
                  </a:lnTo>
                  <a:lnTo>
                    <a:pt x="0" y="55"/>
                  </a:lnTo>
                  <a:lnTo>
                    <a:pt x="3" y="64"/>
                  </a:lnTo>
                  <a:lnTo>
                    <a:pt x="6" y="71"/>
                  </a:lnTo>
                  <a:lnTo>
                    <a:pt x="10" y="78"/>
                  </a:lnTo>
                  <a:lnTo>
                    <a:pt x="15" y="83"/>
                  </a:lnTo>
                  <a:lnTo>
                    <a:pt x="23" y="86"/>
                  </a:lnTo>
                  <a:lnTo>
                    <a:pt x="30" y="89"/>
                  </a:lnTo>
                  <a:lnTo>
                    <a:pt x="38" y="89"/>
                  </a:lnTo>
                  <a:lnTo>
                    <a:pt x="51" y="86"/>
                  </a:lnTo>
                  <a:lnTo>
                    <a:pt x="57" y="85"/>
                  </a:lnTo>
                  <a:lnTo>
                    <a:pt x="63" y="81"/>
                  </a:lnTo>
                  <a:lnTo>
                    <a:pt x="71" y="73"/>
                  </a:lnTo>
                  <a:lnTo>
                    <a:pt x="74" y="66"/>
                  </a:lnTo>
                  <a:lnTo>
                    <a:pt x="75" y="60"/>
                  </a:lnTo>
                  <a:lnTo>
                    <a:pt x="62" y="6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7" name="Freeform 37">
              <a:extLst>
                <a:ext uri="{FF2B5EF4-FFF2-40B4-BE49-F238E27FC236}">
                  <a16:creationId xmlns:a16="http://schemas.microsoft.com/office/drawing/2014/main" id="{42BEAB68-CBC8-4D81-965C-5226370D4E65}"/>
                </a:ext>
              </a:extLst>
            </p:cNvPr>
            <p:cNvSpPr>
              <a:spLocks/>
            </p:cNvSpPr>
            <p:nvPr/>
          </p:nvSpPr>
          <p:spPr bwMode="auto">
            <a:xfrm>
              <a:off x="1379" y="3989"/>
              <a:ext cx="27" cy="30"/>
            </a:xfrm>
            <a:custGeom>
              <a:avLst/>
              <a:gdLst>
                <a:gd name="T0" fmla="*/ 19 w 81"/>
                <a:gd name="T1" fmla="*/ 26 h 89"/>
                <a:gd name="T2" fmla="*/ 20 w 81"/>
                <a:gd name="T3" fmla="*/ 29 h 89"/>
                <a:gd name="T4" fmla="*/ 24 w 81"/>
                <a:gd name="T5" fmla="*/ 30 h 89"/>
                <a:gd name="T6" fmla="*/ 27 w 81"/>
                <a:gd name="T7" fmla="*/ 26 h 89"/>
                <a:gd name="T8" fmla="*/ 24 w 81"/>
                <a:gd name="T9" fmla="*/ 26 h 89"/>
                <a:gd name="T10" fmla="*/ 24 w 81"/>
                <a:gd name="T11" fmla="*/ 23 h 89"/>
                <a:gd name="T12" fmla="*/ 19 w 81"/>
                <a:gd name="T13" fmla="*/ 15 h 89"/>
                <a:gd name="T14" fmla="*/ 19 w 81"/>
                <a:gd name="T15" fmla="*/ 21 h 89"/>
                <a:gd name="T16" fmla="*/ 17 w 81"/>
                <a:gd name="T17" fmla="*/ 23 h 89"/>
                <a:gd name="T18" fmla="*/ 15 w 81"/>
                <a:gd name="T19" fmla="*/ 25 h 89"/>
                <a:gd name="T20" fmla="*/ 10 w 81"/>
                <a:gd name="T21" fmla="*/ 26 h 89"/>
                <a:gd name="T22" fmla="*/ 6 w 81"/>
                <a:gd name="T23" fmla="*/ 25 h 89"/>
                <a:gd name="T24" fmla="*/ 5 w 81"/>
                <a:gd name="T25" fmla="*/ 22 h 89"/>
                <a:gd name="T26" fmla="*/ 5 w 81"/>
                <a:gd name="T27" fmla="*/ 20 h 89"/>
                <a:gd name="T28" fmla="*/ 8 w 81"/>
                <a:gd name="T29" fmla="*/ 17 h 89"/>
                <a:gd name="T30" fmla="*/ 14 w 81"/>
                <a:gd name="T31" fmla="*/ 16 h 89"/>
                <a:gd name="T32" fmla="*/ 19 w 81"/>
                <a:gd name="T33" fmla="*/ 15 h 89"/>
                <a:gd name="T34" fmla="*/ 24 w 81"/>
                <a:gd name="T35" fmla="*/ 9 h 89"/>
                <a:gd name="T36" fmla="*/ 23 w 81"/>
                <a:gd name="T37" fmla="*/ 5 h 89"/>
                <a:gd name="T38" fmla="*/ 21 w 81"/>
                <a:gd name="T39" fmla="*/ 3 h 89"/>
                <a:gd name="T40" fmla="*/ 18 w 81"/>
                <a:gd name="T41" fmla="*/ 1 h 89"/>
                <a:gd name="T42" fmla="*/ 13 w 81"/>
                <a:gd name="T43" fmla="*/ 0 h 89"/>
                <a:gd name="T44" fmla="*/ 8 w 81"/>
                <a:gd name="T45" fmla="*/ 1 h 89"/>
                <a:gd name="T46" fmla="*/ 4 w 81"/>
                <a:gd name="T47" fmla="*/ 3 h 89"/>
                <a:gd name="T48" fmla="*/ 2 w 81"/>
                <a:gd name="T49" fmla="*/ 5 h 89"/>
                <a:gd name="T50" fmla="*/ 1 w 81"/>
                <a:gd name="T51" fmla="*/ 9 h 89"/>
                <a:gd name="T52" fmla="*/ 6 w 81"/>
                <a:gd name="T53" fmla="*/ 10 h 89"/>
                <a:gd name="T54" fmla="*/ 6 w 81"/>
                <a:gd name="T55" fmla="*/ 7 h 89"/>
                <a:gd name="T56" fmla="*/ 10 w 81"/>
                <a:gd name="T57" fmla="*/ 5 h 89"/>
                <a:gd name="T58" fmla="*/ 12 w 81"/>
                <a:gd name="T59" fmla="*/ 4 h 89"/>
                <a:gd name="T60" fmla="*/ 17 w 81"/>
                <a:gd name="T61" fmla="*/ 5 h 89"/>
                <a:gd name="T62" fmla="*/ 19 w 81"/>
                <a:gd name="T63" fmla="*/ 8 h 89"/>
                <a:gd name="T64" fmla="*/ 18 w 81"/>
                <a:gd name="T65" fmla="*/ 11 h 89"/>
                <a:gd name="T66" fmla="*/ 14 w 81"/>
                <a:gd name="T67" fmla="*/ 12 h 89"/>
                <a:gd name="T68" fmla="*/ 5 w 81"/>
                <a:gd name="T69" fmla="*/ 14 h 89"/>
                <a:gd name="T70" fmla="*/ 2 w 81"/>
                <a:gd name="T71" fmla="*/ 16 h 89"/>
                <a:gd name="T72" fmla="*/ 0 w 81"/>
                <a:gd name="T73" fmla="*/ 22 h 89"/>
                <a:gd name="T74" fmla="*/ 1 w 81"/>
                <a:gd name="T75" fmla="*/ 25 h 89"/>
                <a:gd name="T76" fmla="*/ 2 w 81"/>
                <a:gd name="T77" fmla="*/ 28 h 89"/>
                <a:gd name="T78" fmla="*/ 7 w 81"/>
                <a:gd name="T79" fmla="*/ 30 h 89"/>
                <a:gd name="T80" fmla="*/ 12 w 81"/>
                <a:gd name="T81" fmla="*/ 30 h 89"/>
                <a:gd name="T82" fmla="*/ 17 w 81"/>
                <a:gd name="T83" fmla="*/ 27 h 8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1"/>
                <a:gd name="T127" fmla="*/ 0 h 89"/>
                <a:gd name="T128" fmla="*/ 81 w 81"/>
                <a:gd name="T129" fmla="*/ 89 h 8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1" h="89">
                  <a:moveTo>
                    <a:pt x="58" y="75"/>
                  </a:moveTo>
                  <a:lnTo>
                    <a:pt x="58" y="76"/>
                  </a:lnTo>
                  <a:lnTo>
                    <a:pt x="59" y="81"/>
                  </a:lnTo>
                  <a:lnTo>
                    <a:pt x="61" y="85"/>
                  </a:lnTo>
                  <a:lnTo>
                    <a:pt x="65" y="88"/>
                  </a:lnTo>
                  <a:lnTo>
                    <a:pt x="72" y="88"/>
                  </a:lnTo>
                  <a:lnTo>
                    <a:pt x="81" y="88"/>
                  </a:lnTo>
                  <a:lnTo>
                    <a:pt x="81" y="76"/>
                  </a:lnTo>
                  <a:lnTo>
                    <a:pt x="77" y="78"/>
                  </a:lnTo>
                  <a:lnTo>
                    <a:pt x="73" y="76"/>
                  </a:lnTo>
                  <a:lnTo>
                    <a:pt x="72" y="75"/>
                  </a:lnTo>
                  <a:lnTo>
                    <a:pt x="71" y="69"/>
                  </a:lnTo>
                  <a:lnTo>
                    <a:pt x="71" y="44"/>
                  </a:lnTo>
                  <a:lnTo>
                    <a:pt x="56" y="44"/>
                  </a:lnTo>
                  <a:lnTo>
                    <a:pt x="56" y="56"/>
                  </a:lnTo>
                  <a:lnTo>
                    <a:pt x="56" y="61"/>
                  </a:lnTo>
                  <a:lnTo>
                    <a:pt x="54" y="65"/>
                  </a:lnTo>
                  <a:lnTo>
                    <a:pt x="52" y="69"/>
                  </a:lnTo>
                  <a:lnTo>
                    <a:pt x="48" y="71"/>
                  </a:lnTo>
                  <a:lnTo>
                    <a:pt x="44" y="74"/>
                  </a:lnTo>
                  <a:lnTo>
                    <a:pt x="41" y="75"/>
                  </a:lnTo>
                  <a:lnTo>
                    <a:pt x="29" y="78"/>
                  </a:lnTo>
                  <a:lnTo>
                    <a:pt x="23" y="76"/>
                  </a:lnTo>
                  <a:lnTo>
                    <a:pt x="18" y="74"/>
                  </a:lnTo>
                  <a:lnTo>
                    <a:pt x="16" y="70"/>
                  </a:lnTo>
                  <a:lnTo>
                    <a:pt x="16" y="66"/>
                  </a:lnTo>
                  <a:lnTo>
                    <a:pt x="14" y="64"/>
                  </a:lnTo>
                  <a:lnTo>
                    <a:pt x="16" y="59"/>
                  </a:lnTo>
                  <a:lnTo>
                    <a:pt x="18" y="55"/>
                  </a:lnTo>
                  <a:lnTo>
                    <a:pt x="23" y="51"/>
                  </a:lnTo>
                  <a:lnTo>
                    <a:pt x="29" y="50"/>
                  </a:lnTo>
                  <a:lnTo>
                    <a:pt x="43" y="48"/>
                  </a:lnTo>
                  <a:lnTo>
                    <a:pt x="50" y="46"/>
                  </a:lnTo>
                  <a:lnTo>
                    <a:pt x="56" y="44"/>
                  </a:lnTo>
                  <a:lnTo>
                    <a:pt x="71" y="44"/>
                  </a:lnTo>
                  <a:lnTo>
                    <a:pt x="71" y="26"/>
                  </a:lnTo>
                  <a:lnTo>
                    <a:pt x="71" y="20"/>
                  </a:lnTo>
                  <a:lnTo>
                    <a:pt x="70" y="15"/>
                  </a:lnTo>
                  <a:lnTo>
                    <a:pt x="67" y="10"/>
                  </a:lnTo>
                  <a:lnTo>
                    <a:pt x="63" y="8"/>
                  </a:lnTo>
                  <a:lnTo>
                    <a:pt x="59" y="4"/>
                  </a:lnTo>
                  <a:lnTo>
                    <a:pt x="53" y="2"/>
                  </a:lnTo>
                  <a:lnTo>
                    <a:pt x="46" y="2"/>
                  </a:lnTo>
                  <a:lnTo>
                    <a:pt x="38" y="0"/>
                  </a:lnTo>
                  <a:lnTo>
                    <a:pt x="30" y="2"/>
                  </a:lnTo>
                  <a:lnTo>
                    <a:pt x="23" y="3"/>
                  </a:lnTo>
                  <a:lnTo>
                    <a:pt x="18" y="5"/>
                  </a:lnTo>
                  <a:lnTo>
                    <a:pt x="13" y="8"/>
                  </a:lnTo>
                  <a:lnTo>
                    <a:pt x="8" y="13"/>
                  </a:lnTo>
                  <a:lnTo>
                    <a:pt x="6" y="16"/>
                  </a:lnTo>
                  <a:lnTo>
                    <a:pt x="5" y="21"/>
                  </a:lnTo>
                  <a:lnTo>
                    <a:pt x="4" y="28"/>
                  </a:lnTo>
                  <a:lnTo>
                    <a:pt x="4" y="29"/>
                  </a:lnTo>
                  <a:lnTo>
                    <a:pt x="18" y="29"/>
                  </a:lnTo>
                  <a:lnTo>
                    <a:pt x="18" y="25"/>
                  </a:lnTo>
                  <a:lnTo>
                    <a:pt x="19" y="21"/>
                  </a:lnTo>
                  <a:lnTo>
                    <a:pt x="23" y="16"/>
                  </a:lnTo>
                  <a:lnTo>
                    <a:pt x="29" y="14"/>
                  </a:lnTo>
                  <a:lnTo>
                    <a:pt x="32" y="14"/>
                  </a:lnTo>
                  <a:lnTo>
                    <a:pt x="37" y="13"/>
                  </a:lnTo>
                  <a:lnTo>
                    <a:pt x="46" y="14"/>
                  </a:lnTo>
                  <a:lnTo>
                    <a:pt x="52" y="16"/>
                  </a:lnTo>
                  <a:lnTo>
                    <a:pt x="55" y="20"/>
                  </a:lnTo>
                  <a:lnTo>
                    <a:pt x="56" y="25"/>
                  </a:lnTo>
                  <a:lnTo>
                    <a:pt x="56" y="33"/>
                  </a:lnTo>
                  <a:lnTo>
                    <a:pt x="55" y="34"/>
                  </a:lnTo>
                  <a:lnTo>
                    <a:pt x="53" y="35"/>
                  </a:lnTo>
                  <a:lnTo>
                    <a:pt x="43" y="36"/>
                  </a:lnTo>
                  <a:lnTo>
                    <a:pt x="29" y="38"/>
                  </a:lnTo>
                  <a:lnTo>
                    <a:pt x="16" y="41"/>
                  </a:lnTo>
                  <a:lnTo>
                    <a:pt x="11" y="43"/>
                  </a:lnTo>
                  <a:lnTo>
                    <a:pt x="7" y="46"/>
                  </a:lnTo>
                  <a:lnTo>
                    <a:pt x="2" y="54"/>
                  </a:lnTo>
                  <a:lnTo>
                    <a:pt x="0" y="64"/>
                  </a:lnTo>
                  <a:lnTo>
                    <a:pt x="0" y="70"/>
                  </a:lnTo>
                  <a:lnTo>
                    <a:pt x="2" y="75"/>
                  </a:lnTo>
                  <a:lnTo>
                    <a:pt x="4" y="79"/>
                  </a:lnTo>
                  <a:lnTo>
                    <a:pt x="7" y="83"/>
                  </a:lnTo>
                  <a:lnTo>
                    <a:pt x="16" y="88"/>
                  </a:lnTo>
                  <a:lnTo>
                    <a:pt x="22" y="89"/>
                  </a:lnTo>
                  <a:lnTo>
                    <a:pt x="28" y="89"/>
                  </a:lnTo>
                  <a:lnTo>
                    <a:pt x="36" y="88"/>
                  </a:lnTo>
                  <a:lnTo>
                    <a:pt x="43" y="86"/>
                  </a:lnTo>
                  <a:lnTo>
                    <a:pt x="50" y="81"/>
                  </a:lnTo>
                  <a:lnTo>
                    <a:pt x="58" y="7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8" name="Freeform 38">
              <a:extLst>
                <a:ext uri="{FF2B5EF4-FFF2-40B4-BE49-F238E27FC236}">
                  <a16:creationId xmlns:a16="http://schemas.microsoft.com/office/drawing/2014/main" id="{03EF3911-A959-482C-830C-EF349D75A8DA}"/>
                </a:ext>
              </a:extLst>
            </p:cNvPr>
            <p:cNvSpPr>
              <a:spLocks/>
            </p:cNvSpPr>
            <p:nvPr/>
          </p:nvSpPr>
          <p:spPr bwMode="auto">
            <a:xfrm>
              <a:off x="1450" y="3980"/>
              <a:ext cx="32" cy="38"/>
            </a:xfrm>
            <a:custGeom>
              <a:avLst/>
              <a:gdLst>
                <a:gd name="T0" fmla="*/ 0 w 94"/>
                <a:gd name="T1" fmla="*/ 38 h 114"/>
                <a:gd name="T2" fmla="*/ 15 w 94"/>
                <a:gd name="T3" fmla="*/ 38 h 114"/>
                <a:gd name="T4" fmla="*/ 19 w 94"/>
                <a:gd name="T5" fmla="*/ 38 h 114"/>
                <a:gd name="T6" fmla="*/ 22 w 94"/>
                <a:gd name="T7" fmla="*/ 37 h 114"/>
                <a:gd name="T8" fmla="*/ 25 w 94"/>
                <a:gd name="T9" fmla="*/ 36 h 114"/>
                <a:gd name="T10" fmla="*/ 27 w 94"/>
                <a:gd name="T11" fmla="*/ 34 h 114"/>
                <a:gd name="T12" fmla="*/ 28 w 94"/>
                <a:gd name="T13" fmla="*/ 34 h 114"/>
                <a:gd name="T14" fmla="*/ 30 w 94"/>
                <a:gd name="T15" fmla="*/ 31 h 114"/>
                <a:gd name="T16" fmla="*/ 31 w 94"/>
                <a:gd name="T17" fmla="*/ 27 h 114"/>
                <a:gd name="T18" fmla="*/ 32 w 94"/>
                <a:gd name="T19" fmla="*/ 23 h 114"/>
                <a:gd name="T20" fmla="*/ 32 w 94"/>
                <a:gd name="T21" fmla="*/ 19 h 114"/>
                <a:gd name="T22" fmla="*/ 32 w 94"/>
                <a:gd name="T23" fmla="*/ 14 h 114"/>
                <a:gd name="T24" fmla="*/ 31 w 94"/>
                <a:gd name="T25" fmla="*/ 11 h 114"/>
                <a:gd name="T26" fmla="*/ 30 w 94"/>
                <a:gd name="T27" fmla="*/ 7 h 114"/>
                <a:gd name="T28" fmla="*/ 28 w 94"/>
                <a:gd name="T29" fmla="*/ 5 h 114"/>
                <a:gd name="T30" fmla="*/ 27 w 94"/>
                <a:gd name="T31" fmla="*/ 4 h 114"/>
                <a:gd name="T32" fmla="*/ 15 w 94"/>
                <a:gd name="T33" fmla="*/ 4 h 114"/>
                <a:gd name="T34" fmla="*/ 17 w 94"/>
                <a:gd name="T35" fmla="*/ 4 h 114"/>
                <a:gd name="T36" fmla="*/ 20 w 94"/>
                <a:gd name="T37" fmla="*/ 5 h 114"/>
                <a:gd name="T38" fmla="*/ 22 w 94"/>
                <a:gd name="T39" fmla="*/ 7 h 114"/>
                <a:gd name="T40" fmla="*/ 23 w 94"/>
                <a:gd name="T41" fmla="*/ 8 h 114"/>
                <a:gd name="T42" fmla="*/ 25 w 94"/>
                <a:gd name="T43" fmla="*/ 10 h 114"/>
                <a:gd name="T44" fmla="*/ 26 w 94"/>
                <a:gd name="T45" fmla="*/ 13 h 114"/>
                <a:gd name="T46" fmla="*/ 27 w 94"/>
                <a:gd name="T47" fmla="*/ 16 h 114"/>
                <a:gd name="T48" fmla="*/ 27 w 94"/>
                <a:gd name="T49" fmla="*/ 19 h 114"/>
                <a:gd name="T50" fmla="*/ 27 w 94"/>
                <a:gd name="T51" fmla="*/ 22 h 114"/>
                <a:gd name="T52" fmla="*/ 26 w 94"/>
                <a:gd name="T53" fmla="*/ 25 h 114"/>
                <a:gd name="T54" fmla="*/ 25 w 94"/>
                <a:gd name="T55" fmla="*/ 28 h 114"/>
                <a:gd name="T56" fmla="*/ 23 w 94"/>
                <a:gd name="T57" fmla="*/ 30 h 114"/>
                <a:gd name="T58" fmla="*/ 22 w 94"/>
                <a:gd name="T59" fmla="*/ 31 h 114"/>
                <a:gd name="T60" fmla="*/ 20 w 94"/>
                <a:gd name="T61" fmla="*/ 33 h 114"/>
                <a:gd name="T62" fmla="*/ 17 w 94"/>
                <a:gd name="T63" fmla="*/ 34 h 114"/>
                <a:gd name="T64" fmla="*/ 15 w 94"/>
                <a:gd name="T65" fmla="*/ 34 h 114"/>
                <a:gd name="T66" fmla="*/ 5 w 94"/>
                <a:gd name="T67" fmla="*/ 34 h 114"/>
                <a:gd name="T68" fmla="*/ 5 w 94"/>
                <a:gd name="T69" fmla="*/ 4 h 114"/>
                <a:gd name="T70" fmla="*/ 15 w 94"/>
                <a:gd name="T71" fmla="*/ 4 h 114"/>
                <a:gd name="T72" fmla="*/ 27 w 94"/>
                <a:gd name="T73" fmla="*/ 4 h 114"/>
                <a:gd name="T74" fmla="*/ 25 w 94"/>
                <a:gd name="T75" fmla="*/ 2 h 114"/>
                <a:gd name="T76" fmla="*/ 22 w 94"/>
                <a:gd name="T77" fmla="*/ 1 h 114"/>
                <a:gd name="T78" fmla="*/ 19 w 94"/>
                <a:gd name="T79" fmla="*/ 0 h 114"/>
                <a:gd name="T80" fmla="*/ 15 w 94"/>
                <a:gd name="T81" fmla="*/ 0 h 114"/>
                <a:gd name="T82" fmla="*/ 0 w 94"/>
                <a:gd name="T83" fmla="*/ 0 h 114"/>
                <a:gd name="T84" fmla="*/ 0 w 94"/>
                <a:gd name="T85" fmla="*/ 38 h 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4"/>
                <a:gd name="T130" fmla="*/ 0 h 114"/>
                <a:gd name="T131" fmla="*/ 94 w 94"/>
                <a:gd name="T132" fmla="*/ 114 h 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4" h="114">
                  <a:moveTo>
                    <a:pt x="0" y="114"/>
                  </a:moveTo>
                  <a:lnTo>
                    <a:pt x="44" y="114"/>
                  </a:lnTo>
                  <a:lnTo>
                    <a:pt x="55" y="114"/>
                  </a:lnTo>
                  <a:lnTo>
                    <a:pt x="66" y="111"/>
                  </a:lnTo>
                  <a:lnTo>
                    <a:pt x="74" y="107"/>
                  </a:lnTo>
                  <a:lnTo>
                    <a:pt x="78" y="103"/>
                  </a:lnTo>
                  <a:lnTo>
                    <a:pt x="81" y="101"/>
                  </a:lnTo>
                  <a:lnTo>
                    <a:pt x="87" y="92"/>
                  </a:lnTo>
                  <a:lnTo>
                    <a:pt x="91" y="82"/>
                  </a:lnTo>
                  <a:lnTo>
                    <a:pt x="93" y="69"/>
                  </a:lnTo>
                  <a:lnTo>
                    <a:pt x="94" y="56"/>
                  </a:lnTo>
                  <a:lnTo>
                    <a:pt x="93" y="43"/>
                  </a:lnTo>
                  <a:lnTo>
                    <a:pt x="91" y="32"/>
                  </a:lnTo>
                  <a:lnTo>
                    <a:pt x="87" y="22"/>
                  </a:lnTo>
                  <a:lnTo>
                    <a:pt x="81" y="15"/>
                  </a:lnTo>
                  <a:lnTo>
                    <a:pt x="80" y="13"/>
                  </a:lnTo>
                  <a:lnTo>
                    <a:pt x="43" y="13"/>
                  </a:lnTo>
                  <a:lnTo>
                    <a:pt x="50" y="13"/>
                  </a:lnTo>
                  <a:lnTo>
                    <a:pt x="58" y="16"/>
                  </a:lnTo>
                  <a:lnTo>
                    <a:pt x="64" y="20"/>
                  </a:lnTo>
                  <a:lnTo>
                    <a:pt x="69" y="25"/>
                  </a:lnTo>
                  <a:lnTo>
                    <a:pt x="74" y="31"/>
                  </a:lnTo>
                  <a:lnTo>
                    <a:pt x="76" y="38"/>
                  </a:lnTo>
                  <a:lnTo>
                    <a:pt x="79" y="47"/>
                  </a:lnTo>
                  <a:lnTo>
                    <a:pt x="79" y="57"/>
                  </a:lnTo>
                  <a:lnTo>
                    <a:pt x="79" y="67"/>
                  </a:lnTo>
                  <a:lnTo>
                    <a:pt x="76" y="76"/>
                  </a:lnTo>
                  <a:lnTo>
                    <a:pt x="74" y="84"/>
                  </a:lnTo>
                  <a:lnTo>
                    <a:pt x="69" y="91"/>
                  </a:lnTo>
                  <a:lnTo>
                    <a:pt x="64" y="94"/>
                  </a:lnTo>
                  <a:lnTo>
                    <a:pt x="58" y="98"/>
                  </a:lnTo>
                  <a:lnTo>
                    <a:pt x="50" y="101"/>
                  </a:lnTo>
                  <a:lnTo>
                    <a:pt x="43" y="102"/>
                  </a:lnTo>
                  <a:lnTo>
                    <a:pt x="15" y="102"/>
                  </a:lnTo>
                  <a:lnTo>
                    <a:pt x="15" y="13"/>
                  </a:lnTo>
                  <a:lnTo>
                    <a:pt x="43" y="13"/>
                  </a:lnTo>
                  <a:lnTo>
                    <a:pt x="80" y="13"/>
                  </a:lnTo>
                  <a:lnTo>
                    <a:pt x="74" y="7"/>
                  </a:lnTo>
                  <a:lnTo>
                    <a:pt x="66" y="3"/>
                  </a:lnTo>
                  <a:lnTo>
                    <a:pt x="56" y="1"/>
                  </a:lnTo>
                  <a:lnTo>
                    <a:pt x="44" y="0"/>
                  </a:lnTo>
                  <a:lnTo>
                    <a:pt x="0" y="0"/>
                  </a:lnTo>
                  <a:lnTo>
                    <a:pt x="0" y="114"/>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79" name="Rectangle 39">
              <a:extLst>
                <a:ext uri="{FF2B5EF4-FFF2-40B4-BE49-F238E27FC236}">
                  <a16:creationId xmlns:a16="http://schemas.microsoft.com/office/drawing/2014/main" id="{59DA066C-179D-4EAD-9BD2-6515273A81DA}"/>
                </a:ext>
              </a:extLst>
            </p:cNvPr>
            <p:cNvSpPr>
              <a:spLocks noChangeArrowheads="1"/>
            </p:cNvSpPr>
            <p:nvPr/>
          </p:nvSpPr>
          <p:spPr bwMode="auto">
            <a:xfrm>
              <a:off x="1492" y="3990"/>
              <a:ext cx="5" cy="28"/>
            </a:xfrm>
            <a:prstGeom prst="rect">
              <a:avLst/>
            </a:prstGeom>
            <a:noFill/>
            <a:ln w="9525">
              <a:solidFill>
                <a:srgbClr val="FAFD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680" name="Freeform 40">
              <a:extLst>
                <a:ext uri="{FF2B5EF4-FFF2-40B4-BE49-F238E27FC236}">
                  <a16:creationId xmlns:a16="http://schemas.microsoft.com/office/drawing/2014/main" id="{4C0E500B-52DD-4EAD-80A9-5ADE954B7E9C}"/>
                </a:ext>
              </a:extLst>
            </p:cNvPr>
            <p:cNvSpPr>
              <a:spLocks/>
            </p:cNvSpPr>
            <p:nvPr/>
          </p:nvSpPr>
          <p:spPr bwMode="auto">
            <a:xfrm>
              <a:off x="1491" y="3977"/>
              <a:ext cx="10" cy="9"/>
            </a:xfrm>
            <a:custGeom>
              <a:avLst/>
              <a:gdLst>
                <a:gd name="T0" fmla="*/ 0 w 32"/>
                <a:gd name="T1" fmla="*/ 9 h 27"/>
                <a:gd name="T2" fmla="*/ 3 w 32"/>
                <a:gd name="T3" fmla="*/ 9 h 27"/>
                <a:gd name="T4" fmla="*/ 10 w 32"/>
                <a:gd name="T5" fmla="*/ 0 h 27"/>
                <a:gd name="T6" fmla="*/ 5 w 32"/>
                <a:gd name="T7" fmla="*/ 0 h 27"/>
                <a:gd name="T8" fmla="*/ 0 w 32"/>
                <a:gd name="T9" fmla="*/ 9 h 27"/>
                <a:gd name="T10" fmla="*/ 0 60000 65536"/>
                <a:gd name="T11" fmla="*/ 0 60000 65536"/>
                <a:gd name="T12" fmla="*/ 0 60000 65536"/>
                <a:gd name="T13" fmla="*/ 0 60000 65536"/>
                <a:gd name="T14" fmla="*/ 0 60000 65536"/>
                <a:gd name="T15" fmla="*/ 0 w 32"/>
                <a:gd name="T16" fmla="*/ 0 h 27"/>
                <a:gd name="T17" fmla="*/ 32 w 32"/>
                <a:gd name="T18" fmla="*/ 27 h 27"/>
              </a:gdLst>
              <a:ahLst/>
              <a:cxnLst>
                <a:cxn ang="T10">
                  <a:pos x="T0" y="T1"/>
                </a:cxn>
                <a:cxn ang="T11">
                  <a:pos x="T2" y="T3"/>
                </a:cxn>
                <a:cxn ang="T12">
                  <a:pos x="T4" y="T5"/>
                </a:cxn>
                <a:cxn ang="T13">
                  <a:pos x="T6" y="T7"/>
                </a:cxn>
                <a:cxn ang="T14">
                  <a:pos x="T8" y="T9"/>
                </a:cxn>
              </a:cxnLst>
              <a:rect l="T15" t="T16" r="T17" b="T18"/>
              <a:pathLst>
                <a:path w="32" h="27">
                  <a:moveTo>
                    <a:pt x="0" y="27"/>
                  </a:moveTo>
                  <a:lnTo>
                    <a:pt x="10" y="27"/>
                  </a:lnTo>
                  <a:lnTo>
                    <a:pt x="32" y="0"/>
                  </a:lnTo>
                  <a:lnTo>
                    <a:pt x="17" y="0"/>
                  </a:lnTo>
                  <a:lnTo>
                    <a:pt x="0" y="27"/>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81" name="Freeform 41">
              <a:extLst>
                <a:ext uri="{FF2B5EF4-FFF2-40B4-BE49-F238E27FC236}">
                  <a16:creationId xmlns:a16="http://schemas.microsoft.com/office/drawing/2014/main" id="{C3CC0F29-81BC-4334-90D9-560FA9358C34}"/>
                </a:ext>
              </a:extLst>
            </p:cNvPr>
            <p:cNvSpPr>
              <a:spLocks/>
            </p:cNvSpPr>
            <p:nvPr/>
          </p:nvSpPr>
          <p:spPr bwMode="auto">
            <a:xfrm>
              <a:off x="1506" y="3989"/>
              <a:ext cx="27" cy="30"/>
            </a:xfrm>
            <a:custGeom>
              <a:avLst/>
              <a:gdLst>
                <a:gd name="T0" fmla="*/ 19 w 80"/>
                <a:gd name="T1" fmla="*/ 26 h 89"/>
                <a:gd name="T2" fmla="*/ 21 w 80"/>
                <a:gd name="T3" fmla="*/ 29 h 89"/>
                <a:gd name="T4" fmla="*/ 25 w 80"/>
                <a:gd name="T5" fmla="*/ 30 h 89"/>
                <a:gd name="T6" fmla="*/ 27 w 80"/>
                <a:gd name="T7" fmla="*/ 26 h 89"/>
                <a:gd name="T8" fmla="*/ 25 w 80"/>
                <a:gd name="T9" fmla="*/ 26 h 89"/>
                <a:gd name="T10" fmla="*/ 24 w 80"/>
                <a:gd name="T11" fmla="*/ 23 h 89"/>
                <a:gd name="T12" fmla="*/ 19 w 80"/>
                <a:gd name="T13" fmla="*/ 15 h 89"/>
                <a:gd name="T14" fmla="*/ 19 w 80"/>
                <a:gd name="T15" fmla="*/ 21 h 89"/>
                <a:gd name="T16" fmla="*/ 18 w 80"/>
                <a:gd name="T17" fmla="*/ 23 h 89"/>
                <a:gd name="T18" fmla="*/ 15 w 80"/>
                <a:gd name="T19" fmla="*/ 25 h 89"/>
                <a:gd name="T20" fmla="*/ 10 w 80"/>
                <a:gd name="T21" fmla="*/ 26 h 89"/>
                <a:gd name="T22" fmla="*/ 6 w 80"/>
                <a:gd name="T23" fmla="*/ 25 h 89"/>
                <a:gd name="T24" fmla="*/ 5 w 80"/>
                <a:gd name="T25" fmla="*/ 22 h 89"/>
                <a:gd name="T26" fmla="*/ 5 w 80"/>
                <a:gd name="T27" fmla="*/ 20 h 89"/>
                <a:gd name="T28" fmla="*/ 8 w 80"/>
                <a:gd name="T29" fmla="*/ 17 h 89"/>
                <a:gd name="T30" fmla="*/ 15 w 80"/>
                <a:gd name="T31" fmla="*/ 16 h 89"/>
                <a:gd name="T32" fmla="*/ 19 w 80"/>
                <a:gd name="T33" fmla="*/ 15 h 89"/>
                <a:gd name="T34" fmla="*/ 24 w 80"/>
                <a:gd name="T35" fmla="*/ 9 h 89"/>
                <a:gd name="T36" fmla="*/ 23 w 80"/>
                <a:gd name="T37" fmla="*/ 5 h 89"/>
                <a:gd name="T38" fmla="*/ 21 w 80"/>
                <a:gd name="T39" fmla="*/ 3 h 89"/>
                <a:gd name="T40" fmla="*/ 18 w 80"/>
                <a:gd name="T41" fmla="*/ 1 h 89"/>
                <a:gd name="T42" fmla="*/ 13 w 80"/>
                <a:gd name="T43" fmla="*/ 0 h 89"/>
                <a:gd name="T44" fmla="*/ 8 w 80"/>
                <a:gd name="T45" fmla="*/ 1 h 89"/>
                <a:gd name="T46" fmla="*/ 4 w 80"/>
                <a:gd name="T47" fmla="*/ 3 h 89"/>
                <a:gd name="T48" fmla="*/ 2 w 80"/>
                <a:gd name="T49" fmla="*/ 5 h 89"/>
                <a:gd name="T50" fmla="*/ 2 w 80"/>
                <a:gd name="T51" fmla="*/ 9 h 89"/>
                <a:gd name="T52" fmla="*/ 6 w 80"/>
                <a:gd name="T53" fmla="*/ 10 h 89"/>
                <a:gd name="T54" fmla="*/ 6 w 80"/>
                <a:gd name="T55" fmla="*/ 7 h 89"/>
                <a:gd name="T56" fmla="*/ 10 w 80"/>
                <a:gd name="T57" fmla="*/ 5 h 89"/>
                <a:gd name="T58" fmla="*/ 12 w 80"/>
                <a:gd name="T59" fmla="*/ 4 h 89"/>
                <a:gd name="T60" fmla="*/ 17 w 80"/>
                <a:gd name="T61" fmla="*/ 5 h 89"/>
                <a:gd name="T62" fmla="*/ 19 w 80"/>
                <a:gd name="T63" fmla="*/ 8 h 89"/>
                <a:gd name="T64" fmla="*/ 19 w 80"/>
                <a:gd name="T65" fmla="*/ 11 h 89"/>
                <a:gd name="T66" fmla="*/ 15 w 80"/>
                <a:gd name="T67" fmla="*/ 12 h 89"/>
                <a:gd name="T68" fmla="*/ 6 w 80"/>
                <a:gd name="T69" fmla="*/ 14 h 89"/>
                <a:gd name="T70" fmla="*/ 2 w 80"/>
                <a:gd name="T71" fmla="*/ 16 h 89"/>
                <a:gd name="T72" fmla="*/ 0 w 80"/>
                <a:gd name="T73" fmla="*/ 22 h 89"/>
                <a:gd name="T74" fmla="*/ 1 w 80"/>
                <a:gd name="T75" fmla="*/ 25 h 89"/>
                <a:gd name="T76" fmla="*/ 2 w 80"/>
                <a:gd name="T77" fmla="*/ 28 h 89"/>
                <a:gd name="T78" fmla="*/ 7 w 80"/>
                <a:gd name="T79" fmla="*/ 30 h 89"/>
                <a:gd name="T80" fmla="*/ 12 w 80"/>
                <a:gd name="T81" fmla="*/ 30 h 89"/>
                <a:gd name="T82" fmla="*/ 17 w 80"/>
                <a:gd name="T83" fmla="*/ 27 h 8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0"/>
                <a:gd name="T127" fmla="*/ 0 h 89"/>
                <a:gd name="T128" fmla="*/ 80 w 80"/>
                <a:gd name="T129" fmla="*/ 89 h 8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0" h="89">
                  <a:moveTo>
                    <a:pt x="57" y="75"/>
                  </a:moveTo>
                  <a:lnTo>
                    <a:pt x="57" y="76"/>
                  </a:lnTo>
                  <a:lnTo>
                    <a:pt x="59" y="81"/>
                  </a:lnTo>
                  <a:lnTo>
                    <a:pt x="61" y="85"/>
                  </a:lnTo>
                  <a:lnTo>
                    <a:pt x="66" y="88"/>
                  </a:lnTo>
                  <a:lnTo>
                    <a:pt x="73" y="88"/>
                  </a:lnTo>
                  <a:lnTo>
                    <a:pt x="80" y="88"/>
                  </a:lnTo>
                  <a:lnTo>
                    <a:pt x="80" y="76"/>
                  </a:lnTo>
                  <a:lnTo>
                    <a:pt x="77" y="78"/>
                  </a:lnTo>
                  <a:lnTo>
                    <a:pt x="74" y="76"/>
                  </a:lnTo>
                  <a:lnTo>
                    <a:pt x="72" y="75"/>
                  </a:lnTo>
                  <a:lnTo>
                    <a:pt x="72" y="69"/>
                  </a:lnTo>
                  <a:lnTo>
                    <a:pt x="72" y="44"/>
                  </a:lnTo>
                  <a:lnTo>
                    <a:pt x="56" y="44"/>
                  </a:lnTo>
                  <a:lnTo>
                    <a:pt x="56" y="56"/>
                  </a:lnTo>
                  <a:lnTo>
                    <a:pt x="56" y="61"/>
                  </a:lnTo>
                  <a:lnTo>
                    <a:pt x="55" y="65"/>
                  </a:lnTo>
                  <a:lnTo>
                    <a:pt x="53" y="69"/>
                  </a:lnTo>
                  <a:lnTo>
                    <a:pt x="49" y="71"/>
                  </a:lnTo>
                  <a:lnTo>
                    <a:pt x="45" y="74"/>
                  </a:lnTo>
                  <a:lnTo>
                    <a:pt x="41" y="75"/>
                  </a:lnTo>
                  <a:lnTo>
                    <a:pt x="30" y="78"/>
                  </a:lnTo>
                  <a:lnTo>
                    <a:pt x="24" y="76"/>
                  </a:lnTo>
                  <a:lnTo>
                    <a:pt x="18" y="74"/>
                  </a:lnTo>
                  <a:lnTo>
                    <a:pt x="15" y="70"/>
                  </a:lnTo>
                  <a:lnTo>
                    <a:pt x="15" y="66"/>
                  </a:lnTo>
                  <a:lnTo>
                    <a:pt x="15" y="64"/>
                  </a:lnTo>
                  <a:lnTo>
                    <a:pt x="15" y="59"/>
                  </a:lnTo>
                  <a:lnTo>
                    <a:pt x="18" y="55"/>
                  </a:lnTo>
                  <a:lnTo>
                    <a:pt x="23" y="51"/>
                  </a:lnTo>
                  <a:lnTo>
                    <a:pt x="29" y="50"/>
                  </a:lnTo>
                  <a:lnTo>
                    <a:pt x="44" y="48"/>
                  </a:lnTo>
                  <a:lnTo>
                    <a:pt x="50" y="46"/>
                  </a:lnTo>
                  <a:lnTo>
                    <a:pt x="56" y="44"/>
                  </a:lnTo>
                  <a:lnTo>
                    <a:pt x="72" y="44"/>
                  </a:lnTo>
                  <a:lnTo>
                    <a:pt x="72" y="26"/>
                  </a:lnTo>
                  <a:lnTo>
                    <a:pt x="71" y="20"/>
                  </a:lnTo>
                  <a:lnTo>
                    <a:pt x="69" y="15"/>
                  </a:lnTo>
                  <a:lnTo>
                    <a:pt x="67" y="10"/>
                  </a:lnTo>
                  <a:lnTo>
                    <a:pt x="63" y="8"/>
                  </a:lnTo>
                  <a:lnTo>
                    <a:pt x="59" y="4"/>
                  </a:lnTo>
                  <a:lnTo>
                    <a:pt x="54" y="2"/>
                  </a:lnTo>
                  <a:lnTo>
                    <a:pt x="45" y="2"/>
                  </a:lnTo>
                  <a:lnTo>
                    <a:pt x="38" y="0"/>
                  </a:lnTo>
                  <a:lnTo>
                    <a:pt x="31" y="2"/>
                  </a:lnTo>
                  <a:lnTo>
                    <a:pt x="24" y="3"/>
                  </a:lnTo>
                  <a:lnTo>
                    <a:pt x="18" y="5"/>
                  </a:lnTo>
                  <a:lnTo>
                    <a:pt x="13" y="8"/>
                  </a:lnTo>
                  <a:lnTo>
                    <a:pt x="9" y="13"/>
                  </a:lnTo>
                  <a:lnTo>
                    <a:pt x="7" y="16"/>
                  </a:lnTo>
                  <a:lnTo>
                    <a:pt x="5" y="21"/>
                  </a:lnTo>
                  <a:lnTo>
                    <a:pt x="5" y="28"/>
                  </a:lnTo>
                  <a:lnTo>
                    <a:pt x="5" y="29"/>
                  </a:lnTo>
                  <a:lnTo>
                    <a:pt x="18" y="29"/>
                  </a:lnTo>
                  <a:lnTo>
                    <a:pt x="18" y="25"/>
                  </a:lnTo>
                  <a:lnTo>
                    <a:pt x="19" y="21"/>
                  </a:lnTo>
                  <a:lnTo>
                    <a:pt x="23" y="16"/>
                  </a:lnTo>
                  <a:lnTo>
                    <a:pt x="29" y="14"/>
                  </a:lnTo>
                  <a:lnTo>
                    <a:pt x="33" y="14"/>
                  </a:lnTo>
                  <a:lnTo>
                    <a:pt x="37" y="13"/>
                  </a:lnTo>
                  <a:lnTo>
                    <a:pt x="45" y="14"/>
                  </a:lnTo>
                  <a:lnTo>
                    <a:pt x="51" y="16"/>
                  </a:lnTo>
                  <a:lnTo>
                    <a:pt x="56" y="20"/>
                  </a:lnTo>
                  <a:lnTo>
                    <a:pt x="56" y="25"/>
                  </a:lnTo>
                  <a:lnTo>
                    <a:pt x="56" y="33"/>
                  </a:lnTo>
                  <a:lnTo>
                    <a:pt x="55" y="34"/>
                  </a:lnTo>
                  <a:lnTo>
                    <a:pt x="53" y="35"/>
                  </a:lnTo>
                  <a:lnTo>
                    <a:pt x="44" y="36"/>
                  </a:lnTo>
                  <a:lnTo>
                    <a:pt x="29" y="38"/>
                  </a:lnTo>
                  <a:lnTo>
                    <a:pt x="17" y="41"/>
                  </a:lnTo>
                  <a:lnTo>
                    <a:pt x="12" y="43"/>
                  </a:lnTo>
                  <a:lnTo>
                    <a:pt x="7" y="46"/>
                  </a:lnTo>
                  <a:lnTo>
                    <a:pt x="2" y="54"/>
                  </a:lnTo>
                  <a:lnTo>
                    <a:pt x="0" y="64"/>
                  </a:lnTo>
                  <a:lnTo>
                    <a:pt x="0" y="70"/>
                  </a:lnTo>
                  <a:lnTo>
                    <a:pt x="2" y="75"/>
                  </a:lnTo>
                  <a:lnTo>
                    <a:pt x="5" y="79"/>
                  </a:lnTo>
                  <a:lnTo>
                    <a:pt x="7" y="83"/>
                  </a:lnTo>
                  <a:lnTo>
                    <a:pt x="15" y="88"/>
                  </a:lnTo>
                  <a:lnTo>
                    <a:pt x="21" y="89"/>
                  </a:lnTo>
                  <a:lnTo>
                    <a:pt x="27" y="89"/>
                  </a:lnTo>
                  <a:lnTo>
                    <a:pt x="36" y="88"/>
                  </a:lnTo>
                  <a:lnTo>
                    <a:pt x="43" y="86"/>
                  </a:lnTo>
                  <a:lnTo>
                    <a:pt x="51" y="81"/>
                  </a:lnTo>
                  <a:lnTo>
                    <a:pt x="57" y="7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82" name="Freeform 42">
              <a:extLst>
                <a:ext uri="{FF2B5EF4-FFF2-40B4-BE49-F238E27FC236}">
                  <a16:creationId xmlns:a16="http://schemas.microsoft.com/office/drawing/2014/main" id="{BC952173-C6AA-4EFF-864B-93438FE4FD76}"/>
                </a:ext>
              </a:extLst>
            </p:cNvPr>
            <p:cNvSpPr>
              <a:spLocks/>
            </p:cNvSpPr>
            <p:nvPr/>
          </p:nvSpPr>
          <p:spPr bwMode="auto">
            <a:xfrm>
              <a:off x="1539" y="3990"/>
              <a:ext cx="24" cy="28"/>
            </a:xfrm>
            <a:custGeom>
              <a:avLst/>
              <a:gdLst>
                <a:gd name="T0" fmla="*/ 23 w 71"/>
                <a:gd name="T1" fmla="*/ 0 h 85"/>
                <a:gd name="T2" fmla="*/ 1 w 71"/>
                <a:gd name="T3" fmla="*/ 0 h 85"/>
                <a:gd name="T4" fmla="*/ 1 w 71"/>
                <a:gd name="T5" fmla="*/ 4 h 85"/>
                <a:gd name="T6" fmla="*/ 17 w 71"/>
                <a:gd name="T7" fmla="*/ 4 h 85"/>
                <a:gd name="T8" fmla="*/ 0 w 71"/>
                <a:gd name="T9" fmla="*/ 24 h 85"/>
                <a:gd name="T10" fmla="*/ 0 w 71"/>
                <a:gd name="T11" fmla="*/ 28 h 85"/>
                <a:gd name="T12" fmla="*/ 24 w 71"/>
                <a:gd name="T13" fmla="*/ 28 h 85"/>
                <a:gd name="T14" fmla="*/ 24 w 71"/>
                <a:gd name="T15" fmla="*/ 24 h 85"/>
                <a:gd name="T16" fmla="*/ 6 w 71"/>
                <a:gd name="T17" fmla="*/ 24 h 85"/>
                <a:gd name="T18" fmla="*/ 23 w 71"/>
                <a:gd name="T19" fmla="*/ 4 h 85"/>
                <a:gd name="T20" fmla="*/ 23 w 71"/>
                <a:gd name="T21" fmla="*/ 0 h 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1"/>
                <a:gd name="T34" fmla="*/ 0 h 85"/>
                <a:gd name="T35" fmla="*/ 71 w 71"/>
                <a:gd name="T36" fmla="*/ 85 h 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1" h="85">
                  <a:moveTo>
                    <a:pt x="69" y="0"/>
                  </a:moveTo>
                  <a:lnTo>
                    <a:pt x="2" y="0"/>
                  </a:lnTo>
                  <a:lnTo>
                    <a:pt x="2" y="13"/>
                  </a:lnTo>
                  <a:lnTo>
                    <a:pt x="50" y="13"/>
                  </a:lnTo>
                  <a:lnTo>
                    <a:pt x="0" y="73"/>
                  </a:lnTo>
                  <a:lnTo>
                    <a:pt x="0" y="85"/>
                  </a:lnTo>
                  <a:lnTo>
                    <a:pt x="71" y="85"/>
                  </a:lnTo>
                  <a:lnTo>
                    <a:pt x="71" y="72"/>
                  </a:lnTo>
                  <a:lnTo>
                    <a:pt x="18" y="72"/>
                  </a:lnTo>
                  <a:lnTo>
                    <a:pt x="69" y="12"/>
                  </a:lnTo>
                  <a:lnTo>
                    <a:pt x="69" y="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83" name="Freeform 43">
              <a:extLst>
                <a:ext uri="{FF2B5EF4-FFF2-40B4-BE49-F238E27FC236}">
                  <a16:creationId xmlns:a16="http://schemas.microsoft.com/office/drawing/2014/main" id="{0F6EA888-DFD2-428E-BF91-BA860E9C8DB8}"/>
                </a:ext>
              </a:extLst>
            </p:cNvPr>
            <p:cNvSpPr>
              <a:spLocks/>
            </p:cNvSpPr>
            <p:nvPr/>
          </p:nvSpPr>
          <p:spPr bwMode="auto">
            <a:xfrm>
              <a:off x="1608" y="3980"/>
              <a:ext cx="30" cy="38"/>
            </a:xfrm>
            <a:custGeom>
              <a:avLst/>
              <a:gdLst>
                <a:gd name="T0" fmla="*/ 16 w 90"/>
                <a:gd name="T1" fmla="*/ 38 h 114"/>
                <a:gd name="T2" fmla="*/ 22 w 90"/>
                <a:gd name="T3" fmla="*/ 37 h 114"/>
                <a:gd name="T4" fmla="*/ 26 w 90"/>
                <a:gd name="T5" fmla="*/ 35 h 114"/>
                <a:gd name="T6" fmla="*/ 29 w 90"/>
                <a:gd name="T7" fmla="*/ 31 h 114"/>
                <a:gd name="T8" fmla="*/ 30 w 90"/>
                <a:gd name="T9" fmla="*/ 27 h 114"/>
                <a:gd name="T10" fmla="*/ 29 w 90"/>
                <a:gd name="T11" fmla="*/ 24 h 114"/>
                <a:gd name="T12" fmla="*/ 28 w 90"/>
                <a:gd name="T13" fmla="*/ 21 h 114"/>
                <a:gd name="T14" fmla="*/ 15 w 90"/>
                <a:gd name="T15" fmla="*/ 20 h 114"/>
                <a:gd name="T16" fmla="*/ 22 w 90"/>
                <a:gd name="T17" fmla="*/ 22 h 114"/>
                <a:gd name="T18" fmla="*/ 24 w 90"/>
                <a:gd name="T19" fmla="*/ 25 h 114"/>
                <a:gd name="T20" fmla="*/ 24 w 90"/>
                <a:gd name="T21" fmla="*/ 29 h 114"/>
                <a:gd name="T22" fmla="*/ 23 w 90"/>
                <a:gd name="T23" fmla="*/ 31 h 114"/>
                <a:gd name="T24" fmla="*/ 21 w 90"/>
                <a:gd name="T25" fmla="*/ 33 h 114"/>
                <a:gd name="T26" fmla="*/ 18 w 90"/>
                <a:gd name="T27" fmla="*/ 34 h 114"/>
                <a:gd name="T28" fmla="*/ 5 w 90"/>
                <a:gd name="T29" fmla="*/ 34 h 114"/>
                <a:gd name="T30" fmla="*/ 15 w 90"/>
                <a:gd name="T31" fmla="*/ 20 h 114"/>
                <a:gd name="T32" fmla="*/ 25 w 90"/>
                <a:gd name="T33" fmla="*/ 19 h 114"/>
                <a:gd name="T34" fmla="*/ 25 w 90"/>
                <a:gd name="T35" fmla="*/ 16 h 114"/>
                <a:gd name="T36" fmla="*/ 28 w 90"/>
                <a:gd name="T37" fmla="*/ 12 h 114"/>
                <a:gd name="T38" fmla="*/ 28 w 90"/>
                <a:gd name="T39" fmla="*/ 7 h 114"/>
                <a:gd name="T40" fmla="*/ 27 w 90"/>
                <a:gd name="T41" fmla="*/ 4 h 114"/>
                <a:gd name="T42" fmla="*/ 18 w 90"/>
                <a:gd name="T43" fmla="*/ 4 h 114"/>
                <a:gd name="T44" fmla="*/ 21 w 90"/>
                <a:gd name="T45" fmla="*/ 7 h 114"/>
                <a:gd name="T46" fmla="*/ 23 w 90"/>
                <a:gd name="T47" fmla="*/ 10 h 114"/>
                <a:gd name="T48" fmla="*/ 22 w 90"/>
                <a:gd name="T49" fmla="*/ 13 h 114"/>
                <a:gd name="T50" fmla="*/ 21 w 90"/>
                <a:gd name="T51" fmla="*/ 15 h 114"/>
                <a:gd name="T52" fmla="*/ 15 w 90"/>
                <a:gd name="T53" fmla="*/ 16 h 114"/>
                <a:gd name="T54" fmla="*/ 5 w 90"/>
                <a:gd name="T55" fmla="*/ 4 h 114"/>
                <a:gd name="T56" fmla="*/ 27 w 90"/>
                <a:gd name="T57" fmla="*/ 4 h 114"/>
                <a:gd name="T58" fmla="*/ 25 w 90"/>
                <a:gd name="T59" fmla="*/ 2 h 114"/>
                <a:gd name="T60" fmla="*/ 21 w 90"/>
                <a:gd name="T61" fmla="*/ 1 h 114"/>
                <a:gd name="T62" fmla="*/ 15 w 90"/>
                <a:gd name="T63" fmla="*/ 0 h 114"/>
                <a:gd name="T64" fmla="*/ 0 w 90"/>
                <a:gd name="T65" fmla="*/ 38 h 11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
                <a:gd name="T100" fmla="*/ 0 h 114"/>
                <a:gd name="T101" fmla="*/ 90 w 90"/>
                <a:gd name="T102" fmla="*/ 114 h 11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 h="114">
                  <a:moveTo>
                    <a:pt x="0" y="114"/>
                  </a:moveTo>
                  <a:lnTo>
                    <a:pt x="49" y="114"/>
                  </a:lnTo>
                  <a:lnTo>
                    <a:pt x="58" y="114"/>
                  </a:lnTo>
                  <a:lnTo>
                    <a:pt x="67" y="112"/>
                  </a:lnTo>
                  <a:lnTo>
                    <a:pt x="73" y="109"/>
                  </a:lnTo>
                  <a:lnTo>
                    <a:pt x="79" y="106"/>
                  </a:lnTo>
                  <a:lnTo>
                    <a:pt x="84" y="101"/>
                  </a:lnTo>
                  <a:lnTo>
                    <a:pt x="87" y="94"/>
                  </a:lnTo>
                  <a:lnTo>
                    <a:pt x="90" y="88"/>
                  </a:lnTo>
                  <a:lnTo>
                    <a:pt x="90" y="81"/>
                  </a:lnTo>
                  <a:lnTo>
                    <a:pt x="90" y="76"/>
                  </a:lnTo>
                  <a:lnTo>
                    <a:pt x="88" y="71"/>
                  </a:lnTo>
                  <a:lnTo>
                    <a:pt x="87" y="66"/>
                  </a:lnTo>
                  <a:lnTo>
                    <a:pt x="84" y="63"/>
                  </a:lnTo>
                  <a:lnTo>
                    <a:pt x="81" y="61"/>
                  </a:lnTo>
                  <a:lnTo>
                    <a:pt x="46" y="61"/>
                  </a:lnTo>
                  <a:lnTo>
                    <a:pt x="57" y="62"/>
                  </a:lnTo>
                  <a:lnTo>
                    <a:pt x="67" y="66"/>
                  </a:lnTo>
                  <a:lnTo>
                    <a:pt x="72" y="72"/>
                  </a:lnTo>
                  <a:lnTo>
                    <a:pt x="73" y="76"/>
                  </a:lnTo>
                  <a:lnTo>
                    <a:pt x="73" y="81"/>
                  </a:lnTo>
                  <a:lnTo>
                    <a:pt x="73" y="87"/>
                  </a:lnTo>
                  <a:lnTo>
                    <a:pt x="72" y="89"/>
                  </a:lnTo>
                  <a:lnTo>
                    <a:pt x="69" y="93"/>
                  </a:lnTo>
                  <a:lnTo>
                    <a:pt x="67" y="97"/>
                  </a:lnTo>
                  <a:lnTo>
                    <a:pt x="63" y="98"/>
                  </a:lnTo>
                  <a:lnTo>
                    <a:pt x="58" y="101"/>
                  </a:lnTo>
                  <a:lnTo>
                    <a:pt x="54" y="101"/>
                  </a:lnTo>
                  <a:lnTo>
                    <a:pt x="49" y="102"/>
                  </a:lnTo>
                  <a:lnTo>
                    <a:pt x="16" y="102"/>
                  </a:lnTo>
                  <a:lnTo>
                    <a:pt x="16" y="61"/>
                  </a:lnTo>
                  <a:lnTo>
                    <a:pt x="46" y="61"/>
                  </a:lnTo>
                  <a:lnTo>
                    <a:pt x="81" y="61"/>
                  </a:lnTo>
                  <a:lnTo>
                    <a:pt x="76" y="57"/>
                  </a:lnTo>
                  <a:lnTo>
                    <a:pt x="67" y="53"/>
                  </a:lnTo>
                  <a:lnTo>
                    <a:pt x="74" y="49"/>
                  </a:lnTo>
                  <a:lnTo>
                    <a:pt x="79" y="44"/>
                  </a:lnTo>
                  <a:lnTo>
                    <a:pt x="84" y="36"/>
                  </a:lnTo>
                  <a:lnTo>
                    <a:pt x="84" y="28"/>
                  </a:lnTo>
                  <a:lnTo>
                    <a:pt x="84" y="22"/>
                  </a:lnTo>
                  <a:lnTo>
                    <a:pt x="81" y="16"/>
                  </a:lnTo>
                  <a:lnTo>
                    <a:pt x="80" y="13"/>
                  </a:lnTo>
                  <a:lnTo>
                    <a:pt x="45" y="13"/>
                  </a:lnTo>
                  <a:lnTo>
                    <a:pt x="55" y="13"/>
                  </a:lnTo>
                  <a:lnTo>
                    <a:pt x="62" y="17"/>
                  </a:lnTo>
                  <a:lnTo>
                    <a:pt x="64" y="20"/>
                  </a:lnTo>
                  <a:lnTo>
                    <a:pt x="67" y="22"/>
                  </a:lnTo>
                  <a:lnTo>
                    <a:pt x="68" y="30"/>
                  </a:lnTo>
                  <a:lnTo>
                    <a:pt x="68" y="35"/>
                  </a:lnTo>
                  <a:lnTo>
                    <a:pt x="67" y="38"/>
                  </a:lnTo>
                  <a:lnTo>
                    <a:pt x="64" y="42"/>
                  </a:lnTo>
                  <a:lnTo>
                    <a:pt x="62" y="44"/>
                  </a:lnTo>
                  <a:lnTo>
                    <a:pt x="54" y="47"/>
                  </a:lnTo>
                  <a:lnTo>
                    <a:pt x="44" y="48"/>
                  </a:lnTo>
                  <a:lnTo>
                    <a:pt x="16" y="48"/>
                  </a:lnTo>
                  <a:lnTo>
                    <a:pt x="16" y="13"/>
                  </a:lnTo>
                  <a:lnTo>
                    <a:pt x="45" y="13"/>
                  </a:lnTo>
                  <a:lnTo>
                    <a:pt x="80" y="13"/>
                  </a:lnTo>
                  <a:lnTo>
                    <a:pt x="79" y="11"/>
                  </a:lnTo>
                  <a:lnTo>
                    <a:pt x="74" y="7"/>
                  </a:lnTo>
                  <a:lnTo>
                    <a:pt x="69" y="3"/>
                  </a:lnTo>
                  <a:lnTo>
                    <a:pt x="63" y="2"/>
                  </a:lnTo>
                  <a:lnTo>
                    <a:pt x="55" y="0"/>
                  </a:lnTo>
                  <a:lnTo>
                    <a:pt x="46" y="0"/>
                  </a:lnTo>
                  <a:lnTo>
                    <a:pt x="0" y="0"/>
                  </a:lnTo>
                  <a:lnTo>
                    <a:pt x="0" y="114"/>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84" name="Freeform 44">
              <a:extLst>
                <a:ext uri="{FF2B5EF4-FFF2-40B4-BE49-F238E27FC236}">
                  <a16:creationId xmlns:a16="http://schemas.microsoft.com/office/drawing/2014/main" id="{C78E1649-EC61-43A5-9187-0746D9E63D0D}"/>
                </a:ext>
              </a:extLst>
            </p:cNvPr>
            <p:cNvSpPr>
              <a:spLocks/>
            </p:cNvSpPr>
            <p:nvPr/>
          </p:nvSpPr>
          <p:spPr bwMode="auto">
            <a:xfrm>
              <a:off x="1645" y="3989"/>
              <a:ext cx="28" cy="30"/>
            </a:xfrm>
            <a:custGeom>
              <a:avLst/>
              <a:gdLst>
                <a:gd name="T0" fmla="*/ 0 w 83"/>
                <a:gd name="T1" fmla="*/ 15 h 89"/>
                <a:gd name="T2" fmla="*/ 1 w 83"/>
                <a:gd name="T3" fmla="*/ 19 h 89"/>
                <a:gd name="T4" fmla="*/ 1 w 83"/>
                <a:gd name="T5" fmla="*/ 22 h 89"/>
                <a:gd name="T6" fmla="*/ 3 w 83"/>
                <a:gd name="T7" fmla="*/ 24 h 89"/>
                <a:gd name="T8" fmla="*/ 4 w 83"/>
                <a:gd name="T9" fmla="*/ 26 h 89"/>
                <a:gd name="T10" fmla="*/ 6 w 83"/>
                <a:gd name="T11" fmla="*/ 28 h 89"/>
                <a:gd name="T12" fmla="*/ 8 w 83"/>
                <a:gd name="T13" fmla="*/ 29 h 89"/>
                <a:gd name="T14" fmla="*/ 11 w 83"/>
                <a:gd name="T15" fmla="*/ 30 h 89"/>
                <a:gd name="T16" fmla="*/ 14 w 83"/>
                <a:gd name="T17" fmla="*/ 30 h 89"/>
                <a:gd name="T18" fmla="*/ 17 w 83"/>
                <a:gd name="T19" fmla="*/ 30 h 89"/>
                <a:gd name="T20" fmla="*/ 20 w 83"/>
                <a:gd name="T21" fmla="*/ 29 h 89"/>
                <a:gd name="T22" fmla="*/ 23 w 83"/>
                <a:gd name="T23" fmla="*/ 28 h 89"/>
                <a:gd name="T24" fmla="*/ 25 w 83"/>
                <a:gd name="T25" fmla="*/ 26 h 89"/>
                <a:gd name="T26" fmla="*/ 26 w 83"/>
                <a:gd name="T27" fmla="*/ 24 h 89"/>
                <a:gd name="T28" fmla="*/ 27 w 83"/>
                <a:gd name="T29" fmla="*/ 22 h 89"/>
                <a:gd name="T30" fmla="*/ 28 w 83"/>
                <a:gd name="T31" fmla="*/ 19 h 89"/>
                <a:gd name="T32" fmla="*/ 28 w 83"/>
                <a:gd name="T33" fmla="*/ 15 h 89"/>
                <a:gd name="T34" fmla="*/ 28 w 83"/>
                <a:gd name="T35" fmla="*/ 12 h 89"/>
                <a:gd name="T36" fmla="*/ 27 w 83"/>
                <a:gd name="T37" fmla="*/ 9 h 89"/>
                <a:gd name="T38" fmla="*/ 26 w 83"/>
                <a:gd name="T39" fmla="*/ 6 h 89"/>
                <a:gd name="T40" fmla="*/ 25 w 83"/>
                <a:gd name="T41" fmla="*/ 4 h 89"/>
                <a:gd name="T42" fmla="*/ 14 w 83"/>
                <a:gd name="T43" fmla="*/ 4 h 89"/>
                <a:gd name="T44" fmla="*/ 16 w 83"/>
                <a:gd name="T45" fmla="*/ 5 h 89"/>
                <a:gd name="T46" fmla="*/ 18 w 83"/>
                <a:gd name="T47" fmla="*/ 5 h 89"/>
                <a:gd name="T48" fmla="*/ 21 w 83"/>
                <a:gd name="T49" fmla="*/ 7 h 89"/>
                <a:gd name="T50" fmla="*/ 22 w 83"/>
                <a:gd name="T51" fmla="*/ 9 h 89"/>
                <a:gd name="T52" fmla="*/ 23 w 83"/>
                <a:gd name="T53" fmla="*/ 10 h 89"/>
                <a:gd name="T54" fmla="*/ 23 w 83"/>
                <a:gd name="T55" fmla="*/ 13 h 89"/>
                <a:gd name="T56" fmla="*/ 23 w 83"/>
                <a:gd name="T57" fmla="*/ 15 h 89"/>
                <a:gd name="T58" fmla="*/ 23 w 83"/>
                <a:gd name="T59" fmla="*/ 18 h 89"/>
                <a:gd name="T60" fmla="*/ 23 w 83"/>
                <a:gd name="T61" fmla="*/ 20 h 89"/>
                <a:gd name="T62" fmla="*/ 22 w 83"/>
                <a:gd name="T63" fmla="*/ 22 h 89"/>
                <a:gd name="T64" fmla="*/ 21 w 83"/>
                <a:gd name="T65" fmla="*/ 23 h 89"/>
                <a:gd name="T66" fmla="*/ 18 w 83"/>
                <a:gd name="T67" fmla="*/ 25 h 89"/>
                <a:gd name="T68" fmla="*/ 16 w 83"/>
                <a:gd name="T69" fmla="*/ 26 h 89"/>
                <a:gd name="T70" fmla="*/ 14 w 83"/>
                <a:gd name="T71" fmla="*/ 26 h 89"/>
                <a:gd name="T72" fmla="*/ 10 w 83"/>
                <a:gd name="T73" fmla="*/ 25 h 89"/>
                <a:gd name="T74" fmla="*/ 7 w 83"/>
                <a:gd name="T75" fmla="*/ 23 h 89"/>
                <a:gd name="T76" fmla="*/ 7 w 83"/>
                <a:gd name="T77" fmla="*/ 22 h 89"/>
                <a:gd name="T78" fmla="*/ 6 w 83"/>
                <a:gd name="T79" fmla="*/ 20 h 89"/>
                <a:gd name="T80" fmla="*/ 5 w 83"/>
                <a:gd name="T81" fmla="*/ 18 h 89"/>
                <a:gd name="T82" fmla="*/ 5 w 83"/>
                <a:gd name="T83" fmla="*/ 15 h 89"/>
                <a:gd name="T84" fmla="*/ 6 w 83"/>
                <a:gd name="T85" fmla="*/ 10 h 89"/>
                <a:gd name="T86" fmla="*/ 7 w 83"/>
                <a:gd name="T87" fmla="*/ 9 h 89"/>
                <a:gd name="T88" fmla="*/ 7 w 83"/>
                <a:gd name="T89" fmla="*/ 7 h 89"/>
                <a:gd name="T90" fmla="*/ 10 w 83"/>
                <a:gd name="T91" fmla="*/ 5 h 89"/>
                <a:gd name="T92" fmla="*/ 12 w 83"/>
                <a:gd name="T93" fmla="*/ 5 h 89"/>
                <a:gd name="T94" fmla="*/ 14 w 83"/>
                <a:gd name="T95" fmla="*/ 4 h 89"/>
                <a:gd name="T96" fmla="*/ 25 w 83"/>
                <a:gd name="T97" fmla="*/ 4 h 89"/>
                <a:gd name="T98" fmla="*/ 23 w 83"/>
                <a:gd name="T99" fmla="*/ 3 h 89"/>
                <a:gd name="T100" fmla="*/ 20 w 83"/>
                <a:gd name="T101" fmla="*/ 1 h 89"/>
                <a:gd name="T102" fmla="*/ 17 w 83"/>
                <a:gd name="T103" fmla="*/ 1 h 89"/>
                <a:gd name="T104" fmla="*/ 14 w 83"/>
                <a:gd name="T105" fmla="*/ 0 h 89"/>
                <a:gd name="T106" fmla="*/ 11 w 83"/>
                <a:gd name="T107" fmla="*/ 1 h 89"/>
                <a:gd name="T108" fmla="*/ 8 w 83"/>
                <a:gd name="T109" fmla="*/ 1 h 89"/>
                <a:gd name="T110" fmla="*/ 6 w 83"/>
                <a:gd name="T111" fmla="*/ 3 h 89"/>
                <a:gd name="T112" fmla="*/ 4 w 83"/>
                <a:gd name="T113" fmla="*/ 4 h 89"/>
                <a:gd name="T114" fmla="*/ 3 w 83"/>
                <a:gd name="T115" fmla="*/ 6 h 89"/>
                <a:gd name="T116" fmla="*/ 1 w 83"/>
                <a:gd name="T117" fmla="*/ 9 h 89"/>
                <a:gd name="T118" fmla="*/ 1 w 83"/>
                <a:gd name="T119" fmla="*/ 12 h 89"/>
                <a:gd name="T120" fmla="*/ 0 w 83"/>
                <a:gd name="T121" fmla="*/ 15 h 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3"/>
                <a:gd name="T184" fmla="*/ 0 h 89"/>
                <a:gd name="T185" fmla="*/ 83 w 83"/>
                <a:gd name="T186" fmla="*/ 89 h 8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3" h="89">
                  <a:moveTo>
                    <a:pt x="0" y="45"/>
                  </a:moveTo>
                  <a:lnTo>
                    <a:pt x="2" y="55"/>
                  </a:lnTo>
                  <a:lnTo>
                    <a:pt x="4" y="64"/>
                  </a:lnTo>
                  <a:lnTo>
                    <a:pt x="8" y="71"/>
                  </a:lnTo>
                  <a:lnTo>
                    <a:pt x="11" y="78"/>
                  </a:lnTo>
                  <a:lnTo>
                    <a:pt x="17" y="83"/>
                  </a:lnTo>
                  <a:lnTo>
                    <a:pt x="25" y="86"/>
                  </a:lnTo>
                  <a:lnTo>
                    <a:pt x="33" y="89"/>
                  </a:lnTo>
                  <a:lnTo>
                    <a:pt x="41" y="89"/>
                  </a:lnTo>
                  <a:lnTo>
                    <a:pt x="51" y="89"/>
                  </a:lnTo>
                  <a:lnTo>
                    <a:pt x="59" y="86"/>
                  </a:lnTo>
                  <a:lnTo>
                    <a:pt x="67" y="83"/>
                  </a:lnTo>
                  <a:lnTo>
                    <a:pt x="73" y="78"/>
                  </a:lnTo>
                  <a:lnTo>
                    <a:pt x="76" y="71"/>
                  </a:lnTo>
                  <a:lnTo>
                    <a:pt x="80" y="64"/>
                  </a:lnTo>
                  <a:lnTo>
                    <a:pt x="82" y="55"/>
                  </a:lnTo>
                  <a:lnTo>
                    <a:pt x="83" y="45"/>
                  </a:lnTo>
                  <a:lnTo>
                    <a:pt x="82" y="35"/>
                  </a:lnTo>
                  <a:lnTo>
                    <a:pt x="80" y="26"/>
                  </a:lnTo>
                  <a:lnTo>
                    <a:pt x="76" y="19"/>
                  </a:lnTo>
                  <a:lnTo>
                    <a:pt x="73" y="13"/>
                  </a:lnTo>
                  <a:lnTo>
                    <a:pt x="41" y="13"/>
                  </a:lnTo>
                  <a:lnTo>
                    <a:pt x="47" y="14"/>
                  </a:lnTo>
                  <a:lnTo>
                    <a:pt x="53" y="15"/>
                  </a:lnTo>
                  <a:lnTo>
                    <a:pt x="61" y="21"/>
                  </a:lnTo>
                  <a:lnTo>
                    <a:pt x="64" y="26"/>
                  </a:lnTo>
                  <a:lnTo>
                    <a:pt x="67" y="31"/>
                  </a:lnTo>
                  <a:lnTo>
                    <a:pt x="68" y="38"/>
                  </a:lnTo>
                  <a:lnTo>
                    <a:pt x="68" y="45"/>
                  </a:lnTo>
                  <a:lnTo>
                    <a:pt x="68" y="53"/>
                  </a:lnTo>
                  <a:lnTo>
                    <a:pt x="67" y="59"/>
                  </a:lnTo>
                  <a:lnTo>
                    <a:pt x="64" y="64"/>
                  </a:lnTo>
                  <a:lnTo>
                    <a:pt x="61" y="69"/>
                  </a:lnTo>
                  <a:lnTo>
                    <a:pt x="53" y="75"/>
                  </a:lnTo>
                  <a:lnTo>
                    <a:pt x="47" y="76"/>
                  </a:lnTo>
                  <a:lnTo>
                    <a:pt x="41" y="78"/>
                  </a:lnTo>
                  <a:lnTo>
                    <a:pt x="31" y="75"/>
                  </a:lnTo>
                  <a:lnTo>
                    <a:pt x="22" y="69"/>
                  </a:lnTo>
                  <a:lnTo>
                    <a:pt x="20" y="64"/>
                  </a:lnTo>
                  <a:lnTo>
                    <a:pt x="17" y="59"/>
                  </a:lnTo>
                  <a:lnTo>
                    <a:pt x="16" y="53"/>
                  </a:lnTo>
                  <a:lnTo>
                    <a:pt x="16" y="45"/>
                  </a:lnTo>
                  <a:lnTo>
                    <a:pt x="17" y="31"/>
                  </a:lnTo>
                  <a:lnTo>
                    <a:pt x="20" y="26"/>
                  </a:lnTo>
                  <a:lnTo>
                    <a:pt x="22" y="21"/>
                  </a:lnTo>
                  <a:lnTo>
                    <a:pt x="31" y="15"/>
                  </a:lnTo>
                  <a:lnTo>
                    <a:pt x="35" y="14"/>
                  </a:lnTo>
                  <a:lnTo>
                    <a:pt x="41" y="13"/>
                  </a:lnTo>
                  <a:lnTo>
                    <a:pt x="73" y="13"/>
                  </a:lnTo>
                  <a:lnTo>
                    <a:pt x="67" y="8"/>
                  </a:lnTo>
                  <a:lnTo>
                    <a:pt x="59" y="4"/>
                  </a:lnTo>
                  <a:lnTo>
                    <a:pt x="51" y="2"/>
                  </a:lnTo>
                  <a:lnTo>
                    <a:pt x="41" y="0"/>
                  </a:lnTo>
                  <a:lnTo>
                    <a:pt x="32" y="2"/>
                  </a:lnTo>
                  <a:lnTo>
                    <a:pt x="25" y="4"/>
                  </a:lnTo>
                  <a:lnTo>
                    <a:pt x="17" y="8"/>
                  </a:lnTo>
                  <a:lnTo>
                    <a:pt x="11" y="13"/>
                  </a:lnTo>
                  <a:lnTo>
                    <a:pt x="8" y="19"/>
                  </a:lnTo>
                  <a:lnTo>
                    <a:pt x="4" y="26"/>
                  </a:lnTo>
                  <a:lnTo>
                    <a:pt x="2" y="35"/>
                  </a:lnTo>
                  <a:lnTo>
                    <a:pt x="0" y="4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85" name="Freeform 45">
              <a:extLst>
                <a:ext uri="{FF2B5EF4-FFF2-40B4-BE49-F238E27FC236}">
                  <a16:creationId xmlns:a16="http://schemas.microsoft.com/office/drawing/2014/main" id="{9764BA07-8F50-4D63-979E-5643B4255F99}"/>
                </a:ext>
              </a:extLst>
            </p:cNvPr>
            <p:cNvSpPr>
              <a:spLocks/>
            </p:cNvSpPr>
            <p:nvPr/>
          </p:nvSpPr>
          <p:spPr bwMode="auto">
            <a:xfrm>
              <a:off x="1682" y="3989"/>
              <a:ext cx="14" cy="29"/>
            </a:xfrm>
            <a:custGeom>
              <a:avLst/>
              <a:gdLst>
                <a:gd name="T0" fmla="*/ 0 w 41"/>
                <a:gd name="T1" fmla="*/ 29 h 86"/>
                <a:gd name="T2" fmla="*/ 5 w 41"/>
                <a:gd name="T3" fmla="*/ 29 h 86"/>
                <a:gd name="T4" fmla="*/ 5 w 41"/>
                <a:gd name="T5" fmla="*/ 13 h 86"/>
                <a:gd name="T6" fmla="*/ 5 w 41"/>
                <a:gd name="T7" fmla="*/ 10 h 86"/>
                <a:gd name="T8" fmla="*/ 6 w 41"/>
                <a:gd name="T9" fmla="*/ 8 h 86"/>
                <a:gd name="T10" fmla="*/ 7 w 41"/>
                <a:gd name="T11" fmla="*/ 7 h 86"/>
                <a:gd name="T12" fmla="*/ 8 w 41"/>
                <a:gd name="T13" fmla="*/ 6 h 86"/>
                <a:gd name="T14" fmla="*/ 9 w 41"/>
                <a:gd name="T15" fmla="*/ 5 h 86"/>
                <a:gd name="T16" fmla="*/ 11 w 41"/>
                <a:gd name="T17" fmla="*/ 5 h 86"/>
                <a:gd name="T18" fmla="*/ 13 w 41"/>
                <a:gd name="T19" fmla="*/ 5 h 86"/>
                <a:gd name="T20" fmla="*/ 14 w 41"/>
                <a:gd name="T21" fmla="*/ 5 h 86"/>
                <a:gd name="T22" fmla="*/ 14 w 41"/>
                <a:gd name="T23" fmla="*/ 1 h 86"/>
                <a:gd name="T24" fmla="*/ 13 w 41"/>
                <a:gd name="T25" fmla="*/ 0 h 86"/>
                <a:gd name="T26" fmla="*/ 11 w 41"/>
                <a:gd name="T27" fmla="*/ 1 h 86"/>
                <a:gd name="T28" fmla="*/ 10 w 41"/>
                <a:gd name="T29" fmla="*/ 1 h 86"/>
                <a:gd name="T30" fmla="*/ 8 w 41"/>
                <a:gd name="T31" fmla="*/ 2 h 86"/>
                <a:gd name="T32" fmla="*/ 6 w 41"/>
                <a:gd name="T33" fmla="*/ 3 h 86"/>
                <a:gd name="T34" fmla="*/ 4 w 41"/>
                <a:gd name="T35" fmla="*/ 6 h 86"/>
                <a:gd name="T36" fmla="*/ 4 w 41"/>
                <a:gd name="T37" fmla="*/ 1 h 86"/>
                <a:gd name="T38" fmla="*/ 0 w 41"/>
                <a:gd name="T39" fmla="*/ 1 h 86"/>
                <a:gd name="T40" fmla="*/ 0 w 41"/>
                <a:gd name="T41" fmla="*/ 29 h 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
                <a:gd name="T64" fmla="*/ 0 h 86"/>
                <a:gd name="T65" fmla="*/ 41 w 41"/>
                <a:gd name="T66" fmla="*/ 86 h 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 h="86">
                  <a:moveTo>
                    <a:pt x="0" y="86"/>
                  </a:moveTo>
                  <a:lnTo>
                    <a:pt x="15" y="86"/>
                  </a:lnTo>
                  <a:lnTo>
                    <a:pt x="15" y="40"/>
                  </a:lnTo>
                  <a:lnTo>
                    <a:pt x="16" y="30"/>
                  </a:lnTo>
                  <a:lnTo>
                    <a:pt x="18" y="25"/>
                  </a:lnTo>
                  <a:lnTo>
                    <a:pt x="21" y="21"/>
                  </a:lnTo>
                  <a:lnTo>
                    <a:pt x="23" y="19"/>
                  </a:lnTo>
                  <a:lnTo>
                    <a:pt x="27" y="16"/>
                  </a:lnTo>
                  <a:lnTo>
                    <a:pt x="31" y="16"/>
                  </a:lnTo>
                  <a:lnTo>
                    <a:pt x="37" y="15"/>
                  </a:lnTo>
                  <a:lnTo>
                    <a:pt x="41" y="16"/>
                  </a:lnTo>
                  <a:lnTo>
                    <a:pt x="41" y="2"/>
                  </a:lnTo>
                  <a:lnTo>
                    <a:pt x="37" y="0"/>
                  </a:lnTo>
                  <a:lnTo>
                    <a:pt x="33" y="2"/>
                  </a:lnTo>
                  <a:lnTo>
                    <a:pt x="29" y="2"/>
                  </a:lnTo>
                  <a:lnTo>
                    <a:pt x="23" y="5"/>
                  </a:lnTo>
                  <a:lnTo>
                    <a:pt x="18" y="10"/>
                  </a:lnTo>
                  <a:lnTo>
                    <a:pt x="13" y="18"/>
                  </a:lnTo>
                  <a:lnTo>
                    <a:pt x="13" y="3"/>
                  </a:lnTo>
                  <a:lnTo>
                    <a:pt x="0" y="3"/>
                  </a:lnTo>
                  <a:lnTo>
                    <a:pt x="0" y="86"/>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86" name="Freeform 46">
              <a:extLst>
                <a:ext uri="{FF2B5EF4-FFF2-40B4-BE49-F238E27FC236}">
                  <a16:creationId xmlns:a16="http://schemas.microsoft.com/office/drawing/2014/main" id="{8CB43D71-A79A-4C42-BC0A-3647FA2FC52A}"/>
                </a:ext>
              </a:extLst>
            </p:cNvPr>
            <p:cNvSpPr>
              <a:spLocks/>
            </p:cNvSpPr>
            <p:nvPr/>
          </p:nvSpPr>
          <p:spPr bwMode="auto">
            <a:xfrm>
              <a:off x="1703" y="3980"/>
              <a:ext cx="26" cy="39"/>
            </a:xfrm>
            <a:custGeom>
              <a:avLst/>
              <a:gdLst>
                <a:gd name="T0" fmla="*/ 21 w 80"/>
                <a:gd name="T1" fmla="*/ 0 h 117"/>
                <a:gd name="T2" fmla="*/ 21 w 80"/>
                <a:gd name="T3" fmla="*/ 14 h 117"/>
                <a:gd name="T4" fmla="*/ 15 w 80"/>
                <a:gd name="T5" fmla="*/ 14 h 117"/>
                <a:gd name="T6" fmla="*/ 19 w 80"/>
                <a:gd name="T7" fmla="*/ 15 h 117"/>
                <a:gd name="T8" fmla="*/ 20 w 80"/>
                <a:gd name="T9" fmla="*/ 18 h 117"/>
                <a:gd name="T10" fmla="*/ 21 w 80"/>
                <a:gd name="T11" fmla="*/ 22 h 117"/>
                <a:gd name="T12" fmla="*/ 21 w 80"/>
                <a:gd name="T13" fmla="*/ 27 h 117"/>
                <a:gd name="T14" fmla="*/ 20 w 80"/>
                <a:gd name="T15" fmla="*/ 31 h 117"/>
                <a:gd name="T16" fmla="*/ 19 w 80"/>
                <a:gd name="T17" fmla="*/ 34 h 117"/>
                <a:gd name="T18" fmla="*/ 15 w 80"/>
                <a:gd name="T19" fmla="*/ 35 h 117"/>
                <a:gd name="T20" fmla="*/ 12 w 80"/>
                <a:gd name="T21" fmla="*/ 35 h 117"/>
                <a:gd name="T22" fmla="*/ 8 w 80"/>
                <a:gd name="T23" fmla="*/ 34 h 117"/>
                <a:gd name="T24" fmla="*/ 7 w 80"/>
                <a:gd name="T25" fmla="*/ 31 h 117"/>
                <a:gd name="T26" fmla="*/ 6 w 80"/>
                <a:gd name="T27" fmla="*/ 27 h 117"/>
                <a:gd name="T28" fmla="*/ 6 w 80"/>
                <a:gd name="T29" fmla="*/ 22 h 117"/>
                <a:gd name="T30" fmla="*/ 7 w 80"/>
                <a:gd name="T31" fmla="*/ 18 h 117"/>
                <a:gd name="T32" fmla="*/ 8 w 80"/>
                <a:gd name="T33" fmla="*/ 15 h 117"/>
                <a:gd name="T34" fmla="*/ 11 w 80"/>
                <a:gd name="T35" fmla="*/ 14 h 117"/>
                <a:gd name="T36" fmla="*/ 21 w 80"/>
                <a:gd name="T37" fmla="*/ 14 h 117"/>
                <a:gd name="T38" fmla="*/ 18 w 80"/>
                <a:gd name="T39" fmla="*/ 11 h 117"/>
                <a:gd name="T40" fmla="*/ 13 w 80"/>
                <a:gd name="T41" fmla="*/ 9 h 117"/>
                <a:gd name="T42" fmla="*/ 7 w 80"/>
                <a:gd name="T43" fmla="*/ 11 h 117"/>
                <a:gd name="T44" fmla="*/ 4 w 80"/>
                <a:gd name="T45" fmla="*/ 14 h 117"/>
                <a:gd name="T46" fmla="*/ 1 w 80"/>
                <a:gd name="T47" fmla="*/ 19 h 117"/>
                <a:gd name="T48" fmla="*/ 0 w 80"/>
                <a:gd name="T49" fmla="*/ 24 h 117"/>
                <a:gd name="T50" fmla="*/ 1 w 80"/>
                <a:gd name="T51" fmla="*/ 31 h 117"/>
                <a:gd name="T52" fmla="*/ 4 w 80"/>
                <a:gd name="T53" fmla="*/ 35 h 117"/>
                <a:gd name="T54" fmla="*/ 7 w 80"/>
                <a:gd name="T55" fmla="*/ 38 h 117"/>
                <a:gd name="T56" fmla="*/ 13 w 80"/>
                <a:gd name="T57" fmla="*/ 39 h 117"/>
                <a:gd name="T58" fmla="*/ 17 w 80"/>
                <a:gd name="T59" fmla="*/ 38 h 117"/>
                <a:gd name="T60" fmla="*/ 21 w 80"/>
                <a:gd name="T61" fmla="*/ 35 h 117"/>
                <a:gd name="T62" fmla="*/ 26 w 80"/>
                <a:gd name="T63" fmla="*/ 38 h 11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0"/>
                <a:gd name="T97" fmla="*/ 0 h 117"/>
                <a:gd name="T98" fmla="*/ 80 w 80"/>
                <a:gd name="T99" fmla="*/ 117 h 11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0" h="117">
                  <a:moveTo>
                    <a:pt x="80" y="0"/>
                  </a:moveTo>
                  <a:lnTo>
                    <a:pt x="66" y="0"/>
                  </a:lnTo>
                  <a:lnTo>
                    <a:pt x="66" y="42"/>
                  </a:lnTo>
                  <a:lnTo>
                    <a:pt x="65" y="41"/>
                  </a:lnTo>
                  <a:lnTo>
                    <a:pt x="41" y="41"/>
                  </a:lnTo>
                  <a:lnTo>
                    <a:pt x="47" y="42"/>
                  </a:lnTo>
                  <a:lnTo>
                    <a:pt x="52" y="43"/>
                  </a:lnTo>
                  <a:lnTo>
                    <a:pt x="57" y="46"/>
                  </a:lnTo>
                  <a:lnTo>
                    <a:pt x="60" y="49"/>
                  </a:lnTo>
                  <a:lnTo>
                    <a:pt x="63" y="53"/>
                  </a:lnTo>
                  <a:lnTo>
                    <a:pt x="65" y="59"/>
                  </a:lnTo>
                  <a:lnTo>
                    <a:pt x="66" y="66"/>
                  </a:lnTo>
                  <a:lnTo>
                    <a:pt x="66" y="72"/>
                  </a:lnTo>
                  <a:lnTo>
                    <a:pt x="66" y="81"/>
                  </a:lnTo>
                  <a:lnTo>
                    <a:pt x="65" y="87"/>
                  </a:lnTo>
                  <a:lnTo>
                    <a:pt x="63" y="92"/>
                  </a:lnTo>
                  <a:lnTo>
                    <a:pt x="60" y="97"/>
                  </a:lnTo>
                  <a:lnTo>
                    <a:pt x="57" y="101"/>
                  </a:lnTo>
                  <a:lnTo>
                    <a:pt x="52" y="103"/>
                  </a:lnTo>
                  <a:lnTo>
                    <a:pt x="47" y="104"/>
                  </a:lnTo>
                  <a:lnTo>
                    <a:pt x="41" y="106"/>
                  </a:lnTo>
                  <a:lnTo>
                    <a:pt x="36" y="104"/>
                  </a:lnTo>
                  <a:lnTo>
                    <a:pt x="30" y="103"/>
                  </a:lnTo>
                  <a:lnTo>
                    <a:pt x="26" y="101"/>
                  </a:lnTo>
                  <a:lnTo>
                    <a:pt x="22" y="97"/>
                  </a:lnTo>
                  <a:lnTo>
                    <a:pt x="20" y="92"/>
                  </a:lnTo>
                  <a:lnTo>
                    <a:pt x="17" y="87"/>
                  </a:lnTo>
                  <a:lnTo>
                    <a:pt x="17" y="82"/>
                  </a:lnTo>
                  <a:lnTo>
                    <a:pt x="16" y="74"/>
                  </a:lnTo>
                  <a:lnTo>
                    <a:pt x="17" y="67"/>
                  </a:lnTo>
                  <a:lnTo>
                    <a:pt x="17" y="61"/>
                  </a:lnTo>
                  <a:lnTo>
                    <a:pt x="20" y="54"/>
                  </a:lnTo>
                  <a:lnTo>
                    <a:pt x="22" y="49"/>
                  </a:lnTo>
                  <a:lnTo>
                    <a:pt x="26" y="46"/>
                  </a:lnTo>
                  <a:lnTo>
                    <a:pt x="30" y="43"/>
                  </a:lnTo>
                  <a:lnTo>
                    <a:pt x="35" y="42"/>
                  </a:lnTo>
                  <a:lnTo>
                    <a:pt x="41" y="41"/>
                  </a:lnTo>
                  <a:lnTo>
                    <a:pt x="65" y="41"/>
                  </a:lnTo>
                  <a:lnTo>
                    <a:pt x="60" y="37"/>
                  </a:lnTo>
                  <a:lnTo>
                    <a:pt x="54" y="32"/>
                  </a:lnTo>
                  <a:lnTo>
                    <a:pt x="47" y="30"/>
                  </a:lnTo>
                  <a:lnTo>
                    <a:pt x="39" y="28"/>
                  </a:lnTo>
                  <a:lnTo>
                    <a:pt x="30" y="30"/>
                  </a:lnTo>
                  <a:lnTo>
                    <a:pt x="23" y="32"/>
                  </a:lnTo>
                  <a:lnTo>
                    <a:pt x="17" y="36"/>
                  </a:lnTo>
                  <a:lnTo>
                    <a:pt x="11" y="41"/>
                  </a:lnTo>
                  <a:lnTo>
                    <a:pt x="6" y="47"/>
                  </a:lnTo>
                  <a:lnTo>
                    <a:pt x="4" y="56"/>
                  </a:lnTo>
                  <a:lnTo>
                    <a:pt x="2" y="63"/>
                  </a:lnTo>
                  <a:lnTo>
                    <a:pt x="0" y="73"/>
                  </a:lnTo>
                  <a:lnTo>
                    <a:pt x="2" y="83"/>
                  </a:lnTo>
                  <a:lnTo>
                    <a:pt x="4" y="92"/>
                  </a:lnTo>
                  <a:lnTo>
                    <a:pt x="6" y="99"/>
                  </a:lnTo>
                  <a:lnTo>
                    <a:pt x="11" y="106"/>
                  </a:lnTo>
                  <a:lnTo>
                    <a:pt x="17" y="111"/>
                  </a:lnTo>
                  <a:lnTo>
                    <a:pt x="23" y="114"/>
                  </a:lnTo>
                  <a:lnTo>
                    <a:pt x="30" y="117"/>
                  </a:lnTo>
                  <a:lnTo>
                    <a:pt x="39" y="117"/>
                  </a:lnTo>
                  <a:lnTo>
                    <a:pt x="46" y="117"/>
                  </a:lnTo>
                  <a:lnTo>
                    <a:pt x="53" y="114"/>
                  </a:lnTo>
                  <a:lnTo>
                    <a:pt x="60" y="111"/>
                  </a:lnTo>
                  <a:lnTo>
                    <a:pt x="66" y="106"/>
                  </a:lnTo>
                  <a:lnTo>
                    <a:pt x="66" y="114"/>
                  </a:lnTo>
                  <a:lnTo>
                    <a:pt x="80" y="114"/>
                  </a:lnTo>
                  <a:lnTo>
                    <a:pt x="80" y="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87" name="Freeform 47">
              <a:extLst>
                <a:ext uri="{FF2B5EF4-FFF2-40B4-BE49-F238E27FC236}">
                  <a16:creationId xmlns:a16="http://schemas.microsoft.com/office/drawing/2014/main" id="{6EE85ADC-10BB-4C7A-8D94-1B5115653AAD}"/>
                </a:ext>
              </a:extLst>
            </p:cNvPr>
            <p:cNvSpPr>
              <a:spLocks/>
            </p:cNvSpPr>
            <p:nvPr/>
          </p:nvSpPr>
          <p:spPr bwMode="auto">
            <a:xfrm>
              <a:off x="1740" y="3989"/>
              <a:ext cx="25" cy="30"/>
            </a:xfrm>
            <a:custGeom>
              <a:avLst/>
              <a:gdLst>
                <a:gd name="T0" fmla="*/ 20 w 77"/>
                <a:gd name="T1" fmla="*/ 20 h 89"/>
                <a:gd name="T2" fmla="*/ 19 w 77"/>
                <a:gd name="T3" fmla="*/ 23 h 89"/>
                <a:gd name="T4" fmla="*/ 18 w 77"/>
                <a:gd name="T5" fmla="*/ 25 h 89"/>
                <a:gd name="T6" fmla="*/ 16 w 77"/>
                <a:gd name="T7" fmla="*/ 26 h 89"/>
                <a:gd name="T8" fmla="*/ 14 w 77"/>
                <a:gd name="T9" fmla="*/ 26 h 89"/>
                <a:gd name="T10" fmla="*/ 13 w 77"/>
                <a:gd name="T11" fmla="*/ 26 h 89"/>
                <a:gd name="T12" fmla="*/ 11 w 77"/>
                <a:gd name="T13" fmla="*/ 26 h 89"/>
                <a:gd name="T14" fmla="*/ 9 w 77"/>
                <a:gd name="T15" fmla="*/ 25 h 89"/>
                <a:gd name="T16" fmla="*/ 8 w 77"/>
                <a:gd name="T17" fmla="*/ 25 h 89"/>
                <a:gd name="T18" fmla="*/ 7 w 77"/>
                <a:gd name="T19" fmla="*/ 24 h 89"/>
                <a:gd name="T20" fmla="*/ 6 w 77"/>
                <a:gd name="T21" fmla="*/ 22 h 89"/>
                <a:gd name="T22" fmla="*/ 5 w 77"/>
                <a:gd name="T23" fmla="*/ 21 h 89"/>
                <a:gd name="T24" fmla="*/ 5 w 77"/>
                <a:gd name="T25" fmla="*/ 17 h 89"/>
                <a:gd name="T26" fmla="*/ 25 w 77"/>
                <a:gd name="T27" fmla="*/ 17 h 89"/>
                <a:gd name="T28" fmla="*/ 25 w 77"/>
                <a:gd name="T29" fmla="*/ 15 h 89"/>
                <a:gd name="T30" fmla="*/ 25 w 77"/>
                <a:gd name="T31" fmla="*/ 11 h 89"/>
                <a:gd name="T32" fmla="*/ 24 w 77"/>
                <a:gd name="T33" fmla="*/ 8 h 89"/>
                <a:gd name="T34" fmla="*/ 23 w 77"/>
                <a:gd name="T35" fmla="*/ 6 h 89"/>
                <a:gd name="T36" fmla="*/ 22 w 77"/>
                <a:gd name="T37" fmla="*/ 4 h 89"/>
                <a:gd name="T38" fmla="*/ 13 w 77"/>
                <a:gd name="T39" fmla="*/ 4 h 89"/>
                <a:gd name="T40" fmla="*/ 14 w 77"/>
                <a:gd name="T41" fmla="*/ 5 h 89"/>
                <a:gd name="T42" fmla="*/ 16 w 77"/>
                <a:gd name="T43" fmla="*/ 5 h 89"/>
                <a:gd name="T44" fmla="*/ 18 w 77"/>
                <a:gd name="T45" fmla="*/ 6 h 89"/>
                <a:gd name="T46" fmla="*/ 19 w 77"/>
                <a:gd name="T47" fmla="*/ 9 h 89"/>
                <a:gd name="T48" fmla="*/ 20 w 77"/>
                <a:gd name="T49" fmla="*/ 13 h 89"/>
                <a:gd name="T50" fmla="*/ 5 w 77"/>
                <a:gd name="T51" fmla="*/ 13 h 89"/>
                <a:gd name="T52" fmla="*/ 5 w 77"/>
                <a:gd name="T53" fmla="*/ 11 h 89"/>
                <a:gd name="T54" fmla="*/ 6 w 77"/>
                <a:gd name="T55" fmla="*/ 9 h 89"/>
                <a:gd name="T56" fmla="*/ 6 w 77"/>
                <a:gd name="T57" fmla="*/ 8 h 89"/>
                <a:gd name="T58" fmla="*/ 7 w 77"/>
                <a:gd name="T59" fmla="*/ 6 h 89"/>
                <a:gd name="T60" fmla="*/ 9 w 77"/>
                <a:gd name="T61" fmla="*/ 5 h 89"/>
                <a:gd name="T62" fmla="*/ 11 w 77"/>
                <a:gd name="T63" fmla="*/ 5 h 89"/>
                <a:gd name="T64" fmla="*/ 13 w 77"/>
                <a:gd name="T65" fmla="*/ 4 h 89"/>
                <a:gd name="T66" fmla="*/ 22 w 77"/>
                <a:gd name="T67" fmla="*/ 4 h 89"/>
                <a:gd name="T68" fmla="*/ 21 w 77"/>
                <a:gd name="T69" fmla="*/ 4 h 89"/>
                <a:gd name="T70" fmla="*/ 20 w 77"/>
                <a:gd name="T71" fmla="*/ 3 h 89"/>
                <a:gd name="T72" fmla="*/ 18 w 77"/>
                <a:gd name="T73" fmla="*/ 1 h 89"/>
                <a:gd name="T74" fmla="*/ 15 w 77"/>
                <a:gd name="T75" fmla="*/ 1 h 89"/>
                <a:gd name="T76" fmla="*/ 12 w 77"/>
                <a:gd name="T77" fmla="*/ 0 h 89"/>
                <a:gd name="T78" fmla="*/ 9 w 77"/>
                <a:gd name="T79" fmla="*/ 1 h 89"/>
                <a:gd name="T80" fmla="*/ 7 w 77"/>
                <a:gd name="T81" fmla="*/ 1 h 89"/>
                <a:gd name="T82" fmla="*/ 5 w 77"/>
                <a:gd name="T83" fmla="*/ 3 h 89"/>
                <a:gd name="T84" fmla="*/ 3 w 77"/>
                <a:gd name="T85" fmla="*/ 4 h 89"/>
                <a:gd name="T86" fmla="*/ 2 w 77"/>
                <a:gd name="T87" fmla="*/ 6 h 89"/>
                <a:gd name="T88" fmla="*/ 1 w 77"/>
                <a:gd name="T89" fmla="*/ 9 h 89"/>
                <a:gd name="T90" fmla="*/ 0 w 77"/>
                <a:gd name="T91" fmla="*/ 12 h 89"/>
                <a:gd name="T92" fmla="*/ 0 w 77"/>
                <a:gd name="T93" fmla="*/ 16 h 89"/>
                <a:gd name="T94" fmla="*/ 0 w 77"/>
                <a:gd name="T95" fmla="*/ 19 h 89"/>
                <a:gd name="T96" fmla="*/ 1 w 77"/>
                <a:gd name="T97" fmla="*/ 22 h 89"/>
                <a:gd name="T98" fmla="*/ 2 w 77"/>
                <a:gd name="T99" fmla="*/ 24 h 89"/>
                <a:gd name="T100" fmla="*/ 3 w 77"/>
                <a:gd name="T101" fmla="*/ 26 h 89"/>
                <a:gd name="T102" fmla="*/ 5 w 77"/>
                <a:gd name="T103" fmla="*/ 28 h 89"/>
                <a:gd name="T104" fmla="*/ 7 w 77"/>
                <a:gd name="T105" fmla="*/ 29 h 89"/>
                <a:gd name="T106" fmla="*/ 9 w 77"/>
                <a:gd name="T107" fmla="*/ 30 h 89"/>
                <a:gd name="T108" fmla="*/ 12 w 77"/>
                <a:gd name="T109" fmla="*/ 30 h 89"/>
                <a:gd name="T110" fmla="*/ 17 w 77"/>
                <a:gd name="T111" fmla="*/ 29 h 89"/>
                <a:gd name="T112" fmla="*/ 19 w 77"/>
                <a:gd name="T113" fmla="*/ 29 h 89"/>
                <a:gd name="T114" fmla="*/ 21 w 77"/>
                <a:gd name="T115" fmla="*/ 27 h 89"/>
                <a:gd name="T116" fmla="*/ 23 w 77"/>
                <a:gd name="T117" fmla="*/ 25 h 89"/>
                <a:gd name="T118" fmla="*/ 24 w 77"/>
                <a:gd name="T119" fmla="*/ 22 h 89"/>
                <a:gd name="T120" fmla="*/ 25 w 77"/>
                <a:gd name="T121" fmla="*/ 20 h 89"/>
                <a:gd name="T122" fmla="*/ 20 w 77"/>
                <a:gd name="T123" fmla="*/ 20 h 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7"/>
                <a:gd name="T187" fmla="*/ 0 h 89"/>
                <a:gd name="T188" fmla="*/ 77 w 77"/>
                <a:gd name="T189" fmla="*/ 89 h 8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7" h="89">
                  <a:moveTo>
                    <a:pt x="61" y="60"/>
                  </a:moveTo>
                  <a:lnTo>
                    <a:pt x="59" y="68"/>
                  </a:lnTo>
                  <a:lnTo>
                    <a:pt x="54" y="73"/>
                  </a:lnTo>
                  <a:lnTo>
                    <a:pt x="48" y="76"/>
                  </a:lnTo>
                  <a:lnTo>
                    <a:pt x="44" y="76"/>
                  </a:lnTo>
                  <a:lnTo>
                    <a:pt x="40" y="78"/>
                  </a:lnTo>
                  <a:lnTo>
                    <a:pt x="34" y="76"/>
                  </a:lnTo>
                  <a:lnTo>
                    <a:pt x="29" y="75"/>
                  </a:lnTo>
                  <a:lnTo>
                    <a:pt x="25" y="73"/>
                  </a:lnTo>
                  <a:lnTo>
                    <a:pt x="22" y="70"/>
                  </a:lnTo>
                  <a:lnTo>
                    <a:pt x="18" y="66"/>
                  </a:lnTo>
                  <a:lnTo>
                    <a:pt x="16" y="61"/>
                  </a:lnTo>
                  <a:lnTo>
                    <a:pt x="14" y="50"/>
                  </a:lnTo>
                  <a:lnTo>
                    <a:pt x="77" y="50"/>
                  </a:lnTo>
                  <a:lnTo>
                    <a:pt x="77" y="44"/>
                  </a:lnTo>
                  <a:lnTo>
                    <a:pt x="77" y="34"/>
                  </a:lnTo>
                  <a:lnTo>
                    <a:pt x="74" y="25"/>
                  </a:lnTo>
                  <a:lnTo>
                    <a:pt x="71" y="18"/>
                  </a:lnTo>
                  <a:lnTo>
                    <a:pt x="67" y="13"/>
                  </a:lnTo>
                  <a:lnTo>
                    <a:pt x="40" y="13"/>
                  </a:lnTo>
                  <a:lnTo>
                    <a:pt x="44" y="14"/>
                  </a:lnTo>
                  <a:lnTo>
                    <a:pt x="48" y="15"/>
                  </a:lnTo>
                  <a:lnTo>
                    <a:pt x="55" y="19"/>
                  </a:lnTo>
                  <a:lnTo>
                    <a:pt x="60" y="28"/>
                  </a:lnTo>
                  <a:lnTo>
                    <a:pt x="62" y="38"/>
                  </a:lnTo>
                  <a:lnTo>
                    <a:pt x="14" y="38"/>
                  </a:lnTo>
                  <a:lnTo>
                    <a:pt x="14" y="33"/>
                  </a:lnTo>
                  <a:lnTo>
                    <a:pt x="17" y="28"/>
                  </a:lnTo>
                  <a:lnTo>
                    <a:pt x="19" y="23"/>
                  </a:lnTo>
                  <a:lnTo>
                    <a:pt x="22" y="19"/>
                  </a:lnTo>
                  <a:lnTo>
                    <a:pt x="29" y="15"/>
                  </a:lnTo>
                  <a:lnTo>
                    <a:pt x="34" y="14"/>
                  </a:lnTo>
                  <a:lnTo>
                    <a:pt x="40" y="13"/>
                  </a:lnTo>
                  <a:lnTo>
                    <a:pt x="67" y="13"/>
                  </a:lnTo>
                  <a:lnTo>
                    <a:pt x="66" y="13"/>
                  </a:lnTo>
                  <a:lnTo>
                    <a:pt x="61" y="8"/>
                  </a:lnTo>
                  <a:lnTo>
                    <a:pt x="54" y="4"/>
                  </a:lnTo>
                  <a:lnTo>
                    <a:pt x="47" y="2"/>
                  </a:lnTo>
                  <a:lnTo>
                    <a:pt x="38" y="0"/>
                  </a:lnTo>
                  <a:lnTo>
                    <a:pt x="29" y="2"/>
                  </a:lnTo>
                  <a:lnTo>
                    <a:pt x="23" y="4"/>
                  </a:lnTo>
                  <a:lnTo>
                    <a:pt x="16" y="8"/>
                  </a:lnTo>
                  <a:lnTo>
                    <a:pt x="10" y="13"/>
                  </a:lnTo>
                  <a:lnTo>
                    <a:pt x="6" y="19"/>
                  </a:lnTo>
                  <a:lnTo>
                    <a:pt x="2" y="28"/>
                  </a:lnTo>
                  <a:lnTo>
                    <a:pt x="0" y="36"/>
                  </a:lnTo>
                  <a:lnTo>
                    <a:pt x="0" y="46"/>
                  </a:lnTo>
                  <a:lnTo>
                    <a:pt x="0" y="55"/>
                  </a:lnTo>
                  <a:lnTo>
                    <a:pt x="2" y="64"/>
                  </a:lnTo>
                  <a:lnTo>
                    <a:pt x="6" y="71"/>
                  </a:lnTo>
                  <a:lnTo>
                    <a:pt x="10" y="78"/>
                  </a:lnTo>
                  <a:lnTo>
                    <a:pt x="16" y="83"/>
                  </a:lnTo>
                  <a:lnTo>
                    <a:pt x="23" y="86"/>
                  </a:lnTo>
                  <a:lnTo>
                    <a:pt x="29" y="89"/>
                  </a:lnTo>
                  <a:lnTo>
                    <a:pt x="38" y="89"/>
                  </a:lnTo>
                  <a:lnTo>
                    <a:pt x="52" y="86"/>
                  </a:lnTo>
                  <a:lnTo>
                    <a:pt x="58" y="85"/>
                  </a:lnTo>
                  <a:lnTo>
                    <a:pt x="64" y="81"/>
                  </a:lnTo>
                  <a:lnTo>
                    <a:pt x="71" y="73"/>
                  </a:lnTo>
                  <a:lnTo>
                    <a:pt x="74" y="66"/>
                  </a:lnTo>
                  <a:lnTo>
                    <a:pt x="76" y="60"/>
                  </a:lnTo>
                  <a:lnTo>
                    <a:pt x="61" y="6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88" name="Freeform 48">
              <a:extLst>
                <a:ext uri="{FF2B5EF4-FFF2-40B4-BE49-F238E27FC236}">
                  <a16:creationId xmlns:a16="http://schemas.microsoft.com/office/drawing/2014/main" id="{EFF5E6C3-2195-4DE0-8501-44FBCB862451}"/>
                </a:ext>
              </a:extLst>
            </p:cNvPr>
            <p:cNvSpPr>
              <a:spLocks/>
            </p:cNvSpPr>
            <p:nvPr/>
          </p:nvSpPr>
          <p:spPr bwMode="auto">
            <a:xfrm>
              <a:off x="1775" y="3989"/>
              <a:ext cx="23" cy="29"/>
            </a:xfrm>
            <a:custGeom>
              <a:avLst/>
              <a:gdLst>
                <a:gd name="T0" fmla="*/ 18 w 70"/>
                <a:gd name="T1" fmla="*/ 29 h 86"/>
                <a:gd name="T2" fmla="*/ 23 w 70"/>
                <a:gd name="T3" fmla="*/ 29 h 86"/>
                <a:gd name="T4" fmla="*/ 23 w 70"/>
                <a:gd name="T5" fmla="*/ 13 h 86"/>
                <a:gd name="T6" fmla="*/ 23 w 70"/>
                <a:gd name="T7" fmla="*/ 11 h 86"/>
                <a:gd name="T8" fmla="*/ 23 w 70"/>
                <a:gd name="T9" fmla="*/ 7 h 86"/>
                <a:gd name="T10" fmla="*/ 22 w 70"/>
                <a:gd name="T11" fmla="*/ 4 h 86"/>
                <a:gd name="T12" fmla="*/ 20 w 70"/>
                <a:gd name="T13" fmla="*/ 3 h 86"/>
                <a:gd name="T14" fmla="*/ 18 w 70"/>
                <a:gd name="T15" fmla="*/ 1 h 86"/>
                <a:gd name="T16" fmla="*/ 16 w 70"/>
                <a:gd name="T17" fmla="*/ 1 h 86"/>
                <a:gd name="T18" fmla="*/ 13 w 70"/>
                <a:gd name="T19" fmla="*/ 0 h 86"/>
                <a:gd name="T20" fmla="*/ 10 w 70"/>
                <a:gd name="T21" fmla="*/ 1 h 86"/>
                <a:gd name="T22" fmla="*/ 8 w 70"/>
                <a:gd name="T23" fmla="*/ 1 h 86"/>
                <a:gd name="T24" fmla="*/ 6 w 70"/>
                <a:gd name="T25" fmla="*/ 3 h 86"/>
                <a:gd name="T26" fmla="*/ 4 w 70"/>
                <a:gd name="T27" fmla="*/ 5 h 86"/>
                <a:gd name="T28" fmla="*/ 4 w 70"/>
                <a:gd name="T29" fmla="*/ 1 h 86"/>
                <a:gd name="T30" fmla="*/ 0 w 70"/>
                <a:gd name="T31" fmla="*/ 1 h 86"/>
                <a:gd name="T32" fmla="*/ 0 w 70"/>
                <a:gd name="T33" fmla="*/ 29 h 86"/>
                <a:gd name="T34" fmla="*/ 4 w 70"/>
                <a:gd name="T35" fmla="*/ 29 h 86"/>
                <a:gd name="T36" fmla="*/ 4 w 70"/>
                <a:gd name="T37" fmla="*/ 13 h 86"/>
                <a:gd name="T38" fmla="*/ 5 w 70"/>
                <a:gd name="T39" fmla="*/ 10 h 86"/>
                <a:gd name="T40" fmla="*/ 6 w 70"/>
                <a:gd name="T41" fmla="*/ 8 h 86"/>
                <a:gd name="T42" fmla="*/ 7 w 70"/>
                <a:gd name="T43" fmla="*/ 7 h 86"/>
                <a:gd name="T44" fmla="*/ 9 w 70"/>
                <a:gd name="T45" fmla="*/ 5 h 86"/>
                <a:gd name="T46" fmla="*/ 11 w 70"/>
                <a:gd name="T47" fmla="*/ 5 h 86"/>
                <a:gd name="T48" fmla="*/ 12 w 70"/>
                <a:gd name="T49" fmla="*/ 4 h 86"/>
                <a:gd name="T50" fmla="*/ 15 w 70"/>
                <a:gd name="T51" fmla="*/ 5 h 86"/>
                <a:gd name="T52" fmla="*/ 17 w 70"/>
                <a:gd name="T53" fmla="*/ 6 h 86"/>
                <a:gd name="T54" fmla="*/ 18 w 70"/>
                <a:gd name="T55" fmla="*/ 8 h 86"/>
                <a:gd name="T56" fmla="*/ 18 w 70"/>
                <a:gd name="T57" fmla="*/ 12 h 86"/>
                <a:gd name="T58" fmla="*/ 18 w 70"/>
                <a:gd name="T59" fmla="*/ 29 h 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0"/>
                <a:gd name="T91" fmla="*/ 0 h 86"/>
                <a:gd name="T92" fmla="*/ 70 w 70"/>
                <a:gd name="T93" fmla="*/ 86 h 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0" h="86">
                  <a:moveTo>
                    <a:pt x="56" y="86"/>
                  </a:moveTo>
                  <a:lnTo>
                    <a:pt x="70" y="86"/>
                  </a:lnTo>
                  <a:lnTo>
                    <a:pt x="70" y="38"/>
                  </a:lnTo>
                  <a:lnTo>
                    <a:pt x="70" y="33"/>
                  </a:lnTo>
                  <a:lnTo>
                    <a:pt x="69" y="21"/>
                  </a:lnTo>
                  <a:lnTo>
                    <a:pt x="67" y="13"/>
                  </a:lnTo>
                  <a:lnTo>
                    <a:pt x="62" y="8"/>
                  </a:lnTo>
                  <a:lnTo>
                    <a:pt x="56" y="4"/>
                  </a:lnTo>
                  <a:lnTo>
                    <a:pt x="49" y="2"/>
                  </a:lnTo>
                  <a:lnTo>
                    <a:pt x="40" y="0"/>
                  </a:lnTo>
                  <a:lnTo>
                    <a:pt x="31" y="2"/>
                  </a:lnTo>
                  <a:lnTo>
                    <a:pt x="24" y="4"/>
                  </a:lnTo>
                  <a:lnTo>
                    <a:pt x="18" y="9"/>
                  </a:lnTo>
                  <a:lnTo>
                    <a:pt x="13" y="15"/>
                  </a:lnTo>
                  <a:lnTo>
                    <a:pt x="13" y="3"/>
                  </a:lnTo>
                  <a:lnTo>
                    <a:pt x="0" y="3"/>
                  </a:lnTo>
                  <a:lnTo>
                    <a:pt x="0" y="86"/>
                  </a:lnTo>
                  <a:lnTo>
                    <a:pt x="13" y="86"/>
                  </a:lnTo>
                  <a:lnTo>
                    <a:pt x="13" y="39"/>
                  </a:lnTo>
                  <a:lnTo>
                    <a:pt x="15" y="29"/>
                  </a:lnTo>
                  <a:lnTo>
                    <a:pt x="18" y="24"/>
                  </a:lnTo>
                  <a:lnTo>
                    <a:pt x="20" y="20"/>
                  </a:lnTo>
                  <a:lnTo>
                    <a:pt x="27" y="15"/>
                  </a:lnTo>
                  <a:lnTo>
                    <a:pt x="32" y="14"/>
                  </a:lnTo>
                  <a:lnTo>
                    <a:pt x="38" y="13"/>
                  </a:lnTo>
                  <a:lnTo>
                    <a:pt x="46" y="15"/>
                  </a:lnTo>
                  <a:lnTo>
                    <a:pt x="52" y="19"/>
                  </a:lnTo>
                  <a:lnTo>
                    <a:pt x="55" y="25"/>
                  </a:lnTo>
                  <a:lnTo>
                    <a:pt x="56" y="35"/>
                  </a:lnTo>
                  <a:lnTo>
                    <a:pt x="56" y="86"/>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89" name="Freeform 49">
              <a:extLst>
                <a:ext uri="{FF2B5EF4-FFF2-40B4-BE49-F238E27FC236}">
                  <a16:creationId xmlns:a16="http://schemas.microsoft.com/office/drawing/2014/main" id="{E25CE0D5-816B-4132-A3E8-8CFD7C6D3D3B}"/>
                </a:ext>
              </a:extLst>
            </p:cNvPr>
            <p:cNvSpPr>
              <a:spLocks/>
            </p:cNvSpPr>
            <p:nvPr/>
          </p:nvSpPr>
          <p:spPr bwMode="auto">
            <a:xfrm>
              <a:off x="1808" y="3989"/>
              <a:ext cx="27" cy="30"/>
            </a:xfrm>
            <a:custGeom>
              <a:avLst/>
              <a:gdLst>
                <a:gd name="T0" fmla="*/ 19 w 81"/>
                <a:gd name="T1" fmla="*/ 26 h 89"/>
                <a:gd name="T2" fmla="*/ 20 w 81"/>
                <a:gd name="T3" fmla="*/ 29 h 89"/>
                <a:gd name="T4" fmla="*/ 24 w 81"/>
                <a:gd name="T5" fmla="*/ 30 h 89"/>
                <a:gd name="T6" fmla="*/ 27 w 81"/>
                <a:gd name="T7" fmla="*/ 26 h 89"/>
                <a:gd name="T8" fmla="*/ 25 w 81"/>
                <a:gd name="T9" fmla="*/ 26 h 89"/>
                <a:gd name="T10" fmla="*/ 24 w 81"/>
                <a:gd name="T11" fmla="*/ 23 h 89"/>
                <a:gd name="T12" fmla="*/ 19 w 81"/>
                <a:gd name="T13" fmla="*/ 15 h 89"/>
                <a:gd name="T14" fmla="*/ 19 w 81"/>
                <a:gd name="T15" fmla="*/ 21 h 89"/>
                <a:gd name="T16" fmla="*/ 17 w 81"/>
                <a:gd name="T17" fmla="*/ 23 h 89"/>
                <a:gd name="T18" fmla="*/ 15 w 81"/>
                <a:gd name="T19" fmla="*/ 25 h 89"/>
                <a:gd name="T20" fmla="*/ 10 w 81"/>
                <a:gd name="T21" fmla="*/ 26 h 89"/>
                <a:gd name="T22" fmla="*/ 6 w 81"/>
                <a:gd name="T23" fmla="*/ 25 h 89"/>
                <a:gd name="T24" fmla="*/ 5 w 81"/>
                <a:gd name="T25" fmla="*/ 22 h 89"/>
                <a:gd name="T26" fmla="*/ 5 w 81"/>
                <a:gd name="T27" fmla="*/ 20 h 89"/>
                <a:gd name="T28" fmla="*/ 7 w 81"/>
                <a:gd name="T29" fmla="*/ 17 h 89"/>
                <a:gd name="T30" fmla="*/ 15 w 81"/>
                <a:gd name="T31" fmla="*/ 16 h 89"/>
                <a:gd name="T32" fmla="*/ 19 w 81"/>
                <a:gd name="T33" fmla="*/ 15 h 89"/>
                <a:gd name="T34" fmla="*/ 24 w 81"/>
                <a:gd name="T35" fmla="*/ 9 h 89"/>
                <a:gd name="T36" fmla="*/ 23 w 81"/>
                <a:gd name="T37" fmla="*/ 5 h 89"/>
                <a:gd name="T38" fmla="*/ 21 w 81"/>
                <a:gd name="T39" fmla="*/ 3 h 89"/>
                <a:gd name="T40" fmla="*/ 18 w 81"/>
                <a:gd name="T41" fmla="*/ 1 h 89"/>
                <a:gd name="T42" fmla="*/ 13 w 81"/>
                <a:gd name="T43" fmla="*/ 0 h 89"/>
                <a:gd name="T44" fmla="*/ 8 w 81"/>
                <a:gd name="T45" fmla="*/ 1 h 89"/>
                <a:gd name="T46" fmla="*/ 4 w 81"/>
                <a:gd name="T47" fmla="*/ 3 h 89"/>
                <a:gd name="T48" fmla="*/ 2 w 81"/>
                <a:gd name="T49" fmla="*/ 5 h 89"/>
                <a:gd name="T50" fmla="*/ 1 w 81"/>
                <a:gd name="T51" fmla="*/ 9 h 89"/>
                <a:gd name="T52" fmla="*/ 6 w 81"/>
                <a:gd name="T53" fmla="*/ 10 h 89"/>
                <a:gd name="T54" fmla="*/ 6 w 81"/>
                <a:gd name="T55" fmla="*/ 7 h 89"/>
                <a:gd name="T56" fmla="*/ 10 w 81"/>
                <a:gd name="T57" fmla="*/ 5 h 89"/>
                <a:gd name="T58" fmla="*/ 13 w 81"/>
                <a:gd name="T59" fmla="*/ 4 h 89"/>
                <a:gd name="T60" fmla="*/ 17 w 81"/>
                <a:gd name="T61" fmla="*/ 5 h 89"/>
                <a:gd name="T62" fmla="*/ 19 w 81"/>
                <a:gd name="T63" fmla="*/ 8 h 89"/>
                <a:gd name="T64" fmla="*/ 18 w 81"/>
                <a:gd name="T65" fmla="*/ 11 h 89"/>
                <a:gd name="T66" fmla="*/ 15 w 81"/>
                <a:gd name="T67" fmla="*/ 12 h 89"/>
                <a:gd name="T68" fmla="*/ 5 w 81"/>
                <a:gd name="T69" fmla="*/ 14 h 89"/>
                <a:gd name="T70" fmla="*/ 2 w 81"/>
                <a:gd name="T71" fmla="*/ 16 h 89"/>
                <a:gd name="T72" fmla="*/ 0 w 81"/>
                <a:gd name="T73" fmla="*/ 22 h 89"/>
                <a:gd name="T74" fmla="*/ 0 w 81"/>
                <a:gd name="T75" fmla="*/ 25 h 89"/>
                <a:gd name="T76" fmla="*/ 2 w 81"/>
                <a:gd name="T77" fmla="*/ 28 h 89"/>
                <a:gd name="T78" fmla="*/ 7 w 81"/>
                <a:gd name="T79" fmla="*/ 30 h 89"/>
                <a:gd name="T80" fmla="*/ 12 w 81"/>
                <a:gd name="T81" fmla="*/ 30 h 89"/>
                <a:gd name="T82" fmla="*/ 17 w 81"/>
                <a:gd name="T83" fmla="*/ 27 h 8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1"/>
                <a:gd name="T127" fmla="*/ 0 h 89"/>
                <a:gd name="T128" fmla="*/ 81 w 81"/>
                <a:gd name="T129" fmla="*/ 89 h 8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1" h="89">
                  <a:moveTo>
                    <a:pt x="58" y="75"/>
                  </a:moveTo>
                  <a:lnTo>
                    <a:pt x="58" y="76"/>
                  </a:lnTo>
                  <a:lnTo>
                    <a:pt x="58" y="81"/>
                  </a:lnTo>
                  <a:lnTo>
                    <a:pt x="60" y="85"/>
                  </a:lnTo>
                  <a:lnTo>
                    <a:pt x="65" y="88"/>
                  </a:lnTo>
                  <a:lnTo>
                    <a:pt x="72" y="88"/>
                  </a:lnTo>
                  <a:lnTo>
                    <a:pt x="81" y="88"/>
                  </a:lnTo>
                  <a:lnTo>
                    <a:pt x="81" y="76"/>
                  </a:lnTo>
                  <a:lnTo>
                    <a:pt x="76" y="78"/>
                  </a:lnTo>
                  <a:lnTo>
                    <a:pt x="74" y="76"/>
                  </a:lnTo>
                  <a:lnTo>
                    <a:pt x="71" y="75"/>
                  </a:lnTo>
                  <a:lnTo>
                    <a:pt x="71" y="69"/>
                  </a:lnTo>
                  <a:lnTo>
                    <a:pt x="71" y="44"/>
                  </a:lnTo>
                  <a:lnTo>
                    <a:pt x="57" y="44"/>
                  </a:lnTo>
                  <a:lnTo>
                    <a:pt x="57" y="56"/>
                  </a:lnTo>
                  <a:lnTo>
                    <a:pt x="56" y="61"/>
                  </a:lnTo>
                  <a:lnTo>
                    <a:pt x="54" y="65"/>
                  </a:lnTo>
                  <a:lnTo>
                    <a:pt x="52" y="69"/>
                  </a:lnTo>
                  <a:lnTo>
                    <a:pt x="48" y="71"/>
                  </a:lnTo>
                  <a:lnTo>
                    <a:pt x="45" y="74"/>
                  </a:lnTo>
                  <a:lnTo>
                    <a:pt x="40" y="75"/>
                  </a:lnTo>
                  <a:lnTo>
                    <a:pt x="29" y="78"/>
                  </a:lnTo>
                  <a:lnTo>
                    <a:pt x="23" y="76"/>
                  </a:lnTo>
                  <a:lnTo>
                    <a:pt x="18" y="74"/>
                  </a:lnTo>
                  <a:lnTo>
                    <a:pt x="16" y="70"/>
                  </a:lnTo>
                  <a:lnTo>
                    <a:pt x="15" y="66"/>
                  </a:lnTo>
                  <a:lnTo>
                    <a:pt x="15" y="64"/>
                  </a:lnTo>
                  <a:lnTo>
                    <a:pt x="16" y="59"/>
                  </a:lnTo>
                  <a:lnTo>
                    <a:pt x="18" y="55"/>
                  </a:lnTo>
                  <a:lnTo>
                    <a:pt x="22" y="51"/>
                  </a:lnTo>
                  <a:lnTo>
                    <a:pt x="29" y="50"/>
                  </a:lnTo>
                  <a:lnTo>
                    <a:pt x="44" y="48"/>
                  </a:lnTo>
                  <a:lnTo>
                    <a:pt x="50" y="46"/>
                  </a:lnTo>
                  <a:lnTo>
                    <a:pt x="57" y="44"/>
                  </a:lnTo>
                  <a:lnTo>
                    <a:pt x="71" y="44"/>
                  </a:lnTo>
                  <a:lnTo>
                    <a:pt x="71" y="26"/>
                  </a:lnTo>
                  <a:lnTo>
                    <a:pt x="71" y="20"/>
                  </a:lnTo>
                  <a:lnTo>
                    <a:pt x="69" y="15"/>
                  </a:lnTo>
                  <a:lnTo>
                    <a:pt x="66" y="10"/>
                  </a:lnTo>
                  <a:lnTo>
                    <a:pt x="63" y="8"/>
                  </a:lnTo>
                  <a:lnTo>
                    <a:pt x="58" y="4"/>
                  </a:lnTo>
                  <a:lnTo>
                    <a:pt x="53" y="2"/>
                  </a:lnTo>
                  <a:lnTo>
                    <a:pt x="46" y="2"/>
                  </a:lnTo>
                  <a:lnTo>
                    <a:pt x="39" y="0"/>
                  </a:lnTo>
                  <a:lnTo>
                    <a:pt x="30" y="2"/>
                  </a:lnTo>
                  <a:lnTo>
                    <a:pt x="23" y="3"/>
                  </a:lnTo>
                  <a:lnTo>
                    <a:pt x="17" y="5"/>
                  </a:lnTo>
                  <a:lnTo>
                    <a:pt x="12" y="8"/>
                  </a:lnTo>
                  <a:lnTo>
                    <a:pt x="9" y="13"/>
                  </a:lnTo>
                  <a:lnTo>
                    <a:pt x="6" y="16"/>
                  </a:lnTo>
                  <a:lnTo>
                    <a:pt x="4" y="21"/>
                  </a:lnTo>
                  <a:lnTo>
                    <a:pt x="4" y="28"/>
                  </a:lnTo>
                  <a:lnTo>
                    <a:pt x="4" y="29"/>
                  </a:lnTo>
                  <a:lnTo>
                    <a:pt x="17" y="29"/>
                  </a:lnTo>
                  <a:lnTo>
                    <a:pt x="18" y="25"/>
                  </a:lnTo>
                  <a:lnTo>
                    <a:pt x="19" y="21"/>
                  </a:lnTo>
                  <a:lnTo>
                    <a:pt x="22" y="16"/>
                  </a:lnTo>
                  <a:lnTo>
                    <a:pt x="29" y="14"/>
                  </a:lnTo>
                  <a:lnTo>
                    <a:pt x="33" y="14"/>
                  </a:lnTo>
                  <a:lnTo>
                    <a:pt x="38" y="13"/>
                  </a:lnTo>
                  <a:lnTo>
                    <a:pt x="46" y="14"/>
                  </a:lnTo>
                  <a:lnTo>
                    <a:pt x="52" y="16"/>
                  </a:lnTo>
                  <a:lnTo>
                    <a:pt x="56" y="20"/>
                  </a:lnTo>
                  <a:lnTo>
                    <a:pt x="57" y="25"/>
                  </a:lnTo>
                  <a:lnTo>
                    <a:pt x="56" y="33"/>
                  </a:lnTo>
                  <a:lnTo>
                    <a:pt x="54" y="34"/>
                  </a:lnTo>
                  <a:lnTo>
                    <a:pt x="52" y="35"/>
                  </a:lnTo>
                  <a:lnTo>
                    <a:pt x="44" y="36"/>
                  </a:lnTo>
                  <a:lnTo>
                    <a:pt x="29" y="38"/>
                  </a:lnTo>
                  <a:lnTo>
                    <a:pt x="16" y="41"/>
                  </a:lnTo>
                  <a:lnTo>
                    <a:pt x="11" y="43"/>
                  </a:lnTo>
                  <a:lnTo>
                    <a:pt x="6" y="46"/>
                  </a:lnTo>
                  <a:lnTo>
                    <a:pt x="1" y="54"/>
                  </a:lnTo>
                  <a:lnTo>
                    <a:pt x="0" y="64"/>
                  </a:lnTo>
                  <a:lnTo>
                    <a:pt x="0" y="70"/>
                  </a:lnTo>
                  <a:lnTo>
                    <a:pt x="1" y="75"/>
                  </a:lnTo>
                  <a:lnTo>
                    <a:pt x="4" y="79"/>
                  </a:lnTo>
                  <a:lnTo>
                    <a:pt x="6" y="83"/>
                  </a:lnTo>
                  <a:lnTo>
                    <a:pt x="16" y="88"/>
                  </a:lnTo>
                  <a:lnTo>
                    <a:pt x="21" y="89"/>
                  </a:lnTo>
                  <a:lnTo>
                    <a:pt x="28" y="89"/>
                  </a:lnTo>
                  <a:lnTo>
                    <a:pt x="35" y="88"/>
                  </a:lnTo>
                  <a:lnTo>
                    <a:pt x="44" y="86"/>
                  </a:lnTo>
                  <a:lnTo>
                    <a:pt x="51" y="81"/>
                  </a:lnTo>
                  <a:lnTo>
                    <a:pt x="58" y="7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90" name="Freeform 50">
              <a:extLst>
                <a:ext uri="{FF2B5EF4-FFF2-40B4-BE49-F238E27FC236}">
                  <a16:creationId xmlns:a16="http://schemas.microsoft.com/office/drawing/2014/main" id="{5365C8CB-B41C-444F-93EE-6DC63BB32DCB}"/>
                </a:ext>
              </a:extLst>
            </p:cNvPr>
            <p:cNvSpPr>
              <a:spLocks/>
            </p:cNvSpPr>
            <p:nvPr/>
          </p:nvSpPr>
          <p:spPr bwMode="auto">
            <a:xfrm>
              <a:off x="1840" y="3990"/>
              <a:ext cx="25" cy="28"/>
            </a:xfrm>
            <a:custGeom>
              <a:avLst/>
              <a:gdLst>
                <a:gd name="T0" fmla="*/ 10 w 77"/>
                <a:gd name="T1" fmla="*/ 28 h 85"/>
                <a:gd name="T2" fmla="*/ 15 w 77"/>
                <a:gd name="T3" fmla="*/ 28 h 85"/>
                <a:gd name="T4" fmla="*/ 25 w 77"/>
                <a:gd name="T5" fmla="*/ 0 h 85"/>
                <a:gd name="T6" fmla="*/ 20 w 77"/>
                <a:gd name="T7" fmla="*/ 0 h 85"/>
                <a:gd name="T8" fmla="*/ 13 w 77"/>
                <a:gd name="T9" fmla="*/ 22 h 85"/>
                <a:gd name="T10" fmla="*/ 5 w 77"/>
                <a:gd name="T11" fmla="*/ 0 h 85"/>
                <a:gd name="T12" fmla="*/ 0 w 77"/>
                <a:gd name="T13" fmla="*/ 0 h 85"/>
                <a:gd name="T14" fmla="*/ 10 w 77"/>
                <a:gd name="T15" fmla="*/ 28 h 8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85"/>
                <a:gd name="T26" fmla="*/ 77 w 77"/>
                <a:gd name="T27" fmla="*/ 85 h 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85">
                  <a:moveTo>
                    <a:pt x="31" y="85"/>
                  </a:moveTo>
                  <a:lnTo>
                    <a:pt x="47" y="85"/>
                  </a:lnTo>
                  <a:lnTo>
                    <a:pt x="77" y="0"/>
                  </a:lnTo>
                  <a:lnTo>
                    <a:pt x="61" y="0"/>
                  </a:lnTo>
                  <a:lnTo>
                    <a:pt x="39" y="68"/>
                  </a:lnTo>
                  <a:lnTo>
                    <a:pt x="15" y="0"/>
                  </a:lnTo>
                  <a:lnTo>
                    <a:pt x="0" y="0"/>
                  </a:lnTo>
                  <a:lnTo>
                    <a:pt x="31" y="8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91" name="Freeform 51">
              <a:extLst>
                <a:ext uri="{FF2B5EF4-FFF2-40B4-BE49-F238E27FC236}">
                  <a16:creationId xmlns:a16="http://schemas.microsoft.com/office/drawing/2014/main" id="{330CD72C-142F-4839-9E9B-CA4B5EEAD8E5}"/>
                </a:ext>
              </a:extLst>
            </p:cNvPr>
            <p:cNvSpPr>
              <a:spLocks/>
            </p:cNvSpPr>
            <p:nvPr/>
          </p:nvSpPr>
          <p:spPr bwMode="auto">
            <a:xfrm>
              <a:off x="1872" y="3989"/>
              <a:ext cx="26" cy="30"/>
            </a:xfrm>
            <a:custGeom>
              <a:avLst/>
              <a:gdLst>
                <a:gd name="T0" fmla="*/ 21 w 77"/>
                <a:gd name="T1" fmla="*/ 20 h 89"/>
                <a:gd name="T2" fmla="*/ 20 w 77"/>
                <a:gd name="T3" fmla="*/ 23 h 89"/>
                <a:gd name="T4" fmla="*/ 18 w 77"/>
                <a:gd name="T5" fmla="*/ 25 h 89"/>
                <a:gd name="T6" fmla="*/ 16 w 77"/>
                <a:gd name="T7" fmla="*/ 26 h 89"/>
                <a:gd name="T8" fmla="*/ 15 w 77"/>
                <a:gd name="T9" fmla="*/ 26 h 89"/>
                <a:gd name="T10" fmla="*/ 14 w 77"/>
                <a:gd name="T11" fmla="*/ 26 h 89"/>
                <a:gd name="T12" fmla="*/ 11 w 77"/>
                <a:gd name="T13" fmla="*/ 26 h 89"/>
                <a:gd name="T14" fmla="*/ 10 w 77"/>
                <a:gd name="T15" fmla="*/ 25 h 89"/>
                <a:gd name="T16" fmla="*/ 9 w 77"/>
                <a:gd name="T17" fmla="*/ 25 h 89"/>
                <a:gd name="T18" fmla="*/ 7 w 77"/>
                <a:gd name="T19" fmla="*/ 24 h 89"/>
                <a:gd name="T20" fmla="*/ 7 w 77"/>
                <a:gd name="T21" fmla="*/ 22 h 89"/>
                <a:gd name="T22" fmla="*/ 6 w 77"/>
                <a:gd name="T23" fmla="*/ 21 h 89"/>
                <a:gd name="T24" fmla="*/ 5 w 77"/>
                <a:gd name="T25" fmla="*/ 17 h 89"/>
                <a:gd name="T26" fmla="*/ 26 w 77"/>
                <a:gd name="T27" fmla="*/ 17 h 89"/>
                <a:gd name="T28" fmla="*/ 26 w 77"/>
                <a:gd name="T29" fmla="*/ 15 h 89"/>
                <a:gd name="T30" fmla="*/ 26 w 77"/>
                <a:gd name="T31" fmla="*/ 11 h 89"/>
                <a:gd name="T32" fmla="*/ 25 w 77"/>
                <a:gd name="T33" fmla="*/ 8 h 89"/>
                <a:gd name="T34" fmla="*/ 24 w 77"/>
                <a:gd name="T35" fmla="*/ 6 h 89"/>
                <a:gd name="T36" fmla="*/ 23 w 77"/>
                <a:gd name="T37" fmla="*/ 4 h 89"/>
                <a:gd name="T38" fmla="*/ 14 w 77"/>
                <a:gd name="T39" fmla="*/ 4 h 89"/>
                <a:gd name="T40" fmla="*/ 15 w 77"/>
                <a:gd name="T41" fmla="*/ 5 h 89"/>
                <a:gd name="T42" fmla="*/ 17 w 77"/>
                <a:gd name="T43" fmla="*/ 5 h 89"/>
                <a:gd name="T44" fmla="*/ 19 w 77"/>
                <a:gd name="T45" fmla="*/ 6 h 89"/>
                <a:gd name="T46" fmla="*/ 21 w 77"/>
                <a:gd name="T47" fmla="*/ 9 h 89"/>
                <a:gd name="T48" fmla="*/ 21 w 77"/>
                <a:gd name="T49" fmla="*/ 13 h 89"/>
                <a:gd name="T50" fmla="*/ 5 w 77"/>
                <a:gd name="T51" fmla="*/ 13 h 89"/>
                <a:gd name="T52" fmla="*/ 5 w 77"/>
                <a:gd name="T53" fmla="*/ 11 h 89"/>
                <a:gd name="T54" fmla="*/ 6 w 77"/>
                <a:gd name="T55" fmla="*/ 9 h 89"/>
                <a:gd name="T56" fmla="*/ 7 w 77"/>
                <a:gd name="T57" fmla="*/ 8 h 89"/>
                <a:gd name="T58" fmla="*/ 7 w 77"/>
                <a:gd name="T59" fmla="*/ 6 h 89"/>
                <a:gd name="T60" fmla="*/ 10 w 77"/>
                <a:gd name="T61" fmla="*/ 5 h 89"/>
                <a:gd name="T62" fmla="*/ 11 w 77"/>
                <a:gd name="T63" fmla="*/ 5 h 89"/>
                <a:gd name="T64" fmla="*/ 14 w 77"/>
                <a:gd name="T65" fmla="*/ 4 h 89"/>
                <a:gd name="T66" fmla="*/ 23 w 77"/>
                <a:gd name="T67" fmla="*/ 4 h 89"/>
                <a:gd name="T68" fmla="*/ 22 w 77"/>
                <a:gd name="T69" fmla="*/ 4 h 89"/>
                <a:gd name="T70" fmla="*/ 21 w 77"/>
                <a:gd name="T71" fmla="*/ 3 h 89"/>
                <a:gd name="T72" fmla="*/ 19 w 77"/>
                <a:gd name="T73" fmla="*/ 1 h 89"/>
                <a:gd name="T74" fmla="*/ 16 w 77"/>
                <a:gd name="T75" fmla="*/ 1 h 89"/>
                <a:gd name="T76" fmla="*/ 13 w 77"/>
                <a:gd name="T77" fmla="*/ 0 h 89"/>
                <a:gd name="T78" fmla="*/ 10 w 77"/>
                <a:gd name="T79" fmla="*/ 1 h 89"/>
                <a:gd name="T80" fmla="*/ 8 w 77"/>
                <a:gd name="T81" fmla="*/ 1 h 89"/>
                <a:gd name="T82" fmla="*/ 5 w 77"/>
                <a:gd name="T83" fmla="*/ 3 h 89"/>
                <a:gd name="T84" fmla="*/ 4 w 77"/>
                <a:gd name="T85" fmla="*/ 4 h 89"/>
                <a:gd name="T86" fmla="*/ 2 w 77"/>
                <a:gd name="T87" fmla="*/ 6 h 89"/>
                <a:gd name="T88" fmla="*/ 1 w 77"/>
                <a:gd name="T89" fmla="*/ 9 h 89"/>
                <a:gd name="T90" fmla="*/ 1 w 77"/>
                <a:gd name="T91" fmla="*/ 12 h 89"/>
                <a:gd name="T92" fmla="*/ 0 w 77"/>
                <a:gd name="T93" fmla="*/ 16 h 89"/>
                <a:gd name="T94" fmla="*/ 1 w 77"/>
                <a:gd name="T95" fmla="*/ 19 h 89"/>
                <a:gd name="T96" fmla="*/ 1 w 77"/>
                <a:gd name="T97" fmla="*/ 22 h 89"/>
                <a:gd name="T98" fmla="*/ 2 w 77"/>
                <a:gd name="T99" fmla="*/ 24 h 89"/>
                <a:gd name="T100" fmla="*/ 4 w 77"/>
                <a:gd name="T101" fmla="*/ 26 h 89"/>
                <a:gd name="T102" fmla="*/ 5 w 77"/>
                <a:gd name="T103" fmla="*/ 28 h 89"/>
                <a:gd name="T104" fmla="*/ 8 w 77"/>
                <a:gd name="T105" fmla="*/ 29 h 89"/>
                <a:gd name="T106" fmla="*/ 10 w 77"/>
                <a:gd name="T107" fmla="*/ 30 h 89"/>
                <a:gd name="T108" fmla="*/ 13 w 77"/>
                <a:gd name="T109" fmla="*/ 30 h 89"/>
                <a:gd name="T110" fmla="*/ 18 w 77"/>
                <a:gd name="T111" fmla="*/ 29 h 89"/>
                <a:gd name="T112" fmla="*/ 20 w 77"/>
                <a:gd name="T113" fmla="*/ 29 h 89"/>
                <a:gd name="T114" fmla="*/ 22 w 77"/>
                <a:gd name="T115" fmla="*/ 27 h 89"/>
                <a:gd name="T116" fmla="*/ 24 w 77"/>
                <a:gd name="T117" fmla="*/ 25 h 89"/>
                <a:gd name="T118" fmla="*/ 25 w 77"/>
                <a:gd name="T119" fmla="*/ 22 h 89"/>
                <a:gd name="T120" fmla="*/ 26 w 77"/>
                <a:gd name="T121" fmla="*/ 20 h 89"/>
                <a:gd name="T122" fmla="*/ 21 w 77"/>
                <a:gd name="T123" fmla="*/ 20 h 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7"/>
                <a:gd name="T187" fmla="*/ 0 h 89"/>
                <a:gd name="T188" fmla="*/ 77 w 77"/>
                <a:gd name="T189" fmla="*/ 89 h 8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7" h="89">
                  <a:moveTo>
                    <a:pt x="63" y="60"/>
                  </a:moveTo>
                  <a:lnTo>
                    <a:pt x="59" y="68"/>
                  </a:lnTo>
                  <a:lnTo>
                    <a:pt x="54" y="73"/>
                  </a:lnTo>
                  <a:lnTo>
                    <a:pt x="48" y="76"/>
                  </a:lnTo>
                  <a:lnTo>
                    <a:pt x="45" y="76"/>
                  </a:lnTo>
                  <a:lnTo>
                    <a:pt x="40" y="78"/>
                  </a:lnTo>
                  <a:lnTo>
                    <a:pt x="34" y="76"/>
                  </a:lnTo>
                  <a:lnTo>
                    <a:pt x="29" y="75"/>
                  </a:lnTo>
                  <a:lnTo>
                    <a:pt x="26" y="73"/>
                  </a:lnTo>
                  <a:lnTo>
                    <a:pt x="22" y="70"/>
                  </a:lnTo>
                  <a:lnTo>
                    <a:pt x="20" y="66"/>
                  </a:lnTo>
                  <a:lnTo>
                    <a:pt x="17" y="61"/>
                  </a:lnTo>
                  <a:lnTo>
                    <a:pt x="15" y="50"/>
                  </a:lnTo>
                  <a:lnTo>
                    <a:pt x="77" y="50"/>
                  </a:lnTo>
                  <a:lnTo>
                    <a:pt x="77" y="44"/>
                  </a:lnTo>
                  <a:lnTo>
                    <a:pt x="77" y="34"/>
                  </a:lnTo>
                  <a:lnTo>
                    <a:pt x="75" y="25"/>
                  </a:lnTo>
                  <a:lnTo>
                    <a:pt x="72" y="18"/>
                  </a:lnTo>
                  <a:lnTo>
                    <a:pt x="68" y="13"/>
                  </a:lnTo>
                  <a:lnTo>
                    <a:pt x="40" y="13"/>
                  </a:lnTo>
                  <a:lnTo>
                    <a:pt x="45" y="14"/>
                  </a:lnTo>
                  <a:lnTo>
                    <a:pt x="50" y="15"/>
                  </a:lnTo>
                  <a:lnTo>
                    <a:pt x="56" y="19"/>
                  </a:lnTo>
                  <a:lnTo>
                    <a:pt x="62" y="28"/>
                  </a:lnTo>
                  <a:lnTo>
                    <a:pt x="63" y="38"/>
                  </a:lnTo>
                  <a:lnTo>
                    <a:pt x="15" y="38"/>
                  </a:lnTo>
                  <a:lnTo>
                    <a:pt x="16" y="33"/>
                  </a:lnTo>
                  <a:lnTo>
                    <a:pt x="17" y="28"/>
                  </a:lnTo>
                  <a:lnTo>
                    <a:pt x="20" y="23"/>
                  </a:lnTo>
                  <a:lnTo>
                    <a:pt x="22" y="19"/>
                  </a:lnTo>
                  <a:lnTo>
                    <a:pt x="29" y="15"/>
                  </a:lnTo>
                  <a:lnTo>
                    <a:pt x="34" y="14"/>
                  </a:lnTo>
                  <a:lnTo>
                    <a:pt x="40" y="13"/>
                  </a:lnTo>
                  <a:lnTo>
                    <a:pt x="68" y="13"/>
                  </a:lnTo>
                  <a:lnTo>
                    <a:pt x="66" y="13"/>
                  </a:lnTo>
                  <a:lnTo>
                    <a:pt x="62" y="8"/>
                  </a:lnTo>
                  <a:lnTo>
                    <a:pt x="56" y="4"/>
                  </a:lnTo>
                  <a:lnTo>
                    <a:pt x="47" y="2"/>
                  </a:lnTo>
                  <a:lnTo>
                    <a:pt x="39" y="0"/>
                  </a:lnTo>
                  <a:lnTo>
                    <a:pt x="30" y="2"/>
                  </a:lnTo>
                  <a:lnTo>
                    <a:pt x="23" y="4"/>
                  </a:lnTo>
                  <a:lnTo>
                    <a:pt x="16" y="8"/>
                  </a:lnTo>
                  <a:lnTo>
                    <a:pt x="11" y="13"/>
                  </a:lnTo>
                  <a:lnTo>
                    <a:pt x="6" y="19"/>
                  </a:lnTo>
                  <a:lnTo>
                    <a:pt x="4" y="28"/>
                  </a:lnTo>
                  <a:lnTo>
                    <a:pt x="2" y="36"/>
                  </a:lnTo>
                  <a:lnTo>
                    <a:pt x="0" y="46"/>
                  </a:lnTo>
                  <a:lnTo>
                    <a:pt x="2" y="55"/>
                  </a:lnTo>
                  <a:lnTo>
                    <a:pt x="4" y="64"/>
                  </a:lnTo>
                  <a:lnTo>
                    <a:pt x="6" y="71"/>
                  </a:lnTo>
                  <a:lnTo>
                    <a:pt x="11" y="78"/>
                  </a:lnTo>
                  <a:lnTo>
                    <a:pt x="16" y="83"/>
                  </a:lnTo>
                  <a:lnTo>
                    <a:pt x="23" y="86"/>
                  </a:lnTo>
                  <a:lnTo>
                    <a:pt x="30" y="89"/>
                  </a:lnTo>
                  <a:lnTo>
                    <a:pt x="39" y="89"/>
                  </a:lnTo>
                  <a:lnTo>
                    <a:pt x="53" y="86"/>
                  </a:lnTo>
                  <a:lnTo>
                    <a:pt x="58" y="85"/>
                  </a:lnTo>
                  <a:lnTo>
                    <a:pt x="64" y="81"/>
                  </a:lnTo>
                  <a:lnTo>
                    <a:pt x="72" y="73"/>
                  </a:lnTo>
                  <a:lnTo>
                    <a:pt x="75" y="66"/>
                  </a:lnTo>
                  <a:lnTo>
                    <a:pt x="76" y="60"/>
                  </a:lnTo>
                  <a:lnTo>
                    <a:pt x="63" y="60"/>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92" name="Freeform 52">
              <a:extLst>
                <a:ext uri="{FF2B5EF4-FFF2-40B4-BE49-F238E27FC236}">
                  <a16:creationId xmlns:a16="http://schemas.microsoft.com/office/drawing/2014/main" id="{4701D417-D0B3-4F2E-883C-6A289ADB2F15}"/>
                </a:ext>
              </a:extLst>
            </p:cNvPr>
            <p:cNvSpPr>
              <a:spLocks/>
            </p:cNvSpPr>
            <p:nvPr/>
          </p:nvSpPr>
          <p:spPr bwMode="auto">
            <a:xfrm>
              <a:off x="1944" y="3981"/>
              <a:ext cx="14" cy="37"/>
            </a:xfrm>
            <a:custGeom>
              <a:avLst/>
              <a:gdLst>
                <a:gd name="T0" fmla="*/ 9 w 42"/>
                <a:gd name="T1" fmla="*/ 37 h 111"/>
                <a:gd name="T2" fmla="*/ 14 w 42"/>
                <a:gd name="T3" fmla="*/ 37 h 111"/>
                <a:gd name="T4" fmla="*/ 14 w 42"/>
                <a:gd name="T5" fmla="*/ 0 h 111"/>
                <a:gd name="T6" fmla="*/ 10 w 42"/>
                <a:gd name="T7" fmla="*/ 0 h 111"/>
                <a:gd name="T8" fmla="*/ 10 w 42"/>
                <a:gd name="T9" fmla="*/ 2 h 111"/>
                <a:gd name="T10" fmla="*/ 9 w 42"/>
                <a:gd name="T11" fmla="*/ 3 h 111"/>
                <a:gd name="T12" fmla="*/ 9 w 42"/>
                <a:gd name="T13" fmla="*/ 5 h 111"/>
                <a:gd name="T14" fmla="*/ 7 w 42"/>
                <a:gd name="T15" fmla="*/ 6 h 111"/>
                <a:gd name="T16" fmla="*/ 6 w 42"/>
                <a:gd name="T17" fmla="*/ 6 h 111"/>
                <a:gd name="T18" fmla="*/ 4 w 42"/>
                <a:gd name="T19" fmla="*/ 7 h 111"/>
                <a:gd name="T20" fmla="*/ 2 w 42"/>
                <a:gd name="T21" fmla="*/ 7 h 111"/>
                <a:gd name="T22" fmla="*/ 0 w 42"/>
                <a:gd name="T23" fmla="*/ 7 h 111"/>
                <a:gd name="T24" fmla="*/ 0 w 42"/>
                <a:gd name="T25" fmla="*/ 11 h 111"/>
                <a:gd name="T26" fmla="*/ 9 w 42"/>
                <a:gd name="T27" fmla="*/ 11 h 111"/>
                <a:gd name="T28" fmla="*/ 9 w 42"/>
                <a:gd name="T29" fmla="*/ 37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
                <a:gd name="T46" fmla="*/ 0 h 111"/>
                <a:gd name="T47" fmla="*/ 42 w 42"/>
                <a:gd name="T48" fmla="*/ 111 h 1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 h="111">
                  <a:moveTo>
                    <a:pt x="27" y="111"/>
                  </a:moveTo>
                  <a:lnTo>
                    <a:pt x="42" y="111"/>
                  </a:lnTo>
                  <a:lnTo>
                    <a:pt x="42" y="0"/>
                  </a:lnTo>
                  <a:lnTo>
                    <a:pt x="30" y="0"/>
                  </a:lnTo>
                  <a:lnTo>
                    <a:pt x="29" y="5"/>
                  </a:lnTo>
                  <a:lnTo>
                    <a:pt x="28" y="10"/>
                  </a:lnTo>
                  <a:lnTo>
                    <a:pt x="26" y="14"/>
                  </a:lnTo>
                  <a:lnTo>
                    <a:pt x="22" y="18"/>
                  </a:lnTo>
                  <a:lnTo>
                    <a:pt x="17" y="19"/>
                  </a:lnTo>
                  <a:lnTo>
                    <a:pt x="12" y="22"/>
                  </a:lnTo>
                  <a:lnTo>
                    <a:pt x="6" y="22"/>
                  </a:lnTo>
                  <a:lnTo>
                    <a:pt x="0" y="22"/>
                  </a:lnTo>
                  <a:lnTo>
                    <a:pt x="0" y="33"/>
                  </a:lnTo>
                  <a:lnTo>
                    <a:pt x="27" y="33"/>
                  </a:lnTo>
                  <a:lnTo>
                    <a:pt x="27" y="111"/>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93" name="Freeform 53">
              <a:extLst>
                <a:ext uri="{FF2B5EF4-FFF2-40B4-BE49-F238E27FC236}">
                  <a16:creationId xmlns:a16="http://schemas.microsoft.com/office/drawing/2014/main" id="{8AFACBD5-FA04-435A-95D6-5DFB10FB43F8}"/>
                </a:ext>
              </a:extLst>
            </p:cNvPr>
            <p:cNvSpPr>
              <a:spLocks/>
            </p:cNvSpPr>
            <p:nvPr/>
          </p:nvSpPr>
          <p:spPr bwMode="auto">
            <a:xfrm>
              <a:off x="1974" y="3981"/>
              <a:ext cx="27" cy="38"/>
            </a:xfrm>
            <a:custGeom>
              <a:avLst/>
              <a:gdLst>
                <a:gd name="T0" fmla="*/ 0 w 79"/>
                <a:gd name="T1" fmla="*/ 30 h 114"/>
                <a:gd name="T2" fmla="*/ 1 w 79"/>
                <a:gd name="T3" fmla="*/ 34 h 114"/>
                <a:gd name="T4" fmla="*/ 5 w 79"/>
                <a:gd name="T5" fmla="*/ 37 h 114"/>
                <a:gd name="T6" fmla="*/ 9 w 79"/>
                <a:gd name="T7" fmla="*/ 38 h 114"/>
                <a:gd name="T8" fmla="*/ 15 w 79"/>
                <a:gd name="T9" fmla="*/ 38 h 114"/>
                <a:gd name="T10" fmla="*/ 21 w 79"/>
                <a:gd name="T11" fmla="*/ 35 h 114"/>
                <a:gd name="T12" fmla="*/ 25 w 79"/>
                <a:gd name="T13" fmla="*/ 30 h 114"/>
                <a:gd name="T14" fmla="*/ 27 w 79"/>
                <a:gd name="T15" fmla="*/ 23 h 114"/>
                <a:gd name="T16" fmla="*/ 27 w 79"/>
                <a:gd name="T17" fmla="*/ 14 h 114"/>
                <a:gd name="T18" fmla="*/ 25 w 79"/>
                <a:gd name="T19" fmla="*/ 7 h 114"/>
                <a:gd name="T20" fmla="*/ 23 w 79"/>
                <a:gd name="T21" fmla="*/ 4 h 114"/>
                <a:gd name="T22" fmla="*/ 15 w 79"/>
                <a:gd name="T23" fmla="*/ 5 h 114"/>
                <a:gd name="T24" fmla="*/ 17 w 79"/>
                <a:gd name="T25" fmla="*/ 6 h 114"/>
                <a:gd name="T26" fmla="*/ 19 w 79"/>
                <a:gd name="T27" fmla="*/ 8 h 114"/>
                <a:gd name="T28" fmla="*/ 21 w 79"/>
                <a:gd name="T29" fmla="*/ 11 h 114"/>
                <a:gd name="T30" fmla="*/ 21 w 79"/>
                <a:gd name="T31" fmla="*/ 15 h 114"/>
                <a:gd name="T32" fmla="*/ 19 w 79"/>
                <a:gd name="T33" fmla="*/ 18 h 114"/>
                <a:gd name="T34" fmla="*/ 16 w 79"/>
                <a:gd name="T35" fmla="*/ 20 h 114"/>
                <a:gd name="T36" fmla="*/ 11 w 79"/>
                <a:gd name="T37" fmla="*/ 20 h 114"/>
                <a:gd name="T38" fmla="*/ 7 w 79"/>
                <a:gd name="T39" fmla="*/ 18 h 114"/>
                <a:gd name="T40" fmla="*/ 5 w 79"/>
                <a:gd name="T41" fmla="*/ 13 h 114"/>
                <a:gd name="T42" fmla="*/ 6 w 79"/>
                <a:gd name="T43" fmla="*/ 8 h 114"/>
                <a:gd name="T44" fmla="*/ 9 w 79"/>
                <a:gd name="T45" fmla="*/ 6 h 114"/>
                <a:gd name="T46" fmla="*/ 11 w 79"/>
                <a:gd name="T47" fmla="*/ 5 h 114"/>
                <a:gd name="T48" fmla="*/ 23 w 79"/>
                <a:gd name="T49" fmla="*/ 4 h 114"/>
                <a:gd name="T50" fmla="*/ 19 w 79"/>
                <a:gd name="T51" fmla="*/ 1 h 114"/>
                <a:gd name="T52" fmla="*/ 13 w 79"/>
                <a:gd name="T53" fmla="*/ 0 h 114"/>
                <a:gd name="T54" fmla="*/ 7 w 79"/>
                <a:gd name="T55" fmla="*/ 1 h 114"/>
                <a:gd name="T56" fmla="*/ 3 w 79"/>
                <a:gd name="T57" fmla="*/ 4 h 114"/>
                <a:gd name="T58" fmla="*/ 1 w 79"/>
                <a:gd name="T59" fmla="*/ 8 h 114"/>
                <a:gd name="T60" fmla="*/ 0 w 79"/>
                <a:gd name="T61" fmla="*/ 13 h 114"/>
                <a:gd name="T62" fmla="*/ 1 w 79"/>
                <a:gd name="T63" fmla="*/ 18 h 114"/>
                <a:gd name="T64" fmla="*/ 3 w 79"/>
                <a:gd name="T65" fmla="*/ 22 h 114"/>
                <a:gd name="T66" fmla="*/ 7 w 79"/>
                <a:gd name="T67" fmla="*/ 24 h 114"/>
                <a:gd name="T68" fmla="*/ 12 w 79"/>
                <a:gd name="T69" fmla="*/ 25 h 114"/>
                <a:gd name="T70" fmla="*/ 17 w 79"/>
                <a:gd name="T71" fmla="*/ 24 h 114"/>
                <a:gd name="T72" fmla="*/ 21 w 79"/>
                <a:gd name="T73" fmla="*/ 22 h 114"/>
                <a:gd name="T74" fmla="*/ 21 w 79"/>
                <a:gd name="T75" fmla="*/ 27 h 114"/>
                <a:gd name="T76" fmla="*/ 19 w 79"/>
                <a:gd name="T77" fmla="*/ 31 h 114"/>
                <a:gd name="T78" fmla="*/ 16 w 79"/>
                <a:gd name="T79" fmla="*/ 33 h 114"/>
                <a:gd name="T80" fmla="*/ 12 w 79"/>
                <a:gd name="T81" fmla="*/ 34 h 114"/>
                <a:gd name="T82" fmla="*/ 9 w 79"/>
                <a:gd name="T83" fmla="*/ 34 h 114"/>
                <a:gd name="T84" fmla="*/ 5 w 79"/>
                <a:gd name="T85" fmla="*/ 31 h 114"/>
                <a:gd name="T86" fmla="*/ 0 w 79"/>
                <a:gd name="T87" fmla="*/ 28 h 11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9"/>
                <a:gd name="T133" fmla="*/ 0 h 114"/>
                <a:gd name="T134" fmla="*/ 79 w 79"/>
                <a:gd name="T135" fmla="*/ 114 h 11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9" h="114">
                  <a:moveTo>
                    <a:pt x="0" y="85"/>
                  </a:moveTo>
                  <a:lnTo>
                    <a:pt x="0" y="91"/>
                  </a:lnTo>
                  <a:lnTo>
                    <a:pt x="2" y="98"/>
                  </a:lnTo>
                  <a:lnTo>
                    <a:pt x="4" y="103"/>
                  </a:lnTo>
                  <a:lnTo>
                    <a:pt x="9" y="106"/>
                  </a:lnTo>
                  <a:lnTo>
                    <a:pt x="14" y="110"/>
                  </a:lnTo>
                  <a:lnTo>
                    <a:pt x="20" y="113"/>
                  </a:lnTo>
                  <a:lnTo>
                    <a:pt x="27" y="114"/>
                  </a:lnTo>
                  <a:lnTo>
                    <a:pt x="35" y="114"/>
                  </a:lnTo>
                  <a:lnTo>
                    <a:pt x="45" y="114"/>
                  </a:lnTo>
                  <a:lnTo>
                    <a:pt x="54" y="110"/>
                  </a:lnTo>
                  <a:lnTo>
                    <a:pt x="62" y="105"/>
                  </a:lnTo>
                  <a:lnTo>
                    <a:pt x="68" y="99"/>
                  </a:lnTo>
                  <a:lnTo>
                    <a:pt x="73" y="90"/>
                  </a:lnTo>
                  <a:lnTo>
                    <a:pt x="77" y="80"/>
                  </a:lnTo>
                  <a:lnTo>
                    <a:pt x="78" y="68"/>
                  </a:lnTo>
                  <a:lnTo>
                    <a:pt x="79" y="53"/>
                  </a:lnTo>
                  <a:lnTo>
                    <a:pt x="78" y="41"/>
                  </a:lnTo>
                  <a:lnTo>
                    <a:pt x="77" y="30"/>
                  </a:lnTo>
                  <a:lnTo>
                    <a:pt x="73" y="22"/>
                  </a:lnTo>
                  <a:lnTo>
                    <a:pt x="68" y="14"/>
                  </a:lnTo>
                  <a:lnTo>
                    <a:pt x="67" y="13"/>
                  </a:lnTo>
                  <a:lnTo>
                    <a:pt x="37" y="13"/>
                  </a:lnTo>
                  <a:lnTo>
                    <a:pt x="43" y="14"/>
                  </a:lnTo>
                  <a:lnTo>
                    <a:pt x="48" y="15"/>
                  </a:lnTo>
                  <a:lnTo>
                    <a:pt x="51" y="18"/>
                  </a:lnTo>
                  <a:lnTo>
                    <a:pt x="55" y="20"/>
                  </a:lnTo>
                  <a:lnTo>
                    <a:pt x="57" y="24"/>
                  </a:lnTo>
                  <a:lnTo>
                    <a:pt x="59" y="28"/>
                  </a:lnTo>
                  <a:lnTo>
                    <a:pt x="60" y="33"/>
                  </a:lnTo>
                  <a:lnTo>
                    <a:pt x="61" y="38"/>
                  </a:lnTo>
                  <a:lnTo>
                    <a:pt x="60" y="44"/>
                  </a:lnTo>
                  <a:lnTo>
                    <a:pt x="59" y="48"/>
                  </a:lnTo>
                  <a:lnTo>
                    <a:pt x="55" y="55"/>
                  </a:lnTo>
                  <a:lnTo>
                    <a:pt x="51" y="59"/>
                  </a:lnTo>
                  <a:lnTo>
                    <a:pt x="48" y="60"/>
                  </a:lnTo>
                  <a:lnTo>
                    <a:pt x="37" y="63"/>
                  </a:lnTo>
                  <a:lnTo>
                    <a:pt x="32" y="61"/>
                  </a:lnTo>
                  <a:lnTo>
                    <a:pt x="27" y="60"/>
                  </a:lnTo>
                  <a:lnTo>
                    <a:pt x="20" y="55"/>
                  </a:lnTo>
                  <a:lnTo>
                    <a:pt x="15" y="48"/>
                  </a:lnTo>
                  <a:lnTo>
                    <a:pt x="15" y="38"/>
                  </a:lnTo>
                  <a:lnTo>
                    <a:pt x="16" y="28"/>
                  </a:lnTo>
                  <a:lnTo>
                    <a:pt x="18" y="24"/>
                  </a:lnTo>
                  <a:lnTo>
                    <a:pt x="21" y="20"/>
                  </a:lnTo>
                  <a:lnTo>
                    <a:pt x="25" y="18"/>
                  </a:lnTo>
                  <a:lnTo>
                    <a:pt x="29" y="15"/>
                  </a:lnTo>
                  <a:lnTo>
                    <a:pt x="33" y="14"/>
                  </a:lnTo>
                  <a:lnTo>
                    <a:pt x="37" y="13"/>
                  </a:lnTo>
                  <a:lnTo>
                    <a:pt x="67" y="13"/>
                  </a:lnTo>
                  <a:lnTo>
                    <a:pt x="62" y="8"/>
                  </a:lnTo>
                  <a:lnTo>
                    <a:pt x="55" y="4"/>
                  </a:lnTo>
                  <a:lnTo>
                    <a:pt x="47" y="2"/>
                  </a:lnTo>
                  <a:lnTo>
                    <a:pt x="37" y="0"/>
                  </a:lnTo>
                  <a:lnTo>
                    <a:pt x="29" y="2"/>
                  </a:lnTo>
                  <a:lnTo>
                    <a:pt x="21" y="3"/>
                  </a:lnTo>
                  <a:lnTo>
                    <a:pt x="15" y="7"/>
                  </a:lnTo>
                  <a:lnTo>
                    <a:pt x="10" y="12"/>
                  </a:lnTo>
                  <a:lnTo>
                    <a:pt x="4" y="17"/>
                  </a:lnTo>
                  <a:lnTo>
                    <a:pt x="2" y="23"/>
                  </a:lnTo>
                  <a:lnTo>
                    <a:pt x="0" y="30"/>
                  </a:lnTo>
                  <a:lnTo>
                    <a:pt x="0" y="38"/>
                  </a:lnTo>
                  <a:lnTo>
                    <a:pt x="0" y="46"/>
                  </a:lnTo>
                  <a:lnTo>
                    <a:pt x="2" y="54"/>
                  </a:lnTo>
                  <a:lnTo>
                    <a:pt x="4" y="60"/>
                  </a:lnTo>
                  <a:lnTo>
                    <a:pt x="9" y="65"/>
                  </a:lnTo>
                  <a:lnTo>
                    <a:pt x="14" y="69"/>
                  </a:lnTo>
                  <a:lnTo>
                    <a:pt x="20" y="73"/>
                  </a:lnTo>
                  <a:lnTo>
                    <a:pt x="27" y="75"/>
                  </a:lnTo>
                  <a:lnTo>
                    <a:pt x="35" y="75"/>
                  </a:lnTo>
                  <a:lnTo>
                    <a:pt x="43" y="75"/>
                  </a:lnTo>
                  <a:lnTo>
                    <a:pt x="51" y="71"/>
                  </a:lnTo>
                  <a:lnTo>
                    <a:pt x="57" y="69"/>
                  </a:lnTo>
                  <a:lnTo>
                    <a:pt x="60" y="66"/>
                  </a:lnTo>
                  <a:lnTo>
                    <a:pt x="63" y="64"/>
                  </a:lnTo>
                  <a:lnTo>
                    <a:pt x="60" y="80"/>
                  </a:lnTo>
                  <a:lnTo>
                    <a:pt x="57" y="86"/>
                  </a:lnTo>
                  <a:lnTo>
                    <a:pt x="55" y="93"/>
                  </a:lnTo>
                  <a:lnTo>
                    <a:pt x="51" y="96"/>
                  </a:lnTo>
                  <a:lnTo>
                    <a:pt x="47" y="100"/>
                  </a:lnTo>
                  <a:lnTo>
                    <a:pt x="42" y="101"/>
                  </a:lnTo>
                  <a:lnTo>
                    <a:pt x="35" y="103"/>
                  </a:lnTo>
                  <a:lnTo>
                    <a:pt x="31" y="101"/>
                  </a:lnTo>
                  <a:lnTo>
                    <a:pt x="26" y="101"/>
                  </a:lnTo>
                  <a:lnTo>
                    <a:pt x="20" y="98"/>
                  </a:lnTo>
                  <a:lnTo>
                    <a:pt x="15" y="93"/>
                  </a:lnTo>
                  <a:lnTo>
                    <a:pt x="15" y="85"/>
                  </a:lnTo>
                  <a:lnTo>
                    <a:pt x="0" y="85"/>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94" name="Freeform 54">
              <a:extLst>
                <a:ext uri="{FF2B5EF4-FFF2-40B4-BE49-F238E27FC236}">
                  <a16:creationId xmlns:a16="http://schemas.microsoft.com/office/drawing/2014/main" id="{BB310614-C3F4-437B-B224-B33C693DB980}"/>
                </a:ext>
              </a:extLst>
            </p:cNvPr>
            <p:cNvSpPr>
              <a:spLocks/>
            </p:cNvSpPr>
            <p:nvPr/>
          </p:nvSpPr>
          <p:spPr bwMode="auto">
            <a:xfrm>
              <a:off x="2008" y="3982"/>
              <a:ext cx="26" cy="36"/>
            </a:xfrm>
            <a:custGeom>
              <a:avLst/>
              <a:gdLst>
                <a:gd name="T0" fmla="*/ 5 w 78"/>
                <a:gd name="T1" fmla="*/ 36 h 108"/>
                <a:gd name="T2" fmla="*/ 11 w 78"/>
                <a:gd name="T3" fmla="*/ 36 h 108"/>
                <a:gd name="T4" fmla="*/ 11 w 78"/>
                <a:gd name="T5" fmla="*/ 32 h 108"/>
                <a:gd name="T6" fmla="*/ 12 w 78"/>
                <a:gd name="T7" fmla="*/ 27 h 108"/>
                <a:gd name="T8" fmla="*/ 14 w 78"/>
                <a:gd name="T9" fmla="*/ 23 h 108"/>
                <a:gd name="T10" fmla="*/ 16 w 78"/>
                <a:gd name="T11" fmla="*/ 19 h 108"/>
                <a:gd name="T12" fmla="*/ 18 w 78"/>
                <a:gd name="T13" fmla="*/ 15 h 108"/>
                <a:gd name="T14" fmla="*/ 20 w 78"/>
                <a:gd name="T15" fmla="*/ 12 h 108"/>
                <a:gd name="T16" fmla="*/ 23 w 78"/>
                <a:gd name="T17" fmla="*/ 8 h 108"/>
                <a:gd name="T18" fmla="*/ 26 w 78"/>
                <a:gd name="T19" fmla="*/ 5 h 108"/>
                <a:gd name="T20" fmla="*/ 26 w 78"/>
                <a:gd name="T21" fmla="*/ 0 h 108"/>
                <a:gd name="T22" fmla="*/ 0 w 78"/>
                <a:gd name="T23" fmla="*/ 0 h 108"/>
                <a:gd name="T24" fmla="*/ 0 w 78"/>
                <a:gd name="T25" fmla="*/ 5 h 108"/>
                <a:gd name="T26" fmla="*/ 20 w 78"/>
                <a:gd name="T27" fmla="*/ 5 h 108"/>
                <a:gd name="T28" fmla="*/ 15 w 78"/>
                <a:gd name="T29" fmla="*/ 12 h 108"/>
                <a:gd name="T30" fmla="*/ 12 w 78"/>
                <a:gd name="T31" fmla="*/ 16 h 108"/>
                <a:gd name="T32" fmla="*/ 10 w 78"/>
                <a:gd name="T33" fmla="*/ 20 h 108"/>
                <a:gd name="T34" fmla="*/ 8 w 78"/>
                <a:gd name="T35" fmla="*/ 24 h 108"/>
                <a:gd name="T36" fmla="*/ 7 w 78"/>
                <a:gd name="T37" fmla="*/ 28 h 108"/>
                <a:gd name="T38" fmla="*/ 6 w 78"/>
                <a:gd name="T39" fmla="*/ 32 h 108"/>
                <a:gd name="T40" fmla="*/ 5 w 78"/>
                <a:gd name="T41" fmla="*/ 36 h 1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108"/>
                <a:gd name="T65" fmla="*/ 78 w 78"/>
                <a:gd name="T66" fmla="*/ 108 h 1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108">
                  <a:moveTo>
                    <a:pt x="14" y="108"/>
                  </a:moveTo>
                  <a:lnTo>
                    <a:pt x="32" y="108"/>
                  </a:lnTo>
                  <a:lnTo>
                    <a:pt x="33" y="96"/>
                  </a:lnTo>
                  <a:lnTo>
                    <a:pt x="37" y="82"/>
                  </a:lnTo>
                  <a:lnTo>
                    <a:pt x="42" y="70"/>
                  </a:lnTo>
                  <a:lnTo>
                    <a:pt x="47" y="58"/>
                  </a:lnTo>
                  <a:lnTo>
                    <a:pt x="53" y="46"/>
                  </a:lnTo>
                  <a:lnTo>
                    <a:pt x="61" y="35"/>
                  </a:lnTo>
                  <a:lnTo>
                    <a:pt x="68" y="24"/>
                  </a:lnTo>
                  <a:lnTo>
                    <a:pt x="78" y="14"/>
                  </a:lnTo>
                  <a:lnTo>
                    <a:pt x="78" y="0"/>
                  </a:lnTo>
                  <a:lnTo>
                    <a:pt x="0" y="0"/>
                  </a:lnTo>
                  <a:lnTo>
                    <a:pt x="0" y="15"/>
                  </a:lnTo>
                  <a:lnTo>
                    <a:pt x="61" y="15"/>
                  </a:lnTo>
                  <a:lnTo>
                    <a:pt x="44" y="36"/>
                  </a:lnTo>
                  <a:lnTo>
                    <a:pt x="36" y="47"/>
                  </a:lnTo>
                  <a:lnTo>
                    <a:pt x="31" y="60"/>
                  </a:lnTo>
                  <a:lnTo>
                    <a:pt x="25" y="71"/>
                  </a:lnTo>
                  <a:lnTo>
                    <a:pt x="20" y="83"/>
                  </a:lnTo>
                  <a:lnTo>
                    <a:pt x="17" y="96"/>
                  </a:lnTo>
                  <a:lnTo>
                    <a:pt x="14" y="108"/>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95" name="Freeform 55">
              <a:extLst>
                <a:ext uri="{FF2B5EF4-FFF2-40B4-BE49-F238E27FC236}">
                  <a16:creationId xmlns:a16="http://schemas.microsoft.com/office/drawing/2014/main" id="{7AACB230-0460-4063-AC06-FF008D45690B}"/>
                </a:ext>
              </a:extLst>
            </p:cNvPr>
            <p:cNvSpPr>
              <a:spLocks/>
            </p:cNvSpPr>
            <p:nvPr/>
          </p:nvSpPr>
          <p:spPr bwMode="auto">
            <a:xfrm>
              <a:off x="2042" y="3982"/>
              <a:ext cx="26" cy="36"/>
            </a:xfrm>
            <a:custGeom>
              <a:avLst/>
              <a:gdLst>
                <a:gd name="T0" fmla="*/ 5 w 77"/>
                <a:gd name="T1" fmla="*/ 36 h 108"/>
                <a:gd name="T2" fmla="*/ 10 w 77"/>
                <a:gd name="T3" fmla="*/ 36 h 108"/>
                <a:gd name="T4" fmla="*/ 11 w 77"/>
                <a:gd name="T5" fmla="*/ 32 h 108"/>
                <a:gd name="T6" fmla="*/ 12 w 77"/>
                <a:gd name="T7" fmla="*/ 27 h 108"/>
                <a:gd name="T8" fmla="*/ 14 w 77"/>
                <a:gd name="T9" fmla="*/ 23 h 108"/>
                <a:gd name="T10" fmla="*/ 16 w 77"/>
                <a:gd name="T11" fmla="*/ 19 h 108"/>
                <a:gd name="T12" fmla="*/ 18 w 77"/>
                <a:gd name="T13" fmla="*/ 15 h 108"/>
                <a:gd name="T14" fmla="*/ 20 w 77"/>
                <a:gd name="T15" fmla="*/ 12 h 108"/>
                <a:gd name="T16" fmla="*/ 23 w 77"/>
                <a:gd name="T17" fmla="*/ 8 h 108"/>
                <a:gd name="T18" fmla="*/ 26 w 77"/>
                <a:gd name="T19" fmla="*/ 5 h 108"/>
                <a:gd name="T20" fmla="*/ 26 w 77"/>
                <a:gd name="T21" fmla="*/ 0 h 108"/>
                <a:gd name="T22" fmla="*/ 0 w 77"/>
                <a:gd name="T23" fmla="*/ 0 h 108"/>
                <a:gd name="T24" fmla="*/ 0 w 77"/>
                <a:gd name="T25" fmla="*/ 5 h 108"/>
                <a:gd name="T26" fmla="*/ 21 w 77"/>
                <a:gd name="T27" fmla="*/ 5 h 108"/>
                <a:gd name="T28" fmla="*/ 15 w 77"/>
                <a:gd name="T29" fmla="*/ 12 h 108"/>
                <a:gd name="T30" fmla="*/ 12 w 77"/>
                <a:gd name="T31" fmla="*/ 16 h 108"/>
                <a:gd name="T32" fmla="*/ 10 w 77"/>
                <a:gd name="T33" fmla="*/ 20 h 108"/>
                <a:gd name="T34" fmla="*/ 8 w 77"/>
                <a:gd name="T35" fmla="*/ 24 h 108"/>
                <a:gd name="T36" fmla="*/ 7 w 77"/>
                <a:gd name="T37" fmla="*/ 28 h 108"/>
                <a:gd name="T38" fmla="*/ 6 w 77"/>
                <a:gd name="T39" fmla="*/ 32 h 108"/>
                <a:gd name="T40" fmla="*/ 5 w 77"/>
                <a:gd name="T41" fmla="*/ 36 h 1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108"/>
                <a:gd name="T65" fmla="*/ 77 w 77"/>
                <a:gd name="T66" fmla="*/ 108 h 1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108">
                  <a:moveTo>
                    <a:pt x="14" y="108"/>
                  </a:moveTo>
                  <a:lnTo>
                    <a:pt x="31" y="108"/>
                  </a:lnTo>
                  <a:lnTo>
                    <a:pt x="33" y="96"/>
                  </a:lnTo>
                  <a:lnTo>
                    <a:pt x="37" y="82"/>
                  </a:lnTo>
                  <a:lnTo>
                    <a:pt x="41" y="70"/>
                  </a:lnTo>
                  <a:lnTo>
                    <a:pt x="47" y="58"/>
                  </a:lnTo>
                  <a:lnTo>
                    <a:pt x="53" y="46"/>
                  </a:lnTo>
                  <a:lnTo>
                    <a:pt x="60" y="35"/>
                  </a:lnTo>
                  <a:lnTo>
                    <a:pt x="68" y="24"/>
                  </a:lnTo>
                  <a:lnTo>
                    <a:pt x="77" y="14"/>
                  </a:lnTo>
                  <a:lnTo>
                    <a:pt x="77" y="0"/>
                  </a:lnTo>
                  <a:lnTo>
                    <a:pt x="0" y="0"/>
                  </a:lnTo>
                  <a:lnTo>
                    <a:pt x="0" y="15"/>
                  </a:lnTo>
                  <a:lnTo>
                    <a:pt x="61" y="15"/>
                  </a:lnTo>
                  <a:lnTo>
                    <a:pt x="43" y="36"/>
                  </a:lnTo>
                  <a:lnTo>
                    <a:pt x="36" y="47"/>
                  </a:lnTo>
                  <a:lnTo>
                    <a:pt x="29" y="60"/>
                  </a:lnTo>
                  <a:lnTo>
                    <a:pt x="24" y="71"/>
                  </a:lnTo>
                  <a:lnTo>
                    <a:pt x="20" y="83"/>
                  </a:lnTo>
                  <a:lnTo>
                    <a:pt x="17" y="96"/>
                  </a:lnTo>
                  <a:lnTo>
                    <a:pt x="14" y="108"/>
                  </a:lnTo>
                  <a:close/>
                </a:path>
              </a:pathLst>
            </a:custGeom>
            <a:noFill/>
            <a:ln w="9525">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6696" name="Rectangle 56">
              <a:extLst>
                <a:ext uri="{FF2B5EF4-FFF2-40B4-BE49-F238E27FC236}">
                  <a16:creationId xmlns:a16="http://schemas.microsoft.com/office/drawing/2014/main" id="{F399D36B-C0FD-47A4-84DD-13389E67728D}"/>
                </a:ext>
              </a:extLst>
            </p:cNvPr>
            <p:cNvSpPr>
              <a:spLocks noChangeArrowheads="1"/>
            </p:cNvSpPr>
            <p:nvPr/>
          </p:nvSpPr>
          <p:spPr bwMode="auto">
            <a:xfrm>
              <a:off x="2078" y="4012"/>
              <a:ext cx="6" cy="6"/>
            </a:xfrm>
            <a:prstGeom prst="rect">
              <a:avLst/>
            </a:prstGeom>
            <a:noFill/>
            <a:ln w="9525">
              <a:solidFill>
                <a:srgbClr val="FAFD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grpSp>
      <p:sp>
        <p:nvSpPr>
          <p:cNvPr id="229433" name="Rectangle 57">
            <a:extLst>
              <a:ext uri="{FF2B5EF4-FFF2-40B4-BE49-F238E27FC236}">
                <a16:creationId xmlns:a16="http://schemas.microsoft.com/office/drawing/2014/main" id="{22418A5E-F5C5-4537-9477-0E842655FF1A}"/>
              </a:ext>
            </a:extLst>
          </p:cNvPr>
          <p:cNvSpPr>
            <a:spLocks noChangeArrowheads="1"/>
          </p:cNvSpPr>
          <p:nvPr/>
        </p:nvSpPr>
        <p:spPr bwMode="auto">
          <a:xfrm>
            <a:off x="6013450" y="2278063"/>
            <a:ext cx="2106613" cy="644525"/>
          </a:xfrm>
          <a:prstGeom prst="rect">
            <a:avLst/>
          </a:prstGeom>
          <a:noFill/>
          <a:ln w="0">
            <a:solidFill>
              <a:srgbClr val="FAFD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229434" name="Rectangle 58">
            <a:extLst>
              <a:ext uri="{FF2B5EF4-FFF2-40B4-BE49-F238E27FC236}">
                <a16:creationId xmlns:a16="http://schemas.microsoft.com/office/drawing/2014/main" id="{603556E7-E1AA-42C5-801A-1691DF9ABABF}"/>
              </a:ext>
            </a:extLst>
          </p:cNvPr>
          <p:cNvSpPr>
            <a:spLocks noChangeArrowheads="1"/>
          </p:cNvSpPr>
          <p:nvPr/>
        </p:nvSpPr>
        <p:spPr bwMode="auto">
          <a:xfrm>
            <a:off x="527050" y="2268538"/>
            <a:ext cx="2133600" cy="663575"/>
          </a:xfrm>
          <a:prstGeom prst="rect">
            <a:avLst/>
          </a:prstGeom>
          <a:noFill/>
          <a:ln w="0">
            <a:solidFill>
              <a:srgbClr val="FAFD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229435" name="Text Box 59">
            <a:extLst>
              <a:ext uri="{FF2B5EF4-FFF2-40B4-BE49-F238E27FC236}">
                <a16:creationId xmlns:a16="http://schemas.microsoft.com/office/drawing/2014/main" id="{DE32199C-C1EF-469B-84C9-244A482C5688}"/>
              </a:ext>
            </a:extLst>
          </p:cNvPr>
          <p:cNvSpPr txBox="1">
            <a:spLocks noChangeArrowheads="1"/>
          </p:cNvSpPr>
          <p:nvPr/>
        </p:nvSpPr>
        <p:spPr bwMode="auto">
          <a:xfrm>
            <a:off x="2965450" y="2130425"/>
            <a:ext cx="2660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spcBef>
                <a:spcPct val="0"/>
              </a:spcBef>
            </a:pPr>
            <a:r>
              <a:rPr lang="es-ES_tradnl" altLang="es-MX" sz="1800" b="1"/>
              <a:t>UNIDAD DE DECISIÓN</a:t>
            </a:r>
          </a:p>
        </p:txBody>
      </p:sp>
      <p:sp>
        <p:nvSpPr>
          <p:cNvPr id="229436" name="Text Box 60">
            <a:extLst>
              <a:ext uri="{FF2B5EF4-FFF2-40B4-BE49-F238E27FC236}">
                <a16:creationId xmlns:a16="http://schemas.microsoft.com/office/drawing/2014/main" id="{7F77A3E0-0A7F-405D-B8D8-B5EED1DE7CC6}"/>
              </a:ext>
            </a:extLst>
          </p:cNvPr>
          <p:cNvSpPr txBox="1">
            <a:spLocks noChangeArrowheads="1"/>
          </p:cNvSpPr>
          <p:nvPr/>
        </p:nvSpPr>
        <p:spPr bwMode="auto">
          <a:xfrm>
            <a:off x="6013450" y="2205038"/>
            <a:ext cx="2209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600" b="1"/>
              <a:t>Productos Indeseables</a:t>
            </a:r>
            <a:endParaRPr lang="es-ES_tradnl" altLang="es-MX" sz="1600">
              <a:solidFill>
                <a:schemeClr val="tx1"/>
              </a:solidFill>
            </a:endParaRPr>
          </a:p>
        </p:txBody>
      </p:sp>
      <p:sp>
        <p:nvSpPr>
          <p:cNvPr id="229437" name="Text Box 61">
            <a:extLst>
              <a:ext uri="{FF2B5EF4-FFF2-40B4-BE49-F238E27FC236}">
                <a16:creationId xmlns:a16="http://schemas.microsoft.com/office/drawing/2014/main" id="{9BE3DE82-26E7-4CFC-8FC7-0CE468CD7F11}"/>
              </a:ext>
            </a:extLst>
          </p:cNvPr>
          <p:cNvSpPr txBox="1">
            <a:spLocks noChangeArrowheads="1"/>
          </p:cNvSpPr>
          <p:nvPr/>
        </p:nvSpPr>
        <p:spPr bwMode="auto">
          <a:xfrm>
            <a:off x="527050" y="2205038"/>
            <a:ext cx="2209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600" b="1"/>
              <a:t>Productos Indeseables</a:t>
            </a:r>
            <a:endParaRPr lang="es-ES_tradnl" altLang="es-MX" sz="1600">
              <a:solidFill>
                <a:schemeClr val="tx1"/>
              </a:solidFill>
            </a:endParaRPr>
          </a:p>
        </p:txBody>
      </p:sp>
      <p:sp>
        <p:nvSpPr>
          <p:cNvPr id="229438" name="Line 62">
            <a:extLst>
              <a:ext uri="{FF2B5EF4-FFF2-40B4-BE49-F238E27FC236}">
                <a16:creationId xmlns:a16="http://schemas.microsoft.com/office/drawing/2014/main" id="{0D0E4A7C-229A-46E5-B6B0-D0DE4BFE7ACA}"/>
              </a:ext>
            </a:extLst>
          </p:cNvPr>
          <p:cNvSpPr>
            <a:spLocks noChangeShapeType="1"/>
          </p:cNvSpPr>
          <p:nvPr/>
        </p:nvSpPr>
        <p:spPr bwMode="auto">
          <a:xfrm flipV="1">
            <a:off x="146050" y="2205038"/>
            <a:ext cx="0" cy="396875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229439" name="Line 63">
            <a:extLst>
              <a:ext uri="{FF2B5EF4-FFF2-40B4-BE49-F238E27FC236}">
                <a16:creationId xmlns:a16="http://schemas.microsoft.com/office/drawing/2014/main" id="{26FD3F5D-45AC-48D3-9454-8A84A147FBFB}"/>
              </a:ext>
            </a:extLst>
          </p:cNvPr>
          <p:cNvSpPr>
            <a:spLocks noChangeShapeType="1"/>
          </p:cNvSpPr>
          <p:nvPr/>
        </p:nvSpPr>
        <p:spPr bwMode="auto">
          <a:xfrm>
            <a:off x="146050" y="2205038"/>
            <a:ext cx="2895600" cy="0"/>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229440" name="Line 64">
            <a:extLst>
              <a:ext uri="{FF2B5EF4-FFF2-40B4-BE49-F238E27FC236}">
                <a16:creationId xmlns:a16="http://schemas.microsoft.com/office/drawing/2014/main" id="{8C7EB63D-F0DE-4B0F-8892-1B57E8B28CF9}"/>
              </a:ext>
            </a:extLst>
          </p:cNvPr>
          <p:cNvSpPr>
            <a:spLocks noChangeShapeType="1"/>
          </p:cNvSpPr>
          <p:nvPr/>
        </p:nvSpPr>
        <p:spPr bwMode="auto">
          <a:xfrm>
            <a:off x="5556250" y="2205038"/>
            <a:ext cx="3048000"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229441" name="Line 65">
            <a:extLst>
              <a:ext uri="{FF2B5EF4-FFF2-40B4-BE49-F238E27FC236}">
                <a16:creationId xmlns:a16="http://schemas.microsoft.com/office/drawing/2014/main" id="{835B98F1-2FB3-4CF2-BB7C-23E4F3835B10}"/>
              </a:ext>
            </a:extLst>
          </p:cNvPr>
          <p:cNvSpPr>
            <a:spLocks noChangeShapeType="1"/>
          </p:cNvSpPr>
          <p:nvPr/>
        </p:nvSpPr>
        <p:spPr bwMode="auto">
          <a:xfrm>
            <a:off x="8604250" y="2205038"/>
            <a:ext cx="0" cy="4043362"/>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grpSp>
        <p:nvGrpSpPr>
          <p:cNvPr id="3" name="Group 66">
            <a:extLst>
              <a:ext uri="{FF2B5EF4-FFF2-40B4-BE49-F238E27FC236}">
                <a16:creationId xmlns:a16="http://schemas.microsoft.com/office/drawing/2014/main" id="{3C5FFCA2-CF11-445E-860A-071A41922E2D}"/>
              </a:ext>
            </a:extLst>
          </p:cNvPr>
          <p:cNvGrpSpPr>
            <a:grpSpLocks/>
          </p:cNvGrpSpPr>
          <p:nvPr/>
        </p:nvGrpSpPr>
        <p:grpSpPr bwMode="auto">
          <a:xfrm>
            <a:off x="146050" y="2498725"/>
            <a:ext cx="8458200" cy="3895725"/>
            <a:chOff x="96" y="1588"/>
            <a:chExt cx="5328" cy="2454"/>
          </a:xfrm>
        </p:grpSpPr>
        <p:sp>
          <p:nvSpPr>
            <p:cNvPr id="66597" name="Rectangle 67">
              <a:extLst>
                <a:ext uri="{FF2B5EF4-FFF2-40B4-BE49-F238E27FC236}">
                  <a16:creationId xmlns:a16="http://schemas.microsoft.com/office/drawing/2014/main" id="{9D0DAAE2-1DD2-40C1-B835-96E29B41969B}"/>
                </a:ext>
              </a:extLst>
            </p:cNvPr>
            <p:cNvSpPr>
              <a:spLocks noChangeArrowheads="1"/>
            </p:cNvSpPr>
            <p:nvPr/>
          </p:nvSpPr>
          <p:spPr bwMode="auto">
            <a:xfrm>
              <a:off x="1920" y="1681"/>
              <a:ext cx="1584" cy="463"/>
            </a:xfrm>
            <a:prstGeom prst="rect">
              <a:avLst/>
            </a:prstGeom>
            <a:solidFill>
              <a:srgbClr val="808000"/>
            </a:solidFill>
            <a:ln w="127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598" name="Rectangle 68">
              <a:extLst>
                <a:ext uri="{FF2B5EF4-FFF2-40B4-BE49-F238E27FC236}">
                  <a16:creationId xmlns:a16="http://schemas.microsoft.com/office/drawing/2014/main" id="{26CCEB32-CBB5-4151-8ED8-2DA2FF1FBD78}"/>
                </a:ext>
              </a:extLst>
            </p:cNvPr>
            <p:cNvSpPr>
              <a:spLocks noChangeArrowheads="1"/>
            </p:cNvSpPr>
            <p:nvPr/>
          </p:nvSpPr>
          <p:spPr bwMode="auto">
            <a:xfrm>
              <a:off x="1920" y="3718"/>
              <a:ext cx="1344" cy="324"/>
            </a:xfrm>
            <a:prstGeom prst="rect">
              <a:avLst/>
            </a:prstGeom>
            <a:solidFill>
              <a:srgbClr val="003300"/>
            </a:solidFill>
            <a:ln w="127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599" name="Rectangle 69">
              <a:extLst>
                <a:ext uri="{FF2B5EF4-FFF2-40B4-BE49-F238E27FC236}">
                  <a16:creationId xmlns:a16="http://schemas.microsoft.com/office/drawing/2014/main" id="{2AC5FF24-E7F4-4DF4-8176-0EDB72BB0045}"/>
                </a:ext>
              </a:extLst>
            </p:cNvPr>
            <p:cNvSpPr>
              <a:spLocks noChangeArrowheads="1"/>
            </p:cNvSpPr>
            <p:nvPr/>
          </p:nvSpPr>
          <p:spPr bwMode="auto">
            <a:xfrm>
              <a:off x="3600" y="2329"/>
              <a:ext cx="1152" cy="417"/>
            </a:xfrm>
            <a:prstGeom prst="rect">
              <a:avLst/>
            </a:prstGeom>
            <a:solidFill>
              <a:srgbClr val="008000"/>
            </a:solidFill>
            <a:ln w="127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600" name="Rectangle 70">
              <a:extLst>
                <a:ext uri="{FF2B5EF4-FFF2-40B4-BE49-F238E27FC236}">
                  <a16:creationId xmlns:a16="http://schemas.microsoft.com/office/drawing/2014/main" id="{B86E19F0-9711-4750-88CB-BCCF05CCAB1C}"/>
                </a:ext>
              </a:extLst>
            </p:cNvPr>
            <p:cNvSpPr>
              <a:spLocks noChangeArrowheads="1"/>
            </p:cNvSpPr>
            <p:nvPr/>
          </p:nvSpPr>
          <p:spPr bwMode="auto">
            <a:xfrm>
              <a:off x="768" y="2329"/>
              <a:ext cx="1008" cy="370"/>
            </a:xfrm>
            <a:prstGeom prst="rect">
              <a:avLst/>
            </a:prstGeom>
            <a:solidFill>
              <a:srgbClr val="993300"/>
            </a:solidFill>
            <a:ln w="127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601" name="Rectangle 71">
              <a:extLst>
                <a:ext uri="{FF2B5EF4-FFF2-40B4-BE49-F238E27FC236}">
                  <a16:creationId xmlns:a16="http://schemas.microsoft.com/office/drawing/2014/main" id="{41CB0776-BDA1-4EA6-8B1F-8BCD92B50DE3}"/>
                </a:ext>
              </a:extLst>
            </p:cNvPr>
            <p:cNvSpPr>
              <a:spLocks noChangeArrowheads="1"/>
            </p:cNvSpPr>
            <p:nvPr/>
          </p:nvSpPr>
          <p:spPr bwMode="auto">
            <a:xfrm>
              <a:off x="2160" y="2329"/>
              <a:ext cx="1200" cy="417"/>
            </a:xfrm>
            <a:prstGeom prst="rect">
              <a:avLst/>
            </a:prstGeom>
            <a:solidFill>
              <a:srgbClr val="808000"/>
            </a:solidFill>
            <a:ln w="127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602" name="Rectangle 72">
              <a:extLst>
                <a:ext uri="{FF2B5EF4-FFF2-40B4-BE49-F238E27FC236}">
                  <a16:creationId xmlns:a16="http://schemas.microsoft.com/office/drawing/2014/main" id="{6B872380-2897-435D-A717-A5B96E2F581E}"/>
                </a:ext>
              </a:extLst>
            </p:cNvPr>
            <p:cNvSpPr>
              <a:spLocks noChangeArrowheads="1"/>
            </p:cNvSpPr>
            <p:nvPr/>
          </p:nvSpPr>
          <p:spPr bwMode="auto">
            <a:xfrm>
              <a:off x="2400" y="3348"/>
              <a:ext cx="624" cy="231"/>
            </a:xfrm>
            <a:prstGeom prst="rect">
              <a:avLst/>
            </a:prstGeom>
            <a:solidFill>
              <a:schemeClr val="hlink"/>
            </a:solidFill>
            <a:ln w="127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603" name="Rectangle 73">
              <a:extLst>
                <a:ext uri="{FF2B5EF4-FFF2-40B4-BE49-F238E27FC236}">
                  <a16:creationId xmlns:a16="http://schemas.microsoft.com/office/drawing/2014/main" id="{3D42E304-B334-4D29-893F-F55D2C2FB6BE}"/>
                </a:ext>
              </a:extLst>
            </p:cNvPr>
            <p:cNvSpPr>
              <a:spLocks noChangeArrowheads="1"/>
            </p:cNvSpPr>
            <p:nvPr/>
          </p:nvSpPr>
          <p:spPr bwMode="auto">
            <a:xfrm>
              <a:off x="2112" y="2977"/>
              <a:ext cx="1200" cy="278"/>
            </a:xfrm>
            <a:prstGeom prst="rect">
              <a:avLst/>
            </a:prstGeom>
            <a:solidFill>
              <a:schemeClr val="accent1"/>
            </a:solidFill>
            <a:ln w="12700">
              <a:solidFill>
                <a:srgbClr val="FF9900"/>
              </a:solidFill>
              <a:miter lim="800000"/>
              <a:headEnd/>
              <a:tailEnd/>
            </a:ln>
          </p:spPr>
          <p:txBody>
            <a:bodyPr wrap="none" anchor="ct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gn="ctr">
                <a:spcBef>
                  <a:spcPct val="0"/>
                </a:spcBef>
              </a:pPr>
              <a:endParaRPr lang="es-ES" altLang="es-MX" sz="1200"/>
            </a:p>
          </p:txBody>
        </p:sp>
        <p:sp>
          <p:nvSpPr>
            <p:cNvPr id="66604" name="Line 74">
              <a:extLst>
                <a:ext uri="{FF2B5EF4-FFF2-40B4-BE49-F238E27FC236}">
                  <a16:creationId xmlns:a16="http://schemas.microsoft.com/office/drawing/2014/main" id="{A2231049-AB88-428C-BD25-99D60706D691}"/>
                </a:ext>
              </a:extLst>
            </p:cNvPr>
            <p:cNvSpPr>
              <a:spLocks noChangeShapeType="1"/>
            </p:cNvSpPr>
            <p:nvPr/>
          </p:nvSpPr>
          <p:spPr bwMode="auto">
            <a:xfrm>
              <a:off x="2688" y="1588"/>
              <a:ext cx="0" cy="139"/>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05" name="Text Box 75">
              <a:extLst>
                <a:ext uri="{FF2B5EF4-FFF2-40B4-BE49-F238E27FC236}">
                  <a16:creationId xmlns:a16="http://schemas.microsoft.com/office/drawing/2014/main" id="{3AE19CF8-A284-44EE-BCE2-25981A3B459F}"/>
                </a:ext>
              </a:extLst>
            </p:cNvPr>
            <p:cNvSpPr txBox="1">
              <a:spLocks noChangeArrowheads="1"/>
            </p:cNvSpPr>
            <p:nvPr/>
          </p:nvSpPr>
          <p:spPr bwMode="auto">
            <a:xfrm>
              <a:off x="1872" y="1773"/>
              <a:ext cx="1776"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nSpc>
                  <a:spcPct val="50000"/>
                </a:lnSpc>
              </a:pPr>
              <a:r>
                <a:rPr lang="es-ES_tradnl" altLang="es-MX" sz="1600" b="1"/>
                <a:t>Prácticas agrícolas, insumos</a:t>
              </a:r>
            </a:p>
            <a:p>
              <a:pPr>
                <a:lnSpc>
                  <a:spcPct val="50000"/>
                </a:lnSpc>
              </a:pPr>
              <a:r>
                <a:rPr lang="es-ES_tradnl" altLang="es-MX" sz="1600" b="1"/>
                <a:t>tecnología, gestión, etc.</a:t>
              </a:r>
              <a:endParaRPr lang="es-ES_tradnl" altLang="es-MX" sz="1600">
                <a:solidFill>
                  <a:schemeClr val="tx1"/>
                </a:solidFill>
              </a:endParaRPr>
            </a:p>
          </p:txBody>
        </p:sp>
        <p:sp>
          <p:nvSpPr>
            <p:cNvPr id="66606" name="Text Box 76">
              <a:extLst>
                <a:ext uri="{FF2B5EF4-FFF2-40B4-BE49-F238E27FC236}">
                  <a16:creationId xmlns:a16="http://schemas.microsoft.com/office/drawing/2014/main" id="{8B497AB2-04E9-4B0E-BBB3-508B1AD705C5}"/>
                </a:ext>
              </a:extLst>
            </p:cNvPr>
            <p:cNvSpPr txBox="1">
              <a:spLocks noChangeArrowheads="1"/>
            </p:cNvSpPr>
            <p:nvPr/>
          </p:nvSpPr>
          <p:spPr bwMode="auto">
            <a:xfrm>
              <a:off x="2160" y="2283"/>
              <a:ext cx="124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600" b="1"/>
                <a:t>Capacidad del suelo</a:t>
              </a:r>
              <a:endParaRPr lang="es-ES_tradnl" altLang="es-MX" sz="1600">
                <a:solidFill>
                  <a:schemeClr val="tx1"/>
                </a:solidFill>
              </a:endParaRPr>
            </a:p>
          </p:txBody>
        </p:sp>
        <p:sp>
          <p:nvSpPr>
            <p:cNvPr id="66607" name="Text Box 77">
              <a:extLst>
                <a:ext uri="{FF2B5EF4-FFF2-40B4-BE49-F238E27FC236}">
                  <a16:creationId xmlns:a16="http://schemas.microsoft.com/office/drawing/2014/main" id="{5E9726E5-79B7-4936-BDCA-AE428B1A6805}"/>
                </a:ext>
              </a:extLst>
            </p:cNvPr>
            <p:cNvSpPr txBox="1">
              <a:spLocks noChangeArrowheads="1"/>
            </p:cNvSpPr>
            <p:nvPr/>
          </p:nvSpPr>
          <p:spPr bwMode="auto">
            <a:xfrm>
              <a:off x="3600" y="2329"/>
              <a:ext cx="12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600" b="1"/>
                <a:t>Cultivos y Pasturas</a:t>
              </a:r>
              <a:endParaRPr lang="es-ES_tradnl" altLang="es-MX" sz="1600">
                <a:solidFill>
                  <a:schemeClr val="tx1"/>
                </a:solidFill>
              </a:endParaRPr>
            </a:p>
          </p:txBody>
        </p:sp>
        <p:sp>
          <p:nvSpPr>
            <p:cNvPr id="66608" name="Line 78">
              <a:extLst>
                <a:ext uri="{FF2B5EF4-FFF2-40B4-BE49-F238E27FC236}">
                  <a16:creationId xmlns:a16="http://schemas.microsoft.com/office/drawing/2014/main" id="{E888FB54-A18F-48BD-94FA-432081752ABC}"/>
                </a:ext>
              </a:extLst>
            </p:cNvPr>
            <p:cNvSpPr>
              <a:spLocks noChangeShapeType="1"/>
            </p:cNvSpPr>
            <p:nvPr/>
          </p:nvSpPr>
          <p:spPr bwMode="auto">
            <a:xfrm>
              <a:off x="3360" y="2560"/>
              <a:ext cx="240" cy="0"/>
            </a:xfrm>
            <a:prstGeom prst="line">
              <a:avLst/>
            </a:prstGeom>
            <a:noFill/>
            <a:ln w="12700">
              <a:solidFill>
                <a:srgbClr val="FAFD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09" name="Text Box 79">
              <a:extLst>
                <a:ext uri="{FF2B5EF4-FFF2-40B4-BE49-F238E27FC236}">
                  <a16:creationId xmlns:a16="http://schemas.microsoft.com/office/drawing/2014/main" id="{77DCAB10-A520-4AEA-A287-C771D44B0ED7}"/>
                </a:ext>
              </a:extLst>
            </p:cNvPr>
            <p:cNvSpPr txBox="1">
              <a:spLocks noChangeArrowheads="1"/>
            </p:cNvSpPr>
            <p:nvPr/>
          </p:nvSpPr>
          <p:spPr bwMode="auto">
            <a:xfrm>
              <a:off x="912" y="2283"/>
              <a:ext cx="115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600" b="1"/>
                <a:t>Animales</a:t>
              </a:r>
              <a:endParaRPr lang="es-ES_tradnl" altLang="es-MX" sz="1600">
                <a:solidFill>
                  <a:schemeClr val="tx1"/>
                </a:solidFill>
              </a:endParaRPr>
            </a:p>
          </p:txBody>
        </p:sp>
        <p:sp>
          <p:nvSpPr>
            <p:cNvPr id="66610" name="Text Box 80">
              <a:extLst>
                <a:ext uri="{FF2B5EF4-FFF2-40B4-BE49-F238E27FC236}">
                  <a16:creationId xmlns:a16="http://schemas.microsoft.com/office/drawing/2014/main" id="{081B505B-D18A-437A-97F4-D7644C729512}"/>
                </a:ext>
              </a:extLst>
            </p:cNvPr>
            <p:cNvSpPr txBox="1">
              <a:spLocks noChangeArrowheads="1"/>
            </p:cNvSpPr>
            <p:nvPr/>
          </p:nvSpPr>
          <p:spPr bwMode="auto">
            <a:xfrm>
              <a:off x="2208" y="3023"/>
              <a:ext cx="11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600" b="1"/>
                <a:t>Producción física</a:t>
              </a:r>
              <a:endParaRPr lang="es-ES_tradnl" altLang="es-MX" sz="1600">
                <a:solidFill>
                  <a:schemeClr val="tx1"/>
                </a:solidFill>
              </a:endParaRPr>
            </a:p>
          </p:txBody>
        </p:sp>
        <p:sp>
          <p:nvSpPr>
            <p:cNvPr id="66611" name="Text Box 81">
              <a:extLst>
                <a:ext uri="{FF2B5EF4-FFF2-40B4-BE49-F238E27FC236}">
                  <a16:creationId xmlns:a16="http://schemas.microsoft.com/office/drawing/2014/main" id="{A2935C37-C84B-4D93-9716-FB23551126B7}"/>
                </a:ext>
              </a:extLst>
            </p:cNvPr>
            <p:cNvSpPr txBox="1">
              <a:spLocks noChangeArrowheads="1"/>
            </p:cNvSpPr>
            <p:nvPr/>
          </p:nvSpPr>
          <p:spPr bwMode="auto">
            <a:xfrm>
              <a:off x="2448" y="3348"/>
              <a:ext cx="4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600" b="1"/>
                <a:t>Costos</a:t>
              </a:r>
              <a:endParaRPr lang="es-ES_tradnl" altLang="es-MX" sz="1600">
                <a:solidFill>
                  <a:schemeClr val="tx1"/>
                </a:solidFill>
              </a:endParaRPr>
            </a:p>
          </p:txBody>
        </p:sp>
        <p:sp>
          <p:nvSpPr>
            <p:cNvPr id="66612" name="Line 82">
              <a:extLst>
                <a:ext uri="{FF2B5EF4-FFF2-40B4-BE49-F238E27FC236}">
                  <a16:creationId xmlns:a16="http://schemas.microsoft.com/office/drawing/2014/main" id="{05377258-BBCC-44A9-8921-2D8C6A5A5E0F}"/>
                </a:ext>
              </a:extLst>
            </p:cNvPr>
            <p:cNvSpPr>
              <a:spLocks noChangeShapeType="1"/>
            </p:cNvSpPr>
            <p:nvPr/>
          </p:nvSpPr>
          <p:spPr bwMode="auto">
            <a:xfrm flipH="1">
              <a:off x="1776" y="2560"/>
              <a:ext cx="384" cy="0"/>
            </a:xfrm>
            <a:prstGeom prst="line">
              <a:avLst/>
            </a:prstGeom>
            <a:noFill/>
            <a:ln w="12700">
              <a:solidFill>
                <a:srgbClr val="FAFD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13" name="Text Box 83">
              <a:extLst>
                <a:ext uri="{FF2B5EF4-FFF2-40B4-BE49-F238E27FC236}">
                  <a16:creationId xmlns:a16="http://schemas.microsoft.com/office/drawing/2014/main" id="{FCB46EC9-368F-4A8F-8BA6-94D540B5D851}"/>
                </a:ext>
              </a:extLst>
            </p:cNvPr>
            <p:cNvSpPr txBox="1">
              <a:spLocks noChangeArrowheads="1"/>
            </p:cNvSpPr>
            <p:nvPr/>
          </p:nvSpPr>
          <p:spPr bwMode="auto">
            <a:xfrm>
              <a:off x="2016" y="3764"/>
              <a:ext cx="124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600" b="1"/>
                <a:t>Beneficio económico</a:t>
              </a:r>
              <a:endParaRPr lang="es-ES_tradnl" altLang="es-MX" sz="1600">
                <a:solidFill>
                  <a:schemeClr val="tx1"/>
                </a:solidFill>
              </a:endParaRPr>
            </a:p>
          </p:txBody>
        </p:sp>
        <p:sp>
          <p:nvSpPr>
            <p:cNvPr id="66614" name="Text Box 84">
              <a:extLst>
                <a:ext uri="{FF2B5EF4-FFF2-40B4-BE49-F238E27FC236}">
                  <a16:creationId xmlns:a16="http://schemas.microsoft.com/office/drawing/2014/main" id="{1806BE3D-7888-4C44-AFFA-2ACC5841AA8A}"/>
                </a:ext>
              </a:extLst>
            </p:cNvPr>
            <p:cNvSpPr txBox="1">
              <a:spLocks noChangeArrowheads="1"/>
            </p:cNvSpPr>
            <p:nvPr/>
          </p:nvSpPr>
          <p:spPr bwMode="auto">
            <a:xfrm>
              <a:off x="3648" y="2514"/>
              <a:ext cx="100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nSpc>
                  <a:spcPct val="40000"/>
                </a:lnSpc>
              </a:pPr>
              <a:r>
                <a:rPr lang="es-ES_tradnl" altLang="es-MX" sz="1200"/>
                <a:t>- Area sembrada</a:t>
              </a:r>
            </a:p>
            <a:p>
              <a:pPr>
                <a:lnSpc>
                  <a:spcPct val="40000"/>
                </a:lnSpc>
              </a:pPr>
              <a:r>
                <a:rPr lang="es-ES_tradnl" altLang="es-MX" sz="1200"/>
                <a:t>- Variedades</a:t>
              </a:r>
              <a:endParaRPr lang="es-ES_tradnl" altLang="es-MX" sz="1200">
                <a:solidFill>
                  <a:schemeClr val="tx1"/>
                </a:solidFill>
              </a:endParaRPr>
            </a:p>
          </p:txBody>
        </p:sp>
        <p:sp>
          <p:nvSpPr>
            <p:cNvPr id="66615" name="Text Box 85">
              <a:extLst>
                <a:ext uri="{FF2B5EF4-FFF2-40B4-BE49-F238E27FC236}">
                  <a16:creationId xmlns:a16="http://schemas.microsoft.com/office/drawing/2014/main" id="{78709A27-FFE9-48ED-9BE0-F7A492D451CE}"/>
                </a:ext>
              </a:extLst>
            </p:cNvPr>
            <p:cNvSpPr txBox="1">
              <a:spLocks noChangeArrowheads="1"/>
            </p:cNvSpPr>
            <p:nvPr/>
          </p:nvSpPr>
          <p:spPr bwMode="auto">
            <a:xfrm>
              <a:off x="2160" y="2468"/>
              <a:ext cx="1200" cy="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nSpc>
                  <a:spcPct val="40000"/>
                </a:lnSpc>
              </a:pPr>
              <a:r>
                <a:rPr lang="es-ES_tradnl" altLang="es-MX" sz="1200"/>
                <a:t>- Textura</a:t>
              </a:r>
            </a:p>
            <a:p>
              <a:pPr>
                <a:lnSpc>
                  <a:spcPct val="40000"/>
                </a:lnSpc>
              </a:pPr>
              <a:r>
                <a:rPr lang="es-ES_tradnl" altLang="es-MX" sz="1200"/>
                <a:t>- Humedad</a:t>
              </a:r>
            </a:p>
            <a:p>
              <a:pPr>
                <a:lnSpc>
                  <a:spcPct val="40000"/>
                </a:lnSpc>
              </a:pPr>
              <a:r>
                <a:rPr lang="es-ES_tradnl" altLang="es-MX" sz="1200"/>
                <a:t>- Nutrientes</a:t>
              </a:r>
              <a:endParaRPr lang="es-ES_tradnl" altLang="es-MX" sz="1200">
                <a:solidFill>
                  <a:schemeClr val="tx1"/>
                </a:solidFill>
              </a:endParaRPr>
            </a:p>
          </p:txBody>
        </p:sp>
        <p:sp>
          <p:nvSpPr>
            <p:cNvPr id="66616" name="Text Box 86">
              <a:extLst>
                <a:ext uri="{FF2B5EF4-FFF2-40B4-BE49-F238E27FC236}">
                  <a16:creationId xmlns:a16="http://schemas.microsoft.com/office/drawing/2014/main" id="{B168E4B0-B9E8-4A7B-95B2-E7DA941D481D}"/>
                </a:ext>
              </a:extLst>
            </p:cNvPr>
            <p:cNvSpPr txBox="1">
              <a:spLocks noChangeArrowheads="1"/>
            </p:cNvSpPr>
            <p:nvPr/>
          </p:nvSpPr>
          <p:spPr bwMode="auto">
            <a:xfrm>
              <a:off x="912" y="2468"/>
              <a:ext cx="960"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nSpc>
                  <a:spcPct val="20000"/>
                </a:lnSpc>
              </a:pPr>
              <a:r>
                <a:rPr lang="es-ES_tradnl" altLang="es-MX" sz="1200"/>
                <a:t>- Cabezas/ha</a:t>
              </a:r>
            </a:p>
            <a:p>
              <a:pPr>
                <a:lnSpc>
                  <a:spcPct val="20000"/>
                </a:lnSpc>
              </a:pPr>
              <a:r>
                <a:rPr lang="es-ES_tradnl" altLang="es-MX" sz="1200"/>
                <a:t>- Razas</a:t>
              </a:r>
            </a:p>
            <a:p>
              <a:pPr>
                <a:lnSpc>
                  <a:spcPct val="20000"/>
                </a:lnSpc>
              </a:pPr>
              <a:r>
                <a:rPr lang="es-ES_tradnl" altLang="es-MX" sz="1200"/>
                <a:t>- Cruzamientos</a:t>
              </a:r>
              <a:endParaRPr lang="es-ES_tradnl" altLang="es-MX" sz="1200">
                <a:solidFill>
                  <a:schemeClr val="tx1"/>
                </a:solidFill>
              </a:endParaRPr>
            </a:p>
          </p:txBody>
        </p:sp>
        <p:sp>
          <p:nvSpPr>
            <p:cNvPr id="66617" name="Text Box 87">
              <a:extLst>
                <a:ext uri="{FF2B5EF4-FFF2-40B4-BE49-F238E27FC236}">
                  <a16:creationId xmlns:a16="http://schemas.microsoft.com/office/drawing/2014/main" id="{5F49151A-E4E9-414B-8374-8B442B9EA66C}"/>
                </a:ext>
              </a:extLst>
            </p:cNvPr>
            <p:cNvSpPr txBox="1">
              <a:spLocks noChangeArrowheads="1"/>
            </p:cNvSpPr>
            <p:nvPr/>
          </p:nvSpPr>
          <p:spPr bwMode="auto">
            <a:xfrm>
              <a:off x="3744" y="1634"/>
              <a:ext cx="1440"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nSpc>
                  <a:spcPct val="25000"/>
                </a:lnSpc>
              </a:pPr>
              <a:r>
                <a:rPr lang="es-ES_tradnl" altLang="es-MX" sz="1200" b="1"/>
                <a:t>- Baja Rentabilidad</a:t>
              </a:r>
            </a:p>
            <a:p>
              <a:pPr>
                <a:lnSpc>
                  <a:spcPct val="25000"/>
                </a:lnSpc>
              </a:pPr>
              <a:r>
                <a:rPr lang="es-ES_tradnl" altLang="es-MX" sz="1200" b="1"/>
                <a:t>- Despoblación del medio rural</a:t>
              </a:r>
            </a:p>
            <a:p>
              <a:pPr>
                <a:lnSpc>
                  <a:spcPct val="25000"/>
                </a:lnSpc>
              </a:pPr>
              <a:r>
                <a:rPr lang="es-ES_tradnl" altLang="es-MX" sz="1200" b="1"/>
                <a:t>- Variación de precios/ingresos</a:t>
              </a:r>
              <a:endParaRPr lang="es-ES_tradnl" altLang="es-MX" sz="1200">
                <a:solidFill>
                  <a:schemeClr val="tx1"/>
                </a:solidFill>
              </a:endParaRPr>
            </a:p>
          </p:txBody>
        </p:sp>
        <p:sp>
          <p:nvSpPr>
            <p:cNvPr id="66618" name="Text Box 88">
              <a:extLst>
                <a:ext uri="{FF2B5EF4-FFF2-40B4-BE49-F238E27FC236}">
                  <a16:creationId xmlns:a16="http://schemas.microsoft.com/office/drawing/2014/main" id="{E8D627B5-8B05-426D-8554-0FF9C640FF79}"/>
                </a:ext>
              </a:extLst>
            </p:cNvPr>
            <p:cNvSpPr txBox="1">
              <a:spLocks noChangeArrowheads="1"/>
            </p:cNvSpPr>
            <p:nvPr/>
          </p:nvSpPr>
          <p:spPr bwMode="auto">
            <a:xfrm>
              <a:off x="384" y="1634"/>
              <a:ext cx="1488"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nSpc>
                  <a:spcPct val="25000"/>
                </a:lnSpc>
              </a:pPr>
              <a:r>
                <a:rPr lang="es-ES_tradnl" altLang="es-MX" sz="1200" b="1"/>
                <a:t>- Contaminación</a:t>
              </a:r>
            </a:p>
            <a:p>
              <a:pPr>
                <a:lnSpc>
                  <a:spcPct val="25000"/>
                </a:lnSpc>
              </a:pPr>
              <a:r>
                <a:rPr lang="es-ES_tradnl" altLang="es-MX" sz="1200" b="1"/>
                <a:t>- Erosión</a:t>
              </a:r>
            </a:p>
            <a:p>
              <a:pPr>
                <a:lnSpc>
                  <a:spcPct val="25000"/>
                </a:lnSpc>
              </a:pPr>
              <a:r>
                <a:rPr lang="es-ES_tradnl" altLang="es-MX" sz="1200" b="1"/>
                <a:t>- Reducción de biodiversidad</a:t>
              </a:r>
              <a:endParaRPr lang="es-ES_tradnl" altLang="es-MX" sz="1200">
                <a:solidFill>
                  <a:schemeClr val="tx1"/>
                </a:solidFill>
              </a:endParaRPr>
            </a:p>
          </p:txBody>
        </p:sp>
        <p:sp>
          <p:nvSpPr>
            <p:cNvPr id="66619" name="Line 89">
              <a:extLst>
                <a:ext uri="{FF2B5EF4-FFF2-40B4-BE49-F238E27FC236}">
                  <a16:creationId xmlns:a16="http://schemas.microsoft.com/office/drawing/2014/main" id="{A4B48AE9-8C8A-461B-B5B0-7C0F0376C2AF}"/>
                </a:ext>
              </a:extLst>
            </p:cNvPr>
            <p:cNvSpPr>
              <a:spLocks noChangeShapeType="1"/>
            </p:cNvSpPr>
            <p:nvPr/>
          </p:nvSpPr>
          <p:spPr bwMode="auto">
            <a:xfrm flipH="1">
              <a:off x="1296" y="2051"/>
              <a:ext cx="624"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20" name="Line 90">
              <a:extLst>
                <a:ext uri="{FF2B5EF4-FFF2-40B4-BE49-F238E27FC236}">
                  <a16:creationId xmlns:a16="http://schemas.microsoft.com/office/drawing/2014/main" id="{915E2334-2FF9-4C86-BE03-6E90E71F1252}"/>
                </a:ext>
              </a:extLst>
            </p:cNvPr>
            <p:cNvSpPr>
              <a:spLocks noChangeShapeType="1"/>
            </p:cNvSpPr>
            <p:nvPr/>
          </p:nvSpPr>
          <p:spPr bwMode="auto">
            <a:xfrm>
              <a:off x="1296" y="2051"/>
              <a:ext cx="0" cy="278"/>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21" name="Line 91">
              <a:extLst>
                <a:ext uri="{FF2B5EF4-FFF2-40B4-BE49-F238E27FC236}">
                  <a16:creationId xmlns:a16="http://schemas.microsoft.com/office/drawing/2014/main" id="{6F9C92EC-7B86-4998-AC7E-A8049512B5DD}"/>
                </a:ext>
              </a:extLst>
            </p:cNvPr>
            <p:cNvSpPr>
              <a:spLocks noChangeShapeType="1"/>
            </p:cNvSpPr>
            <p:nvPr/>
          </p:nvSpPr>
          <p:spPr bwMode="auto">
            <a:xfrm>
              <a:off x="2736" y="2144"/>
              <a:ext cx="0" cy="185"/>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22" name="Line 92">
              <a:extLst>
                <a:ext uri="{FF2B5EF4-FFF2-40B4-BE49-F238E27FC236}">
                  <a16:creationId xmlns:a16="http://schemas.microsoft.com/office/drawing/2014/main" id="{383FBDA2-EF3B-4A36-AF69-C1C501021C6D}"/>
                </a:ext>
              </a:extLst>
            </p:cNvPr>
            <p:cNvSpPr>
              <a:spLocks noChangeShapeType="1"/>
            </p:cNvSpPr>
            <p:nvPr/>
          </p:nvSpPr>
          <p:spPr bwMode="auto">
            <a:xfrm>
              <a:off x="1248" y="2699"/>
              <a:ext cx="0" cy="324"/>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23" name="Line 93">
              <a:extLst>
                <a:ext uri="{FF2B5EF4-FFF2-40B4-BE49-F238E27FC236}">
                  <a16:creationId xmlns:a16="http://schemas.microsoft.com/office/drawing/2014/main" id="{F4DDE8CA-6E07-49E4-A8FE-5E968A88DFCB}"/>
                </a:ext>
              </a:extLst>
            </p:cNvPr>
            <p:cNvSpPr>
              <a:spLocks noChangeShapeType="1"/>
            </p:cNvSpPr>
            <p:nvPr/>
          </p:nvSpPr>
          <p:spPr bwMode="auto">
            <a:xfrm>
              <a:off x="1248" y="3023"/>
              <a:ext cx="864" cy="0"/>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24" name="Line 94">
              <a:extLst>
                <a:ext uri="{FF2B5EF4-FFF2-40B4-BE49-F238E27FC236}">
                  <a16:creationId xmlns:a16="http://schemas.microsoft.com/office/drawing/2014/main" id="{5FDCBE90-40C2-468B-B980-01A20574F410}"/>
                </a:ext>
              </a:extLst>
            </p:cNvPr>
            <p:cNvSpPr>
              <a:spLocks noChangeShapeType="1"/>
            </p:cNvSpPr>
            <p:nvPr/>
          </p:nvSpPr>
          <p:spPr bwMode="auto">
            <a:xfrm>
              <a:off x="2736" y="2746"/>
              <a:ext cx="0" cy="231"/>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25" name="Line 95">
              <a:extLst>
                <a:ext uri="{FF2B5EF4-FFF2-40B4-BE49-F238E27FC236}">
                  <a16:creationId xmlns:a16="http://schemas.microsoft.com/office/drawing/2014/main" id="{97A88B05-4F27-499A-9D74-BA4008212A0D}"/>
                </a:ext>
              </a:extLst>
            </p:cNvPr>
            <p:cNvSpPr>
              <a:spLocks noChangeShapeType="1"/>
            </p:cNvSpPr>
            <p:nvPr/>
          </p:nvSpPr>
          <p:spPr bwMode="auto">
            <a:xfrm>
              <a:off x="2736" y="3255"/>
              <a:ext cx="0" cy="93"/>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26" name="Line 96">
              <a:extLst>
                <a:ext uri="{FF2B5EF4-FFF2-40B4-BE49-F238E27FC236}">
                  <a16:creationId xmlns:a16="http://schemas.microsoft.com/office/drawing/2014/main" id="{EAA59241-F7E1-45FA-B6A9-1365CC88CF33}"/>
                </a:ext>
              </a:extLst>
            </p:cNvPr>
            <p:cNvSpPr>
              <a:spLocks noChangeShapeType="1"/>
            </p:cNvSpPr>
            <p:nvPr/>
          </p:nvSpPr>
          <p:spPr bwMode="auto">
            <a:xfrm>
              <a:off x="2736" y="3579"/>
              <a:ext cx="0" cy="139"/>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27" name="Line 97">
              <a:extLst>
                <a:ext uri="{FF2B5EF4-FFF2-40B4-BE49-F238E27FC236}">
                  <a16:creationId xmlns:a16="http://schemas.microsoft.com/office/drawing/2014/main" id="{E0501422-B29C-442C-9934-B1D00024E0D7}"/>
                </a:ext>
              </a:extLst>
            </p:cNvPr>
            <p:cNvSpPr>
              <a:spLocks noChangeShapeType="1"/>
            </p:cNvSpPr>
            <p:nvPr/>
          </p:nvSpPr>
          <p:spPr bwMode="auto">
            <a:xfrm>
              <a:off x="4128" y="2746"/>
              <a:ext cx="0" cy="324"/>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28" name="Line 98">
              <a:extLst>
                <a:ext uri="{FF2B5EF4-FFF2-40B4-BE49-F238E27FC236}">
                  <a16:creationId xmlns:a16="http://schemas.microsoft.com/office/drawing/2014/main" id="{04C7840A-9AF8-49C2-BB00-3B4D6E08E748}"/>
                </a:ext>
              </a:extLst>
            </p:cNvPr>
            <p:cNvSpPr>
              <a:spLocks noChangeShapeType="1"/>
            </p:cNvSpPr>
            <p:nvPr/>
          </p:nvSpPr>
          <p:spPr bwMode="auto">
            <a:xfrm flipH="1">
              <a:off x="3312" y="3070"/>
              <a:ext cx="816" cy="0"/>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29" name="Line 99">
              <a:extLst>
                <a:ext uri="{FF2B5EF4-FFF2-40B4-BE49-F238E27FC236}">
                  <a16:creationId xmlns:a16="http://schemas.microsoft.com/office/drawing/2014/main" id="{5CE9E98C-1343-41F1-9BB7-FE5BF1325F6A}"/>
                </a:ext>
              </a:extLst>
            </p:cNvPr>
            <p:cNvSpPr>
              <a:spLocks noChangeShapeType="1"/>
            </p:cNvSpPr>
            <p:nvPr/>
          </p:nvSpPr>
          <p:spPr bwMode="auto">
            <a:xfrm>
              <a:off x="3504" y="2051"/>
              <a:ext cx="624"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30" name="Line 100">
              <a:extLst>
                <a:ext uri="{FF2B5EF4-FFF2-40B4-BE49-F238E27FC236}">
                  <a16:creationId xmlns:a16="http://schemas.microsoft.com/office/drawing/2014/main" id="{E8B4BDCC-7E37-4FBC-B180-0A790BFD06F4}"/>
                </a:ext>
              </a:extLst>
            </p:cNvPr>
            <p:cNvSpPr>
              <a:spLocks noChangeShapeType="1"/>
            </p:cNvSpPr>
            <p:nvPr/>
          </p:nvSpPr>
          <p:spPr bwMode="auto">
            <a:xfrm>
              <a:off x="4128" y="2051"/>
              <a:ext cx="0" cy="278"/>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31" name="Line 101">
              <a:extLst>
                <a:ext uri="{FF2B5EF4-FFF2-40B4-BE49-F238E27FC236}">
                  <a16:creationId xmlns:a16="http://schemas.microsoft.com/office/drawing/2014/main" id="{A22C7FA4-D3DF-41D2-8BDA-A5C39E32FB14}"/>
                </a:ext>
              </a:extLst>
            </p:cNvPr>
            <p:cNvSpPr>
              <a:spLocks noChangeShapeType="1"/>
            </p:cNvSpPr>
            <p:nvPr/>
          </p:nvSpPr>
          <p:spPr bwMode="auto">
            <a:xfrm>
              <a:off x="3504" y="1912"/>
              <a:ext cx="1536"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32" name="Line 102">
              <a:extLst>
                <a:ext uri="{FF2B5EF4-FFF2-40B4-BE49-F238E27FC236}">
                  <a16:creationId xmlns:a16="http://schemas.microsoft.com/office/drawing/2014/main" id="{E9F8E6AC-1682-4826-AFCC-B1173626D566}"/>
                </a:ext>
              </a:extLst>
            </p:cNvPr>
            <p:cNvSpPr>
              <a:spLocks noChangeShapeType="1"/>
            </p:cNvSpPr>
            <p:nvPr/>
          </p:nvSpPr>
          <p:spPr bwMode="auto">
            <a:xfrm>
              <a:off x="5040" y="1912"/>
              <a:ext cx="0" cy="1482"/>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33" name="Line 103">
              <a:extLst>
                <a:ext uri="{FF2B5EF4-FFF2-40B4-BE49-F238E27FC236}">
                  <a16:creationId xmlns:a16="http://schemas.microsoft.com/office/drawing/2014/main" id="{6DBA68E5-5A89-42CB-99B5-3357B335A2CB}"/>
                </a:ext>
              </a:extLst>
            </p:cNvPr>
            <p:cNvSpPr>
              <a:spLocks noChangeShapeType="1"/>
            </p:cNvSpPr>
            <p:nvPr/>
          </p:nvSpPr>
          <p:spPr bwMode="auto">
            <a:xfrm flipH="1">
              <a:off x="3024" y="3394"/>
              <a:ext cx="2016" cy="0"/>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34" name="Line 104">
              <a:extLst>
                <a:ext uri="{FF2B5EF4-FFF2-40B4-BE49-F238E27FC236}">
                  <a16:creationId xmlns:a16="http://schemas.microsoft.com/office/drawing/2014/main" id="{3548AAE5-D434-400C-9B7E-1D652E7C53EE}"/>
                </a:ext>
              </a:extLst>
            </p:cNvPr>
            <p:cNvSpPr>
              <a:spLocks noChangeShapeType="1"/>
            </p:cNvSpPr>
            <p:nvPr/>
          </p:nvSpPr>
          <p:spPr bwMode="auto">
            <a:xfrm flipH="1">
              <a:off x="624" y="1912"/>
              <a:ext cx="1296"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35" name="Line 105">
              <a:extLst>
                <a:ext uri="{FF2B5EF4-FFF2-40B4-BE49-F238E27FC236}">
                  <a16:creationId xmlns:a16="http://schemas.microsoft.com/office/drawing/2014/main" id="{3E1DE447-7611-4F07-903D-8826CEBE7C9D}"/>
                </a:ext>
              </a:extLst>
            </p:cNvPr>
            <p:cNvSpPr>
              <a:spLocks noChangeShapeType="1"/>
            </p:cNvSpPr>
            <p:nvPr/>
          </p:nvSpPr>
          <p:spPr bwMode="auto">
            <a:xfrm>
              <a:off x="624" y="1912"/>
              <a:ext cx="0" cy="1482"/>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36" name="Line 106">
              <a:extLst>
                <a:ext uri="{FF2B5EF4-FFF2-40B4-BE49-F238E27FC236}">
                  <a16:creationId xmlns:a16="http://schemas.microsoft.com/office/drawing/2014/main" id="{58CA24BB-B468-408A-B4ED-61CA8BBAFA91}"/>
                </a:ext>
              </a:extLst>
            </p:cNvPr>
            <p:cNvSpPr>
              <a:spLocks noChangeShapeType="1"/>
            </p:cNvSpPr>
            <p:nvPr/>
          </p:nvSpPr>
          <p:spPr bwMode="auto">
            <a:xfrm>
              <a:off x="624" y="3394"/>
              <a:ext cx="1776" cy="0"/>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37" name="Line 107">
              <a:extLst>
                <a:ext uri="{FF2B5EF4-FFF2-40B4-BE49-F238E27FC236}">
                  <a16:creationId xmlns:a16="http://schemas.microsoft.com/office/drawing/2014/main" id="{E3943425-9FA7-414D-AB59-D7D1EBFFA4FB}"/>
                </a:ext>
              </a:extLst>
            </p:cNvPr>
            <p:cNvSpPr>
              <a:spLocks noChangeShapeType="1"/>
            </p:cNvSpPr>
            <p:nvPr/>
          </p:nvSpPr>
          <p:spPr bwMode="auto">
            <a:xfrm>
              <a:off x="3264" y="3857"/>
              <a:ext cx="1968" cy="0"/>
            </a:xfrm>
            <a:prstGeom prst="line">
              <a:avLst/>
            </a:prstGeom>
            <a:noFill/>
            <a:ln w="12700">
              <a:solidFill>
                <a:srgbClr val="FAFD00"/>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38" name="Line 108">
              <a:extLst>
                <a:ext uri="{FF2B5EF4-FFF2-40B4-BE49-F238E27FC236}">
                  <a16:creationId xmlns:a16="http://schemas.microsoft.com/office/drawing/2014/main" id="{B4F69D5B-7853-4C7C-B13B-E9E35A6250C4}"/>
                </a:ext>
              </a:extLst>
            </p:cNvPr>
            <p:cNvSpPr>
              <a:spLocks noChangeShapeType="1"/>
            </p:cNvSpPr>
            <p:nvPr/>
          </p:nvSpPr>
          <p:spPr bwMode="auto">
            <a:xfrm flipV="1">
              <a:off x="5232" y="1588"/>
              <a:ext cx="0" cy="2269"/>
            </a:xfrm>
            <a:prstGeom prst="line">
              <a:avLst/>
            </a:prstGeom>
            <a:noFill/>
            <a:ln w="12700">
              <a:solidFill>
                <a:srgbClr val="FAFD00"/>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39" name="Line 109">
              <a:extLst>
                <a:ext uri="{FF2B5EF4-FFF2-40B4-BE49-F238E27FC236}">
                  <a16:creationId xmlns:a16="http://schemas.microsoft.com/office/drawing/2014/main" id="{CDDBF175-F757-41AC-AB94-E71E2955D679}"/>
                </a:ext>
              </a:extLst>
            </p:cNvPr>
            <p:cNvSpPr>
              <a:spLocks noChangeShapeType="1"/>
            </p:cNvSpPr>
            <p:nvPr/>
          </p:nvSpPr>
          <p:spPr bwMode="auto">
            <a:xfrm flipH="1">
              <a:off x="5136" y="1588"/>
              <a:ext cx="96" cy="0"/>
            </a:xfrm>
            <a:prstGeom prst="line">
              <a:avLst/>
            </a:prstGeom>
            <a:noFill/>
            <a:ln w="12700">
              <a:solidFill>
                <a:srgbClr val="FAFD00"/>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40" name="Line 110">
              <a:extLst>
                <a:ext uri="{FF2B5EF4-FFF2-40B4-BE49-F238E27FC236}">
                  <a16:creationId xmlns:a16="http://schemas.microsoft.com/office/drawing/2014/main" id="{F4554062-EB55-4125-9D62-5BC84D68D4B5}"/>
                </a:ext>
              </a:extLst>
            </p:cNvPr>
            <p:cNvSpPr>
              <a:spLocks noChangeShapeType="1"/>
            </p:cNvSpPr>
            <p:nvPr/>
          </p:nvSpPr>
          <p:spPr bwMode="auto">
            <a:xfrm flipH="1">
              <a:off x="432" y="3162"/>
              <a:ext cx="1680" cy="0"/>
            </a:xfrm>
            <a:prstGeom prst="line">
              <a:avLst/>
            </a:prstGeom>
            <a:noFill/>
            <a:ln w="12700">
              <a:solidFill>
                <a:srgbClr val="FAFD00"/>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41" name="Line 111">
              <a:extLst>
                <a:ext uri="{FF2B5EF4-FFF2-40B4-BE49-F238E27FC236}">
                  <a16:creationId xmlns:a16="http://schemas.microsoft.com/office/drawing/2014/main" id="{236C864D-AD76-49D3-AF4B-B20C71AACE3A}"/>
                </a:ext>
              </a:extLst>
            </p:cNvPr>
            <p:cNvSpPr>
              <a:spLocks noChangeShapeType="1"/>
            </p:cNvSpPr>
            <p:nvPr/>
          </p:nvSpPr>
          <p:spPr bwMode="auto">
            <a:xfrm flipV="1">
              <a:off x="432" y="1866"/>
              <a:ext cx="0" cy="1296"/>
            </a:xfrm>
            <a:prstGeom prst="line">
              <a:avLst/>
            </a:prstGeom>
            <a:noFill/>
            <a:ln w="12700">
              <a:solidFill>
                <a:srgbClr val="FAFD00"/>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642" name="Line 112">
              <a:extLst>
                <a:ext uri="{FF2B5EF4-FFF2-40B4-BE49-F238E27FC236}">
                  <a16:creationId xmlns:a16="http://schemas.microsoft.com/office/drawing/2014/main" id="{AA45F5F9-68A6-4C33-9F4A-B874F6021967}"/>
                </a:ext>
              </a:extLst>
            </p:cNvPr>
            <p:cNvSpPr>
              <a:spLocks noChangeShapeType="1"/>
            </p:cNvSpPr>
            <p:nvPr/>
          </p:nvSpPr>
          <p:spPr bwMode="auto">
            <a:xfrm flipH="1">
              <a:off x="96" y="3903"/>
              <a:ext cx="1824"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43" name="Line 113">
              <a:extLst>
                <a:ext uri="{FF2B5EF4-FFF2-40B4-BE49-F238E27FC236}">
                  <a16:creationId xmlns:a16="http://schemas.microsoft.com/office/drawing/2014/main" id="{BFB5CF8E-213B-4DBD-A26B-2FB0211314AE}"/>
                </a:ext>
              </a:extLst>
            </p:cNvPr>
            <p:cNvSpPr>
              <a:spLocks noChangeShapeType="1"/>
            </p:cNvSpPr>
            <p:nvPr/>
          </p:nvSpPr>
          <p:spPr bwMode="auto">
            <a:xfrm>
              <a:off x="1680" y="1681"/>
              <a:ext cx="192" cy="0"/>
            </a:xfrm>
            <a:prstGeom prst="line">
              <a:avLst/>
            </a:prstGeom>
            <a:noFill/>
            <a:ln w="12700">
              <a:solidFill>
                <a:srgbClr val="FAFD00"/>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644" name="Line 114">
              <a:extLst>
                <a:ext uri="{FF2B5EF4-FFF2-40B4-BE49-F238E27FC236}">
                  <a16:creationId xmlns:a16="http://schemas.microsoft.com/office/drawing/2014/main" id="{2D99DCB5-2E60-46E5-92D5-4CD59E5D9756}"/>
                </a:ext>
              </a:extLst>
            </p:cNvPr>
            <p:cNvSpPr>
              <a:spLocks noChangeShapeType="1"/>
            </p:cNvSpPr>
            <p:nvPr/>
          </p:nvSpPr>
          <p:spPr bwMode="auto">
            <a:xfrm flipH="1">
              <a:off x="3264" y="3950"/>
              <a:ext cx="2160" cy="0"/>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grpSp>
      <p:sp>
        <p:nvSpPr>
          <p:cNvPr id="229491" name="Line 115">
            <a:extLst>
              <a:ext uri="{FF2B5EF4-FFF2-40B4-BE49-F238E27FC236}">
                <a16:creationId xmlns:a16="http://schemas.microsoft.com/office/drawing/2014/main" id="{2F19699F-BE00-4ABF-BA24-9BFE0F1658A0}"/>
              </a:ext>
            </a:extLst>
          </p:cNvPr>
          <p:cNvSpPr>
            <a:spLocks noChangeShapeType="1"/>
          </p:cNvSpPr>
          <p:nvPr/>
        </p:nvSpPr>
        <p:spPr bwMode="auto">
          <a:xfrm flipV="1">
            <a:off x="7004050" y="2057400"/>
            <a:ext cx="0" cy="220663"/>
          </a:xfrm>
          <a:prstGeom prst="line">
            <a:avLst/>
          </a:prstGeom>
          <a:noFill/>
          <a:ln w="12700">
            <a:solidFill>
              <a:srgbClr val="FAFD00"/>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grpSp>
        <p:nvGrpSpPr>
          <p:cNvPr id="4" name="Group 116">
            <a:extLst>
              <a:ext uri="{FF2B5EF4-FFF2-40B4-BE49-F238E27FC236}">
                <a16:creationId xmlns:a16="http://schemas.microsoft.com/office/drawing/2014/main" id="{780A3E6A-447D-41A2-80CA-597A19CC3B1D}"/>
              </a:ext>
            </a:extLst>
          </p:cNvPr>
          <p:cNvGrpSpPr>
            <a:grpSpLocks/>
          </p:cNvGrpSpPr>
          <p:nvPr/>
        </p:nvGrpSpPr>
        <p:grpSpPr bwMode="auto">
          <a:xfrm>
            <a:off x="146050" y="609600"/>
            <a:ext cx="8382000" cy="1543050"/>
            <a:chOff x="96" y="384"/>
            <a:chExt cx="5280" cy="972"/>
          </a:xfrm>
        </p:grpSpPr>
        <p:sp>
          <p:nvSpPr>
            <p:cNvPr id="66579" name="Rectangle 117">
              <a:extLst>
                <a:ext uri="{FF2B5EF4-FFF2-40B4-BE49-F238E27FC236}">
                  <a16:creationId xmlns:a16="http://schemas.microsoft.com/office/drawing/2014/main" id="{C63E256A-0579-4886-958A-C9B0A6D89AE4}"/>
                </a:ext>
              </a:extLst>
            </p:cNvPr>
            <p:cNvSpPr>
              <a:spLocks noChangeArrowheads="1"/>
            </p:cNvSpPr>
            <p:nvPr/>
          </p:nvSpPr>
          <p:spPr bwMode="auto">
            <a:xfrm>
              <a:off x="96" y="430"/>
              <a:ext cx="1632" cy="880"/>
            </a:xfrm>
            <a:prstGeom prst="rect">
              <a:avLst/>
            </a:prstGeom>
            <a:solidFill>
              <a:srgbClr val="3366FF"/>
            </a:solidFill>
            <a:ln w="127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580" name="Rectangle 118">
              <a:extLst>
                <a:ext uri="{FF2B5EF4-FFF2-40B4-BE49-F238E27FC236}">
                  <a16:creationId xmlns:a16="http://schemas.microsoft.com/office/drawing/2014/main" id="{ACDB45B1-0592-4210-8536-FD7505A31126}"/>
                </a:ext>
              </a:extLst>
            </p:cNvPr>
            <p:cNvSpPr>
              <a:spLocks noChangeArrowheads="1"/>
            </p:cNvSpPr>
            <p:nvPr/>
          </p:nvSpPr>
          <p:spPr bwMode="auto">
            <a:xfrm>
              <a:off x="1968" y="430"/>
              <a:ext cx="1584" cy="649"/>
            </a:xfrm>
            <a:prstGeom prst="rect">
              <a:avLst/>
            </a:prstGeom>
            <a:solidFill>
              <a:srgbClr val="3366FF"/>
            </a:solidFill>
            <a:ln w="127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grpSp>
          <p:nvGrpSpPr>
            <p:cNvPr id="66581" name="Group 119">
              <a:extLst>
                <a:ext uri="{FF2B5EF4-FFF2-40B4-BE49-F238E27FC236}">
                  <a16:creationId xmlns:a16="http://schemas.microsoft.com/office/drawing/2014/main" id="{9C6B7864-5909-41BE-A5A8-634CCFE8053B}"/>
                </a:ext>
              </a:extLst>
            </p:cNvPr>
            <p:cNvGrpSpPr>
              <a:grpSpLocks/>
            </p:cNvGrpSpPr>
            <p:nvPr/>
          </p:nvGrpSpPr>
          <p:grpSpPr bwMode="auto">
            <a:xfrm>
              <a:off x="1920" y="384"/>
              <a:ext cx="1632" cy="827"/>
              <a:chOff x="1920" y="240"/>
              <a:chExt cx="1632" cy="857"/>
            </a:xfrm>
          </p:grpSpPr>
          <p:sp>
            <p:nvSpPr>
              <p:cNvPr id="66595" name="Text Box 120">
                <a:extLst>
                  <a:ext uri="{FF2B5EF4-FFF2-40B4-BE49-F238E27FC236}">
                    <a16:creationId xmlns:a16="http://schemas.microsoft.com/office/drawing/2014/main" id="{551AC88F-FE84-4D0A-91F6-83460B076E01}"/>
                  </a:ext>
                </a:extLst>
              </p:cNvPr>
              <p:cNvSpPr txBox="1">
                <a:spLocks noChangeArrowheads="1"/>
              </p:cNvSpPr>
              <p:nvPr/>
            </p:nvSpPr>
            <p:spPr bwMode="auto">
              <a:xfrm>
                <a:off x="2016" y="240"/>
                <a:ext cx="1440"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b="1"/>
                  <a:t>Ambiente Ecológico</a:t>
                </a:r>
              </a:p>
            </p:txBody>
          </p:sp>
          <p:sp>
            <p:nvSpPr>
              <p:cNvPr id="66596" name="Text Box 121">
                <a:extLst>
                  <a:ext uri="{FF2B5EF4-FFF2-40B4-BE49-F238E27FC236}">
                    <a16:creationId xmlns:a16="http://schemas.microsoft.com/office/drawing/2014/main" id="{E5B7C275-35E0-439E-9113-76112B77EE03}"/>
                  </a:ext>
                </a:extLst>
              </p:cNvPr>
              <p:cNvSpPr txBox="1">
                <a:spLocks noChangeArrowheads="1"/>
              </p:cNvSpPr>
              <p:nvPr/>
            </p:nvSpPr>
            <p:spPr bwMode="auto">
              <a:xfrm>
                <a:off x="1920" y="479"/>
                <a:ext cx="1632" cy="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nSpc>
                    <a:spcPct val="30000"/>
                  </a:lnSpc>
                </a:pPr>
                <a:r>
                  <a:rPr lang="es-ES_tradnl" altLang="es-MX" sz="1600"/>
                  <a:t>- </a:t>
                </a:r>
                <a:r>
                  <a:rPr lang="es-ES_tradnl" altLang="es-MX" sz="1600" b="1"/>
                  <a:t>Clima, Topografía, Suelos</a:t>
                </a:r>
              </a:p>
              <a:p>
                <a:pPr>
                  <a:lnSpc>
                    <a:spcPct val="30000"/>
                  </a:lnSpc>
                </a:pPr>
                <a:r>
                  <a:rPr lang="es-ES_tradnl" altLang="es-MX" sz="1600" b="1"/>
                  <a:t>- Vegetación, Plantas</a:t>
                </a:r>
              </a:p>
              <a:p>
                <a:pPr>
                  <a:lnSpc>
                    <a:spcPct val="30000"/>
                  </a:lnSpc>
                </a:pPr>
                <a:r>
                  <a:rPr lang="es-ES_tradnl" altLang="es-MX" sz="1600" b="1"/>
                  <a:t>- Enfermedades y Plagas</a:t>
                </a:r>
              </a:p>
              <a:p>
                <a:pPr>
                  <a:lnSpc>
                    <a:spcPct val="30000"/>
                  </a:lnSpc>
                </a:pPr>
                <a:r>
                  <a:rPr lang="es-ES_tradnl" altLang="es-MX" sz="1600" b="1"/>
                  <a:t>- Animales</a:t>
                </a:r>
              </a:p>
              <a:p>
                <a:pPr>
                  <a:lnSpc>
                    <a:spcPct val="30000"/>
                  </a:lnSpc>
                </a:pPr>
                <a:endParaRPr lang="es-ES_tradnl" altLang="es-MX" sz="1600"/>
              </a:p>
            </p:txBody>
          </p:sp>
        </p:grpSp>
        <p:grpSp>
          <p:nvGrpSpPr>
            <p:cNvPr id="66582" name="Group 122">
              <a:extLst>
                <a:ext uri="{FF2B5EF4-FFF2-40B4-BE49-F238E27FC236}">
                  <a16:creationId xmlns:a16="http://schemas.microsoft.com/office/drawing/2014/main" id="{B4519CF0-FB2F-4DFC-96B7-13AE108C9B97}"/>
                </a:ext>
              </a:extLst>
            </p:cNvPr>
            <p:cNvGrpSpPr>
              <a:grpSpLocks/>
            </p:cNvGrpSpPr>
            <p:nvPr/>
          </p:nvGrpSpPr>
          <p:grpSpPr bwMode="auto">
            <a:xfrm>
              <a:off x="3600" y="393"/>
              <a:ext cx="1776" cy="917"/>
              <a:chOff x="3600" y="249"/>
              <a:chExt cx="1776" cy="951"/>
            </a:xfrm>
          </p:grpSpPr>
          <p:sp>
            <p:nvSpPr>
              <p:cNvPr id="66593" name="Rectangle 123">
                <a:extLst>
                  <a:ext uri="{FF2B5EF4-FFF2-40B4-BE49-F238E27FC236}">
                    <a16:creationId xmlns:a16="http://schemas.microsoft.com/office/drawing/2014/main" id="{03953F72-C593-49DF-8E90-0077584C6885}"/>
                  </a:ext>
                </a:extLst>
              </p:cNvPr>
              <p:cNvSpPr>
                <a:spLocks noChangeArrowheads="1"/>
              </p:cNvSpPr>
              <p:nvPr/>
            </p:nvSpPr>
            <p:spPr bwMode="auto">
              <a:xfrm>
                <a:off x="3600" y="288"/>
                <a:ext cx="1776" cy="912"/>
              </a:xfrm>
              <a:prstGeom prst="rect">
                <a:avLst/>
              </a:prstGeom>
              <a:solidFill>
                <a:srgbClr val="3366FF"/>
              </a:solidFill>
              <a:ln w="12700">
                <a:solidFill>
                  <a:srgbClr val="FF9900"/>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66594" name="Text Box 124">
                <a:extLst>
                  <a:ext uri="{FF2B5EF4-FFF2-40B4-BE49-F238E27FC236}">
                    <a16:creationId xmlns:a16="http://schemas.microsoft.com/office/drawing/2014/main" id="{CEBE7D10-EAD6-402F-A5E8-2D25BA98428F}"/>
                  </a:ext>
                </a:extLst>
              </p:cNvPr>
              <p:cNvSpPr txBox="1">
                <a:spLocks noChangeArrowheads="1"/>
              </p:cNvSpPr>
              <p:nvPr/>
            </p:nvSpPr>
            <p:spPr bwMode="auto">
              <a:xfrm>
                <a:off x="3600" y="249"/>
                <a:ext cx="1584"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b="1"/>
                  <a:t>Ambiente Institucional</a:t>
                </a:r>
              </a:p>
            </p:txBody>
          </p:sp>
        </p:grpSp>
        <p:sp>
          <p:nvSpPr>
            <p:cNvPr id="66583" name="Text Box 125">
              <a:extLst>
                <a:ext uri="{FF2B5EF4-FFF2-40B4-BE49-F238E27FC236}">
                  <a16:creationId xmlns:a16="http://schemas.microsoft.com/office/drawing/2014/main" id="{21F021EC-B446-403F-9825-0A605BAE0751}"/>
                </a:ext>
              </a:extLst>
            </p:cNvPr>
            <p:cNvSpPr txBox="1">
              <a:spLocks noChangeArrowheads="1"/>
            </p:cNvSpPr>
            <p:nvPr/>
          </p:nvSpPr>
          <p:spPr bwMode="auto">
            <a:xfrm>
              <a:off x="3744" y="708"/>
              <a:ext cx="1584"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nSpc>
                  <a:spcPct val="30000"/>
                </a:lnSpc>
              </a:pPr>
              <a:r>
                <a:rPr lang="es-ES_tradnl" altLang="es-MX" sz="1600"/>
                <a:t>- </a:t>
              </a:r>
              <a:r>
                <a:rPr lang="es-ES_tradnl" altLang="es-MX" sz="1600" b="1"/>
                <a:t>Políticas Agrícolas</a:t>
              </a:r>
            </a:p>
            <a:p>
              <a:pPr>
                <a:lnSpc>
                  <a:spcPct val="30000"/>
                </a:lnSpc>
              </a:pPr>
              <a:r>
                <a:rPr lang="es-ES_tradnl" altLang="es-MX" sz="1600" b="1"/>
                <a:t>- Mercados, Capital</a:t>
              </a:r>
            </a:p>
            <a:p>
              <a:pPr>
                <a:lnSpc>
                  <a:spcPct val="30000"/>
                </a:lnSpc>
              </a:pPr>
              <a:r>
                <a:rPr lang="es-ES_tradnl" altLang="es-MX" sz="1600" b="1"/>
                <a:t>- Tenencia de la tierra</a:t>
              </a:r>
            </a:p>
            <a:p>
              <a:pPr>
                <a:lnSpc>
                  <a:spcPct val="30000"/>
                </a:lnSpc>
              </a:pPr>
              <a:r>
                <a:rPr lang="es-ES_tradnl" altLang="es-MX" sz="1600" b="1"/>
                <a:t>- Tamaño de los predios</a:t>
              </a:r>
            </a:p>
            <a:p>
              <a:pPr>
                <a:lnSpc>
                  <a:spcPct val="30000"/>
                </a:lnSpc>
              </a:pPr>
              <a:r>
                <a:rPr lang="es-ES_tradnl" altLang="es-MX" sz="1600" b="1"/>
                <a:t>- Derechos de propiedad</a:t>
              </a:r>
            </a:p>
          </p:txBody>
        </p:sp>
        <p:grpSp>
          <p:nvGrpSpPr>
            <p:cNvPr id="66584" name="Group 126">
              <a:extLst>
                <a:ext uri="{FF2B5EF4-FFF2-40B4-BE49-F238E27FC236}">
                  <a16:creationId xmlns:a16="http://schemas.microsoft.com/office/drawing/2014/main" id="{CADAD7EC-9A8A-4BE1-8B61-CD05FD85883B}"/>
                </a:ext>
              </a:extLst>
            </p:cNvPr>
            <p:cNvGrpSpPr>
              <a:grpSpLocks/>
            </p:cNvGrpSpPr>
            <p:nvPr/>
          </p:nvGrpSpPr>
          <p:grpSpPr bwMode="auto">
            <a:xfrm>
              <a:off x="96" y="430"/>
              <a:ext cx="1680" cy="855"/>
              <a:chOff x="96" y="288"/>
              <a:chExt cx="1680" cy="886"/>
            </a:xfrm>
          </p:grpSpPr>
          <p:sp>
            <p:nvSpPr>
              <p:cNvPr id="66591" name="Text Box 127">
                <a:extLst>
                  <a:ext uri="{FF2B5EF4-FFF2-40B4-BE49-F238E27FC236}">
                    <a16:creationId xmlns:a16="http://schemas.microsoft.com/office/drawing/2014/main" id="{52BBE139-0403-4E52-9561-7FEE83F65816}"/>
                  </a:ext>
                </a:extLst>
              </p:cNvPr>
              <p:cNvSpPr txBox="1">
                <a:spLocks noChangeArrowheads="1"/>
              </p:cNvSpPr>
              <p:nvPr/>
            </p:nvSpPr>
            <p:spPr bwMode="auto">
              <a:xfrm>
                <a:off x="96" y="288"/>
                <a:ext cx="1680"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1800" b="1"/>
                  <a:t>Ambiente Sociocultural</a:t>
                </a:r>
              </a:p>
            </p:txBody>
          </p:sp>
          <p:sp>
            <p:nvSpPr>
              <p:cNvPr id="66592" name="Text Box 128">
                <a:extLst>
                  <a:ext uri="{FF2B5EF4-FFF2-40B4-BE49-F238E27FC236}">
                    <a16:creationId xmlns:a16="http://schemas.microsoft.com/office/drawing/2014/main" id="{328AB9C1-F061-49D6-88B9-8D01E1BEFCFB}"/>
                  </a:ext>
                </a:extLst>
              </p:cNvPr>
              <p:cNvSpPr txBox="1">
                <a:spLocks noChangeArrowheads="1"/>
              </p:cNvSpPr>
              <p:nvPr/>
            </p:nvSpPr>
            <p:spPr bwMode="auto">
              <a:xfrm>
                <a:off x="432" y="556"/>
                <a:ext cx="1248" cy="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pPr>
                  <a:lnSpc>
                    <a:spcPct val="30000"/>
                  </a:lnSpc>
                </a:pPr>
                <a:r>
                  <a:rPr lang="es-ES_tradnl" altLang="es-MX" sz="1600"/>
                  <a:t>- </a:t>
                </a:r>
                <a:r>
                  <a:rPr lang="es-ES_tradnl" altLang="es-MX" sz="1600" b="1"/>
                  <a:t>Cultura</a:t>
                </a:r>
              </a:p>
              <a:p>
                <a:pPr>
                  <a:lnSpc>
                    <a:spcPct val="30000"/>
                  </a:lnSpc>
                </a:pPr>
                <a:r>
                  <a:rPr lang="es-ES_tradnl" altLang="es-MX" sz="1600" b="1"/>
                  <a:t>- Tradición</a:t>
                </a:r>
              </a:p>
              <a:p>
                <a:pPr>
                  <a:lnSpc>
                    <a:spcPct val="30000"/>
                  </a:lnSpc>
                </a:pPr>
                <a:r>
                  <a:rPr lang="es-ES_tradnl" altLang="es-MX" sz="1600" b="1"/>
                  <a:t>- Educación</a:t>
                </a:r>
              </a:p>
              <a:p>
                <a:pPr>
                  <a:lnSpc>
                    <a:spcPct val="30000"/>
                  </a:lnSpc>
                </a:pPr>
                <a:r>
                  <a:rPr lang="es-ES_tradnl" altLang="es-MX" sz="1600" b="1"/>
                  <a:t>- Capital Humano</a:t>
                </a:r>
              </a:p>
              <a:p>
                <a:pPr>
                  <a:lnSpc>
                    <a:spcPct val="30000"/>
                  </a:lnSpc>
                </a:pPr>
                <a:r>
                  <a:rPr lang="es-ES_tradnl" altLang="es-MX" sz="1600" b="1"/>
                  <a:t>- Factores Sociales</a:t>
                </a:r>
              </a:p>
            </p:txBody>
          </p:sp>
        </p:grpSp>
        <p:sp>
          <p:nvSpPr>
            <p:cNvPr id="66585" name="Line 129">
              <a:extLst>
                <a:ext uri="{FF2B5EF4-FFF2-40B4-BE49-F238E27FC236}">
                  <a16:creationId xmlns:a16="http://schemas.microsoft.com/office/drawing/2014/main" id="{71FFE438-3C1E-4BD9-9BC6-D5BA69D088F6}"/>
                </a:ext>
              </a:extLst>
            </p:cNvPr>
            <p:cNvSpPr>
              <a:spLocks noChangeShapeType="1"/>
            </p:cNvSpPr>
            <p:nvPr/>
          </p:nvSpPr>
          <p:spPr bwMode="auto">
            <a:xfrm>
              <a:off x="1872" y="662"/>
              <a:ext cx="96" cy="0"/>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586" name="Line 130">
              <a:extLst>
                <a:ext uri="{FF2B5EF4-FFF2-40B4-BE49-F238E27FC236}">
                  <a16:creationId xmlns:a16="http://schemas.microsoft.com/office/drawing/2014/main" id="{0EE914C8-7145-4DF2-99CA-2BE2DD69E562}"/>
                </a:ext>
              </a:extLst>
            </p:cNvPr>
            <p:cNvSpPr>
              <a:spLocks noChangeShapeType="1"/>
            </p:cNvSpPr>
            <p:nvPr/>
          </p:nvSpPr>
          <p:spPr bwMode="auto">
            <a:xfrm>
              <a:off x="2688" y="1079"/>
              <a:ext cx="0" cy="277"/>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587" name="Line 131">
              <a:extLst>
                <a:ext uri="{FF2B5EF4-FFF2-40B4-BE49-F238E27FC236}">
                  <a16:creationId xmlns:a16="http://schemas.microsoft.com/office/drawing/2014/main" id="{DB4FA18F-9164-47CC-928A-24604793CAD4}"/>
                </a:ext>
              </a:extLst>
            </p:cNvPr>
            <p:cNvSpPr>
              <a:spLocks noChangeShapeType="1"/>
            </p:cNvSpPr>
            <p:nvPr/>
          </p:nvSpPr>
          <p:spPr bwMode="auto">
            <a:xfrm>
              <a:off x="1728" y="1171"/>
              <a:ext cx="720"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588" name="Line 132">
              <a:extLst>
                <a:ext uri="{FF2B5EF4-FFF2-40B4-BE49-F238E27FC236}">
                  <a16:creationId xmlns:a16="http://schemas.microsoft.com/office/drawing/2014/main" id="{E684D5EE-F3AA-4D65-B4B5-D84C53C5DD74}"/>
                </a:ext>
              </a:extLst>
            </p:cNvPr>
            <p:cNvSpPr>
              <a:spLocks noChangeShapeType="1"/>
            </p:cNvSpPr>
            <p:nvPr/>
          </p:nvSpPr>
          <p:spPr bwMode="auto">
            <a:xfrm>
              <a:off x="2448" y="1171"/>
              <a:ext cx="0" cy="185"/>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sp>
          <p:nvSpPr>
            <p:cNvPr id="66589" name="Line 133">
              <a:extLst>
                <a:ext uri="{FF2B5EF4-FFF2-40B4-BE49-F238E27FC236}">
                  <a16:creationId xmlns:a16="http://schemas.microsoft.com/office/drawing/2014/main" id="{13F86E36-E4DC-458B-BE96-2728EC4AFC47}"/>
                </a:ext>
              </a:extLst>
            </p:cNvPr>
            <p:cNvSpPr>
              <a:spLocks noChangeShapeType="1"/>
            </p:cNvSpPr>
            <p:nvPr/>
          </p:nvSpPr>
          <p:spPr bwMode="auto">
            <a:xfrm flipH="1">
              <a:off x="2880" y="1171"/>
              <a:ext cx="720" cy="0"/>
            </a:xfrm>
            <a:prstGeom prst="line">
              <a:avLst/>
            </a:prstGeom>
            <a:noFill/>
            <a:ln w="127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s-MX"/>
            </a:p>
          </p:txBody>
        </p:sp>
        <p:sp>
          <p:nvSpPr>
            <p:cNvPr id="66590" name="Line 134">
              <a:extLst>
                <a:ext uri="{FF2B5EF4-FFF2-40B4-BE49-F238E27FC236}">
                  <a16:creationId xmlns:a16="http://schemas.microsoft.com/office/drawing/2014/main" id="{7FB2628A-BD37-49BB-B406-2535E75057A5}"/>
                </a:ext>
              </a:extLst>
            </p:cNvPr>
            <p:cNvSpPr>
              <a:spLocks noChangeShapeType="1"/>
            </p:cNvSpPr>
            <p:nvPr/>
          </p:nvSpPr>
          <p:spPr bwMode="auto">
            <a:xfrm>
              <a:off x="2880" y="1171"/>
              <a:ext cx="0" cy="185"/>
            </a:xfrm>
            <a:prstGeom prst="line">
              <a:avLst/>
            </a:prstGeom>
            <a:noFill/>
            <a:ln w="12700">
              <a:solidFill>
                <a:srgbClr val="FAFD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MX"/>
            </a:p>
          </p:txBody>
        </p:sp>
      </p:grpSp>
      <p:sp>
        <p:nvSpPr>
          <p:cNvPr id="66578" name="Text Box 136">
            <a:extLst>
              <a:ext uri="{FF2B5EF4-FFF2-40B4-BE49-F238E27FC236}">
                <a16:creationId xmlns:a16="http://schemas.microsoft.com/office/drawing/2014/main" id="{4897FF70-BE5F-4D97-B3EE-802939C57E3F}"/>
              </a:ext>
            </a:extLst>
          </p:cNvPr>
          <p:cNvSpPr txBox="1">
            <a:spLocks noChangeArrowheads="1"/>
          </p:cNvSpPr>
          <p:nvPr/>
        </p:nvSpPr>
        <p:spPr bwMode="auto">
          <a:xfrm>
            <a:off x="603250" y="0"/>
            <a:ext cx="8534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rgbClr val="FAFD00"/>
                </a:solidFill>
                <a:latin typeface="Times New Roman" panose="02020603050405020304" pitchFamily="18" charset="0"/>
              </a:defRPr>
            </a:lvl1pPr>
            <a:lvl2pPr marL="742950" indent="-285750" defTabSz="762000">
              <a:defRPr sz="2400">
                <a:solidFill>
                  <a:srgbClr val="FAFD00"/>
                </a:solidFill>
                <a:latin typeface="Times New Roman" panose="02020603050405020304" pitchFamily="18" charset="0"/>
              </a:defRPr>
            </a:lvl2pPr>
            <a:lvl3pPr marL="1143000" indent="-228600" defTabSz="762000">
              <a:defRPr sz="2400">
                <a:solidFill>
                  <a:srgbClr val="FAFD00"/>
                </a:solidFill>
                <a:latin typeface="Times New Roman" panose="02020603050405020304" pitchFamily="18" charset="0"/>
              </a:defRPr>
            </a:lvl3pPr>
            <a:lvl4pPr marL="1600200" indent="-228600" defTabSz="762000">
              <a:defRPr sz="2400">
                <a:solidFill>
                  <a:srgbClr val="FAFD00"/>
                </a:solidFill>
                <a:latin typeface="Times New Roman" panose="02020603050405020304" pitchFamily="18" charset="0"/>
              </a:defRPr>
            </a:lvl4pPr>
            <a:lvl5pPr marL="2057400" indent="-228600" defTabSz="762000">
              <a:defRPr sz="2400">
                <a:solidFill>
                  <a:srgbClr val="FAFD00"/>
                </a:solidFill>
                <a:latin typeface="Times New Roman" panose="02020603050405020304" pitchFamily="18" charset="0"/>
              </a:defRPr>
            </a:lvl5pPr>
            <a:lvl6pPr marL="2514600" indent="-228600" defTabSz="7620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defTabSz="7620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defTabSz="7620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defTabSz="7620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ES_tradnl" altLang="es-MX" sz="2800" b="1"/>
              <a:t>Complejidad de los sistemas de producción/decisión</a:t>
            </a:r>
            <a:endParaRPr lang="es-ES_tradnl" altLang="es-MX"/>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93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943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2943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2943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29436">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29437">
                                            <p:txEl>
                                              <p:pRg st="0" end="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499"/>
                                          </p:stCondLst>
                                        </p:cTn>
                                        <p:tgtEl>
                                          <p:spTgt spid="22943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499"/>
                                          </p:stCondLst>
                                        </p:cTn>
                                        <p:tgtEl>
                                          <p:spTgt spid="229439"/>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499"/>
                                          </p:stCondLst>
                                        </p:cTn>
                                        <p:tgtEl>
                                          <p:spTgt spid="229440"/>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499"/>
                                          </p:stCondLst>
                                        </p:cTn>
                                        <p:tgtEl>
                                          <p:spTgt spid="229441"/>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499"/>
                                          </p:stCondLst>
                                        </p:cTn>
                                        <p:tgtEl>
                                          <p:spTgt spid="2294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animBg="1"/>
      <p:bldP spid="229433" grpId="0" animBg="1"/>
      <p:bldP spid="229434" grpId="0" animBg="1"/>
      <p:bldP spid="229435" grpId="0" build="p" autoUpdateAnimBg="0"/>
      <p:bldP spid="229436" grpId="0" build="p" autoUpdateAnimBg="0"/>
      <p:bldP spid="229437"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98691F39-E4F7-48EE-84B6-B2B039FDBB78}"/>
              </a:ext>
            </a:extLst>
          </p:cNvPr>
          <p:cNvSpPr>
            <a:spLocks noChangeArrowheads="1"/>
          </p:cNvSpPr>
          <p:nvPr/>
        </p:nvSpPr>
        <p:spPr bwMode="auto">
          <a:xfrm>
            <a:off x="0" y="4648200"/>
            <a:ext cx="9144000" cy="304800"/>
          </a:xfrm>
          <a:prstGeom prst="rect">
            <a:avLst/>
          </a:prstGeom>
          <a:solidFill>
            <a:srgbClr val="008000"/>
          </a:solidFill>
          <a:ln w="12700">
            <a:solidFill>
              <a:schemeClr val="tx1"/>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1028" name="Rectangle 3">
            <a:extLst>
              <a:ext uri="{FF2B5EF4-FFF2-40B4-BE49-F238E27FC236}">
                <a16:creationId xmlns:a16="http://schemas.microsoft.com/office/drawing/2014/main" id="{FD01C531-DB8D-44AB-89F0-86BEC6D2D7F4}"/>
              </a:ext>
            </a:extLst>
          </p:cNvPr>
          <p:cNvSpPr>
            <a:spLocks noChangeArrowheads="1"/>
          </p:cNvSpPr>
          <p:nvPr/>
        </p:nvSpPr>
        <p:spPr bwMode="auto">
          <a:xfrm>
            <a:off x="0" y="5410200"/>
            <a:ext cx="9144000" cy="304800"/>
          </a:xfrm>
          <a:prstGeom prst="rect">
            <a:avLst/>
          </a:prstGeom>
          <a:solidFill>
            <a:srgbClr val="003300"/>
          </a:solidFill>
          <a:ln w="12700">
            <a:solidFill>
              <a:schemeClr val="tx1"/>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1029" name="Rectangle 4">
            <a:extLst>
              <a:ext uri="{FF2B5EF4-FFF2-40B4-BE49-F238E27FC236}">
                <a16:creationId xmlns:a16="http://schemas.microsoft.com/office/drawing/2014/main" id="{80285C96-337C-4A80-BA30-399382A50F94}"/>
              </a:ext>
            </a:extLst>
          </p:cNvPr>
          <p:cNvSpPr>
            <a:spLocks noChangeArrowheads="1"/>
          </p:cNvSpPr>
          <p:nvPr/>
        </p:nvSpPr>
        <p:spPr bwMode="auto">
          <a:xfrm>
            <a:off x="6019800" y="2133600"/>
            <a:ext cx="1600200" cy="457200"/>
          </a:xfrm>
          <a:prstGeom prst="rect">
            <a:avLst/>
          </a:prstGeom>
          <a:solidFill>
            <a:srgbClr val="008000"/>
          </a:solidFill>
          <a:ln w="12700">
            <a:solidFill>
              <a:schemeClr val="tx1"/>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1030" name="Rectangle 5">
            <a:extLst>
              <a:ext uri="{FF2B5EF4-FFF2-40B4-BE49-F238E27FC236}">
                <a16:creationId xmlns:a16="http://schemas.microsoft.com/office/drawing/2014/main" id="{043844C8-B7EF-4B66-B922-E5C5A84FB490}"/>
              </a:ext>
            </a:extLst>
          </p:cNvPr>
          <p:cNvSpPr>
            <a:spLocks noChangeArrowheads="1"/>
          </p:cNvSpPr>
          <p:nvPr/>
        </p:nvSpPr>
        <p:spPr bwMode="auto">
          <a:xfrm>
            <a:off x="0" y="2133600"/>
            <a:ext cx="9144000" cy="1524000"/>
          </a:xfrm>
          <a:prstGeom prst="rect">
            <a:avLst/>
          </a:prstGeom>
          <a:solidFill>
            <a:srgbClr val="993300"/>
          </a:solidFill>
          <a:ln w="12700">
            <a:solidFill>
              <a:schemeClr val="tx1"/>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1031" name="Rectangle 6">
            <a:extLst>
              <a:ext uri="{FF2B5EF4-FFF2-40B4-BE49-F238E27FC236}">
                <a16:creationId xmlns:a16="http://schemas.microsoft.com/office/drawing/2014/main" id="{FCE73CAC-C93D-4488-9889-68BF328EAF1C}"/>
              </a:ext>
            </a:extLst>
          </p:cNvPr>
          <p:cNvSpPr>
            <a:spLocks noChangeArrowheads="1"/>
          </p:cNvSpPr>
          <p:nvPr/>
        </p:nvSpPr>
        <p:spPr bwMode="auto">
          <a:xfrm>
            <a:off x="0" y="1066800"/>
            <a:ext cx="9144000" cy="1066800"/>
          </a:xfrm>
          <a:prstGeom prst="rect">
            <a:avLst/>
          </a:prstGeom>
          <a:solidFill>
            <a:srgbClr val="808000"/>
          </a:solidFill>
          <a:ln w="12700">
            <a:solidFill>
              <a:schemeClr val="tx1"/>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sp>
        <p:nvSpPr>
          <p:cNvPr id="1032" name="Rectangle 7">
            <a:extLst>
              <a:ext uri="{FF2B5EF4-FFF2-40B4-BE49-F238E27FC236}">
                <a16:creationId xmlns:a16="http://schemas.microsoft.com/office/drawing/2014/main" id="{D98DA4E6-AB31-47D2-8760-6B9D68B1A05C}"/>
              </a:ext>
            </a:extLst>
          </p:cNvPr>
          <p:cNvSpPr>
            <a:spLocks noChangeArrowheads="1"/>
          </p:cNvSpPr>
          <p:nvPr/>
        </p:nvSpPr>
        <p:spPr bwMode="auto">
          <a:xfrm>
            <a:off x="0" y="762000"/>
            <a:ext cx="76200" cy="76200"/>
          </a:xfrm>
          <a:prstGeom prst="rect">
            <a:avLst/>
          </a:prstGeom>
          <a:solidFill>
            <a:schemeClr val="accent1"/>
          </a:solidFill>
          <a:ln w="12700">
            <a:solidFill>
              <a:schemeClr val="tx1"/>
            </a:solidFill>
            <a:miter lim="800000"/>
            <a:headEnd/>
            <a:tailEnd/>
          </a:ln>
        </p:spPr>
        <p:txBody>
          <a:bodyPr wrap="none" anchor="ct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endParaRPr lang="es-UY" altLang="es-MX"/>
          </a:p>
        </p:txBody>
      </p:sp>
      <p:graphicFrame>
        <p:nvGraphicFramePr>
          <p:cNvPr id="1026" name="Object 8">
            <a:extLst>
              <a:ext uri="{FF2B5EF4-FFF2-40B4-BE49-F238E27FC236}">
                <a16:creationId xmlns:a16="http://schemas.microsoft.com/office/drawing/2014/main" id="{B56ADEC5-3796-4705-8AD1-576BD014347D}"/>
              </a:ext>
            </a:extLst>
          </p:cNvPr>
          <p:cNvGraphicFramePr>
            <a:graphicFrameLocks noChangeAspect="1"/>
          </p:cNvGraphicFramePr>
          <p:nvPr/>
        </p:nvGraphicFramePr>
        <p:xfrm>
          <a:off x="0" y="304800"/>
          <a:ext cx="9144000" cy="6248400"/>
        </p:xfrm>
        <a:graphic>
          <a:graphicData uri="http://schemas.openxmlformats.org/presentationml/2006/ole">
            <mc:AlternateContent xmlns:mc="http://schemas.openxmlformats.org/markup-compatibility/2006">
              <mc:Choice xmlns:v="urn:schemas-microsoft-com:vml" Requires="v">
                <p:oleObj name="Documento" r:id="rId2" imgW="6580800" imgH="3898440" progId="Word.Document.8">
                  <p:embed/>
                </p:oleObj>
              </mc:Choice>
              <mc:Fallback>
                <p:oleObj name="Documento" r:id="rId2" imgW="6580800" imgH="3898440" progId="Word.Document.8">
                  <p:embed/>
                  <p:pic>
                    <p:nvPicPr>
                      <p:cNvPr id="0" name="Object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04800"/>
                        <a:ext cx="9144000"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CuadroTexto">
            <a:extLst>
              <a:ext uri="{FF2B5EF4-FFF2-40B4-BE49-F238E27FC236}">
                <a16:creationId xmlns:a16="http://schemas.microsoft.com/office/drawing/2014/main" id="{65CBBA28-3904-4FB2-AEBF-A55B612F1EF6}"/>
              </a:ext>
            </a:extLst>
          </p:cNvPr>
          <p:cNvSpPr txBox="1">
            <a:spLocks noChangeArrowheads="1"/>
          </p:cNvSpPr>
          <p:nvPr/>
        </p:nvSpPr>
        <p:spPr bwMode="auto">
          <a:xfrm>
            <a:off x="1908175" y="2636838"/>
            <a:ext cx="14414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FAFD00"/>
                </a:solidFill>
                <a:latin typeface="Times New Roman" panose="02020603050405020304" pitchFamily="18" charset="0"/>
              </a:defRPr>
            </a:lvl1pPr>
            <a:lvl2pPr marL="742950" indent="-285750">
              <a:defRPr sz="2400">
                <a:solidFill>
                  <a:srgbClr val="FAFD00"/>
                </a:solidFill>
                <a:latin typeface="Times New Roman" panose="02020603050405020304" pitchFamily="18" charset="0"/>
              </a:defRPr>
            </a:lvl2pPr>
            <a:lvl3pPr marL="1143000" indent="-228600">
              <a:defRPr sz="2400">
                <a:solidFill>
                  <a:srgbClr val="FAFD00"/>
                </a:solidFill>
                <a:latin typeface="Times New Roman" panose="02020603050405020304" pitchFamily="18" charset="0"/>
              </a:defRPr>
            </a:lvl3pPr>
            <a:lvl4pPr marL="1600200" indent="-228600">
              <a:defRPr sz="2400">
                <a:solidFill>
                  <a:srgbClr val="FAFD00"/>
                </a:solidFill>
                <a:latin typeface="Times New Roman" panose="02020603050405020304" pitchFamily="18" charset="0"/>
              </a:defRPr>
            </a:lvl4pPr>
            <a:lvl5pPr marL="2057400" indent="-228600">
              <a:defRPr sz="2400">
                <a:solidFill>
                  <a:srgbClr val="FAFD00"/>
                </a:solidFill>
                <a:latin typeface="Times New Roman" panose="02020603050405020304" pitchFamily="18" charset="0"/>
              </a:defRPr>
            </a:lvl5pPr>
            <a:lvl6pPr marL="2514600" indent="-228600" eaLnBrk="0" fontAlgn="base" hangingPunct="0">
              <a:spcBef>
                <a:spcPct val="50000"/>
              </a:spcBef>
              <a:spcAft>
                <a:spcPct val="0"/>
              </a:spcAft>
              <a:defRPr sz="2400">
                <a:solidFill>
                  <a:srgbClr val="FAFD00"/>
                </a:solidFill>
                <a:latin typeface="Times New Roman" panose="02020603050405020304" pitchFamily="18" charset="0"/>
              </a:defRPr>
            </a:lvl6pPr>
            <a:lvl7pPr marL="2971800" indent="-228600" eaLnBrk="0" fontAlgn="base" hangingPunct="0">
              <a:spcBef>
                <a:spcPct val="50000"/>
              </a:spcBef>
              <a:spcAft>
                <a:spcPct val="0"/>
              </a:spcAft>
              <a:defRPr sz="2400">
                <a:solidFill>
                  <a:srgbClr val="FAFD00"/>
                </a:solidFill>
                <a:latin typeface="Times New Roman" panose="02020603050405020304" pitchFamily="18" charset="0"/>
              </a:defRPr>
            </a:lvl7pPr>
            <a:lvl8pPr marL="3429000" indent="-228600" eaLnBrk="0" fontAlgn="base" hangingPunct="0">
              <a:spcBef>
                <a:spcPct val="50000"/>
              </a:spcBef>
              <a:spcAft>
                <a:spcPct val="0"/>
              </a:spcAft>
              <a:defRPr sz="2400">
                <a:solidFill>
                  <a:srgbClr val="FAFD00"/>
                </a:solidFill>
                <a:latin typeface="Times New Roman" panose="02020603050405020304" pitchFamily="18" charset="0"/>
              </a:defRPr>
            </a:lvl8pPr>
            <a:lvl9pPr marL="3886200" indent="-228600" eaLnBrk="0" fontAlgn="base" hangingPunct="0">
              <a:spcBef>
                <a:spcPct val="50000"/>
              </a:spcBef>
              <a:spcAft>
                <a:spcPct val="0"/>
              </a:spcAft>
              <a:defRPr sz="2400">
                <a:solidFill>
                  <a:srgbClr val="FAFD00"/>
                </a:solidFill>
                <a:latin typeface="Times New Roman" panose="02020603050405020304" pitchFamily="18" charset="0"/>
              </a:defRPr>
            </a:lvl9pPr>
          </a:lstStyle>
          <a:p>
            <a:r>
              <a:rPr lang="es-UY" altLang="es-MX" dirty="0"/>
              <a:t>Fin sesión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a:extLst>
              <a:ext uri="{FF2B5EF4-FFF2-40B4-BE49-F238E27FC236}">
                <a16:creationId xmlns:a16="http://schemas.microsoft.com/office/drawing/2014/main" id="{055D0E4A-3995-4554-8288-D25BF7BCA026}"/>
              </a:ext>
            </a:extLst>
          </p:cNvPr>
          <p:cNvSpPr>
            <a:spLocks noGrp="1" noChangeArrowheads="1"/>
          </p:cNvSpPr>
          <p:nvPr>
            <p:ph type="title"/>
          </p:nvPr>
        </p:nvSpPr>
        <p:spPr/>
        <p:txBody>
          <a:bodyPr/>
          <a:lstStyle/>
          <a:p>
            <a:pPr>
              <a:defRPr/>
            </a:pPr>
            <a:endParaRPr lang="es-ES"/>
          </a:p>
        </p:txBody>
      </p:sp>
      <p:sp>
        <p:nvSpPr>
          <p:cNvPr id="185347" name="Rectangle 3">
            <a:extLst>
              <a:ext uri="{FF2B5EF4-FFF2-40B4-BE49-F238E27FC236}">
                <a16:creationId xmlns:a16="http://schemas.microsoft.com/office/drawing/2014/main" id="{DC60BCA3-4DF5-4044-A37C-76867FF1C84C}"/>
              </a:ext>
            </a:extLst>
          </p:cNvPr>
          <p:cNvSpPr>
            <a:spLocks noGrp="1" noChangeArrowheads="1"/>
          </p:cNvSpPr>
          <p:nvPr>
            <p:ph type="body" idx="1"/>
          </p:nvPr>
        </p:nvSpPr>
        <p:spPr/>
        <p:txBody>
          <a:bodyPr/>
          <a:lstStyle/>
          <a:p>
            <a:pPr>
              <a:lnSpc>
                <a:spcPct val="90000"/>
              </a:lnSpc>
              <a:defRPr/>
            </a:pPr>
            <a:r>
              <a:rPr lang="es-UY" sz="2400"/>
              <a:t>Con el fin de orientar desarrollos para el apoyo de la toma de decisiones hacia una aproximación más integrada, se requiere un entendimiento comprehensivo de los elementos internos del proceso. Estos intentos de investigación, proveen de alguna evidencia empírica para el desarrollo de algunos modelos conductuales descriptivos que pueden conceptualizar como integrar los sistemas humanos “naturales” de apoyo a las decisiones comúnmente utilizados por los productores con los sistemas de apoyo a las decisiones duros (cuantitativos) frecuentemente descritos en la literatura de investigación.</a:t>
            </a:r>
            <a:endParaRPr lang="es-ES_tradnl"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a:extLst>
              <a:ext uri="{FF2B5EF4-FFF2-40B4-BE49-F238E27FC236}">
                <a16:creationId xmlns:a16="http://schemas.microsoft.com/office/drawing/2014/main" id="{39E15BB1-BD9F-498B-B770-CF0A81B20FA7}"/>
              </a:ext>
            </a:extLst>
          </p:cNvPr>
          <p:cNvSpPr>
            <a:spLocks noGrp="1" noChangeArrowheads="1"/>
          </p:cNvSpPr>
          <p:nvPr>
            <p:ph type="title"/>
          </p:nvPr>
        </p:nvSpPr>
        <p:spPr>
          <a:xfrm>
            <a:off x="900113" y="2420938"/>
            <a:ext cx="7702550" cy="1219200"/>
          </a:xfrm>
        </p:spPr>
        <p:txBody>
          <a:bodyPr/>
          <a:lstStyle/>
          <a:p>
            <a:pPr>
              <a:defRPr/>
            </a:pPr>
            <a:r>
              <a:rPr lang="es-UY" sz="4000" b="1"/>
              <a:t>Principales enfoques y modelos para el estudio de la toma de decisiones</a:t>
            </a:r>
            <a:r>
              <a:rPr lang="es-ES" sz="4000"/>
              <a:t> </a:t>
            </a:r>
            <a:endParaRPr lang="es-ES_tradnl" sz="4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a:extLst>
              <a:ext uri="{FF2B5EF4-FFF2-40B4-BE49-F238E27FC236}">
                <a16:creationId xmlns:a16="http://schemas.microsoft.com/office/drawing/2014/main" id="{0312D7FB-847C-4190-9D87-D1DF07383637}"/>
              </a:ext>
            </a:extLst>
          </p:cNvPr>
          <p:cNvSpPr>
            <a:spLocks noGrp="1" noChangeArrowheads="1"/>
          </p:cNvSpPr>
          <p:nvPr>
            <p:ph type="title"/>
          </p:nvPr>
        </p:nvSpPr>
        <p:spPr/>
        <p:txBody>
          <a:bodyPr/>
          <a:lstStyle/>
          <a:p>
            <a:pPr>
              <a:defRPr/>
            </a:pPr>
            <a:endParaRPr lang="es-ES"/>
          </a:p>
        </p:txBody>
      </p:sp>
      <p:sp>
        <p:nvSpPr>
          <p:cNvPr id="187395" name="Rectangle 3">
            <a:extLst>
              <a:ext uri="{FF2B5EF4-FFF2-40B4-BE49-F238E27FC236}">
                <a16:creationId xmlns:a16="http://schemas.microsoft.com/office/drawing/2014/main" id="{F9AC2DC1-6935-4986-8140-94A9DB03E1EB}"/>
              </a:ext>
            </a:extLst>
          </p:cNvPr>
          <p:cNvSpPr>
            <a:spLocks noGrp="1" noChangeArrowheads="1"/>
          </p:cNvSpPr>
          <p:nvPr>
            <p:ph type="body" idx="1"/>
          </p:nvPr>
        </p:nvSpPr>
        <p:spPr/>
        <p:txBody>
          <a:bodyPr/>
          <a:lstStyle/>
          <a:p>
            <a:pPr>
              <a:defRPr/>
            </a:pPr>
            <a:r>
              <a:rPr lang="es-UY"/>
              <a:t>Los estudios sobre toma de decisiones pueden ser convenientemente agrupados en aquellos basados en normativas económicas y en aquellos basados en aproximaciones conductuales y psicológicas </a:t>
            </a:r>
            <a:endParaRPr lang="es-ES_tradnl"/>
          </a:p>
        </p:txBody>
      </p:sp>
    </p:spTree>
  </p:cSld>
  <p:clrMapOvr>
    <a:masterClrMapping/>
  </p:clrMapOvr>
</p:sld>
</file>

<file path=ppt/theme/theme1.xml><?xml version="1.0" encoding="utf-8"?>
<a:theme xmlns:a="http://schemas.openxmlformats.org/drawingml/2006/main" name="diagazus">
  <a:themeElements>
    <a:clrScheme name="">
      <a:dk1>
        <a:srgbClr val="081D58"/>
      </a:dk1>
      <a:lt1>
        <a:srgbClr val="FFFFFF"/>
      </a:lt1>
      <a:dk2>
        <a:srgbClr val="3365FB"/>
      </a:dk2>
      <a:lt2>
        <a:srgbClr val="FAFD00"/>
      </a:lt2>
      <a:accent1>
        <a:srgbClr val="F57B49"/>
      </a:accent1>
      <a:accent2>
        <a:srgbClr val="F95AB7"/>
      </a:accent2>
      <a:accent3>
        <a:srgbClr val="ADB8FD"/>
      </a:accent3>
      <a:accent4>
        <a:srgbClr val="DADADA"/>
      </a:accent4>
      <a:accent5>
        <a:srgbClr val="F9BFB1"/>
      </a:accent5>
      <a:accent6>
        <a:srgbClr val="E251A6"/>
      </a:accent6>
      <a:hlink>
        <a:srgbClr val="FC0128"/>
      </a:hlink>
      <a:folHlink>
        <a:srgbClr val="618FFD"/>
      </a:folHlink>
    </a:clrScheme>
    <a:fontScheme name="diagazus.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2400" b="0" i="0" u="none" strike="noStrike" cap="none" normalizeH="0" baseline="0" smtClean="0">
            <a:ln>
              <a:noFill/>
            </a:ln>
            <a:solidFill>
              <a:srgbClr val="FAFD00"/>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2400" b="0" i="0" u="none" strike="noStrike" cap="none" normalizeH="0" baseline="0" smtClean="0">
            <a:ln>
              <a:noFill/>
            </a:ln>
            <a:solidFill>
              <a:srgbClr val="FAFD00"/>
            </a:solidFill>
            <a:effectLst/>
            <a:latin typeface="Times New Roman" pitchFamily="18" charset="0"/>
          </a:defRPr>
        </a:defPPr>
      </a:lstStyle>
    </a:lnDef>
  </a:objectDefaults>
  <a:extraClrSchemeLst>
    <a:extraClrScheme>
      <a:clrScheme name="diagazus.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agazus.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agazus.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agazus.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agazus.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agazus.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agazus.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c:\msoffice\powerpnt\plantill\presdiap\diagazus.ppt</Template>
  <TotalTime>3860910163</TotalTime>
  <Pages>7</Pages>
  <Words>4524</Words>
  <Application>Microsoft Office PowerPoint</Application>
  <PresentationFormat>Presentación en pantalla (4:3)</PresentationFormat>
  <Paragraphs>217</Paragraphs>
  <Slides>65</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65</vt:i4>
      </vt:variant>
    </vt:vector>
  </HeadingPairs>
  <TitlesOfParts>
    <vt:vector size="70" baseType="lpstr">
      <vt:lpstr>Arial</vt:lpstr>
      <vt:lpstr>Monotype Sorts</vt:lpstr>
      <vt:lpstr>Times New Roman</vt:lpstr>
      <vt:lpstr>diagazus</vt:lpstr>
      <vt:lpstr>Documento</vt:lpstr>
      <vt:lpstr>Aproximaciones a la toma de decisiones en el predio. </vt:lpstr>
      <vt:lpstr>Presentación de PowerPoint</vt:lpstr>
      <vt:lpstr>Ideas básicas sobre la toma de decisiones </vt:lpstr>
      <vt:lpstr>Presentación de PowerPoint</vt:lpstr>
      <vt:lpstr>Presentación de PowerPoint</vt:lpstr>
      <vt:lpstr>Presentación de PowerPoint</vt:lpstr>
      <vt:lpstr>Presentación de PowerPoint</vt:lpstr>
      <vt:lpstr>Principales enfoques y modelos para el estudio de la toma de decisiones </vt:lpstr>
      <vt:lpstr>Presentación de PowerPoint</vt:lpstr>
      <vt:lpstr>Perspectiva normativa </vt:lpstr>
      <vt:lpstr>Perspectiva racional </vt:lpstr>
      <vt:lpstr>Teoría de la utilidad </vt:lpstr>
      <vt:lpstr>Perspectiva comportamental </vt:lpstr>
      <vt:lpstr>Presentación de PowerPoint</vt:lpstr>
      <vt:lpstr>Presentación de PowerPoint</vt:lpstr>
      <vt:lpstr>Técnicas y “modelos” de apoyo a las decisiones </vt:lpstr>
      <vt:lpstr>Presentación de PowerPoint</vt:lpstr>
      <vt:lpstr>Presentación de PowerPoint</vt:lpstr>
      <vt:lpstr>Presentación de PowerPoint</vt:lpstr>
      <vt:lpstr>Presentación de PowerPoint</vt:lpstr>
      <vt:lpstr>El enfoque evolucionista </vt:lpstr>
      <vt:lpstr>Presentación de PowerPoint</vt:lpstr>
      <vt:lpstr>Presentación de PowerPoint</vt:lpstr>
      <vt:lpstr>Presentación de PowerPoint</vt:lpstr>
      <vt:lpstr>Presentación de PowerPoint</vt:lpstr>
      <vt:lpstr>Presentación de PowerPoint</vt:lpstr>
      <vt:lpstr>Síntesis</vt:lpstr>
      <vt:lpstr>La Unidad de Toma de Decisiones </vt:lpstr>
      <vt:lpstr>Presentación de PowerPoint</vt:lpstr>
      <vt:lpstr>Presentación de PowerPoint</vt:lpstr>
      <vt:lpstr>Presentación de PowerPoint</vt:lpstr>
      <vt:lpstr>Presentación de PowerPoint</vt:lpstr>
      <vt:lpstr>La familia </vt:lpstr>
      <vt:lpstr>El tomador de decisiones </vt:lpstr>
      <vt:lpstr>Las Personas de Confianza </vt:lpstr>
      <vt:lpstr>Delegar Decisiones</vt:lpstr>
      <vt:lpstr>Presentación de PowerPoint</vt:lpstr>
      <vt:lpstr>Objetivos múltiples </vt:lpstr>
      <vt:lpstr>Presentación de PowerPoint</vt:lpstr>
      <vt:lpstr>Dinámicas evolutivas de los objetivos </vt:lpstr>
      <vt:lpstr>Intereses intergeneracionales y ciclo familiar </vt:lpstr>
      <vt:lpstr>Presentación de PowerPoint</vt:lpstr>
      <vt:lpstr>Ciclo Familiar</vt:lpstr>
      <vt:lpstr>Fases del Ciclo</vt:lpstr>
      <vt:lpstr>Ciclo del tomador de decisiones</vt:lpstr>
      <vt:lpstr>Ciclo y objetivos</vt:lpstr>
      <vt:lpstr>Presentación de PowerPoint</vt:lpstr>
      <vt:lpstr>Relaciones entre el grupo familiar y los sistemas productivos </vt:lpstr>
      <vt:lpstr>Presentación de PowerPoint</vt:lpstr>
      <vt:lpstr>Clasificación de sistemas de producción y grupos familiares </vt:lpstr>
      <vt:lpstr>Presentación de PowerPoint</vt:lpstr>
      <vt:lpstr>Presentación de PowerPoint</vt:lpstr>
      <vt:lpstr>Presentación de PowerPoint</vt:lpstr>
      <vt:lpstr> Explicación de los Tipos: </vt:lpstr>
      <vt:lpstr>Presentación de PowerPoint</vt:lpstr>
      <vt:lpstr>Presentación de PowerPoint</vt:lpstr>
      <vt:lpstr>Presentación de PowerPoint</vt:lpstr>
      <vt:lpstr>Resumen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Modelos de Simulación</dc:title>
  <dc:creator>....</dc:creator>
  <cp:lastModifiedBy>Gustavo Ferreira</cp:lastModifiedBy>
  <cp:revision>104</cp:revision>
  <cp:lastPrinted>1999-05-14T01:17:36Z</cp:lastPrinted>
  <dcterms:created xsi:type="dcterms:W3CDTF">1999-02-28T00:25:44Z</dcterms:created>
  <dcterms:modified xsi:type="dcterms:W3CDTF">2023-04-13T14:24:44Z</dcterms:modified>
</cp:coreProperties>
</file>