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30" y="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53C34-5B28-4A45-A9CF-496280CCC8D6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6A018-9001-478B-A888-09F324F615CB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04089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96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23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E30FD0-31E5-4B22-A16F-3217BC2190A2}" type="datetimeFigureOut">
              <a:rPr lang="es-UY" smtClean="0"/>
              <a:pPr/>
              <a:t>13/4/2023</a:t>
            </a:fld>
            <a:endParaRPr lang="es-UY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F10A7A-230C-4798-982C-4DE7086EB885}" type="slidenum">
              <a:rPr lang="es-UY" smtClean="0"/>
              <a:pPr/>
              <a:t>‹Nº›</a:t>
            </a:fld>
            <a:endParaRPr lang="es-UY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dirty="0"/>
              <a:t>El Enfoque de Sistemas aplicado a la Agricultura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789040"/>
            <a:ext cx="7854696" cy="1752600"/>
          </a:xfrm>
        </p:spPr>
        <p:txBody>
          <a:bodyPr/>
          <a:lstStyle/>
          <a:p>
            <a:pPr marL="342900" indent="-342900">
              <a:defRPr/>
            </a:pPr>
            <a:r>
              <a:rPr lang="es-ES_tradnl" dirty="0"/>
              <a:t>Gustavo Ferreira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_tradnl"/>
              <a:t>¿Como surge la teoría de sistemas?</a:t>
            </a:r>
          </a:p>
        </p:txBody>
      </p:sp>
      <p:sp>
        <p:nvSpPr>
          <p:cNvPr id="131076" name="Text Box 1028"/>
          <p:cNvSpPr txBox="1">
            <a:spLocks noChangeArrowheads="1"/>
          </p:cNvSpPr>
          <p:nvPr/>
        </p:nvSpPr>
        <p:spPr bwMode="auto">
          <a:xfrm>
            <a:off x="381000" y="1981200"/>
            <a:ext cx="8458200" cy="2838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3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Basado fundamentalmente en la observación de sistemas biológicos, enfatizo que los sistemas reales son abiertos, adptativos e interaccionan con su ambiente resultando en una evolución continua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382000" cy="5105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_tradnl" sz="4000" dirty="0">
                <a:solidFill>
                  <a:schemeClr val="tx1"/>
                </a:solidFill>
              </a:rPr>
              <a:t>El </a:t>
            </a:r>
            <a:r>
              <a:rPr lang="es-ES_tradnl" sz="4000" b="1" i="1" dirty="0"/>
              <a:t>enfoque sistémico</a:t>
            </a:r>
            <a:r>
              <a:rPr lang="es-ES_tradnl" sz="4000" dirty="0">
                <a:solidFill>
                  <a:schemeClr val="tx1"/>
                </a:solidFill>
              </a:rPr>
              <a:t> alienta a examinar como las cosas están interaccionadas, interconectadas, interrelacionadas o de alguna forma se controlan entre si, de forma que no se puede comprender o descubrir un solo componente a menos que se lo ubique en el contexto en el cual opera</a:t>
            </a:r>
            <a:r>
              <a:rPr lang="es-ES_tradnl" dirty="0">
                <a:solidFill>
                  <a:schemeClr val="tx1"/>
                </a:solidFill>
              </a:rPr>
              <a:t>.</a:t>
            </a:r>
            <a:endParaRPr lang="es-ES_trad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/>
              <a:t>“el todo es más que la suma de las partes”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defRPr/>
            </a:pPr>
            <a:r>
              <a:rPr lang="es-ES_tradnl"/>
              <a:t>Aristóteles </a:t>
            </a:r>
          </a:p>
          <a:p>
            <a:pPr>
              <a:defRPr/>
            </a:pPr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_tradnl" dirty="0"/>
              <a:t>¿ En que consiste el enfoque de sistemas ?</a:t>
            </a:r>
          </a:p>
        </p:txBody>
      </p:sp>
      <p:sp>
        <p:nvSpPr>
          <p:cNvPr id="27652" name="Text Box 1029"/>
          <p:cNvSpPr txBox="1">
            <a:spLocks noChangeArrowheads="1"/>
          </p:cNvSpPr>
          <p:nvPr/>
        </p:nvSpPr>
        <p:spPr bwMode="auto">
          <a:xfrm>
            <a:off x="304800" y="1295400"/>
            <a:ext cx="8839200" cy="5218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_tradnl" sz="3600">
                <a:solidFill>
                  <a:schemeClr val="tx1"/>
                </a:solidFill>
              </a:rPr>
              <a:t>Podemos comenzar por decir que es simplemente una manera de pensar acerca de los sistemas que trata de definir y comprender el funcionamiento del todo en primera instancia y recién luego el de sus componentes. El todo emerge como como algo diferente de la simple suma de sus componentes.</a:t>
            </a:r>
            <a:r>
              <a:rPr lang="es-ES_tradnl" sz="3200">
                <a:solidFill>
                  <a:schemeClr val="tx1"/>
                </a:solidFill>
              </a:rPr>
              <a:t> </a:t>
            </a:r>
          </a:p>
          <a:p>
            <a:endParaRPr lang="es-ES_tradnl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_tradnl" dirty="0"/>
              <a:t>El Enfoque de Sistemas es: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defRPr/>
            </a:pPr>
            <a:r>
              <a:rPr lang="es-ES_tradnl" dirty="0">
                <a:solidFill>
                  <a:schemeClr val="tx2"/>
                </a:solidFill>
              </a:rPr>
              <a:t>Una manera de pensar</a:t>
            </a:r>
            <a:r>
              <a:rPr lang="es-ES_tradnl" dirty="0"/>
              <a:t> acerca de la totalidad y sus componentes, haciendo énfasis en el todo y en el objetivo común de las partes</a:t>
            </a:r>
          </a:p>
          <a:p>
            <a:pPr>
              <a:defRPr/>
            </a:pPr>
            <a:endParaRPr lang="es-ES_tradnl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s-ES_tradnl" dirty="0">
                <a:solidFill>
                  <a:schemeClr val="tx2"/>
                </a:solidFill>
              </a:rPr>
              <a:t>Un enfoque integrador</a:t>
            </a:r>
            <a:r>
              <a:rPr lang="es-ES_tradnl" dirty="0"/>
              <a:t>, que implica que no es posible comprender el funcionamiento de los componentes si no se los ubica en el contexto en el cual operan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8077200" cy="5181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_tradnl" sz="4400" dirty="0"/>
              <a:t>El enfoque de sistemas consiste pues, en una metodología aplicada a la solución o comprensión de problemas, que contempla el todo en primera instancia y recién luego, la estructura de las partes constitutivas del sistema.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5400"/>
              <a:t>¿Que se entiende por sistema?</a:t>
            </a:r>
            <a:endParaRPr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¿Que se entiende por sistema?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No existe una única definición de sistemas.</a:t>
            </a:r>
          </a:p>
          <a:p>
            <a:pPr>
              <a:defRPr/>
            </a:pPr>
            <a:endParaRPr lang="es-ES_tradnl"/>
          </a:p>
          <a:p>
            <a:pPr>
              <a:defRPr/>
            </a:pPr>
            <a:r>
              <a:rPr lang="es-ES_tradnl"/>
              <a:t>Conjunto de partes coordinadas para lograr un conjunto de metas u objetivos (Churchman 1968).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>
              <a:defRPr/>
            </a:pPr>
            <a:r>
              <a:rPr lang="es-ES_tradnl" sz="3600"/>
              <a:t>Los sistemas pueden ser descriptos en términos de un número básico de características comunes:</a:t>
            </a:r>
            <a:endParaRPr lang="es-ES_tradnl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4419600"/>
          </a:xfrm>
          <a:ln w="57150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s-ES_tradnl" sz="2800" b="1" i="1">
                <a:solidFill>
                  <a:schemeClr val="tx2"/>
                </a:solidFill>
              </a:rPr>
              <a:t>INTERNAS</a:t>
            </a:r>
            <a:endParaRPr lang="es-ES_tradnl" sz="2800" b="1" i="1"/>
          </a:p>
          <a:p>
            <a:pPr>
              <a:defRPr/>
            </a:pPr>
            <a:r>
              <a:rPr lang="es-ES_tradnl" sz="2800"/>
              <a:t>Cosas, componentes del sistema.</a:t>
            </a:r>
          </a:p>
          <a:p>
            <a:pPr>
              <a:defRPr/>
            </a:pPr>
            <a:r>
              <a:rPr lang="es-ES_tradnl" sz="2800"/>
              <a:t>Atributos, cualidades o propiedades que caracterizan a las cosas.</a:t>
            </a:r>
          </a:p>
          <a:p>
            <a:pPr>
              <a:defRPr/>
            </a:pPr>
            <a:r>
              <a:rPr lang="es-ES_tradnl" sz="2800"/>
              <a:t>Relaciones, enlaces que unen o ponen en comunicación las cosas</a:t>
            </a:r>
          </a:p>
          <a:p>
            <a:pPr>
              <a:defRPr/>
            </a:pPr>
            <a:r>
              <a:rPr lang="es-ES_tradnl" sz="2800"/>
              <a:t>Objeto, indica que el sistema tiene un fin determinado o propósito</a:t>
            </a:r>
          </a:p>
          <a:p>
            <a:pPr>
              <a:defRPr/>
            </a:pPr>
            <a:r>
              <a:rPr lang="es-ES_tradnl" sz="2800"/>
              <a:t>Límite</a:t>
            </a:r>
            <a:endParaRPr lang="es-ES_tradnl"/>
          </a:p>
          <a:p>
            <a:pPr>
              <a:defRPr/>
            </a:pPr>
            <a:r>
              <a:rPr lang="es-ES_tradnl" sz="2800" b="1" i="1">
                <a:solidFill>
                  <a:schemeClr val="tx2"/>
                </a:solidFill>
              </a:rPr>
              <a:t>EXTERNAS</a:t>
            </a:r>
          </a:p>
          <a:p>
            <a:pPr>
              <a:defRPr/>
            </a:pPr>
            <a:r>
              <a:rPr lang="es-ES_tradnl" sz="2800" b="1" i="1">
                <a:solidFill>
                  <a:schemeClr val="tx2"/>
                </a:solidFill>
              </a:rPr>
              <a:t>Medio ambiente</a:t>
            </a:r>
            <a:endParaRPr lang="es-ES_tradnl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638800" y="64008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/>
              <a:t>Joandet, 1976</a:t>
            </a:r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0" y="4653136"/>
            <a:ext cx="91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_tradnl" dirty="0"/>
              <a:t>Una definición posible: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3886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s-ES_tradnl" sz="3600" dirty="0"/>
              <a:t>Sistema es la parte del Universo Objeto de nuestro estudio e implica un complejo de factores que están interrelacionados, implica interacción entre esos factores e implica que un límite conceptual se puede definir alrededor del complejo como un limite a su anatomía orgánica</a:t>
            </a:r>
            <a:endParaRPr lang="es-ES_tradnl" dirty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4800" y="5943600"/>
            <a:ext cx="8839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/>
              <a:t>En base a: Dent y Anderson, 1974; Mahan, 1968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Temario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Introducción</a:t>
            </a:r>
          </a:p>
          <a:p>
            <a:pPr>
              <a:defRPr/>
            </a:pPr>
            <a:r>
              <a:rPr lang="es-ES_tradnl"/>
              <a:t>¿En que consiste el Enfoque de Sistemas?</a:t>
            </a:r>
          </a:p>
          <a:p>
            <a:pPr>
              <a:defRPr/>
            </a:pPr>
            <a:r>
              <a:rPr lang="es-ES_tradnl"/>
              <a:t>¿ Que se entiende por Sistema ?</a:t>
            </a:r>
          </a:p>
          <a:p>
            <a:pPr>
              <a:defRPr/>
            </a:pPr>
            <a:r>
              <a:rPr lang="es-ES_tradnl"/>
              <a:t>La Investigación en Base al Enfoque de Sistemas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Los Modelos</a:t>
            </a:r>
          </a:p>
          <a:p>
            <a:pPr>
              <a:defRPr/>
            </a:pPr>
            <a:r>
              <a:rPr lang="es-ES_tradnl"/>
              <a:t>Modelos de Simulación</a:t>
            </a:r>
          </a:p>
          <a:p>
            <a:pPr>
              <a:defRPr/>
            </a:pPr>
            <a:r>
              <a:rPr lang="es-ES_tradnl"/>
              <a:t>Consideraciones en torno al Estudio de los Sistemas Agrícolas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Teoría de Sistemas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Implica estudios trans-disciplinarios de la organización abstracta de los fenómenos, independientemente de su sustancia, tipo,  escala temporal o espacial o existencia.</a:t>
            </a:r>
          </a:p>
          <a:p>
            <a:pPr>
              <a:defRPr/>
            </a:pPr>
            <a:endParaRPr lang="es-ES_tradnl"/>
          </a:p>
          <a:p>
            <a:pPr>
              <a:defRPr/>
            </a:pPr>
            <a:r>
              <a:rPr lang="es-ES_tradnl"/>
              <a:t>Investiga los principios de las entidades complejas y los modelos que se pueden utilizar para describirlos.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dirty="0"/>
              <a:t>El concepto de sistemas incluye:</a:t>
            </a:r>
          </a:p>
        </p:txBody>
      </p:sp>
      <p:sp>
        <p:nvSpPr>
          <p:cNvPr id="133123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s-ES_tradnl" dirty="0"/>
              <a:t>El Sistema</a:t>
            </a:r>
          </a:p>
          <a:p>
            <a:pPr>
              <a:defRPr/>
            </a:pPr>
            <a:r>
              <a:rPr lang="es-ES_tradnl" dirty="0"/>
              <a:t>Límites y medio ambiente</a:t>
            </a:r>
          </a:p>
          <a:p>
            <a:pPr>
              <a:defRPr/>
            </a:pPr>
            <a:r>
              <a:rPr lang="es-ES_tradnl" dirty="0"/>
              <a:t>Entradas y salidas</a:t>
            </a:r>
          </a:p>
          <a:p>
            <a:pPr>
              <a:defRPr/>
            </a:pPr>
            <a:r>
              <a:rPr lang="es-ES_tradnl" dirty="0"/>
              <a:t>Procesos</a:t>
            </a:r>
          </a:p>
          <a:p>
            <a:pPr>
              <a:defRPr/>
            </a:pPr>
            <a:r>
              <a:rPr lang="es-ES_tradnl" dirty="0"/>
              <a:t>Estados</a:t>
            </a:r>
          </a:p>
          <a:p>
            <a:pPr>
              <a:defRPr/>
            </a:pPr>
            <a:r>
              <a:rPr lang="es-ES_tradnl" dirty="0"/>
              <a:t>Jerarquías</a:t>
            </a:r>
          </a:p>
          <a:p>
            <a:pPr>
              <a:defRPr/>
            </a:pPr>
            <a:r>
              <a:rPr lang="es-ES_tradnl" dirty="0"/>
              <a:t>Orientación a los objetivos</a:t>
            </a:r>
          </a:p>
          <a:p>
            <a:pPr>
              <a:defRPr/>
            </a:pPr>
            <a:r>
              <a:rPr lang="es-ES_tradnl" dirty="0"/>
              <a:t>Información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_tradnl" dirty="0"/>
              <a:t>Límites del Sistema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8600" cy="4648200"/>
          </a:xfrm>
        </p:spPr>
        <p:txBody>
          <a:bodyPr/>
          <a:lstStyle/>
          <a:p>
            <a:pPr>
              <a:defRPr/>
            </a:pPr>
            <a:r>
              <a:rPr lang="es-ES_tradnl"/>
              <a:t>Todo sistema debe ser limitado para su estudio ya que en la realidad estos no existen por si mismos.</a:t>
            </a:r>
          </a:p>
          <a:p>
            <a:pPr>
              <a:defRPr/>
            </a:pPr>
            <a:endParaRPr lang="es-ES_tradnl"/>
          </a:p>
          <a:p>
            <a:pPr>
              <a:defRPr/>
            </a:pPr>
            <a:r>
              <a:rPr lang="es-ES_tradnl"/>
              <a:t>La fijación de los límites del sistema debe ser coherente con el objetivo planteado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/>
              <a:t>Criterios para delimitar límites;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>
              <a:defRPr/>
            </a:pPr>
            <a:r>
              <a:rPr lang="es-ES_tradnl"/>
              <a:t>Que los lazos entre el sistema y el medio ambiente sean tan débiles como sea posible</a:t>
            </a:r>
          </a:p>
          <a:p>
            <a:pPr>
              <a:defRPr/>
            </a:pPr>
            <a:endParaRPr lang="es-ES_tradnl"/>
          </a:p>
          <a:p>
            <a:pPr>
              <a:defRPr/>
            </a:pPr>
            <a:r>
              <a:rPr lang="es-ES_tradnl"/>
              <a:t>Que todos los factores que puedan ser utilizados por quien toma decisiones sean incluidos</a:t>
            </a:r>
          </a:p>
          <a:p>
            <a:pPr>
              <a:defRPr/>
            </a:pPr>
            <a:endParaRPr lang="es-ES_tradnl"/>
          </a:p>
          <a:p>
            <a:pPr>
              <a:defRPr/>
            </a:pPr>
            <a:r>
              <a:rPr lang="es-ES_tradnl"/>
              <a:t>Se debe profundizar el nivel del sistema en términos conceptuales hasta donde se pueda, mientras sea operativo y manejable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8760"/>
            <a:ext cx="8915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4000" dirty="0"/>
              <a:t>A través del límite del sistema hay dos diferentes conjuntos de variables</a:t>
            </a:r>
            <a:r>
              <a:rPr lang="es-ES_tradnl" dirty="0"/>
              <a:t>,</a:t>
            </a:r>
            <a:br>
              <a:rPr lang="es-ES_tradnl" dirty="0"/>
            </a:br>
            <a:endParaRPr lang="es-ES_tradnl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14600"/>
            <a:ext cx="7772400" cy="2895600"/>
          </a:xfrm>
        </p:spPr>
        <p:txBody>
          <a:bodyPr/>
          <a:lstStyle/>
          <a:p>
            <a:pPr>
              <a:defRPr/>
            </a:pPr>
            <a:r>
              <a:rPr lang="es-ES_tradnl" sz="4000"/>
              <a:t>Controlables de entrada/salida</a:t>
            </a:r>
          </a:p>
          <a:p>
            <a:pPr>
              <a:defRPr/>
            </a:pPr>
            <a:endParaRPr lang="es-ES_tradnl" sz="4000"/>
          </a:p>
          <a:p>
            <a:pPr>
              <a:defRPr/>
            </a:pPr>
            <a:r>
              <a:rPr lang="es-ES_tradnl" sz="4000"/>
              <a:t>No controlables entrada/salida del sistema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200400" y="1524000"/>
          <a:ext cx="3452813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n" r:id="rId2" imgW="3452400" imgH="3458520" progId="">
                  <p:embed/>
                </p:oleObj>
              </mc:Choice>
              <mc:Fallback>
                <p:oleObj name="Imagen" r:id="rId2" imgW="3452400" imgH="345852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524000"/>
                        <a:ext cx="3452813" cy="345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2743200" y="1447800"/>
            <a:ext cx="4419600" cy="3581400"/>
          </a:xfrm>
          <a:prstGeom prst="rect">
            <a:avLst/>
          </a:prstGeom>
          <a:noFill/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8" name="Line 7"/>
          <p:cNvSpPr>
            <a:spLocks noChangeShapeType="1"/>
          </p:cNvSpPr>
          <p:nvPr/>
        </p:nvSpPr>
        <p:spPr bwMode="auto">
          <a:xfrm>
            <a:off x="381000" y="4038600"/>
            <a:ext cx="236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381000" y="2362200"/>
            <a:ext cx="2362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7162800" y="2362200"/>
            <a:ext cx="1752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7162800" y="4038600"/>
            <a:ext cx="1752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228600" y="762000"/>
            <a:ext cx="2286000" cy="5318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/>
              <a:t>Factores</a:t>
            </a:r>
            <a:endParaRPr lang="es-ES_tradnl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0" y="1676400"/>
            <a:ext cx="25908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/>
              <a:t>Controlables</a:t>
            </a:r>
          </a:p>
        </p:txBody>
      </p:sp>
      <p:sp>
        <p:nvSpPr>
          <p:cNvPr id="1034" name="Text Box 13"/>
          <p:cNvSpPr txBox="1">
            <a:spLocks noChangeArrowheads="1"/>
          </p:cNvSpPr>
          <p:nvPr/>
        </p:nvSpPr>
        <p:spPr bwMode="auto">
          <a:xfrm>
            <a:off x="0" y="3429000"/>
            <a:ext cx="25908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/>
              <a:t>No controlables</a:t>
            </a:r>
            <a:endParaRPr lang="es-ES_tradnl" sz="2400" dirty="0"/>
          </a:p>
        </p:txBody>
      </p:sp>
      <p:sp>
        <p:nvSpPr>
          <p:cNvPr id="1035" name="Text Box 14"/>
          <p:cNvSpPr txBox="1">
            <a:spLocks noChangeArrowheads="1"/>
          </p:cNvSpPr>
          <p:nvPr/>
        </p:nvSpPr>
        <p:spPr bwMode="auto">
          <a:xfrm>
            <a:off x="7315200" y="1676400"/>
            <a:ext cx="18288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>
                <a:solidFill>
                  <a:schemeClr val="tx2"/>
                </a:solidFill>
              </a:rPr>
              <a:t>Deseables</a:t>
            </a:r>
            <a:endParaRPr lang="es-ES_tradnl" sz="2400" dirty="0">
              <a:solidFill>
                <a:schemeClr val="tx2"/>
              </a:solidFill>
            </a:endParaRPr>
          </a:p>
        </p:txBody>
      </p:sp>
      <p:sp>
        <p:nvSpPr>
          <p:cNvPr id="1036" name="Text Box 15"/>
          <p:cNvSpPr txBox="1">
            <a:spLocks noChangeArrowheads="1"/>
          </p:cNvSpPr>
          <p:nvPr/>
        </p:nvSpPr>
        <p:spPr bwMode="auto">
          <a:xfrm>
            <a:off x="7239000" y="3429000"/>
            <a:ext cx="2133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/>
              <a:t>Indeseables</a:t>
            </a:r>
            <a:endParaRPr lang="es-ES_tradnl" sz="2400" dirty="0"/>
          </a:p>
        </p:txBody>
      </p:sp>
      <p:sp>
        <p:nvSpPr>
          <p:cNvPr id="1037" name="Text Box 16"/>
          <p:cNvSpPr txBox="1">
            <a:spLocks noChangeArrowheads="1"/>
          </p:cNvSpPr>
          <p:nvPr/>
        </p:nvSpPr>
        <p:spPr bwMode="auto">
          <a:xfrm>
            <a:off x="6858000" y="762000"/>
            <a:ext cx="2286000" cy="53181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/>
              <a:t>Productos</a:t>
            </a:r>
            <a:endParaRPr lang="es-ES_tradnl"/>
          </a:p>
        </p:txBody>
      </p:sp>
      <p:sp>
        <p:nvSpPr>
          <p:cNvPr id="1038" name="Text Box 17"/>
          <p:cNvSpPr txBox="1">
            <a:spLocks noChangeArrowheads="1"/>
          </p:cNvSpPr>
          <p:nvPr/>
        </p:nvSpPr>
        <p:spPr bwMode="auto">
          <a:xfrm>
            <a:off x="3733800" y="533400"/>
            <a:ext cx="24384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4000" b="1"/>
              <a:t>Sistema</a:t>
            </a:r>
            <a:endParaRPr lang="es-ES_tradnl" b="1"/>
          </a:p>
        </p:txBody>
      </p:sp>
      <p:sp>
        <p:nvSpPr>
          <p:cNvPr id="1039" name="Text Box 18"/>
          <p:cNvSpPr txBox="1">
            <a:spLocks noChangeArrowheads="1"/>
          </p:cNvSpPr>
          <p:nvPr/>
        </p:nvSpPr>
        <p:spPr bwMode="auto">
          <a:xfrm>
            <a:off x="457200" y="4495800"/>
            <a:ext cx="19812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600" dirty="0">
                <a:solidFill>
                  <a:schemeClr val="tx1"/>
                </a:solidFill>
              </a:rPr>
              <a:t>Entradas</a:t>
            </a:r>
          </a:p>
        </p:txBody>
      </p:sp>
      <p:sp>
        <p:nvSpPr>
          <p:cNvPr id="1040" name="Text Box 19"/>
          <p:cNvSpPr txBox="1">
            <a:spLocks noChangeArrowheads="1"/>
          </p:cNvSpPr>
          <p:nvPr/>
        </p:nvSpPr>
        <p:spPr bwMode="auto">
          <a:xfrm>
            <a:off x="7315200" y="4572000"/>
            <a:ext cx="18288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600">
                <a:solidFill>
                  <a:schemeClr val="tx1"/>
                </a:solidFill>
              </a:rPr>
              <a:t>Salidas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772400" cy="4114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s-ES_tradnl" sz="3600"/>
              <a:t>El proceso dentro del sistema conduce a condiciones nuevas, resultantes de las condiciones anteriores y las entradas. </a:t>
            </a:r>
          </a:p>
          <a:p>
            <a:pPr>
              <a:defRPr/>
            </a:pPr>
            <a:endParaRPr lang="es-ES_tradnl" sz="3600"/>
          </a:p>
          <a:p>
            <a:pPr>
              <a:defRPr/>
            </a:pPr>
            <a:r>
              <a:rPr lang="es-ES_tradnl" sz="3600"/>
              <a:t>Las salidas, por lo tanto, son una función de las entradas y del proceso que tiene lugar dentro del sistema.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dirty="0"/>
              <a:t>Tipos de relaciones en el sistema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defRPr/>
            </a:pPr>
            <a:r>
              <a:rPr lang="es-ES_tradnl" sz="2800" dirty="0">
                <a:solidFill>
                  <a:schemeClr val="tx2"/>
                </a:solidFill>
              </a:rPr>
              <a:t>Relaciones simples tipo insumo/producto o entrada/salida</a:t>
            </a:r>
            <a:r>
              <a:rPr lang="es-ES_tradnl" sz="2800" dirty="0"/>
              <a:t> donde la entrada de un componente es una función de salida para uno o muchos componentes.</a:t>
            </a:r>
            <a:endParaRPr lang="es-ES_tradnl" sz="28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s-ES_tradnl" sz="2800" dirty="0">
                <a:solidFill>
                  <a:schemeClr val="tx2"/>
                </a:solidFill>
              </a:rPr>
              <a:t>Relaciones de tiempo.</a:t>
            </a:r>
            <a:r>
              <a:rPr lang="es-ES_tradnl" sz="2800" dirty="0"/>
              <a:t> Son dependientes del tiempo y comprenden el tiempo en forma de atrasos o retrasos. </a:t>
            </a:r>
          </a:p>
          <a:p>
            <a:pPr>
              <a:defRPr/>
            </a:pPr>
            <a:r>
              <a:rPr lang="es-ES_tradnl" sz="2800" dirty="0">
                <a:solidFill>
                  <a:schemeClr val="tx2"/>
                </a:solidFill>
              </a:rPr>
              <a:t>Relaciones que proveen mecanismos de retro-alimentación</a:t>
            </a:r>
            <a:r>
              <a:rPr lang="es-ES_tradnl" sz="2800" dirty="0"/>
              <a:t> y son típicos de los sistemas adaptativos.</a:t>
            </a:r>
          </a:p>
          <a:p>
            <a:pPr>
              <a:defRPr/>
            </a:pPr>
            <a:r>
              <a:rPr lang="es-ES_tradnl" sz="2800" dirty="0">
                <a:solidFill>
                  <a:schemeClr val="tx2"/>
                </a:solidFill>
              </a:rPr>
              <a:t>Relaciones sujetas a control externo</a:t>
            </a:r>
            <a:r>
              <a:rPr lang="es-ES_tradnl" sz="2800" dirty="0"/>
              <a:t> a través de las cuales el sistema puede ser manejado o controlado (ej. control remoto)</a:t>
            </a:r>
            <a:endParaRPr lang="es-ES_tradnl" sz="2400" dirty="0"/>
          </a:p>
          <a:p>
            <a:pPr>
              <a:defRPr/>
            </a:pPr>
            <a:endParaRPr lang="es-ES_tradn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dirty="0"/>
              <a:t>Cibernética y enfoque de sistemas </a:t>
            </a:r>
          </a:p>
        </p:txBody>
      </p:sp>
      <p:sp>
        <p:nvSpPr>
          <p:cNvPr id="13414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4648200"/>
          </a:xfrm>
        </p:spPr>
        <p:txBody>
          <a:bodyPr/>
          <a:lstStyle/>
          <a:p>
            <a:pPr>
              <a:defRPr/>
            </a:pPr>
            <a:r>
              <a:rPr lang="es-ES_tradnl" dirty="0"/>
              <a:t>La  diferencia entre estos se produce en el </a:t>
            </a:r>
            <a:r>
              <a:rPr lang="es-ES_tradnl" b="1" i="1" dirty="0">
                <a:solidFill>
                  <a:schemeClr val="tx2"/>
                </a:solidFill>
              </a:rPr>
              <a:t>dominio académico</a:t>
            </a:r>
            <a:r>
              <a:rPr lang="es-ES_tradnl" dirty="0"/>
              <a:t> y es más bien difusa. </a:t>
            </a:r>
          </a:p>
          <a:p>
            <a:pPr>
              <a:defRPr/>
            </a:pPr>
            <a:r>
              <a:rPr lang="es-ES_tradnl" dirty="0"/>
              <a:t>El enfoque de sistemas plantea que por </a:t>
            </a:r>
            <a:r>
              <a:rPr lang="es-ES_tradnl" b="1" i="1" dirty="0">
                <a:solidFill>
                  <a:schemeClr val="tx2"/>
                </a:solidFill>
              </a:rPr>
              <a:t>complejo o diverso</a:t>
            </a:r>
            <a:r>
              <a:rPr lang="es-ES_tradnl" dirty="0"/>
              <a:t> que pueda ser el objeto de estudio, siempre se encontraran </a:t>
            </a:r>
            <a:r>
              <a:rPr lang="es-ES_tradnl" b="1" i="1" dirty="0">
                <a:solidFill>
                  <a:schemeClr val="tx2"/>
                </a:solidFill>
              </a:rPr>
              <a:t>diferentes tipos de organización</a:t>
            </a:r>
            <a:r>
              <a:rPr lang="es-ES_tradnl" dirty="0"/>
              <a:t> dentro de él, y esa organización puede ser descripta por principios que dependen del </a:t>
            </a:r>
            <a:r>
              <a:rPr lang="es-ES_tradnl" b="1" i="1" dirty="0">
                <a:solidFill>
                  <a:schemeClr val="tx2"/>
                </a:solidFill>
              </a:rPr>
              <a:t>dominio especifico </a:t>
            </a:r>
            <a:r>
              <a:rPr lang="es-ES_tradnl" dirty="0"/>
              <a:t>al cual estamos mirando.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_tradnl" dirty="0"/>
              <a:t>Cibernética</a:t>
            </a:r>
          </a:p>
        </p:txBody>
      </p:sp>
      <p:sp>
        <p:nvSpPr>
          <p:cNvPr id="135171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915400" cy="4114800"/>
          </a:xfrm>
        </p:spPr>
        <p:txBody>
          <a:bodyPr/>
          <a:lstStyle/>
          <a:p>
            <a:pPr>
              <a:defRPr/>
            </a:pPr>
            <a:r>
              <a:rPr lang="es-ES_tradnl"/>
              <a:t>Cibernética del Griego (Kybernëtikos), </a:t>
            </a:r>
            <a:r>
              <a:rPr lang="es-ES_tradnl" i="1"/>
              <a:t>bueno al dirigir</a:t>
            </a:r>
            <a:r>
              <a:rPr lang="es-ES_tradnl"/>
              <a:t>, haciendo referencia a quien timonea una embarcación.</a:t>
            </a:r>
          </a:p>
          <a:p>
            <a:pPr>
              <a:defRPr/>
            </a:pPr>
            <a:r>
              <a:rPr lang="es-ES_tradnl"/>
              <a:t>Concepto introducido por Robert Wiener (1948), como la ciencia de la comunicación y control entre hombres y máquinas.</a:t>
            </a:r>
          </a:p>
          <a:p>
            <a:pPr>
              <a:defRPr/>
            </a:pPr>
            <a:r>
              <a:rPr lang="es-ES_tradnl"/>
              <a:t>Teoría del control aplicada a sistemas complejos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304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sz="4800"/>
              <a:t>“Nada en biología puede ser explicado si no se lo analiza en el contexto de su evolución”</a:t>
            </a:r>
            <a:endParaRPr lang="es-ES_tradn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_tradnl" dirty="0"/>
              <a:t>Cibernética</a:t>
            </a:r>
          </a:p>
        </p:txBody>
      </p:sp>
      <p:sp>
        <p:nvSpPr>
          <p:cNvPr id="142341" name="Text Box 1029"/>
          <p:cNvSpPr txBox="1">
            <a:spLocks noChangeArrowheads="1"/>
          </p:cNvSpPr>
          <p:nvPr/>
        </p:nvSpPr>
        <p:spPr bwMode="auto">
          <a:xfrm>
            <a:off x="0" y="1600200"/>
            <a:ext cx="9144000" cy="4297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ES_tradnl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cibernética estudia la organización, comunicación y control de sistemas complejos, concentrandose en los mecanismos circulares de retroalimentación (feedback), que les permiten mantenerse, adaptarse y auto-organizarse</a:t>
            </a:r>
            <a:endParaRPr lang="es-ES_tradnl" sz="4000">
              <a:solidFill>
                <a:schemeClr val="tx1"/>
              </a:solidFill>
            </a:endParaRPr>
          </a:p>
          <a:p>
            <a:pPr algn="ctr">
              <a:defRPr/>
            </a:pPr>
            <a:endParaRPr lang="es-ES_tradn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304800" y="0"/>
            <a:ext cx="4191000" cy="6019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sz="3600">
                <a:solidFill>
                  <a:schemeClr val="tx2"/>
                </a:solidFill>
              </a:rPr>
              <a:t>Ciencia Tradicional Newtoniana</a:t>
            </a:r>
            <a:r>
              <a:rPr lang="es-ES_tradnl"/>
              <a:t> </a:t>
            </a:r>
          </a:p>
          <a:p>
            <a:pPr>
              <a:defRPr/>
            </a:pPr>
            <a:r>
              <a:rPr lang="es-ES_tradnl" sz="3200"/>
              <a:t>Todo proceso es determinado aisladamente por sus causas, esto es eventos pasados.</a:t>
            </a:r>
          </a:p>
          <a:p>
            <a:pPr>
              <a:defRPr/>
            </a:pPr>
            <a:r>
              <a:rPr lang="es-ES_tradnl" sz="3200"/>
              <a:t>Modelos lineales, mecanisticos</a:t>
            </a:r>
            <a:endParaRPr lang="es-ES_tradnl"/>
          </a:p>
          <a:p>
            <a:pPr>
              <a:defRPr/>
            </a:pPr>
            <a:endParaRPr lang="es-ES_tradnl"/>
          </a:p>
        </p:txBody>
      </p:sp>
      <p:sp>
        <p:nvSpPr>
          <p:cNvPr id="14336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0"/>
            <a:ext cx="4495800" cy="6629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s-ES_tradnl" sz="3600">
                <a:solidFill>
                  <a:schemeClr val="tx2"/>
                </a:solidFill>
              </a:rPr>
              <a:t>Cibernética</a:t>
            </a:r>
            <a:endParaRPr lang="es-ES_tradnl" sz="3600"/>
          </a:p>
          <a:p>
            <a:pPr>
              <a:defRPr/>
            </a:pPr>
            <a:r>
              <a:rPr lang="es-ES_tradnl" sz="3200"/>
              <a:t>Procesos son resultado de la interacción de los componentes y el ambiente, esto es orientados a eventos futuros que aún no existen</a:t>
            </a:r>
            <a:r>
              <a:rPr lang="es-ES_tradnl"/>
              <a:t> </a:t>
            </a:r>
          </a:p>
          <a:p>
            <a:pPr>
              <a:defRPr/>
            </a:pPr>
            <a:r>
              <a:rPr lang="es-ES_tradnl" sz="3200"/>
              <a:t>Modelos no lineales, mecanismos circulares donde las causas (pasado) igualan a los efectos(futuro).</a:t>
            </a:r>
            <a:endParaRPr lang="es-ES_tradnl"/>
          </a:p>
          <a:p>
            <a:pPr>
              <a:defRPr/>
            </a:pPr>
            <a:endParaRPr lang="es-ES_tradn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Cibernética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Se asocia con la modelación de sistemas en los cuales un controlador compara que sucede en el tiempo t, 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</a:t>
            </a:r>
            <a:r>
              <a:rPr lang="es-ES_tradnl" b="1" i="1" baseline="-2500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s-ES_tradnl"/>
              <a:t> </a:t>
            </a:r>
            <a:r>
              <a:rPr lang="es-ES_tradnl" baseline="-25000"/>
              <a:t> </a:t>
            </a:r>
            <a:r>
              <a:rPr lang="es-ES_tradnl"/>
              <a:t>con algún estándar de lo que debería suceder en t, 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</a:t>
            </a:r>
            <a:r>
              <a:rPr lang="es-ES_tradnl" b="1" i="1" baseline="-2500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s-ES_tradnl"/>
              <a:t>.</a:t>
            </a:r>
          </a:p>
          <a:p>
            <a:pPr>
              <a:defRPr/>
            </a:pPr>
            <a:r>
              <a:rPr lang="es-ES_tradnl"/>
              <a:t>La diferencia o error entre 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</a:t>
            </a:r>
            <a:r>
              <a:rPr lang="es-ES_tradnl" b="1" i="1" baseline="-2500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= </a:t>
            </a:r>
            <a:r>
              <a:rPr lang="es-ES_tradnl" b="1" i="1" baseline="-2500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s-ES_tradnl" b="1" i="1">
                <a:solidFill>
                  <a:schemeClr val="tx2"/>
                </a:solidFill>
              </a:rPr>
              <a:t> - 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</a:t>
            </a:r>
            <a:r>
              <a:rPr lang="es-ES_tradnl" b="1" i="1" baseline="-2500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s-ES_tradnl" baseline="-25000">
                <a:sym typeface="Symbol" pitchFamily="18" charset="2"/>
              </a:rPr>
              <a:t> </a:t>
            </a:r>
            <a:r>
              <a:rPr lang="es-ES_tradnl">
                <a:sym typeface="Symbol" pitchFamily="18" charset="2"/>
              </a:rPr>
              <a:t>suministra información al controlador para ejecutar la acción</a:t>
            </a:r>
            <a:r>
              <a:rPr lang="es-ES_tradnl" b="1" i="1">
                <a:sym typeface="Symbol" pitchFamily="18" charset="2"/>
              </a:rPr>
              <a:t> 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y, </a:t>
            </a:r>
            <a:r>
              <a:rPr lang="es-ES_tradnl">
                <a:sym typeface="Symbol" pitchFamily="18" charset="2"/>
              </a:rPr>
              <a:t>la cual puede ser tomada solamente después de un tiempo, </a:t>
            </a:r>
            <a:r>
              <a:rPr lang="es-ES_tradnl">
                <a:solidFill>
                  <a:schemeClr val="tx2"/>
                </a:solidFill>
                <a:sym typeface="Symbol" pitchFamily="18" charset="2"/>
              </a:rPr>
              <a:t>t+k</a:t>
            </a:r>
            <a:r>
              <a:rPr lang="es-ES_tradnl">
                <a:sym typeface="Symbol" pitchFamily="18" charset="2"/>
              </a:rPr>
              <a:t> </a:t>
            </a:r>
            <a:endParaRPr lang="es-ES_tradnl" baseline="-2500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Cibernética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La ecuación </a:t>
            </a:r>
            <a:r>
              <a:rPr lang="es-ES_tradnl" b="1" i="1">
                <a:solidFill>
                  <a:schemeClr val="tx2"/>
                </a:solidFill>
              </a:rPr>
              <a:t>y</a:t>
            </a:r>
            <a:r>
              <a:rPr lang="es-ES_tradnl" b="1" i="1" baseline="-25000">
                <a:solidFill>
                  <a:schemeClr val="tx2"/>
                </a:solidFill>
              </a:rPr>
              <a:t>t+k</a:t>
            </a:r>
            <a:r>
              <a:rPr lang="es-ES_tradnl" b="1" i="1">
                <a:solidFill>
                  <a:schemeClr val="tx2"/>
                </a:solidFill>
              </a:rPr>
              <a:t>=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(</a:t>
            </a:r>
            <a:r>
              <a:rPr lang="es-ES_tradnl" b="1" i="1" baseline="-2500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)=  (</a:t>
            </a:r>
            <a:r>
              <a:rPr lang="es-ES_tradnl" b="1" i="1" baseline="-2500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s-ES_tradnl" b="1" i="1">
                <a:solidFill>
                  <a:schemeClr val="tx2"/>
                </a:solidFill>
              </a:rPr>
              <a:t> - 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</a:t>
            </a:r>
            <a:r>
              <a:rPr lang="es-ES_tradnl" b="1" i="1" baseline="-2500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)</a:t>
            </a:r>
            <a:r>
              <a:rPr lang="es-ES_tradnl" baseline="-25000">
                <a:sym typeface="Symbol" pitchFamily="18" charset="2"/>
              </a:rPr>
              <a:t> </a:t>
            </a:r>
            <a:r>
              <a:rPr lang="es-ES_tradnl">
                <a:sym typeface="Symbol" pitchFamily="18" charset="2"/>
              </a:rPr>
              <a:t>, por los tanto expresa los elementos de un modelo de control pero no describe los procedimientos de control.</a:t>
            </a:r>
          </a:p>
          <a:p>
            <a:pPr>
              <a:defRPr/>
            </a:pPr>
            <a:r>
              <a:rPr lang="es-ES_tradnl">
                <a:sym typeface="Symbol" pitchFamily="18" charset="2"/>
              </a:rPr>
              <a:t>Solo cuando la función 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(</a:t>
            </a:r>
            <a:r>
              <a:rPr lang="es-ES_tradnl" b="1" i="1" baseline="-25000">
                <a:solidFill>
                  <a:schemeClr val="tx2"/>
                </a:solidFill>
                <a:sym typeface="Symbol" pitchFamily="18" charset="2"/>
              </a:rPr>
              <a:t>t</a:t>
            </a:r>
            <a:r>
              <a:rPr lang="es-ES_tradnl" b="1" i="1">
                <a:solidFill>
                  <a:schemeClr val="tx2"/>
                </a:solidFill>
                <a:sym typeface="Symbol" pitchFamily="18" charset="2"/>
              </a:rPr>
              <a:t>) </a:t>
            </a:r>
            <a:r>
              <a:rPr lang="es-ES_tradnl">
                <a:sym typeface="Symbol" pitchFamily="18" charset="2"/>
              </a:rPr>
              <a:t>es explicada puede comprenderse el control del sistema</a:t>
            </a:r>
            <a:endParaRPr lang="es-ES_tradnl" b="1" i="1">
              <a:solidFill>
                <a:schemeClr val="tx2"/>
              </a:solidFill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_tradnl"/>
              <a:t>Elementos básicos de un sistema cibernético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_tradnl" sz="3600"/>
              <a:t>Sistema</a:t>
            </a:r>
          </a:p>
          <a:p>
            <a:pPr>
              <a:defRPr/>
            </a:pPr>
            <a:r>
              <a:rPr lang="es-ES_tradnl" sz="3600"/>
              <a:t>Retro-alimentación </a:t>
            </a:r>
          </a:p>
          <a:p>
            <a:pPr>
              <a:defRPr/>
            </a:pPr>
            <a:r>
              <a:rPr lang="es-ES_tradnl" sz="3600"/>
              <a:t>Proceso</a:t>
            </a:r>
          </a:p>
          <a:p>
            <a:pPr>
              <a:defRPr/>
            </a:pPr>
            <a:r>
              <a:rPr lang="es-ES_tradnl" sz="3600"/>
              <a:t>Control</a:t>
            </a:r>
          </a:p>
          <a:p>
            <a:pPr>
              <a:defRPr/>
            </a:pPr>
            <a:r>
              <a:rPr lang="es-ES_tradnl" sz="3600"/>
              <a:t>Homeostasis</a:t>
            </a:r>
            <a:endParaRPr lang="es-ES_tradnl"/>
          </a:p>
          <a:p>
            <a:pPr>
              <a:defRPr/>
            </a:pPr>
            <a:endParaRPr lang="es-ES_tradnl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Retroalimentación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429000" y="1828800"/>
            <a:ext cx="2514600" cy="9906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962400" y="2057400"/>
            <a:ext cx="1371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/>
              <a:t>Sistema</a:t>
            </a:r>
            <a:endParaRPr lang="es-ES_tradnl" sz="2400" dirty="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1828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/>
              <a:t>Entradas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10400" y="2057400"/>
            <a:ext cx="1371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/>
              <a:t>Salidas</a:t>
            </a:r>
            <a:endParaRPr lang="es-ES_tradnl" sz="2800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2362200" y="2286000"/>
            <a:ext cx="1066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5943600" y="2286000"/>
            <a:ext cx="1066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762000" y="3200400"/>
            <a:ext cx="6477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962400" y="2819400"/>
            <a:ext cx="1371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Tiempo</a:t>
            </a:r>
            <a:endParaRPr lang="es-ES_tradnl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762000" y="3352800"/>
            <a:ext cx="990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Antes</a:t>
            </a:r>
            <a:endParaRPr lang="es-ES_tradnl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7010400" y="3276600"/>
            <a:ext cx="152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chemeClr val="tx2"/>
                </a:solidFill>
              </a:rPr>
              <a:t>Después</a:t>
            </a:r>
            <a:endParaRPr lang="es-ES_tradnl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429000" y="4724400"/>
            <a:ext cx="2514600" cy="9906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995936" y="4941168"/>
            <a:ext cx="1371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/>
              <a:t>Sistema</a:t>
            </a:r>
            <a:endParaRPr lang="es-ES_tradnl" sz="2400" dirty="0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85800" y="4953000"/>
            <a:ext cx="1828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/>
              <a:t>Entradas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7010400" y="4953000"/>
            <a:ext cx="1371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/>
              <a:t>Salidas</a:t>
            </a:r>
            <a:endParaRPr lang="es-ES_tradnl" sz="2800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2362200" y="5181600"/>
            <a:ext cx="1066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5943600" y="5181600"/>
            <a:ext cx="1066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6324600" y="4419600"/>
            <a:ext cx="0" cy="762000"/>
          </a:xfrm>
          <a:prstGeom prst="line">
            <a:avLst/>
          </a:prstGeom>
          <a:noFill/>
          <a:ln w="57150">
            <a:solidFill>
              <a:srgbClr val="49FE4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>
            <a:off x="2819400" y="4419600"/>
            <a:ext cx="3505200" cy="0"/>
          </a:xfrm>
          <a:prstGeom prst="line">
            <a:avLst/>
          </a:prstGeom>
          <a:noFill/>
          <a:ln w="57150">
            <a:solidFill>
              <a:srgbClr val="49FE4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2819400" y="4419600"/>
            <a:ext cx="0" cy="762000"/>
          </a:xfrm>
          <a:prstGeom prst="line">
            <a:avLst/>
          </a:prstGeom>
          <a:noFill/>
          <a:ln w="57150">
            <a:solidFill>
              <a:srgbClr val="49FE4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3352800" y="3962400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Retroalimentación</a:t>
            </a:r>
            <a:endParaRPr lang="es-ES_tradnl"/>
          </a:p>
        </p:txBody>
      </p:sp>
      <p:sp>
        <p:nvSpPr>
          <p:cNvPr id="49175" name="Text Box 23"/>
          <p:cNvSpPr txBox="1">
            <a:spLocks noChangeArrowheads="1"/>
          </p:cNvSpPr>
          <p:nvPr/>
        </p:nvSpPr>
        <p:spPr bwMode="auto">
          <a:xfrm>
            <a:off x="0" y="5943600"/>
            <a:ext cx="91440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600" b="1" dirty="0"/>
              <a:t>La información sobre el resultado de las transformaciones ocurridas retroalimenta las</a:t>
            </a:r>
          </a:p>
          <a:p>
            <a:r>
              <a:rPr lang="es-ES_tradnl" sz="1600" b="1" dirty="0"/>
              <a:t>entradas del sistema</a:t>
            </a:r>
            <a:endParaRPr lang="es-ES_tradnl" sz="1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s-ES_tradnl" sz="3600"/>
              <a:t>Retroalimentación positiva</a:t>
            </a:r>
            <a:endParaRPr lang="es-ES_tradnl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7200" y="838200"/>
            <a:ext cx="8686800" cy="4035425"/>
            <a:chOff x="672" y="672"/>
            <a:chExt cx="4800" cy="2815"/>
          </a:xfrm>
        </p:grpSpPr>
        <p:sp>
          <p:nvSpPr>
            <p:cNvPr id="50182" name="Line 4"/>
            <p:cNvSpPr>
              <a:spLocks noChangeShapeType="1"/>
            </p:cNvSpPr>
            <p:nvPr/>
          </p:nvSpPr>
          <p:spPr bwMode="auto">
            <a:xfrm>
              <a:off x="672" y="3072"/>
              <a:ext cx="460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0183" name="Line 6"/>
            <p:cNvSpPr>
              <a:spLocks noChangeShapeType="1"/>
            </p:cNvSpPr>
            <p:nvPr/>
          </p:nvSpPr>
          <p:spPr bwMode="auto">
            <a:xfrm flipV="1">
              <a:off x="672" y="864"/>
              <a:ext cx="0" cy="220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0184" name="Arc 7"/>
            <p:cNvSpPr>
              <a:spLocks/>
            </p:cNvSpPr>
            <p:nvPr/>
          </p:nvSpPr>
          <p:spPr bwMode="auto">
            <a:xfrm>
              <a:off x="672" y="1968"/>
              <a:ext cx="2880" cy="960"/>
            </a:xfrm>
            <a:custGeom>
              <a:avLst/>
              <a:gdLst>
                <a:gd name="T0" fmla="*/ 0 w 21600"/>
                <a:gd name="T1" fmla="*/ 0 h 21600"/>
                <a:gd name="T2" fmla="*/ 2880 w 21600"/>
                <a:gd name="T3" fmla="*/ 960 h 21600"/>
                <a:gd name="T4" fmla="*/ 0 w 21600"/>
                <a:gd name="T5" fmla="*/ 96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/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50185" name="Arc 8"/>
            <p:cNvSpPr>
              <a:spLocks/>
            </p:cNvSpPr>
            <p:nvPr/>
          </p:nvSpPr>
          <p:spPr bwMode="auto">
            <a:xfrm rot="21532658" flipV="1">
              <a:off x="672" y="1008"/>
              <a:ext cx="2880" cy="960"/>
            </a:xfrm>
            <a:custGeom>
              <a:avLst/>
              <a:gdLst>
                <a:gd name="T0" fmla="*/ 0 w 21600"/>
                <a:gd name="T1" fmla="*/ 0 h 21600"/>
                <a:gd name="T2" fmla="*/ 2880 w 21600"/>
                <a:gd name="T3" fmla="*/ 960 h 21600"/>
                <a:gd name="T4" fmla="*/ 0 w 21600"/>
                <a:gd name="T5" fmla="*/ 96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rot="10800000" wrap="none" anchor="ctr"/>
            <a:lstStyle/>
            <a:p>
              <a:pPr algn="ctr"/>
              <a:endParaRPr lang="es-ES">
                <a:solidFill>
                  <a:schemeClr val="tx2"/>
                </a:solidFill>
              </a:endParaRPr>
            </a:p>
          </p:txBody>
        </p:sp>
        <p:sp>
          <p:nvSpPr>
            <p:cNvPr id="50186" name="Text Box 9"/>
            <p:cNvSpPr txBox="1">
              <a:spLocks noChangeArrowheads="1"/>
            </p:cNvSpPr>
            <p:nvPr/>
          </p:nvSpPr>
          <p:spPr bwMode="auto">
            <a:xfrm>
              <a:off x="3552" y="672"/>
              <a:ext cx="960" cy="3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1"/>
                <a:t>Explosión</a:t>
              </a:r>
              <a:endParaRPr lang="es-ES_tradnl"/>
            </a:p>
          </p:txBody>
        </p:sp>
        <p:sp>
          <p:nvSpPr>
            <p:cNvPr id="50187" name="Text Box 10"/>
            <p:cNvSpPr txBox="1">
              <a:spLocks noChangeArrowheads="1"/>
            </p:cNvSpPr>
            <p:nvPr/>
          </p:nvSpPr>
          <p:spPr bwMode="auto">
            <a:xfrm>
              <a:off x="2064" y="1824"/>
              <a:ext cx="2784" cy="3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1">
                  <a:solidFill>
                    <a:schemeClr val="tx2"/>
                  </a:solidFill>
                </a:rPr>
                <a:t>No hay situaciones intermedias</a:t>
              </a:r>
              <a:endParaRPr lang="es-ES_tradnl" b="1"/>
            </a:p>
          </p:txBody>
        </p:sp>
        <p:sp>
          <p:nvSpPr>
            <p:cNvPr id="50188" name="Text Box 11"/>
            <p:cNvSpPr txBox="1">
              <a:spLocks noChangeArrowheads="1"/>
            </p:cNvSpPr>
            <p:nvPr/>
          </p:nvSpPr>
          <p:spPr bwMode="auto">
            <a:xfrm>
              <a:off x="3600" y="2784"/>
              <a:ext cx="1440" cy="3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1"/>
                <a:t>Bloqueo</a:t>
              </a:r>
              <a:endParaRPr lang="es-ES_tradnl"/>
            </a:p>
          </p:txBody>
        </p:sp>
        <p:sp>
          <p:nvSpPr>
            <p:cNvPr id="50189" name="Text Box 12"/>
            <p:cNvSpPr txBox="1">
              <a:spLocks noChangeArrowheads="1"/>
            </p:cNvSpPr>
            <p:nvPr/>
          </p:nvSpPr>
          <p:spPr bwMode="auto">
            <a:xfrm>
              <a:off x="4272" y="3168"/>
              <a:ext cx="1200" cy="31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1"/>
                <a:t>Tiempo</a:t>
              </a:r>
              <a:endParaRPr lang="es-ES_tradnl"/>
            </a:p>
          </p:txBody>
        </p:sp>
        <p:sp>
          <p:nvSpPr>
            <p:cNvPr id="50190" name="Text Box 13"/>
            <p:cNvSpPr txBox="1">
              <a:spLocks noChangeArrowheads="1"/>
            </p:cNvSpPr>
            <p:nvPr/>
          </p:nvSpPr>
          <p:spPr bwMode="auto">
            <a:xfrm>
              <a:off x="720" y="2160"/>
              <a:ext cx="1392" cy="5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1"/>
                <a:t>Situación al comienzo</a:t>
              </a:r>
              <a:endParaRPr lang="es-ES_tradnl"/>
            </a:p>
          </p:txBody>
        </p:sp>
      </p:grpSp>
      <p:sp>
        <p:nvSpPr>
          <p:cNvPr id="50180" name="Text Box 14"/>
          <p:cNvSpPr txBox="1">
            <a:spLocks noChangeArrowheads="1"/>
          </p:cNvSpPr>
          <p:nvPr/>
        </p:nvSpPr>
        <p:spPr bwMode="auto">
          <a:xfrm>
            <a:off x="0" y="4940300"/>
            <a:ext cx="91440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Ocurre cuando los nuevos datos aceleran la transformación en la misma dirección que los resultados precedentes. Los efectos son acumulativos. La retro-alimentación positiva lleva a un comportamiento divergente: expansión indefinida o bloqueo total de las actividades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4"/>
          <p:cNvSpPr>
            <a:spLocks noChangeArrowheads="1"/>
          </p:cNvSpPr>
          <p:nvPr/>
        </p:nvSpPr>
        <p:spPr bwMode="auto">
          <a:xfrm>
            <a:off x="2819400" y="1295400"/>
            <a:ext cx="2743200" cy="5105400"/>
          </a:xfrm>
          <a:prstGeom prst="rect">
            <a:avLst/>
          </a:prstGeom>
          <a:solidFill>
            <a:srgbClr val="33CCCC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s-ES_tradnl" sz="3600"/>
              <a:t>Ejemplos de retro-alimentación positiva</a:t>
            </a:r>
            <a:endParaRPr lang="es-ES_tradnl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0" y="914400"/>
            <a:ext cx="2743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/>
              <a:t>Capital a interés compuesto</a:t>
            </a:r>
            <a:endParaRPr lang="es-ES_tradnl"/>
          </a:p>
        </p:txBody>
      </p:sp>
      <p:sp>
        <p:nvSpPr>
          <p:cNvPr id="51205" name="AutoShape 8"/>
          <p:cNvSpPr>
            <a:spLocks noChangeArrowheads="1"/>
          </p:cNvSpPr>
          <p:nvPr/>
        </p:nvSpPr>
        <p:spPr bwMode="auto">
          <a:xfrm>
            <a:off x="838200" y="2514600"/>
            <a:ext cx="1828800" cy="1066800"/>
          </a:xfrm>
          <a:prstGeom prst="curvedDown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06" name="AutoShape 9"/>
          <p:cNvSpPr>
            <a:spLocks noChangeArrowheads="1"/>
          </p:cNvSpPr>
          <p:nvPr/>
        </p:nvSpPr>
        <p:spPr bwMode="auto">
          <a:xfrm flipH="1">
            <a:off x="685800" y="4114800"/>
            <a:ext cx="1828800" cy="1219200"/>
          </a:xfrm>
          <a:prstGeom prst="curvedUp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07" name="Text Box 10"/>
          <p:cNvSpPr txBox="1">
            <a:spLocks noChangeArrowheads="1"/>
          </p:cNvSpPr>
          <p:nvPr/>
        </p:nvSpPr>
        <p:spPr bwMode="auto">
          <a:xfrm>
            <a:off x="228600" y="358140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Interés</a:t>
            </a:r>
            <a:endParaRPr lang="es-ES_tradnl"/>
          </a:p>
        </p:txBody>
      </p:sp>
      <p:sp>
        <p:nvSpPr>
          <p:cNvPr id="51208" name="Text Box 11"/>
          <p:cNvSpPr txBox="1">
            <a:spLocks noChangeArrowheads="1"/>
          </p:cNvSpPr>
          <p:nvPr/>
        </p:nvSpPr>
        <p:spPr bwMode="auto">
          <a:xfrm>
            <a:off x="1752600" y="35814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Capital</a:t>
            </a:r>
          </a:p>
        </p:txBody>
      </p:sp>
      <p:sp>
        <p:nvSpPr>
          <p:cNvPr id="51209" name="Line 12"/>
          <p:cNvSpPr>
            <a:spLocks noChangeShapeType="1"/>
          </p:cNvSpPr>
          <p:nvPr/>
        </p:nvSpPr>
        <p:spPr bwMode="auto">
          <a:xfrm>
            <a:off x="381000" y="2971800"/>
            <a:ext cx="304800" cy="685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1210" name="Text Box 13"/>
          <p:cNvSpPr txBox="1">
            <a:spLocks noChangeArrowheads="1"/>
          </p:cNvSpPr>
          <p:nvPr/>
        </p:nvSpPr>
        <p:spPr bwMode="auto">
          <a:xfrm>
            <a:off x="0" y="2209800"/>
            <a:ext cx="13716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Tasa de interés</a:t>
            </a:r>
            <a:endParaRPr lang="es-ES_tradnl"/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1371600" y="3581400"/>
            <a:ext cx="457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endParaRPr lang="es-ES_tradnl"/>
          </a:p>
        </p:txBody>
      </p:sp>
      <p:sp>
        <p:nvSpPr>
          <p:cNvPr id="51212" name="AutoShape 22"/>
          <p:cNvSpPr>
            <a:spLocks noChangeArrowheads="1"/>
          </p:cNvSpPr>
          <p:nvPr/>
        </p:nvSpPr>
        <p:spPr bwMode="auto">
          <a:xfrm>
            <a:off x="6629400" y="2514600"/>
            <a:ext cx="1828800" cy="1066800"/>
          </a:xfrm>
          <a:prstGeom prst="curvedDown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13" name="AutoShape 23"/>
          <p:cNvSpPr>
            <a:spLocks noChangeArrowheads="1"/>
          </p:cNvSpPr>
          <p:nvPr/>
        </p:nvSpPr>
        <p:spPr bwMode="auto">
          <a:xfrm flipH="1">
            <a:off x="6477000" y="4114800"/>
            <a:ext cx="1828800" cy="1219200"/>
          </a:xfrm>
          <a:prstGeom prst="curvedUp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14" name="Text Box 24"/>
          <p:cNvSpPr txBox="1">
            <a:spLocks noChangeArrowheads="1"/>
          </p:cNvSpPr>
          <p:nvPr/>
        </p:nvSpPr>
        <p:spPr bwMode="auto">
          <a:xfrm>
            <a:off x="5562600" y="3505200"/>
            <a:ext cx="1905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Nacimientos anuales</a:t>
            </a:r>
            <a:endParaRPr lang="es-ES_tradnl"/>
          </a:p>
        </p:txBody>
      </p:sp>
      <p:sp>
        <p:nvSpPr>
          <p:cNvPr id="51215" name="Text Box 25"/>
          <p:cNvSpPr txBox="1">
            <a:spLocks noChangeArrowheads="1"/>
          </p:cNvSpPr>
          <p:nvPr/>
        </p:nvSpPr>
        <p:spPr bwMode="auto">
          <a:xfrm>
            <a:off x="7543800" y="35814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Población</a:t>
            </a:r>
          </a:p>
        </p:txBody>
      </p:sp>
      <p:sp>
        <p:nvSpPr>
          <p:cNvPr id="51216" name="Line 26"/>
          <p:cNvSpPr>
            <a:spLocks noChangeShapeType="1"/>
          </p:cNvSpPr>
          <p:nvPr/>
        </p:nvSpPr>
        <p:spPr bwMode="auto">
          <a:xfrm>
            <a:off x="6172200" y="2971800"/>
            <a:ext cx="304800" cy="685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1217" name="Text Box 27"/>
          <p:cNvSpPr txBox="1">
            <a:spLocks noChangeArrowheads="1"/>
          </p:cNvSpPr>
          <p:nvPr/>
        </p:nvSpPr>
        <p:spPr bwMode="auto">
          <a:xfrm>
            <a:off x="5638800" y="2209800"/>
            <a:ext cx="1524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Tasa de Natalidad</a:t>
            </a:r>
            <a:endParaRPr lang="es-ES_tradnl"/>
          </a:p>
        </p:txBody>
      </p:sp>
      <p:sp>
        <p:nvSpPr>
          <p:cNvPr id="149532" name="Text Box 28"/>
          <p:cNvSpPr txBox="1">
            <a:spLocks noChangeArrowheads="1"/>
          </p:cNvSpPr>
          <p:nvPr/>
        </p:nvSpPr>
        <p:spPr bwMode="auto">
          <a:xfrm>
            <a:off x="7162800" y="3581400"/>
            <a:ext cx="457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endParaRPr lang="es-ES_tradnl"/>
          </a:p>
        </p:txBody>
      </p:sp>
      <p:sp>
        <p:nvSpPr>
          <p:cNvPr id="51219" name="Text Box 29"/>
          <p:cNvSpPr txBox="1">
            <a:spLocks noChangeArrowheads="1"/>
          </p:cNvSpPr>
          <p:nvPr/>
        </p:nvSpPr>
        <p:spPr bwMode="auto">
          <a:xfrm>
            <a:off x="6477000" y="914400"/>
            <a:ext cx="2362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/>
              <a:t>Aumento  Poblacional</a:t>
            </a:r>
            <a:endParaRPr lang="es-ES_tradnl"/>
          </a:p>
        </p:txBody>
      </p:sp>
      <p:sp>
        <p:nvSpPr>
          <p:cNvPr id="51220" name="AutoShape 35"/>
          <p:cNvSpPr>
            <a:spLocks noChangeArrowheads="1"/>
          </p:cNvSpPr>
          <p:nvPr/>
        </p:nvSpPr>
        <p:spPr bwMode="auto">
          <a:xfrm>
            <a:off x="3429000" y="2438400"/>
            <a:ext cx="1828800" cy="1066800"/>
          </a:xfrm>
          <a:prstGeom prst="curvedDownArrow">
            <a:avLst>
              <a:gd name="adj1" fmla="val 34286"/>
              <a:gd name="adj2" fmla="val 68571"/>
              <a:gd name="adj3" fmla="val 33333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21" name="AutoShape 36"/>
          <p:cNvSpPr>
            <a:spLocks noChangeArrowheads="1"/>
          </p:cNvSpPr>
          <p:nvPr/>
        </p:nvSpPr>
        <p:spPr bwMode="auto">
          <a:xfrm flipH="1">
            <a:off x="3276600" y="4038600"/>
            <a:ext cx="1828800" cy="1219200"/>
          </a:xfrm>
          <a:prstGeom prst="curvedUpArrow">
            <a:avLst>
              <a:gd name="adj1" fmla="val 30000"/>
              <a:gd name="adj2" fmla="val 60000"/>
              <a:gd name="adj3" fmla="val 33333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1222" name="Text Box 37"/>
          <p:cNvSpPr txBox="1">
            <a:spLocks noChangeArrowheads="1"/>
          </p:cNvSpPr>
          <p:nvPr/>
        </p:nvSpPr>
        <p:spPr bwMode="auto">
          <a:xfrm>
            <a:off x="2895600" y="35814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2805F9"/>
                </a:solidFill>
              </a:rPr>
              <a:t>Precios</a:t>
            </a:r>
            <a:endParaRPr lang="es-ES_tradnl">
              <a:solidFill>
                <a:srgbClr val="2805F9"/>
              </a:solidFill>
            </a:endParaRPr>
          </a:p>
        </p:txBody>
      </p:sp>
      <p:sp>
        <p:nvSpPr>
          <p:cNvPr id="149544" name="Text Box 40"/>
          <p:cNvSpPr txBox="1">
            <a:spLocks noChangeArrowheads="1"/>
          </p:cNvSpPr>
          <p:nvPr/>
        </p:nvSpPr>
        <p:spPr bwMode="auto">
          <a:xfrm>
            <a:off x="3962400" y="3505200"/>
            <a:ext cx="457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3200" b="1">
                <a:solidFill>
                  <a:srgbClr val="2805F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endParaRPr lang="es-ES_tradnl">
              <a:solidFill>
                <a:srgbClr val="2805F9"/>
              </a:solidFill>
            </a:endParaRPr>
          </a:p>
        </p:txBody>
      </p:sp>
      <p:sp>
        <p:nvSpPr>
          <p:cNvPr id="51224" name="Text Box 41"/>
          <p:cNvSpPr txBox="1">
            <a:spLocks noChangeArrowheads="1"/>
          </p:cNvSpPr>
          <p:nvPr/>
        </p:nvSpPr>
        <p:spPr bwMode="auto">
          <a:xfrm>
            <a:off x="4267200" y="3581400"/>
            <a:ext cx="1447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2805F9"/>
                </a:solidFill>
              </a:rPr>
              <a:t>Salarios</a:t>
            </a:r>
            <a:endParaRPr lang="es-ES_tradnl"/>
          </a:p>
        </p:txBody>
      </p:sp>
      <p:sp>
        <p:nvSpPr>
          <p:cNvPr id="51225" name="Text Box 42"/>
          <p:cNvSpPr txBox="1">
            <a:spLocks noChangeArrowheads="1"/>
          </p:cNvSpPr>
          <p:nvPr/>
        </p:nvSpPr>
        <p:spPr bwMode="auto">
          <a:xfrm>
            <a:off x="3505200" y="1676400"/>
            <a:ext cx="13716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b="1">
                <a:solidFill>
                  <a:srgbClr val="2805F9"/>
                </a:solidFill>
              </a:rPr>
              <a:t>Costo de Vida</a:t>
            </a:r>
            <a:endParaRPr lang="es-ES_tradnl"/>
          </a:p>
        </p:txBody>
      </p:sp>
      <p:sp>
        <p:nvSpPr>
          <p:cNvPr id="51226" name="Text Box 43"/>
          <p:cNvSpPr txBox="1">
            <a:spLocks noChangeArrowheads="1"/>
          </p:cNvSpPr>
          <p:nvPr/>
        </p:nvSpPr>
        <p:spPr bwMode="auto">
          <a:xfrm>
            <a:off x="3429000" y="5181600"/>
            <a:ext cx="1676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b="1">
                <a:solidFill>
                  <a:srgbClr val="2805F9"/>
                </a:solidFill>
              </a:rPr>
              <a:t>Costo de</a:t>
            </a:r>
            <a:r>
              <a:rPr lang="es-ES_tradnl" b="1"/>
              <a:t> </a:t>
            </a:r>
            <a:r>
              <a:rPr lang="es-ES_tradnl" b="1">
                <a:solidFill>
                  <a:srgbClr val="2805F9"/>
                </a:solidFill>
              </a:rPr>
              <a:t>Producción</a:t>
            </a:r>
            <a:endParaRPr lang="es-ES_tradnl"/>
          </a:p>
        </p:txBody>
      </p:sp>
      <p:sp>
        <p:nvSpPr>
          <p:cNvPr id="51227" name="Text Box 45"/>
          <p:cNvSpPr txBox="1">
            <a:spLocks noChangeArrowheads="1"/>
          </p:cNvSpPr>
          <p:nvPr/>
        </p:nvSpPr>
        <p:spPr bwMode="auto">
          <a:xfrm>
            <a:off x="3276600" y="838200"/>
            <a:ext cx="2133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/>
              <a:t>Inflación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s-ES_tradnl"/>
              <a:t>Retro-alimentación negativa</a:t>
            </a:r>
          </a:p>
        </p:txBody>
      </p:sp>
      <p:sp>
        <p:nvSpPr>
          <p:cNvPr id="52227" name="Line 5"/>
          <p:cNvSpPr>
            <a:spLocks noChangeShapeType="1"/>
          </p:cNvSpPr>
          <p:nvPr/>
        </p:nvSpPr>
        <p:spPr bwMode="auto">
          <a:xfrm>
            <a:off x="1524000" y="4572000"/>
            <a:ext cx="6934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2228" name="Line 6"/>
          <p:cNvSpPr>
            <a:spLocks noChangeShapeType="1"/>
          </p:cNvSpPr>
          <p:nvPr/>
        </p:nvSpPr>
        <p:spPr bwMode="auto">
          <a:xfrm flipV="1">
            <a:off x="1524000" y="1219200"/>
            <a:ext cx="0" cy="3352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438400" y="2133600"/>
            <a:ext cx="1219200" cy="990600"/>
            <a:chOff x="1536" y="1344"/>
            <a:chExt cx="768" cy="624"/>
          </a:xfrm>
        </p:grpSpPr>
        <p:sp>
          <p:nvSpPr>
            <p:cNvPr id="52254" name="Arc 8"/>
            <p:cNvSpPr>
              <a:spLocks/>
            </p:cNvSpPr>
            <p:nvPr/>
          </p:nvSpPr>
          <p:spPr bwMode="auto">
            <a:xfrm flipV="1">
              <a:off x="1536" y="1632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5" name="Arc 9"/>
            <p:cNvSpPr>
              <a:spLocks/>
            </p:cNvSpPr>
            <p:nvPr/>
          </p:nvSpPr>
          <p:spPr bwMode="auto">
            <a:xfrm>
              <a:off x="1536" y="1344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504950" y="1524000"/>
            <a:ext cx="935038" cy="2209800"/>
            <a:chOff x="948" y="960"/>
            <a:chExt cx="589" cy="1392"/>
          </a:xfrm>
        </p:grpSpPr>
        <p:sp>
          <p:nvSpPr>
            <p:cNvPr id="52252" name="Arc 7"/>
            <p:cNvSpPr>
              <a:spLocks/>
            </p:cNvSpPr>
            <p:nvPr/>
          </p:nvSpPr>
          <p:spPr bwMode="auto">
            <a:xfrm>
              <a:off x="960" y="960"/>
              <a:ext cx="576" cy="672"/>
            </a:xfrm>
            <a:custGeom>
              <a:avLst/>
              <a:gdLst>
                <a:gd name="T0" fmla="*/ 0 w 21600"/>
                <a:gd name="T1" fmla="*/ 0 h 21600"/>
                <a:gd name="T2" fmla="*/ 576 w 21600"/>
                <a:gd name="T3" fmla="*/ 672 h 21600"/>
                <a:gd name="T4" fmla="*/ 0 w 21600"/>
                <a:gd name="T5" fmla="*/ 67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3" name="Arc 10"/>
            <p:cNvSpPr>
              <a:spLocks/>
            </p:cNvSpPr>
            <p:nvPr/>
          </p:nvSpPr>
          <p:spPr bwMode="auto">
            <a:xfrm flipV="1">
              <a:off x="948" y="1632"/>
              <a:ext cx="589" cy="720"/>
            </a:xfrm>
            <a:custGeom>
              <a:avLst/>
              <a:gdLst>
                <a:gd name="T0" fmla="*/ 0 w 22078"/>
                <a:gd name="T1" fmla="*/ 0 h 21600"/>
                <a:gd name="T2" fmla="*/ 589 w 22078"/>
                <a:gd name="T3" fmla="*/ 720 h 21600"/>
                <a:gd name="T4" fmla="*/ 13 w 22078"/>
                <a:gd name="T5" fmla="*/ 720 h 21600"/>
                <a:gd name="T6" fmla="*/ 0 60000 65536"/>
                <a:gd name="T7" fmla="*/ 0 60000 65536"/>
                <a:gd name="T8" fmla="*/ 0 60000 65536"/>
                <a:gd name="T9" fmla="*/ 0 w 22078"/>
                <a:gd name="T10" fmla="*/ 0 h 21600"/>
                <a:gd name="T11" fmla="*/ 22078 w 220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78" h="21600" fill="none" extrusionOk="0">
                  <a:moveTo>
                    <a:pt x="0" y="5"/>
                  </a:moveTo>
                  <a:cubicBezTo>
                    <a:pt x="159" y="1"/>
                    <a:pt x="318" y="-1"/>
                    <a:pt x="478" y="0"/>
                  </a:cubicBezTo>
                  <a:cubicBezTo>
                    <a:pt x="12407" y="0"/>
                    <a:pt x="22078" y="9670"/>
                    <a:pt x="22078" y="21600"/>
                  </a:cubicBezTo>
                </a:path>
                <a:path w="22078" h="21600" stroke="0" extrusionOk="0">
                  <a:moveTo>
                    <a:pt x="0" y="5"/>
                  </a:moveTo>
                  <a:cubicBezTo>
                    <a:pt x="159" y="1"/>
                    <a:pt x="318" y="-1"/>
                    <a:pt x="478" y="0"/>
                  </a:cubicBezTo>
                  <a:cubicBezTo>
                    <a:pt x="12407" y="0"/>
                    <a:pt x="22078" y="9670"/>
                    <a:pt x="22078" y="21600"/>
                  </a:cubicBezTo>
                  <a:lnTo>
                    <a:pt x="478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657600" y="2286000"/>
            <a:ext cx="1219200" cy="685800"/>
            <a:chOff x="2304" y="1344"/>
            <a:chExt cx="768" cy="624"/>
          </a:xfrm>
        </p:grpSpPr>
        <p:sp>
          <p:nvSpPr>
            <p:cNvPr id="52250" name="Arc 11"/>
            <p:cNvSpPr>
              <a:spLocks/>
            </p:cNvSpPr>
            <p:nvPr/>
          </p:nvSpPr>
          <p:spPr bwMode="auto">
            <a:xfrm flipV="1">
              <a:off x="2304" y="1632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1" name="Arc 12"/>
            <p:cNvSpPr>
              <a:spLocks/>
            </p:cNvSpPr>
            <p:nvPr/>
          </p:nvSpPr>
          <p:spPr bwMode="auto">
            <a:xfrm>
              <a:off x="2304" y="1344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876800" y="2438400"/>
            <a:ext cx="838200" cy="381000"/>
            <a:chOff x="2304" y="1344"/>
            <a:chExt cx="768" cy="624"/>
          </a:xfrm>
        </p:grpSpPr>
        <p:sp>
          <p:nvSpPr>
            <p:cNvPr id="52248" name="Arc 15"/>
            <p:cNvSpPr>
              <a:spLocks/>
            </p:cNvSpPr>
            <p:nvPr/>
          </p:nvSpPr>
          <p:spPr bwMode="auto">
            <a:xfrm flipV="1">
              <a:off x="2304" y="1632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9" name="Arc 16"/>
            <p:cNvSpPr>
              <a:spLocks/>
            </p:cNvSpPr>
            <p:nvPr/>
          </p:nvSpPr>
          <p:spPr bwMode="auto">
            <a:xfrm>
              <a:off x="2304" y="1344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5715000" y="2514600"/>
            <a:ext cx="609600" cy="228600"/>
            <a:chOff x="2304" y="1344"/>
            <a:chExt cx="768" cy="624"/>
          </a:xfrm>
        </p:grpSpPr>
        <p:sp>
          <p:nvSpPr>
            <p:cNvPr id="52246" name="Arc 18"/>
            <p:cNvSpPr>
              <a:spLocks/>
            </p:cNvSpPr>
            <p:nvPr/>
          </p:nvSpPr>
          <p:spPr bwMode="auto">
            <a:xfrm flipV="1">
              <a:off x="2304" y="1632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7" name="Arc 19"/>
            <p:cNvSpPr>
              <a:spLocks/>
            </p:cNvSpPr>
            <p:nvPr/>
          </p:nvSpPr>
          <p:spPr bwMode="auto">
            <a:xfrm>
              <a:off x="2304" y="1344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324600" y="2590800"/>
            <a:ext cx="457200" cy="76200"/>
            <a:chOff x="2304" y="1344"/>
            <a:chExt cx="768" cy="624"/>
          </a:xfrm>
        </p:grpSpPr>
        <p:sp>
          <p:nvSpPr>
            <p:cNvPr id="52244" name="Arc 21"/>
            <p:cNvSpPr>
              <a:spLocks/>
            </p:cNvSpPr>
            <p:nvPr/>
          </p:nvSpPr>
          <p:spPr bwMode="auto">
            <a:xfrm flipV="1">
              <a:off x="2304" y="1632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5" name="Arc 22"/>
            <p:cNvSpPr>
              <a:spLocks/>
            </p:cNvSpPr>
            <p:nvPr/>
          </p:nvSpPr>
          <p:spPr bwMode="auto">
            <a:xfrm>
              <a:off x="2304" y="1344"/>
              <a:ext cx="768" cy="336"/>
            </a:xfrm>
            <a:custGeom>
              <a:avLst/>
              <a:gdLst>
                <a:gd name="T0" fmla="*/ 2 w 43200"/>
                <a:gd name="T1" fmla="*/ 336 h 23648"/>
                <a:gd name="T2" fmla="*/ 768 w 43200"/>
                <a:gd name="T3" fmla="*/ 307 h 23648"/>
                <a:gd name="T4" fmla="*/ 384 w 43200"/>
                <a:gd name="T5" fmla="*/ 307 h 2364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8"/>
                <a:gd name="T11" fmla="*/ 43200 w 43200"/>
                <a:gd name="T12" fmla="*/ 23648 h 23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8" fill="none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3648" stroke="0" extrusionOk="0">
                  <a:moveTo>
                    <a:pt x="97" y="23647"/>
                  </a:moveTo>
                  <a:cubicBezTo>
                    <a:pt x="32" y="22967"/>
                    <a:pt x="0" y="2228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2235" name="Line 23"/>
          <p:cNvSpPr>
            <a:spLocks noChangeShapeType="1"/>
          </p:cNvSpPr>
          <p:nvPr/>
        </p:nvSpPr>
        <p:spPr bwMode="auto">
          <a:xfrm>
            <a:off x="1524000" y="2628900"/>
            <a:ext cx="5791200" cy="0"/>
          </a:xfrm>
          <a:prstGeom prst="line">
            <a:avLst/>
          </a:prstGeom>
          <a:noFill/>
          <a:ln w="38100">
            <a:solidFill>
              <a:srgbClr val="F74B47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2236" name="Text Box 26"/>
          <p:cNvSpPr txBox="1">
            <a:spLocks noChangeArrowheads="1"/>
          </p:cNvSpPr>
          <p:nvPr/>
        </p:nvSpPr>
        <p:spPr bwMode="auto">
          <a:xfrm>
            <a:off x="0" y="2362200"/>
            <a:ext cx="1981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Equilibrio</a:t>
            </a:r>
            <a:endParaRPr lang="es-ES_tradnl"/>
          </a:p>
        </p:txBody>
      </p:sp>
      <p:sp>
        <p:nvSpPr>
          <p:cNvPr id="52237" name="Text Box 27"/>
          <p:cNvSpPr txBox="1">
            <a:spLocks noChangeArrowheads="1"/>
          </p:cNvSpPr>
          <p:nvPr/>
        </p:nvSpPr>
        <p:spPr bwMode="auto">
          <a:xfrm>
            <a:off x="0" y="3429000"/>
            <a:ext cx="1447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Situación inicial</a:t>
            </a:r>
            <a:endParaRPr lang="es-ES_tradnl"/>
          </a:p>
        </p:txBody>
      </p:sp>
      <p:sp>
        <p:nvSpPr>
          <p:cNvPr id="52238" name="Text Box 28"/>
          <p:cNvSpPr txBox="1">
            <a:spLocks noChangeArrowheads="1"/>
          </p:cNvSpPr>
          <p:nvPr/>
        </p:nvSpPr>
        <p:spPr bwMode="auto">
          <a:xfrm>
            <a:off x="0" y="1143000"/>
            <a:ext cx="1447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Situación inicial</a:t>
            </a:r>
            <a:endParaRPr lang="es-ES_tradnl"/>
          </a:p>
        </p:txBody>
      </p:sp>
      <p:sp>
        <p:nvSpPr>
          <p:cNvPr id="52239" name="Text Box 29"/>
          <p:cNvSpPr txBox="1">
            <a:spLocks noChangeArrowheads="1"/>
          </p:cNvSpPr>
          <p:nvPr/>
        </p:nvSpPr>
        <p:spPr bwMode="auto">
          <a:xfrm>
            <a:off x="7391400" y="2362200"/>
            <a:ext cx="1371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Objetivo</a:t>
            </a:r>
            <a:endParaRPr lang="es-ES_tradnl"/>
          </a:p>
        </p:txBody>
      </p:sp>
      <p:sp>
        <p:nvSpPr>
          <p:cNvPr id="52240" name="Text Box 30"/>
          <p:cNvSpPr txBox="1">
            <a:spLocks noChangeArrowheads="1"/>
          </p:cNvSpPr>
          <p:nvPr/>
        </p:nvSpPr>
        <p:spPr bwMode="auto">
          <a:xfrm>
            <a:off x="6477000" y="4572000"/>
            <a:ext cx="2057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Tiempo</a:t>
            </a:r>
            <a:endParaRPr lang="es-ES_tradnl"/>
          </a:p>
        </p:txBody>
      </p:sp>
      <p:sp>
        <p:nvSpPr>
          <p:cNvPr id="52241" name="Text Box 31"/>
          <p:cNvSpPr txBox="1">
            <a:spLocks noChangeArrowheads="1"/>
          </p:cNvSpPr>
          <p:nvPr/>
        </p:nvSpPr>
        <p:spPr bwMode="auto">
          <a:xfrm>
            <a:off x="914400" y="4953000"/>
            <a:ext cx="7620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/>
              <a:t>Mantenimiento del equilibrio y convergencia</a:t>
            </a:r>
          </a:p>
        </p:txBody>
      </p:sp>
      <p:sp>
        <p:nvSpPr>
          <p:cNvPr id="52242" name="Text Box 32"/>
          <p:cNvSpPr txBox="1">
            <a:spLocks noChangeArrowheads="1"/>
          </p:cNvSpPr>
          <p:nvPr/>
        </p:nvSpPr>
        <p:spPr bwMode="auto">
          <a:xfrm>
            <a:off x="0" y="5638800"/>
            <a:ext cx="91440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chemeClr val="tx2"/>
                </a:solidFill>
              </a:rPr>
              <a:t>Control de la retroalimentación positiva. La retroalimentación negativa lleva a un comportamiento adaptativo o de establecimiento de metas u objetivos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3600"/>
              <a:t>Retro-alimentación Negativa</a:t>
            </a:r>
            <a:endParaRPr lang="es-ES_tradnl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848600" cy="5943600"/>
          </a:xfrm>
        </p:spPr>
        <p:txBody>
          <a:bodyPr/>
          <a:lstStyle/>
          <a:p>
            <a:pPr>
              <a:defRPr/>
            </a:pPr>
            <a:r>
              <a:rPr lang="es-ES_tradnl" b="1" i="1">
                <a:solidFill>
                  <a:schemeClr val="tx2"/>
                </a:solidFill>
              </a:rPr>
              <a:t>Objetivo auto-determinado</a:t>
            </a:r>
            <a:r>
              <a:rPr lang="es-ES_tradnl"/>
              <a:t> </a:t>
            </a:r>
            <a:r>
              <a:rPr lang="es-ES_tradnl" b="1" i="1">
                <a:solidFill>
                  <a:schemeClr val="tx2"/>
                </a:solidFill>
              </a:rPr>
              <a:t>y preservado en la evolución</a:t>
            </a:r>
            <a:r>
              <a:rPr lang="es-ES_tradnl"/>
              <a:t>. El sistema tiene su propio propósito. </a:t>
            </a:r>
          </a:p>
          <a:p>
            <a:pPr>
              <a:defRPr/>
            </a:pPr>
            <a:r>
              <a:rPr lang="es-ES_tradnl"/>
              <a:t>Ej. Ecosistemas naturales, concentración de la glucosa en sangre, mantenimiento de la temperatura del cuerpo, etc.</a:t>
            </a:r>
          </a:p>
          <a:p>
            <a:pPr>
              <a:defRPr/>
            </a:pPr>
            <a:r>
              <a:rPr lang="es-ES_tradnl" b="1" i="1">
                <a:solidFill>
                  <a:schemeClr val="tx2"/>
                </a:solidFill>
              </a:rPr>
              <a:t>Objetivo externamente determinado por el hombre. </a:t>
            </a:r>
          </a:p>
          <a:p>
            <a:pPr>
              <a:defRPr/>
            </a:pPr>
            <a:r>
              <a:rPr lang="es-ES_tradnl"/>
              <a:t>Ej. Servo-mecanismos, robots, predios agropecuarios,etc. Termostatos, válvulas, etc.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_tradnl" dirty="0"/>
              <a:t>Introducción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48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/>
              <a:t>La investigación agrícola clásicamente se ha basado en un enfoque analítico dejando de lado la interacción y dinámica de todo el sistema bajo estudio.</a:t>
            </a:r>
          </a:p>
          <a:p>
            <a:pPr>
              <a:defRPr/>
            </a:pPr>
            <a:r>
              <a:rPr lang="es-ES_tradnl"/>
              <a:t>Especialización creciente por disciplinas tales como: suelos, botánica, fisiología animal y vegetal, genética, etc.</a:t>
            </a:r>
          </a:p>
          <a:p>
            <a:pPr>
              <a:defRPr/>
            </a:pPr>
            <a:r>
              <a:rPr lang="es-ES_tradnl"/>
              <a:t>Estos métodos tradicionales no han sido totalmente satisfactorios para afrontar la complejidad inherente a los sistemas agropecuarios.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19200" y="2209800"/>
            <a:ext cx="1524000" cy="533400"/>
            <a:chOff x="576" y="720"/>
            <a:chExt cx="960" cy="336"/>
          </a:xfrm>
        </p:grpSpPr>
        <p:sp>
          <p:nvSpPr>
            <p:cNvPr id="54307" name="Line 5"/>
            <p:cNvSpPr>
              <a:spLocks noChangeShapeType="1"/>
            </p:cNvSpPr>
            <p:nvPr/>
          </p:nvSpPr>
          <p:spPr bwMode="auto">
            <a:xfrm>
              <a:off x="576" y="720"/>
              <a:ext cx="0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4308" name="Line 6"/>
            <p:cNvSpPr>
              <a:spLocks noChangeShapeType="1"/>
            </p:cNvSpPr>
            <p:nvPr/>
          </p:nvSpPr>
          <p:spPr bwMode="auto">
            <a:xfrm>
              <a:off x="576" y="1056"/>
              <a:ext cx="960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4309" name="Line 8"/>
            <p:cNvSpPr>
              <a:spLocks noChangeShapeType="1"/>
            </p:cNvSpPr>
            <p:nvPr/>
          </p:nvSpPr>
          <p:spPr bwMode="auto">
            <a:xfrm>
              <a:off x="1536" y="720"/>
              <a:ext cx="0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4310" name="Rectangle 9"/>
            <p:cNvSpPr>
              <a:spLocks noChangeArrowheads="1"/>
            </p:cNvSpPr>
            <p:nvPr/>
          </p:nvSpPr>
          <p:spPr bwMode="auto">
            <a:xfrm>
              <a:off x="576" y="864"/>
              <a:ext cx="960" cy="1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886200" y="3048000"/>
            <a:ext cx="1524000" cy="1066800"/>
            <a:chOff x="576" y="720"/>
            <a:chExt cx="960" cy="336"/>
          </a:xfrm>
        </p:grpSpPr>
        <p:sp>
          <p:nvSpPr>
            <p:cNvPr id="54303" name="Line 12"/>
            <p:cNvSpPr>
              <a:spLocks noChangeShapeType="1"/>
            </p:cNvSpPr>
            <p:nvPr/>
          </p:nvSpPr>
          <p:spPr bwMode="auto">
            <a:xfrm>
              <a:off x="576" y="720"/>
              <a:ext cx="0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4304" name="Line 13"/>
            <p:cNvSpPr>
              <a:spLocks noChangeShapeType="1"/>
            </p:cNvSpPr>
            <p:nvPr/>
          </p:nvSpPr>
          <p:spPr bwMode="auto">
            <a:xfrm>
              <a:off x="576" y="1056"/>
              <a:ext cx="960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4305" name="Line 14"/>
            <p:cNvSpPr>
              <a:spLocks noChangeShapeType="1"/>
            </p:cNvSpPr>
            <p:nvPr/>
          </p:nvSpPr>
          <p:spPr bwMode="auto">
            <a:xfrm>
              <a:off x="1536" y="720"/>
              <a:ext cx="0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4306" name="Rectangle 15"/>
            <p:cNvSpPr>
              <a:spLocks noChangeArrowheads="1"/>
            </p:cNvSpPr>
            <p:nvPr/>
          </p:nvSpPr>
          <p:spPr bwMode="auto">
            <a:xfrm>
              <a:off x="576" y="864"/>
              <a:ext cx="960" cy="1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4276" name="Line 16"/>
          <p:cNvSpPr>
            <a:spLocks noChangeShapeType="1"/>
          </p:cNvSpPr>
          <p:nvPr/>
        </p:nvSpPr>
        <p:spPr bwMode="auto">
          <a:xfrm>
            <a:off x="2743200" y="2743200"/>
            <a:ext cx="6096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77" name="Line 17"/>
          <p:cNvSpPr>
            <a:spLocks noChangeShapeType="1"/>
          </p:cNvSpPr>
          <p:nvPr/>
        </p:nvSpPr>
        <p:spPr bwMode="auto">
          <a:xfrm>
            <a:off x="3352800" y="2743200"/>
            <a:ext cx="0" cy="3048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78" name="Line 18"/>
          <p:cNvSpPr>
            <a:spLocks noChangeShapeType="1"/>
          </p:cNvSpPr>
          <p:nvPr/>
        </p:nvSpPr>
        <p:spPr bwMode="auto">
          <a:xfrm>
            <a:off x="3352800" y="3048000"/>
            <a:ext cx="533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79" name="Oval 19"/>
          <p:cNvSpPr>
            <a:spLocks noChangeArrowheads="1"/>
          </p:cNvSpPr>
          <p:nvPr/>
        </p:nvSpPr>
        <p:spPr bwMode="auto">
          <a:xfrm>
            <a:off x="4800600" y="3352800"/>
            <a:ext cx="228600" cy="228600"/>
          </a:xfrm>
          <a:prstGeom prst="ellipse">
            <a:avLst/>
          </a:prstGeom>
          <a:solidFill>
            <a:srgbClr val="F74B47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>
              <a:solidFill>
                <a:schemeClr val="bg2"/>
              </a:solidFill>
            </a:endParaRPr>
          </a:p>
        </p:txBody>
      </p:sp>
      <p:sp>
        <p:nvSpPr>
          <p:cNvPr id="54280" name="Line 20"/>
          <p:cNvSpPr>
            <a:spLocks noChangeShapeType="1"/>
          </p:cNvSpPr>
          <p:nvPr/>
        </p:nvSpPr>
        <p:spPr bwMode="auto">
          <a:xfrm>
            <a:off x="3886200" y="3048000"/>
            <a:ext cx="990600" cy="304800"/>
          </a:xfrm>
          <a:prstGeom prst="line">
            <a:avLst/>
          </a:prstGeom>
          <a:noFill/>
          <a:ln w="38100">
            <a:solidFill>
              <a:srgbClr val="F74B4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81" name="Line 21"/>
          <p:cNvSpPr>
            <a:spLocks noChangeShapeType="1"/>
          </p:cNvSpPr>
          <p:nvPr/>
        </p:nvSpPr>
        <p:spPr bwMode="auto">
          <a:xfrm>
            <a:off x="1447800" y="1485900"/>
            <a:ext cx="0" cy="533400"/>
          </a:xfrm>
          <a:prstGeom prst="line">
            <a:avLst/>
          </a:prstGeom>
          <a:noFill/>
          <a:ln w="12700">
            <a:solidFill>
              <a:srgbClr val="39E8F5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82" name="Line 22"/>
          <p:cNvSpPr>
            <a:spLocks noChangeShapeType="1"/>
          </p:cNvSpPr>
          <p:nvPr/>
        </p:nvSpPr>
        <p:spPr bwMode="auto">
          <a:xfrm>
            <a:off x="1630363" y="1485900"/>
            <a:ext cx="0" cy="533400"/>
          </a:xfrm>
          <a:prstGeom prst="line">
            <a:avLst/>
          </a:prstGeom>
          <a:noFill/>
          <a:ln w="12700">
            <a:solidFill>
              <a:srgbClr val="39E8F5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83" name="Line 23"/>
          <p:cNvSpPr>
            <a:spLocks noChangeShapeType="1"/>
          </p:cNvSpPr>
          <p:nvPr/>
        </p:nvSpPr>
        <p:spPr bwMode="auto">
          <a:xfrm>
            <a:off x="1812925" y="1485900"/>
            <a:ext cx="0" cy="533400"/>
          </a:xfrm>
          <a:prstGeom prst="line">
            <a:avLst/>
          </a:prstGeom>
          <a:noFill/>
          <a:ln w="12700">
            <a:solidFill>
              <a:srgbClr val="39E8F5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84" name="Line 24"/>
          <p:cNvSpPr>
            <a:spLocks noChangeShapeType="1"/>
          </p:cNvSpPr>
          <p:nvPr/>
        </p:nvSpPr>
        <p:spPr bwMode="auto">
          <a:xfrm>
            <a:off x="1995488" y="1485900"/>
            <a:ext cx="0" cy="533400"/>
          </a:xfrm>
          <a:prstGeom prst="line">
            <a:avLst/>
          </a:prstGeom>
          <a:noFill/>
          <a:ln w="12700">
            <a:solidFill>
              <a:srgbClr val="39E8F5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85" name="Line 25"/>
          <p:cNvSpPr>
            <a:spLocks noChangeShapeType="1"/>
          </p:cNvSpPr>
          <p:nvPr/>
        </p:nvSpPr>
        <p:spPr bwMode="auto">
          <a:xfrm>
            <a:off x="2178050" y="1485900"/>
            <a:ext cx="0" cy="533400"/>
          </a:xfrm>
          <a:prstGeom prst="line">
            <a:avLst/>
          </a:prstGeom>
          <a:noFill/>
          <a:ln w="12700">
            <a:solidFill>
              <a:srgbClr val="39E8F5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86" name="Line 26"/>
          <p:cNvSpPr>
            <a:spLocks noChangeShapeType="1"/>
          </p:cNvSpPr>
          <p:nvPr/>
        </p:nvSpPr>
        <p:spPr bwMode="auto">
          <a:xfrm>
            <a:off x="2362200" y="1485900"/>
            <a:ext cx="0" cy="533400"/>
          </a:xfrm>
          <a:prstGeom prst="line">
            <a:avLst/>
          </a:prstGeom>
          <a:noFill/>
          <a:ln w="12700">
            <a:solidFill>
              <a:srgbClr val="39E8F5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87" name="Text Box 27"/>
          <p:cNvSpPr txBox="1">
            <a:spLocks noChangeArrowheads="1"/>
          </p:cNvSpPr>
          <p:nvPr/>
        </p:nvSpPr>
        <p:spPr bwMode="auto">
          <a:xfrm>
            <a:off x="533400" y="91440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Lluvia</a:t>
            </a:r>
            <a:endParaRPr lang="es-ES_tradnl"/>
          </a:p>
        </p:txBody>
      </p:sp>
      <p:sp>
        <p:nvSpPr>
          <p:cNvPr id="54288" name="Text Box 28"/>
          <p:cNvSpPr txBox="1">
            <a:spLocks noChangeArrowheads="1"/>
          </p:cNvSpPr>
          <p:nvPr/>
        </p:nvSpPr>
        <p:spPr bwMode="auto">
          <a:xfrm>
            <a:off x="533400" y="2743200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Tanque de reserva</a:t>
            </a:r>
          </a:p>
        </p:txBody>
      </p:sp>
      <p:sp>
        <p:nvSpPr>
          <p:cNvPr id="54289" name="Text Box 29"/>
          <p:cNvSpPr txBox="1">
            <a:spLocks noChangeArrowheads="1"/>
          </p:cNvSpPr>
          <p:nvPr/>
        </p:nvSpPr>
        <p:spPr bwMode="auto">
          <a:xfrm>
            <a:off x="3200400" y="4191000"/>
            <a:ext cx="2819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Tanque con émbolo</a:t>
            </a:r>
          </a:p>
        </p:txBody>
      </p:sp>
      <p:pic>
        <p:nvPicPr>
          <p:cNvPr id="54290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914400"/>
            <a:ext cx="118745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4291" name="Line 34"/>
          <p:cNvSpPr>
            <a:spLocks noChangeShapeType="1"/>
          </p:cNvSpPr>
          <p:nvPr/>
        </p:nvSpPr>
        <p:spPr bwMode="auto">
          <a:xfrm>
            <a:off x="5410200" y="4038600"/>
            <a:ext cx="1295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92" name="Line 35"/>
          <p:cNvSpPr>
            <a:spLocks noChangeShapeType="1"/>
          </p:cNvSpPr>
          <p:nvPr/>
        </p:nvSpPr>
        <p:spPr bwMode="auto">
          <a:xfrm>
            <a:off x="6705600" y="4038600"/>
            <a:ext cx="0" cy="457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93" name="Line 36"/>
          <p:cNvSpPr>
            <a:spLocks noChangeShapeType="1"/>
          </p:cNvSpPr>
          <p:nvPr/>
        </p:nvSpPr>
        <p:spPr bwMode="auto">
          <a:xfrm flipV="1">
            <a:off x="6400800" y="3733800"/>
            <a:ext cx="0" cy="304800"/>
          </a:xfrm>
          <a:prstGeom prst="line">
            <a:avLst/>
          </a:prstGeom>
          <a:noFill/>
          <a:ln w="57150">
            <a:solidFill>
              <a:srgbClr val="49FE4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4294" name="Line 37"/>
          <p:cNvSpPr>
            <a:spLocks noChangeShapeType="1"/>
          </p:cNvSpPr>
          <p:nvPr/>
        </p:nvSpPr>
        <p:spPr bwMode="auto">
          <a:xfrm>
            <a:off x="6248400" y="3733800"/>
            <a:ext cx="304800" cy="0"/>
          </a:xfrm>
          <a:prstGeom prst="line">
            <a:avLst/>
          </a:prstGeom>
          <a:noFill/>
          <a:ln w="38100">
            <a:solidFill>
              <a:srgbClr val="49FE4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172200" y="4495800"/>
            <a:ext cx="1524000" cy="533400"/>
            <a:chOff x="576" y="720"/>
            <a:chExt cx="960" cy="336"/>
          </a:xfrm>
        </p:grpSpPr>
        <p:sp>
          <p:nvSpPr>
            <p:cNvPr id="54299" name="Line 39"/>
            <p:cNvSpPr>
              <a:spLocks noChangeShapeType="1"/>
            </p:cNvSpPr>
            <p:nvPr/>
          </p:nvSpPr>
          <p:spPr bwMode="auto">
            <a:xfrm>
              <a:off x="576" y="720"/>
              <a:ext cx="0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4300" name="Line 40"/>
            <p:cNvSpPr>
              <a:spLocks noChangeShapeType="1"/>
            </p:cNvSpPr>
            <p:nvPr/>
          </p:nvSpPr>
          <p:spPr bwMode="auto">
            <a:xfrm>
              <a:off x="576" y="1056"/>
              <a:ext cx="960" cy="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4301" name="Line 41"/>
            <p:cNvSpPr>
              <a:spLocks noChangeShapeType="1"/>
            </p:cNvSpPr>
            <p:nvPr/>
          </p:nvSpPr>
          <p:spPr bwMode="auto">
            <a:xfrm>
              <a:off x="1536" y="720"/>
              <a:ext cx="0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4302" name="Rectangle 42"/>
            <p:cNvSpPr>
              <a:spLocks noChangeArrowheads="1"/>
            </p:cNvSpPr>
            <p:nvPr/>
          </p:nvSpPr>
          <p:spPr bwMode="auto">
            <a:xfrm>
              <a:off x="576" y="864"/>
              <a:ext cx="960" cy="19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1270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4296" name="Text Box 43"/>
          <p:cNvSpPr txBox="1">
            <a:spLocks noChangeArrowheads="1"/>
          </p:cNvSpPr>
          <p:nvPr/>
        </p:nvSpPr>
        <p:spPr bwMode="auto">
          <a:xfrm>
            <a:off x="6553200" y="5029200"/>
            <a:ext cx="1066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Pileta</a:t>
            </a:r>
            <a:endParaRPr lang="es-ES_tradnl"/>
          </a:p>
        </p:txBody>
      </p:sp>
      <p:sp>
        <p:nvSpPr>
          <p:cNvPr id="152620" name="Text Box 44"/>
          <p:cNvSpPr txBox="1">
            <a:spLocks noChangeArrowheads="1"/>
          </p:cNvSpPr>
          <p:nvPr/>
        </p:nvSpPr>
        <p:spPr bwMode="auto">
          <a:xfrm>
            <a:off x="228600" y="0"/>
            <a:ext cx="86868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Ejemplo de un sistema de suministro de agua con retroalimentación negativa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404664"/>
            <a:ext cx="4419600" cy="152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_tradnl" sz="4800" dirty="0"/>
              <a:t>Control</a:t>
            </a:r>
            <a:endParaRPr lang="es-ES_tradnl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09600" y="609600"/>
            <a:ext cx="8153400" cy="4648200"/>
            <a:chOff x="384" y="576"/>
            <a:chExt cx="5136" cy="3408"/>
          </a:xfrm>
        </p:grpSpPr>
        <p:sp>
          <p:nvSpPr>
            <p:cNvPr id="55305" name="Rectangle 3"/>
            <p:cNvSpPr>
              <a:spLocks noChangeArrowheads="1"/>
            </p:cNvSpPr>
            <p:nvPr/>
          </p:nvSpPr>
          <p:spPr bwMode="auto">
            <a:xfrm>
              <a:off x="384" y="576"/>
              <a:ext cx="5136" cy="3408"/>
            </a:xfrm>
            <a:prstGeom prst="rect">
              <a:avLst/>
            </a:prstGeom>
            <a:gradFill rotWithShape="0">
              <a:gsLst>
                <a:gs pos="0">
                  <a:srgbClr val="33CCCC"/>
                </a:gs>
                <a:gs pos="100000">
                  <a:srgbClr val="185E5E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5306" name="Rectangle 4"/>
            <p:cNvSpPr>
              <a:spLocks noChangeArrowheads="1"/>
            </p:cNvSpPr>
            <p:nvPr/>
          </p:nvSpPr>
          <p:spPr bwMode="auto">
            <a:xfrm>
              <a:off x="1872" y="720"/>
              <a:ext cx="2112" cy="912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5307" name="Rectangle 5"/>
            <p:cNvSpPr>
              <a:spLocks noChangeArrowheads="1"/>
            </p:cNvSpPr>
            <p:nvPr/>
          </p:nvSpPr>
          <p:spPr bwMode="auto">
            <a:xfrm>
              <a:off x="1824" y="2880"/>
              <a:ext cx="2112" cy="912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3606" name="Text Box 6"/>
            <p:cNvSpPr txBox="1">
              <a:spLocks noChangeArrowheads="1"/>
            </p:cNvSpPr>
            <p:nvPr/>
          </p:nvSpPr>
          <p:spPr bwMode="auto">
            <a:xfrm>
              <a:off x="2112" y="960"/>
              <a:ext cx="1488" cy="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Controlador</a:t>
              </a:r>
              <a:endParaRPr lang="es-ES_tradnl" sz="2800" dirty="0">
                <a:solidFill>
                  <a:schemeClr val="tx1"/>
                </a:solidFill>
              </a:endParaRPr>
            </a:p>
          </p:txBody>
        </p:sp>
        <p:sp>
          <p:nvSpPr>
            <p:cNvPr id="153607" name="Text Box 7"/>
            <p:cNvSpPr txBox="1">
              <a:spLocks noChangeArrowheads="1"/>
            </p:cNvSpPr>
            <p:nvPr/>
          </p:nvSpPr>
          <p:spPr bwMode="auto">
            <a:xfrm>
              <a:off x="2160" y="3168"/>
              <a:ext cx="1488" cy="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Controlado</a:t>
              </a:r>
              <a:endParaRPr lang="es-ES_tradnl" sz="2800" dirty="0">
                <a:solidFill>
                  <a:schemeClr val="tx1"/>
                </a:solidFill>
              </a:endParaRPr>
            </a:p>
          </p:txBody>
        </p:sp>
        <p:sp>
          <p:nvSpPr>
            <p:cNvPr id="55310" name="Text Box 9"/>
            <p:cNvSpPr txBox="1">
              <a:spLocks noChangeArrowheads="1"/>
            </p:cNvSpPr>
            <p:nvPr/>
          </p:nvSpPr>
          <p:spPr bwMode="auto">
            <a:xfrm>
              <a:off x="864" y="2064"/>
              <a:ext cx="1344" cy="436"/>
            </a:xfrm>
            <a:prstGeom prst="rect">
              <a:avLst/>
            </a:prstGeom>
            <a:noFill/>
            <a:ln w="76200">
              <a:solidFill>
                <a:schemeClr val="bg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2800" b="1"/>
                <a:t>Percepción</a:t>
              </a:r>
              <a:endParaRPr lang="es-ES_tradnl"/>
            </a:p>
          </p:txBody>
        </p:sp>
        <p:sp>
          <p:nvSpPr>
            <p:cNvPr id="55311" name="Text Box 10"/>
            <p:cNvSpPr txBox="1">
              <a:spLocks noChangeArrowheads="1"/>
            </p:cNvSpPr>
            <p:nvPr/>
          </p:nvSpPr>
          <p:spPr bwMode="auto">
            <a:xfrm>
              <a:off x="3600" y="2064"/>
              <a:ext cx="1344" cy="436"/>
            </a:xfrm>
            <a:prstGeom prst="rect">
              <a:avLst/>
            </a:prstGeom>
            <a:noFill/>
            <a:ln w="76200">
              <a:solidFill>
                <a:schemeClr val="bg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2800" b="1"/>
                <a:t>Acción</a:t>
              </a:r>
              <a:endParaRPr lang="es-ES_tradnl"/>
            </a:p>
          </p:txBody>
        </p:sp>
        <p:sp>
          <p:nvSpPr>
            <p:cNvPr id="55312" name="Line 12"/>
            <p:cNvSpPr>
              <a:spLocks noChangeShapeType="1"/>
            </p:cNvSpPr>
            <p:nvPr/>
          </p:nvSpPr>
          <p:spPr bwMode="auto">
            <a:xfrm>
              <a:off x="3792" y="1632"/>
              <a:ext cx="0" cy="3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5313" name="Line 13"/>
            <p:cNvSpPr>
              <a:spLocks noChangeShapeType="1"/>
            </p:cNvSpPr>
            <p:nvPr/>
          </p:nvSpPr>
          <p:spPr bwMode="auto">
            <a:xfrm flipV="1">
              <a:off x="1968" y="2448"/>
              <a:ext cx="0" cy="432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5314" name="Line 14"/>
            <p:cNvSpPr>
              <a:spLocks noChangeShapeType="1"/>
            </p:cNvSpPr>
            <p:nvPr/>
          </p:nvSpPr>
          <p:spPr bwMode="auto">
            <a:xfrm flipV="1">
              <a:off x="1968" y="1632"/>
              <a:ext cx="0" cy="432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5315" name="Line 16"/>
            <p:cNvSpPr>
              <a:spLocks noChangeShapeType="1"/>
            </p:cNvSpPr>
            <p:nvPr/>
          </p:nvSpPr>
          <p:spPr bwMode="auto">
            <a:xfrm>
              <a:off x="3792" y="2448"/>
              <a:ext cx="0" cy="432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153618" name="Text Box 18"/>
            <p:cNvSpPr txBox="1">
              <a:spLocks noChangeArrowheads="1"/>
            </p:cNvSpPr>
            <p:nvPr/>
          </p:nvSpPr>
          <p:spPr bwMode="auto">
            <a:xfrm>
              <a:off x="432" y="768"/>
              <a:ext cx="1392" cy="6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_tradnl" sz="28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Sistema de Control</a:t>
              </a:r>
            </a:p>
          </p:txBody>
        </p:sp>
      </p:grpSp>
      <p:sp>
        <p:nvSpPr>
          <p:cNvPr id="55300" name="Text Box 19"/>
          <p:cNvSpPr txBox="1">
            <a:spLocks noChangeArrowheads="1"/>
          </p:cNvSpPr>
          <p:nvPr/>
        </p:nvSpPr>
        <p:spPr bwMode="auto">
          <a:xfrm>
            <a:off x="76200" y="6583363"/>
            <a:ext cx="69342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200"/>
              <a:t>Fuente: Turchin, Heylighen, Joslyn &amp; Bollen 1996</a:t>
            </a:r>
          </a:p>
        </p:txBody>
      </p:sp>
      <p:sp>
        <p:nvSpPr>
          <p:cNvPr id="55302" name="Text Box 22"/>
          <p:cNvSpPr txBox="1">
            <a:spLocks noChangeArrowheads="1"/>
          </p:cNvSpPr>
          <p:nvPr/>
        </p:nvSpPr>
        <p:spPr bwMode="auto">
          <a:xfrm>
            <a:off x="0" y="5257800"/>
            <a:ext cx="9144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Control es el modo de operación de un sistema de control que incluye dos subsistemas  C controlador y S controlado. </a:t>
            </a:r>
            <a:endParaRPr lang="es-ES_tradnl"/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5791200" y="838200"/>
            <a:ext cx="533400" cy="531813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>
                <a:solidFill>
                  <a:srgbClr val="49FE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s-ES_tradnl"/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5715000" y="3733800"/>
            <a:ext cx="533400" cy="531813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>
                <a:solidFill>
                  <a:srgbClr val="49FE4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s-ES_tradnl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28956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/>
              <a:t>Control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09600" y="609600"/>
            <a:ext cx="8153400" cy="5867400"/>
            <a:chOff x="384" y="384"/>
            <a:chExt cx="5136" cy="3696"/>
          </a:xfrm>
        </p:grpSpPr>
        <p:sp>
          <p:nvSpPr>
            <p:cNvPr id="56326" name="Rectangle 4"/>
            <p:cNvSpPr>
              <a:spLocks noChangeArrowheads="1"/>
            </p:cNvSpPr>
            <p:nvPr/>
          </p:nvSpPr>
          <p:spPr bwMode="auto">
            <a:xfrm>
              <a:off x="384" y="384"/>
              <a:ext cx="5136" cy="3696"/>
            </a:xfrm>
            <a:prstGeom prst="rect">
              <a:avLst/>
            </a:prstGeom>
            <a:gradFill rotWithShape="0">
              <a:gsLst>
                <a:gs pos="0">
                  <a:srgbClr val="33CCCC"/>
                </a:gs>
                <a:gs pos="100000">
                  <a:srgbClr val="185E5E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327" name="Rectangle 5"/>
            <p:cNvSpPr>
              <a:spLocks noChangeArrowheads="1"/>
            </p:cNvSpPr>
            <p:nvPr/>
          </p:nvSpPr>
          <p:spPr bwMode="auto">
            <a:xfrm>
              <a:off x="480" y="720"/>
              <a:ext cx="4992" cy="816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328" name="Rectangle 6"/>
            <p:cNvSpPr>
              <a:spLocks noChangeArrowheads="1"/>
            </p:cNvSpPr>
            <p:nvPr/>
          </p:nvSpPr>
          <p:spPr bwMode="auto">
            <a:xfrm>
              <a:off x="1824" y="2883"/>
              <a:ext cx="2112" cy="989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4631" name="Text Box 7"/>
            <p:cNvSpPr txBox="1">
              <a:spLocks noChangeArrowheads="1"/>
            </p:cNvSpPr>
            <p:nvPr/>
          </p:nvSpPr>
          <p:spPr bwMode="auto">
            <a:xfrm>
              <a:off x="528" y="720"/>
              <a:ext cx="17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28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Controlador</a:t>
              </a:r>
              <a:endParaRPr lang="es-ES_tradnl">
                <a:solidFill>
                  <a:schemeClr val="tx1"/>
                </a:solidFill>
              </a:endParaRPr>
            </a:p>
          </p:txBody>
        </p:sp>
        <p:sp>
          <p:nvSpPr>
            <p:cNvPr id="154632" name="Text Box 8"/>
            <p:cNvSpPr txBox="1">
              <a:spLocks noChangeArrowheads="1"/>
            </p:cNvSpPr>
            <p:nvPr/>
          </p:nvSpPr>
          <p:spPr bwMode="auto">
            <a:xfrm>
              <a:off x="2018" y="3195"/>
              <a:ext cx="1630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s-ES_tradnl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Controlado</a:t>
              </a:r>
              <a:endParaRPr lang="es-ES_tradnl" sz="3200" dirty="0">
                <a:solidFill>
                  <a:schemeClr val="tx1"/>
                </a:solidFill>
              </a:endParaRPr>
            </a:p>
          </p:txBody>
        </p:sp>
        <p:sp>
          <p:nvSpPr>
            <p:cNvPr id="56331" name="Text Box 9"/>
            <p:cNvSpPr txBox="1">
              <a:spLocks noChangeArrowheads="1"/>
            </p:cNvSpPr>
            <p:nvPr/>
          </p:nvSpPr>
          <p:spPr bwMode="auto">
            <a:xfrm>
              <a:off x="864" y="1998"/>
              <a:ext cx="1344" cy="375"/>
            </a:xfrm>
            <a:prstGeom prst="rect">
              <a:avLst/>
            </a:prstGeom>
            <a:noFill/>
            <a:ln w="76200">
              <a:solidFill>
                <a:schemeClr val="bg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2800" b="1"/>
                <a:t>Percepción</a:t>
              </a:r>
              <a:endParaRPr lang="es-ES_tradnl"/>
            </a:p>
          </p:txBody>
        </p:sp>
        <p:sp>
          <p:nvSpPr>
            <p:cNvPr id="56332" name="Text Box 10"/>
            <p:cNvSpPr txBox="1">
              <a:spLocks noChangeArrowheads="1"/>
            </p:cNvSpPr>
            <p:nvPr/>
          </p:nvSpPr>
          <p:spPr bwMode="auto">
            <a:xfrm>
              <a:off x="3600" y="1998"/>
              <a:ext cx="1344" cy="375"/>
            </a:xfrm>
            <a:prstGeom prst="rect">
              <a:avLst/>
            </a:prstGeom>
            <a:noFill/>
            <a:ln w="76200">
              <a:solidFill>
                <a:schemeClr val="bg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2800" b="1"/>
                <a:t>Acción</a:t>
              </a:r>
              <a:endParaRPr lang="es-ES_tradnl"/>
            </a:p>
          </p:txBody>
        </p:sp>
        <p:sp>
          <p:nvSpPr>
            <p:cNvPr id="56333" name="Line 11"/>
            <p:cNvSpPr>
              <a:spLocks noChangeShapeType="1"/>
            </p:cNvSpPr>
            <p:nvPr/>
          </p:nvSpPr>
          <p:spPr bwMode="auto">
            <a:xfrm>
              <a:off x="4368" y="1344"/>
              <a:ext cx="0" cy="657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6334" name="Line 12"/>
            <p:cNvSpPr>
              <a:spLocks noChangeShapeType="1"/>
            </p:cNvSpPr>
            <p:nvPr/>
          </p:nvSpPr>
          <p:spPr bwMode="auto">
            <a:xfrm flipV="1">
              <a:off x="1968" y="2414"/>
              <a:ext cx="0" cy="46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6335" name="Line 13"/>
            <p:cNvSpPr>
              <a:spLocks noChangeShapeType="1"/>
            </p:cNvSpPr>
            <p:nvPr/>
          </p:nvSpPr>
          <p:spPr bwMode="auto">
            <a:xfrm flipV="1">
              <a:off x="1440" y="1392"/>
              <a:ext cx="0" cy="565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6336" name="Line 14"/>
            <p:cNvSpPr>
              <a:spLocks noChangeShapeType="1"/>
            </p:cNvSpPr>
            <p:nvPr/>
          </p:nvSpPr>
          <p:spPr bwMode="auto">
            <a:xfrm>
              <a:off x="3792" y="2414"/>
              <a:ext cx="0" cy="469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154639" name="Text Box 15"/>
            <p:cNvSpPr txBox="1">
              <a:spLocks noChangeArrowheads="1"/>
            </p:cNvSpPr>
            <p:nvPr/>
          </p:nvSpPr>
          <p:spPr bwMode="auto">
            <a:xfrm>
              <a:off x="1584" y="384"/>
              <a:ext cx="27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_tradnl" sz="28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Sistema de Control</a:t>
              </a:r>
            </a:p>
          </p:txBody>
        </p:sp>
        <p:sp>
          <p:nvSpPr>
            <p:cNvPr id="56338" name="Text Box 16"/>
            <p:cNvSpPr txBox="1">
              <a:spLocks noChangeArrowheads="1"/>
            </p:cNvSpPr>
            <p:nvPr/>
          </p:nvSpPr>
          <p:spPr bwMode="auto">
            <a:xfrm>
              <a:off x="476" y="1056"/>
              <a:ext cx="1860" cy="330"/>
            </a:xfrm>
            <a:prstGeom prst="rect">
              <a:avLst/>
            </a:prstGeom>
            <a:noFill/>
            <a:ln w="12700">
              <a:solidFill>
                <a:srgbClr val="003366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sz="2800" b="1" dirty="0"/>
                <a:t>Representación</a:t>
              </a:r>
              <a:endParaRPr lang="es-ES_tradnl" dirty="0"/>
            </a:p>
          </p:txBody>
        </p:sp>
        <p:sp>
          <p:nvSpPr>
            <p:cNvPr id="56339" name="Text Box 17"/>
            <p:cNvSpPr txBox="1">
              <a:spLocks noChangeArrowheads="1"/>
            </p:cNvSpPr>
            <p:nvPr/>
          </p:nvSpPr>
          <p:spPr bwMode="auto">
            <a:xfrm>
              <a:off x="3792" y="1008"/>
              <a:ext cx="1632" cy="335"/>
            </a:xfrm>
            <a:prstGeom prst="rect">
              <a:avLst/>
            </a:prstGeom>
            <a:noFill/>
            <a:ln w="12700">
              <a:solidFill>
                <a:srgbClr val="0033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2800" b="1"/>
                <a:t>Agente</a:t>
              </a:r>
              <a:endParaRPr lang="es-ES_tradnl"/>
            </a:p>
          </p:txBody>
        </p:sp>
        <p:sp>
          <p:nvSpPr>
            <p:cNvPr id="56340" name="Text Box 18"/>
            <p:cNvSpPr txBox="1">
              <a:spLocks noChangeArrowheads="1"/>
            </p:cNvSpPr>
            <p:nvPr/>
          </p:nvSpPr>
          <p:spPr bwMode="auto">
            <a:xfrm>
              <a:off x="2400" y="1056"/>
              <a:ext cx="115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1"/>
                <a:t>Información</a:t>
              </a:r>
            </a:p>
          </p:txBody>
        </p:sp>
        <p:sp>
          <p:nvSpPr>
            <p:cNvPr id="56341" name="Line 19"/>
            <p:cNvSpPr>
              <a:spLocks noChangeShapeType="1"/>
            </p:cNvSpPr>
            <p:nvPr/>
          </p:nvSpPr>
          <p:spPr bwMode="auto">
            <a:xfrm>
              <a:off x="2160" y="1200"/>
              <a:ext cx="240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56342" name="Line 20"/>
            <p:cNvSpPr>
              <a:spLocks noChangeShapeType="1"/>
            </p:cNvSpPr>
            <p:nvPr/>
          </p:nvSpPr>
          <p:spPr bwMode="auto">
            <a:xfrm>
              <a:off x="3504" y="1200"/>
              <a:ext cx="288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</p:grpSp>
      <p:sp>
        <p:nvSpPr>
          <p:cNvPr id="56324" name="Text Box 22"/>
          <p:cNvSpPr txBox="1">
            <a:spLocks noChangeArrowheads="1"/>
          </p:cNvSpPr>
          <p:nvPr/>
        </p:nvSpPr>
        <p:spPr bwMode="auto">
          <a:xfrm>
            <a:off x="76200" y="6583363"/>
            <a:ext cx="69342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200"/>
              <a:t>Fuente: Turchin, Heylighen, Joslyn &amp; Bollen 1996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0" y="0"/>
            <a:ext cx="28956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/>
              <a:t>Control</a:t>
            </a:r>
          </a:p>
        </p:txBody>
      </p:sp>
      <p:sp>
        <p:nvSpPr>
          <p:cNvPr id="57347" name="Rectangle 6"/>
          <p:cNvSpPr>
            <a:spLocks noChangeArrowheads="1"/>
          </p:cNvSpPr>
          <p:nvPr/>
        </p:nvSpPr>
        <p:spPr bwMode="auto">
          <a:xfrm>
            <a:off x="609600" y="609600"/>
            <a:ext cx="8153400" cy="586740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185E5E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48" name="Rectangle 7"/>
          <p:cNvSpPr>
            <a:spLocks noChangeArrowheads="1"/>
          </p:cNvSpPr>
          <p:nvPr/>
        </p:nvSpPr>
        <p:spPr bwMode="auto">
          <a:xfrm>
            <a:off x="762000" y="1143000"/>
            <a:ext cx="7924800" cy="1295400"/>
          </a:xfrm>
          <a:prstGeom prst="rect">
            <a:avLst/>
          </a:prstGeom>
          <a:solidFill>
            <a:srgbClr val="008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349" name="Rectangle 8"/>
          <p:cNvSpPr>
            <a:spLocks noChangeArrowheads="1"/>
          </p:cNvSpPr>
          <p:nvPr/>
        </p:nvSpPr>
        <p:spPr bwMode="auto">
          <a:xfrm>
            <a:off x="838200" y="4495800"/>
            <a:ext cx="7772400" cy="1447800"/>
          </a:xfrm>
          <a:prstGeom prst="rect">
            <a:avLst/>
          </a:prstGeom>
          <a:solidFill>
            <a:srgbClr val="00808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838200" y="1143000"/>
            <a:ext cx="2819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Controlador</a:t>
            </a:r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838200" y="4495800"/>
            <a:ext cx="2362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Controlado</a:t>
            </a:r>
            <a:endParaRPr lang="es-ES_tradnl" sz="2800">
              <a:solidFill>
                <a:schemeClr val="tx1"/>
              </a:solidFill>
            </a:endParaRPr>
          </a:p>
        </p:txBody>
      </p:sp>
      <p:sp>
        <p:nvSpPr>
          <p:cNvPr id="57352" name="Text Box 11"/>
          <p:cNvSpPr txBox="1">
            <a:spLocks noChangeArrowheads="1"/>
          </p:cNvSpPr>
          <p:nvPr/>
        </p:nvSpPr>
        <p:spPr bwMode="auto">
          <a:xfrm>
            <a:off x="1371600" y="3171825"/>
            <a:ext cx="2133600" cy="595313"/>
          </a:xfrm>
          <a:prstGeom prst="rect">
            <a:avLst/>
          </a:prstGeom>
          <a:noFill/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/>
              <a:t>Percepción</a:t>
            </a:r>
            <a:endParaRPr lang="es-ES_tradnl"/>
          </a:p>
        </p:txBody>
      </p:sp>
      <p:sp>
        <p:nvSpPr>
          <p:cNvPr id="57353" name="Text Box 12"/>
          <p:cNvSpPr txBox="1">
            <a:spLocks noChangeArrowheads="1"/>
          </p:cNvSpPr>
          <p:nvPr/>
        </p:nvSpPr>
        <p:spPr bwMode="auto">
          <a:xfrm>
            <a:off x="5715000" y="3171825"/>
            <a:ext cx="2133600" cy="595313"/>
          </a:xfrm>
          <a:prstGeom prst="rect">
            <a:avLst/>
          </a:prstGeom>
          <a:noFill/>
          <a:ln w="762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/>
              <a:t>Acción</a:t>
            </a:r>
            <a:endParaRPr lang="es-ES_tradnl"/>
          </a:p>
        </p:txBody>
      </p:sp>
      <p:sp>
        <p:nvSpPr>
          <p:cNvPr id="57354" name="Line 13"/>
          <p:cNvSpPr>
            <a:spLocks noChangeShapeType="1"/>
          </p:cNvSpPr>
          <p:nvPr/>
        </p:nvSpPr>
        <p:spPr bwMode="auto">
          <a:xfrm>
            <a:off x="6934200" y="2133600"/>
            <a:ext cx="0" cy="104298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7355" name="Line 14"/>
          <p:cNvSpPr>
            <a:spLocks noChangeShapeType="1"/>
          </p:cNvSpPr>
          <p:nvPr/>
        </p:nvSpPr>
        <p:spPr bwMode="auto">
          <a:xfrm flipV="1">
            <a:off x="2209800" y="3733800"/>
            <a:ext cx="0" cy="74453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7356" name="Line 15"/>
          <p:cNvSpPr>
            <a:spLocks noChangeShapeType="1"/>
          </p:cNvSpPr>
          <p:nvPr/>
        </p:nvSpPr>
        <p:spPr bwMode="auto">
          <a:xfrm flipV="1">
            <a:off x="2209800" y="2209800"/>
            <a:ext cx="0" cy="89693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7357" name="Line 16"/>
          <p:cNvSpPr>
            <a:spLocks noChangeShapeType="1"/>
          </p:cNvSpPr>
          <p:nvPr/>
        </p:nvSpPr>
        <p:spPr bwMode="auto">
          <a:xfrm>
            <a:off x="6934200" y="3810000"/>
            <a:ext cx="0" cy="74453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2514600" y="609600"/>
            <a:ext cx="4343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Sistema de Control</a:t>
            </a:r>
          </a:p>
        </p:txBody>
      </p:sp>
      <p:sp>
        <p:nvSpPr>
          <p:cNvPr id="57359" name="Text Box 18"/>
          <p:cNvSpPr txBox="1">
            <a:spLocks noChangeArrowheads="1"/>
          </p:cNvSpPr>
          <p:nvPr/>
        </p:nvSpPr>
        <p:spPr bwMode="auto">
          <a:xfrm>
            <a:off x="838200" y="1676400"/>
            <a:ext cx="2590800" cy="461665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/>
              <a:t>Representación</a:t>
            </a:r>
            <a:endParaRPr lang="es-ES_tradnl" sz="2400" dirty="0"/>
          </a:p>
        </p:txBody>
      </p:sp>
      <p:sp>
        <p:nvSpPr>
          <p:cNvPr id="57360" name="Text Box 19"/>
          <p:cNvSpPr txBox="1">
            <a:spLocks noChangeArrowheads="1"/>
          </p:cNvSpPr>
          <p:nvPr/>
        </p:nvSpPr>
        <p:spPr bwMode="auto">
          <a:xfrm>
            <a:off x="6019800" y="1600200"/>
            <a:ext cx="2590800" cy="531813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/>
              <a:t>Agente</a:t>
            </a:r>
            <a:endParaRPr lang="es-ES_tradnl"/>
          </a:p>
        </p:txBody>
      </p:sp>
      <p:sp>
        <p:nvSpPr>
          <p:cNvPr id="57361" name="Text Box 20"/>
          <p:cNvSpPr txBox="1">
            <a:spLocks noChangeArrowheads="1"/>
          </p:cNvSpPr>
          <p:nvPr/>
        </p:nvSpPr>
        <p:spPr bwMode="auto">
          <a:xfrm>
            <a:off x="3810000" y="1676400"/>
            <a:ext cx="1828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Información</a:t>
            </a:r>
          </a:p>
        </p:txBody>
      </p:sp>
      <p:sp>
        <p:nvSpPr>
          <p:cNvPr id="57362" name="Line 21"/>
          <p:cNvSpPr>
            <a:spLocks noChangeShapeType="1"/>
          </p:cNvSpPr>
          <p:nvPr/>
        </p:nvSpPr>
        <p:spPr bwMode="auto">
          <a:xfrm>
            <a:off x="3429000" y="1905000"/>
            <a:ext cx="381000" cy="0"/>
          </a:xfrm>
          <a:prstGeom prst="line">
            <a:avLst/>
          </a:prstGeom>
          <a:noFill/>
          <a:ln w="57150">
            <a:solidFill>
              <a:srgbClr val="FFC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7363" name="Line 22"/>
          <p:cNvSpPr>
            <a:spLocks noChangeShapeType="1"/>
          </p:cNvSpPr>
          <p:nvPr/>
        </p:nvSpPr>
        <p:spPr bwMode="auto">
          <a:xfrm>
            <a:off x="5562600" y="1905000"/>
            <a:ext cx="457200" cy="0"/>
          </a:xfrm>
          <a:prstGeom prst="line">
            <a:avLst/>
          </a:prstGeom>
          <a:noFill/>
          <a:ln w="57150">
            <a:solidFill>
              <a:srgbClr val="FFC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7364" name="Text Box 23"/>
          <p:cNvSpPr txBox="1">
            <a:spLocks noChangeArrowheads="1"/>
          </p:cNvSpPr>
          <p:nvPr/>
        </p:nvSpPr>
        <p:spPr bwMode="auto">
          <a:xfrm>
            <a:off x="76200" y="6583363"/>
            <a:ext cx="69342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200"/>
              <a:t>Fuente: Turchin, Heylighen, Joslyn &amp; Bollen 1996</a:t>
            </a:r>
          </a:p>
        </p:txBody>
      </p:sp>
      <p:sp>
        <p:nvSpPr>
          <p:cNvPr id="57365" name="Line 24"/>
          <p:cNvSpPr>
            <a:spLocks noChangeShapeType="1"/>
          </p:cNvSpPr>
          <p:nvPr/>
        </p:nvSpPr>
        <p:spPr bwMode="auto">
          <a:xfrm>
            <a:off x="6934200" y="838200"/>
            <a:ext cx="0" cy="74453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7366" name="Text Box 25"/>
          <p:cNvSpPr txBox="1">
            <a:spLocks noChangeArrowheads="1"/>
          </p:cNvSpPr>
          <p:nvPr/>
        </p:nvSpPr>
        <p:spPr bwMode="auto">
          <a:xfrm>
            <a:off x="6876256" y="188640"/>
            <a:ext cx="1371600" cy="835025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 dirty="0"/>
              <a:t>Meta, Objetivo</a:t>
            </a:r>
            <a:endParaRPr lang="es-ES_tradnl" dirty="0"/>
          </a:p>
        </p:txBody>
      </p:sp>
      <p:sp>
        <p:nvSpPr>
          <p:cNvPr id="57367" name="Text Box 26"/>
          <p:cNvSpPr txBox="1">
            <a:spLocks noChangeArrowheads="1"/>
          </p:cNvSpPr>
          <p:nvPr/>
        </p:nvSpPr>
        <p:spPr bwMode="auto">
          <a:xfrm>
            <a:off x="5791200" y="4876800"/>
            <a:ext cx="2590800" cy="958850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/>
              <a:t>Variables Afectadas</a:t>
            </a:r>
            <a:endParaRPr lang="es-ES_tradnl"/>
          </a:p>
        </p:txBody>
      </p:sp>
      <p:sp>
        <p:nvSpPr>
          <p:cNvPr id="57368" name="Text Box 27"/>
          <p:cNvSpPr txBox="1">
            <a:spLocks noChangeArrowheads="1"/>
          </p:cNvSpPr>
          <p:nvPr/>
        </p:nvSpPr>
        <p:spPr bwMode="auto">
          <a:xfrm>
            <a:off x="1143000" y="4953000"/>
            <a:ext cx="2590800" cy="958850"/>
          </a:xfrm>
          <a:prstGeom prst="rect">
            <a:avLst/>
          </a:prstGeom>
          <a:noFill/>
          <a:ln w="12700">
            <a:solidFill>
              <a:srgbClr val="0033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/>
              <a:t>Variables observadas</a:t>
            </a:r>
            <a:endParaRPr lang="es-ES_tradnl"/>
          </a:p>
        </p:txBody>
      </p:sp>
      <p:sp>
        <p:nvSpPr>
          <p:cNvPr id="57369" name="Text Box 28"/>
          <p:cNvSpPr txBox="1">
            <a:spLocks noChangeArrowheads="1"/>
          </p:cNvSpPr>
          <p:nvPr/>
        </p:nvSpPr>
        <p:spPr bwMode="auto">
          <a:xfrm>
            <a:off x="2123728" y="6021288"/>
            <a:ext cx="3505200" cy="457200"/>
          </a:xfrm>
          <a:prstGeom prst="rect">
            <a:avLst/>
          </a:prstGeom>
          <a:solidFill>
            <a:schemeClr val="bg2">
              <a:lumMod val="50000"/>
              <a:alpha val="98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Disturbios incontrolables</a:t>
            </a:r>
          </a:p>
        </p:txBody>
      </p:sp>
      <p:sp>
        <p:nvSpPr>
          <p:cNvPr id="57370" name="Line 29"/>
          <p:cNvSpPr>
            <a:spLocks noChangeShapeType="1"/>
          </p:cNvSpPr>
          <p:nvPr/>
        </p:nvSpPr>
        <p:spPr bwMode="auto">
          <a:xfrm flipV="1">
            <a:off x="2133600" y="5791200"/>
            <a:ext cx="0" cy="363538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7371" name="Text Box 30"/>
          <p:cNvSpPr txBox="1">
            <a:spLocks noChangeArrowheads="1"/>
          </p:cNvSpPr>
          <p:nvPr/>
        </p:nvSpPr>
        <p:spPr bwMode="auto">
          <a:xfrm>
            <a:off x="4114800" y="5181600"/>
            <a:ext cx="1447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Dinámica</a:t>
            </a:r>
          </a:p>
        </p:txBody>
      </p:sp>
      <p:sp>
        <p:nvSpPr>
          <p:cNvPr id="57372" name="Line 31"/>
          <p:cNvSpPr>
            <a:spLocks noChangeShapeType="1"/>
          </p:cNvSpPr>
          <p:nvPr/>
        </p:nvSpPr>
        <p:spPr bwMode="auto">
          <a:xfrm flipH="1">
            <a:off x="3733800" y="5410200"/>
            <a:ext cx="457200" cy="0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57373" name="Line 32"/>
          <p:cNvSpPr>
            <a:spLocks noChangeShapeType="1"/>
          </p:cNvSpPr>
          <p:nvPr/>
        </p:nvSpPr>
        <p:spPr bwMode="auto">
          <a:xfrm flipH="1">
            <a:off x="5292080" y="5410200"/>
            <a:ext cx="499120" cy="35024"/>
          </a:xfrm>
          <a:prstGeom prst="line">
            <a:avLst/>
          </a:prstGeom>
          <a:noFill/>
          <a:ln w="38100">
            <a:solidFill>
              <a:srgbClr val="FFC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0"/>
            <a:ext cx="3657600" cy="609600"/>
          </a:xfrm>
        </p:spPr>
        <p:txBody>
          <a:bodyPr/>
          <a:lstStyle/>
          <a:p>
            <a:pPr>
              <a:defRPr/>
            </a:pPr>
            <a:r>
              <a:rPr lang="es-ES_tradnl" sz="3600"/>
              <a:t>Cibernética</a:t>
            </a:r>
            <a:endParaRPr lang="es-ES_tradnl"/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8915400" cy="5105400"/>
          </a:xfrm>
        </p:spPr>
        <p:txBody>
          <a:bodyPr/>
          <a:lstStyle/>
          <a:p>
            <a:pPr>
              <a:defRPr/>
            </a:pPr>
            <a:r>
              <a:rPr lang="es-ES_tradnl"/>
              <a:t>Control es el concepto clave en cibernética</a:t>
            </a:r>
          </a:p>
          <a:p>
            <a:pPr>
              <a:defRPr/>
            </a:pPr>
            <a:r>
              <a:rPr lang="es-ES_tradnl" b="1" i="1">
                <a:solidFill>
                  <a:schemeClr val="tx2"/>
                </a:solidFill>
              </a:rPr>
              <a:t>Cibernética de primer orden</a:t>
            </a:r>
            <a:r>
              <a:rPr lang="es-ES_tradnl"/>
              <a:t> (1940): Enfoque de ingeniería. Esta interesada en la estabilidad de los sistemas y en procesos de retro-alimentación en máquinas y robots</a:t>
            </a:r>
          </a:p>
          <a:p>
            <a:pPr>
              <a:defRPr/>
            </a:pPr>
            <a:r>
              <a:rPr lang="es-ES_tradnl" b="1" i="1">
                <a:solidFill>
                  <a:schemeClr val="tx2"/>
                </a:solidFill>
              </a:rPr>
              <a:t>Cibernética de segundo orden</a:t>
            </a:r>
            <a:r>
              <a:rPr lang="es-ES_tradnl"/>
              <a:t> (1970):Basada en descubrimientos biológicos. Esta más interesada en las relaciones e interacciones entre el observador (controlador) y el observado (controlado) que en el observado per-se.  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" y="6583363"/>
            <a:ext cx="69342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200"/>
              <a:t>Fuente: Turchin, Heylighen, Joslyn &amp; Bollen 1996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Procesos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Un proceso es una </a:t>
            </a:r>
            <a:r>
              <a:rPr lang="es-ES_tradnl" b="1" i="1">
                <a:solidFill>
                  <a:schemeClr val="tx2"/>
                </a:solidFill>
              </a:rPr>
              <a:t>acción</a:t>
            </a:r>
            <a:r>
              <a:rPr lang="es-ES_tradnl"/>
              <a:t> vista como una secuencia de las </a:t>
            </a:r>
            <a:r>
              <a:rPr lang="es-ES_tradnl" b="1" i="1">
                <a:solidFill>
                  <a:schemeClr val="tx2"/>
                </a:solidFill>
              </a:rPr>
              <a:t>sub-acciones o etapas</a:t>
            </a:r>
            <a:r>
              <a:rPr lang="es-ES_tradnl"/>
              <a:t> que lo constituyen.</a:t>
            </a:r>
          </a:p>
          <a:p>
            <a:pPr>
              <a:defRPr/>
            </a:pPr>
            <a:r>
              <a:rPr lang="es-ES_tradnl"/>
              <a:t>Los estados o procesos son abstraciones limitadas en el espacio</a:t>
            </a:r>
          </a:p>
          <a:p>
            <a:pPr>
              <a:defRPr/>
            </a:pPr>
            <a:r>
              <a:rPr lang="es-ES_tradnl"/>
              <a:t>Todo proceso tiene un estado inicial y final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6200" y="6583363"/>
            <a:ext cx="69342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200"/>
              <a:t>Fuente: Turchin, Heylighen, Joslyn &amp; Bollen 1996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_tradnl" dirty="0"/>
              <a:t>Homeostasis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267200"/>
          </a:xfrm>
        </p:spPr>
        <p:txBody>
          <a:bodyPr/>
          <a:lstStyle/>
          <a:p>
            <a:pPr>
              <a:defRPr/>
            </a:pPr>
            <a:r>
              <a:rPr lang="es-ES_tradnl" dirty="0"/>
              <a:t>Resistencia al cambio</a:t>
            </a:r>
          </a:p>
          <a:p>
            <a:pPr>
              <a:defRPr/>
            </a:pPr>
            <a:r>
              <a:rPr lang="es-ES_tradnl" dirty="0"/>
              <a:t>Es una de las propiedades más típicas de los sistemas complejos y abiertos</a:t>
            </a:r>
          </a:p>
          <a:p>
            <a:pPr>
              <a:defRPr/>
            </a:pPr>
            <a:r>
              <a:rPr lang="es-ES_tradnl" dirty="0"/>
              <a:t>Un sistema homeostático es un sistema abierto que mantiene sus funciones y  estructura a través de una multiplicidad de equilibrios dinámicos rigurosamente controlados por la regulación de mecanismos inter-dependientes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6200" y="6583363"/>
            <a:ext cx="69342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200"/>
              <a:t>Fuente: Turchin, Heylighen, Joslyn &amp; Bollen 1996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_tradnl" dirty="0"/>
              <a:t>Homeostasis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s-ES_tradnl" dirty="0"/>
              <a:t>El sistema reacciona ante cambios en el ambiente o ante cambios imprevistos, a través de un serie de modificaciones de igual magnitud en la dirección opuesta a aquellos que generaron el cambio. El objetivo de esas modificaciones es mantener los equilibrios internos.</a:t>
            </a:r>
          </a:p>
          <a:p>
            <a:pPr>
              <a:defRPr/>
            </a:pPr>
            <a:r>
              <a:rPr lang="es-ES_tradnl" sz="3600" dirty="0"/>
              <a:t>Los sistemas Ecológicos, biológicos y sociales son sistemas homeostáticos.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9144000" cy="41148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defRPr/>
            </a:pPr>
            <a:r>
              <a:rPr lang="es-ES_tradnl" sz="1600" dirty="0">
                <a:solidFill>
                  <a:schemeClr val="tx2"/>
                </a:solidFill>
              </a:rPr>
              <a:t>Complejidad:</a:t>
            </a:r>
            <a:r>
              <a:rPr lang="es-ES_tradnl" sz="1600" dirty="0"/>
              <a:t> Los sistemas cibernéticos son estructuras complejas, heterogéneas y con muchos componentes interactuando.</a:t>
            </a:r>
          </a:p>
          <a:p>
            <a:pPr>
              <a:lnSpc>
                <a:spcPct val="170000"/>
              </a:lnSpc>
              <a:defRPr/>
            </a:pPr>
            <a:r>
              <a:rPr lang="es-ES_tradnl" sz="1600" dirty="0">
                <a:solidFill>
                  <a:schemeClr val="tx2"/>
                </a:solidFill>
              </a:rPr>
              <a:t>Mutualidad:</a:t>
            </a:r>
            <a:r>
              <a:rPr lang="es-ES_tradnl" sz="1600" dirty="0"/>
              <a:t> Estos componentes interactúan en paralelo y en tiempo real.</a:t>
            </a:r>
          </a:p>
          <a:p>
            <a:pPr>
              <a:lnSpc>
                <a:spcPct val="170000"/>
              </a:lnSpc>
              <a:defRPr/>
            </a:pPr>
            <a:r>
              <a:rPr lang="es-ES_tradnl" sz="1600" dirty="0">
                <a:solidFill>
                  <a:schemeClr val="tx2"/>
                </a:solidFill>
              </a:rPr>
              <a:t>Complementariedad:</a:t>
            </a:r>
            <a:r>
              <a:rPr lang="es-ES_tradnl" sz="1600" dirty="0"/>
              <a:t> Estas interacciones simultáneas donde participan múltiples procesos requieren de complementariedad múltiple.</a:t>
            </a:r>
          </a:p>
          <a:p>
            <a:pPr>
              <a:lnSpc>
                <a:spcPct val="170000"/>
              </a:lnSpc>
              <a:defRPr/>
            </a:pPr>
            <a:r>
              <a:rPr lang="es-ES_tradnl" sz="1600" dirty="0">
                <a:solidFill>
                  <a:schemeClr val="tx2"/>
                </a:solidFill>
              </a:rPr>
              <a:t>Evolucionismo:</a:t>
            </a:r>
            <a:r>
              <a:rPr lang="es-ES_tradnl" sz="1600" dirty="0"/>
              <a:t> Los sistemas cibernéticos evolucionan y crecen no estando planificados de forma óptima.</a:t>
            </a:r>
          </a:p>
          <a:p>
            <a:pPr>
              <a:lnSpc>
                <a:spcPct val="170000"/>
              </a:lnSpc>
              <a:defRPr/>
            </a:pPr>
            <a:r>
              <a:rPr lang="es-ES_tradnl" sz="1600" dirty="0" err="1">
                <a:solidFill>
                  <a:schemeClr val="tx2"/>
                </a:solidFill>
              </a:rPr>
              <a:t>Constructividad</a:t>
            </a:r>
            <a:r>
              <a:rPr lang="es-ES_tradnl" sz="1600" dirty="0">
                <a:solidFill>
                  <a:schemeClr val="tx2"/>
                </a:solidFill>
              </a:rPr>
              <a:t>:</a:t>
            </a:r>
            <a:r>
              <a:rPr lang="es-ES_tradnl" sz="1600" dirty="0"/>
              <a:t> En la medida que aumentan el tamaño y la complejidad se limitan a estados previos y simultáneamente desarrollan nuevos. </a:t>
            </a:r>
          </a:p>
          <a:p>
            <a:pPr>
              <a:lnSpc>
                <a:spcPct val="170000"/>
              </a:lnSpc>
              <a:defRPr/>
            </a:pPr>
            <a:r>
              <a:rPr lang="es-ES_tradnl" sz="1600" dirty="0"/>
              <a:t> </a:t>
            </a:r>
            <a:r>
              <a:rPr lang="es-ES_tradnl" sz="1600" dirty="0" err="1">
                <a:solidFill>
                  <a:schemeClr val="tx2"/>
                </a:solidFill>
              </a:rPr>
              <a:t>Reflexibidad</a:t>
            </a:r>
            <a:r>
              <a:rPr lang="es-ES_tradnl" sz="1600" dirty="0">
                <a:solidFill>
                  <a:schemeClr val="tx2"/>
                </a:solidFill>
              </a:rPr>
              <a:t>:</a:t>
            </a:r>
            <a:r>
              <a:rPr lang="es-ES_tradnl" sz="1600" dirty="0"/>
              <a:t> Los sistemas cibernéticos son ricos en retroalimentaciones internas y externas, tanto positivas como negativas.</a:t>
            </a:r>
          </a:p>
          <a:p>
            <a:pPr>
              <a:lnSpc>
                <a:spcPct val="170000"/>
              </a:lnSpc>
              <a:buFont typeface="Monotype Sorts" pitchFamily="2" charset="2"/>
              <a:buNone/>
              <a:defRPr/>
            </a:pPr>
            <a:r>
              <a:rPr lang="es-ES_tradnl" sz="1600" dirty="0"/>
              <a:t> 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971550" y="0"/>
            <a:ext cx="691515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Naturaleza de los sistemas cibernéticos</a:t>
            </a: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0" y="6583363"/>
            <a:ext cx="69342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200"/>
              <a:t>Fuente: Turchin, Heylighen, Joslyn &amp; Bollen 1996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El lenguaje de la cibernética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4419600" cy="4114800"/>
          </a:xfrm>
        </p:spPr>
        <p:txBody>
          <a:bodyPr/>
          <a:lstStyle/>
          <a:p>
            <a:pPr>
              <a:defRPr/>
            </a:pPr>
            <a:r>
              <a:rPr lang="es-ES_tradnl" sz="3600"/>
              <a:t>Aprendizaje</a:t>
            </a:r>
          </a:p>
          <a:p>
            <a:pPr>
              <a:defRPr/>
            </a:pPr>
            <a:r>
              <a:rPr lang="es-ES_tradnl" sz="3600"/>
              <a:t>Regulación</a:t>
            </a:r>
          </a:p>
          <a:p>
            <a:pPr>
              <a:defRPr/>
            </a:pPr>
            <a:r>
              <a:rPr lang="es-ES_tradnl" sz="3600"/>
              <a:t>Auto-organización</a:t>
            </a:r>
          </a:p>
          <a:p>
            <a:pPr>
              <a:defRPr/>
            </a:pPr>
            <a:r>
              <a:rPr lang="es-ES_tradnl" sz="3600"/>
              <a:t>Percepción</a:t>
            </a:r>
          </a:p>
          <a:p>
            <a:pPr>
              <a:defRPr/>
            </a:pPr>
            <a:r>
              <a:rPr lang="es-ES_tradnl" sz="3600"/>
              <a:t>Memoria</a:t>
            </a:r>
          </a:p>
          <a:p>
            <a:pPr>
              <a:defRPr/>
            </a:pP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4000"/>
              <a:t>Algunas consideraciones sobre el desarrollo del método científico</a:t>
            </a:r>
            <a:endParaRPr lang="es-ES_tradnl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/>
              <a:t>El método científico aplicado a las ciencias naturales se desarrolló basado principalmente en un </a:t>
            </a:r>
            <a:r>
              <a:rPr lang="es-ES_tradnl">
                <a:solidFill>
                  <a:schemeClr val="tx2"/>
                </a:solidFill>
              </a:rPr>
              <a:t>enfoque analítico</a:t>
            </a:r>
            <a:r>
              <a:rPr lang="es-ES_tradnl"/>
              <a:t>, que busca aislar las partes o componentes y estudiarlos en forma individual sin tener en cuenta las relaciones existentes entre las partes</a:t>
            </a:r>
          </a:p>
          <a:p>
            <a:pPr>
              <a:defRPr/>
            </a:pPr>
            <a:endParaRPr lang="es-ES_tradnl"/>
          </a:p>
          <a:p>
            <a:pPr>
              <a:defRPr/>
            </a:pPr>
            <a:r>
              <a:rPr lang="es-ES_tradnl">
                <a:solidFill>
                  <a:schemeClr val="tx2"/>
                </a:solidFill>
              </a:rPr>
              <a:t>Reduce  fenómenos</a:t>
            </a:r>
            <a:r>
              <a:rPr lang="es-ES_tradnl"/>
              <a:t> complejos en sus componentes básicos dejando de lado las posibles interacciones que puedan existir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/>
              <a:t>Cibernética y Teoría de Sistemas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4800600"/>
          </a:xfrm>
        </p:spPr>
        <p:txBody>
          <a:bodyPr/>
          <a:lstStyle/>
          <a:p>
            <a:pPr>
              <a:defRPr/>
            </a:pPr>
            <a:r>
              <a:rPr lang="es-ES_tradnl"/>
              <a:t>La cibernética y la teoría de sistemas estudian esencialmente el mismo problema.</a:t>
            </a:r>
          </a:p>
          <a:p>
            <a:pPr>
              <a:defRPr/>
            </a:pPr>
            <a:r>
              <a:rPr lang="es-ES_tradnl"/>
              <a:t>La teoría de sistemas con más énfasis en la estructura de los sistemas y los modelos</a:t>
            </a:r>
          </a:p>
          <a:p>
            <a:pPr>
              <a:defRPr/>
            </a:pPr>
            <a:r>
              <a:rPr lang="es-ES_tradnl"/>
              <a:t>La cibernética con más </a:t>
            </a:r>
            <a:r>
              <a:rPr lang="es-ES_tradnl">
                <a:solidFill>
                  <a:schemeClr val="tx2"/>
                </a:solidFill>
              </a:rPr>
              <a:t>énfasis en como funcionan los sistemas</a:t>
            </a:r>
            <a:r>
              <a:rPr lang="es-ES_tradnl"/>
              <a:t>, esto es como controlan sus acciones, como se comunican con otros sistemas o con sus propios componentes.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6200" y="6583363"/>
            <a:ext cx="693420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200"/>
              <a:t>Fuente: Turchin, Heylighen, Joslyn &amp; Bollen 1996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916832"/>
            <a:ext cx="7848600" cy="268721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ES_tradnl" sz="3200" dirty="0"/>
              <a:t>Ya que la estructura y las funciones del sistema no pueden comprenderse separadamente, es claro que cibernética y enfoque de sistemas deben ser concebidos como las dos caras de un mismo enfoque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_tradnl"/>
              <a:t>Clasificación de los sistemas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s-ES_tradnl" sz="3600"/>
              <a:t>Abstractos y conceptuales</a:t>
            </a:r>
          </a:p>
          <a:p>
            <a:pPr>
              <a:defRPr/>
            </a:pPr>
            <a:endParaRPr lang="es-ES_tradnl" sz="3600"/>
          </a:p>
          <a:p>
            <a:pPr>
              <a:defRPr/>
            </a:pPr>
            <a:r>
              <a:rPr lang="es-ES_tradnl" sz="3600"/>
              <a:t>Cerrados y abiertos</a:t>
            </a:r>
          </a:p>
          <a:p>
            <a:pPr>
              <a:defRPr/>
            </a:pPr>
            <a:endParaRPr lang="es-ES_tradnl" sz="3600"/>
          </a:p>
          <a:p>
            <a:pPr>
              <a:defRPr/>
            </a:pPr>
            <a:r>
              <a:rPr lang="es-ES_tradnl" sz="3600"/>
              <a:t>Naturales y artificiales</a:t>
            </a:r>
          </a:p>
          <a:p>
            <a:pPr>
              <a:defRPr/>
            </a:pPr>
            <a:endParaRPr lang="es-ES_tradnl" sz="3600"/>
          </a:p>
          <a:p>
            <a:pPr>
              <a:defRPr/>
            </a:pPr>
            <a:r>
              <a:rPr lang="es-ES_tradnl" sz="3600"/>
              <a:t>Adaptativos y no adaptativos</a:t>
            </a:r>
            <a:endParaRPr lang="es-ES_tradnl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4000"/>
              <a:t>Clasificación de acuerdo a su capacidad de reaccionar con el ambiente</a:t>
            </a:r>
            <a:endParaRPr lang="es-ES_tradnl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82000" cy="5029200"/>
          </a:xfrm>
        </p:spPr>
        <p:txBody>
          <a:bodyPr/>
          <a:lstStyle/>
          <a:p>
            <a:pPr>
              <a:defRPr/>
            </a:pPr>
            <a:r>
              <a:rPr lang="es-ES_tradnl" sz="2800" b="1" i="1">
                <a:solidFill>
                  <a:schemeClr val="tx2"/>
                </a:solidFill>
              </a:rPr>
              <a:t>Pasivos,</a:t>
            </a:r>
            <a:r>
              <a:rPr lang="es-ES_tradnl" sz="2800"/>
              <a:t> incapaces de reaccionar con su medio ambiente</a:t>
            </a:r>
          </a:p>
          <a:p>
            <a:pPr>
              <a:defRPr/>
            </a:pPr>
            <a:r>
              <a:rPr lang="es-ES_tradnl" sz="2800" b="1" i="1">
                <a:solidFill>
                  <a:schemeClr val="tx2"/>
                </a:solidFill>
              </a:rPr>
              <a:t>Reactivos,</a:t>
            </a:r>
            <a:r>
              <a:rPr lang="es-ES_tradnl" sz="2800"/>
              <a:t> pueden presentar </a:t>
            </a:r>
            <a:r>
              <a:rPr lang="es-ES_tradnl" sz="2800">
                <a:solidFill>
                  <a:schemeClr val="tx2"/>
                </a:solidFill>
              </a:rPr>
              <a:t>un tipo de comportamiento</a:t>
            </a:r>
            <a:r>
              <a:rPr lang="es-ES_tradnl" sz="2800"/>
              <a:t> diferente en ambientes diferentes</a:t>
            </a:r>
          </a:p>
          <a:p>
            <a:pPr>
              <a:defRPr/>
            </a:pPr>
            <a:r>
              <a:rPr lang="es-ES_tradnl" sz="2800" b="1" i="1">
                <a:solidFill>
                  <a:schemeClr val="tx2"/>
                </a:solidFill>
              </a:rPr>
              <a:t>De alcance de metas,</a:t>
            </a:r>
            <a:r>
              <a:rPr lang="es-ES_tradnl" sz="2800"/>
              <a:t> pueden reaccionar  de diferentes formas en cualquier ambiente. Meta externamente establecida</a:t>
            </a:r>
          </a:p>
          <a:p>
            <a:pPr>
              <a:defRPr/>
            </a:pPr>
            <a:r>
              <a:rPr lang="es-ES_tradnl" sz="2800" b="1" i="1">
                <a:solidFill>
                  <a:schemeClr val="tx2"/>
                </a:solidFill>
              </a:rPr>
              <a:t>De establecimiento de metas,</a:t>
            </a:r>
            <a:r>
              <a:rPr lang="es-ES_tradnl" sz="2800"/>
              <a:t> pueden cambiar de meta en condiciones ambientales constantes o seguir la misma meta en ambientes diferentes.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_tradnl"/>
              <a:t>Aspectos a considerar sobre el sistema a analizar: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800600"/>
          </a:xfrm>
        </p:spPr>
        <p:txBody>
          <a:bodyPr/>
          <a:lstStyle/>
          <a:p>
            <a:pPr>
              <a:defRPr/>
            </a:pPr>
            <a:r>
              <a:rPr lang="es-ES_tradnl"/>
              <a:t>Objetivo del sistema total y medidas de comportamiento del sistema</a:t>
            </a:r>
          </a:p>
          <a:p>
            <a:pPr>
              <a:defRPr/>
            </a:pPr>
            <a:r>
              <a:rPr lang="es-ES_tradnl"/>
              <a:t>Medio ambiente del sistema y principales restricciones impuestas por el mismo</a:t>
            </a:r>
          </a:p>
          <a:p>
            <a:pPr>
              <a:defRPr/>
            </a:pPr>
            <a:r>
              <a:rPr lang="es-ES_tradnl"/>
              <a:t>Recursos disponibles y controlables por el sistema</a:t>
            </a:r>
          </a:p>
          <a:p>
            <a:pPr>
              <a:defRPr/>
            </a:pPr>
            <a:r>
              <a:rPr lang="es-ES_tradnl"/>
              <a:t>Componentes del sistema, con sus relaciones funcionales, actividades objetivos y medidas de performance</a:t>
            </a:r>
          </a:p>
          <a:p>
            <a:pPr>
              <a:defRPr/>
            </a:pPr>
            <a:r>
              <a:rPr lang="es-ES_tradnl"/>
              <a:t>Manejo y control del Sistema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3200" dirty="0"/>
              <a:t>El Enfoque Sistémico se basa en las siguientes premisas:</a:t>
            </a:r>
            <a:r>
              <a:rPr lang="es-ES_tradnl" dirty="0"/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defRPr/>
            </a:pPr>
            <a:r>
              <a:rPr lang="es-ES_tradnl">
                <a:solidFill>
                  <a:schemeClr val="tx2"/>
                </a:solidFill>
              </a:rPr>
              <a:t>HOLISMO,</a:t>
            </a:r>
            <a:r>
              <a:rPr lang="es-ES_tradnl"/>
              <a:t> significa que el mundo puede ser visto como constituido por todos estructurados o sistemas, que mantienen su identidad bajo determinadas condiciones y que exhiben ciertas propiedades generales que son emergentes de la totalidad. </a:t>
            </a:r>
          </a:p>
          <a:p>
            <a:pPr>
              <a:defRPr/>
            </a:pPr>
            <a:r>
              <a:rPr lang="es-ES_tradnl">
                <a:solidFill>
                  <a:schemeClr val="tx2"/>
                </a:solidFill>
              </a:rPr>
              <a:t>TRANSFORMACIONES, </a:t>
            </a:r>
            <a:r>
              <a:rPr lang="es-ES_tradnl"/>
              <a:t>en el sentido de que los sistemas continuamente se transforman a si mismos.</a:t>
            </a:r>
          </a:p>
          <a:p>
            <a:pPr>
              <a:defRPr/>
            </a:pPr>
            <a:r>
              <a:rPr lang="es-ES_tradnl">
                <a:solidFill>
                  <a:schemeClr val="tx2"/>
                </a:solidFill>
              </a:rPr>
              <a:t>CONTROL,</a:t>
            </a:r>
            <a:r>
              <a:rPr lang="es-ES_tradnl"/>
              <a:t> dado que los sistemas incluyen mecanismos de regulación y control tales como la retro-alimentación (</a:t>
            </a:r>
            <a:r>
              <a:rPr lang="es-ES_tradnl" i="1"/>
              <a:t>feedback</a:t>
            </a:r>
            <a:r>
              <a:rPr lang="es-ES_tradnl"/>
              <a:t>) y auto-control para el mantenimiento de un equilibrio.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/>
          <a:lstStyle/>
          <a:p>
            <a:pPr>
              <a:defRPr/>
            </a:pPr>
            <a:r>
              <a:rPr lang="es-ES_tradnl">
                <a:solidFill>
                  <a:schemeClr val="tx2"/>
                </a:solidFill>
              </a:rPr>
              <a:t>COMUNICACIÓN,</a:t>
            </a:r>
            <a:r>
              <a:rPr lang="es-ES_tradnl"/>
              <a:t> que se refiere a la habilidad del sistema de comunicar información para controlar los mecanismos internos en relación a las fuerzas externas.</a:t>
            </a:r>
          </a:p>
          <a:p>
            <a:pPr>
              <a:defRPr/>
            </a:pPr>
            <a:r>
              <a:rPr lang="es-ES_tradnl">
                <a:solidFill>
                  <a:schemeClr val="tx2"/>
                </a:solidFill>
              </a:rPr>
              <a:t>JERARQUÍA,</a:t>
            </a:r>
            <a:r>
              <a:rPr lang="es-ES_tradnl"/>
              <a:t> significa que se puede concebir una jerarquía de sistemas en el sentido de que sistemas más pequeños pueden ser agrupados en sistemas más grandes y viceversa. </a:t>
            </a:r>
            <a:r>
              <a:rPr lang="es-ES_tradnl" b="1" i="1">
                <a:solidFill>
                  <a:schemeClr val="tx2"/>
                </a:solidFill>
              </a:rPr>
              <a:t>El sistema esta siempre embebido en otro más grande.</a:t>
            </a:r>
          </a:p>
          <a:p>
            <a:pPr>
              <a:defRPr/>
            </a:pPr>
            <a:r>
              <a:rPr lang="es-ES_tradnl">
                <a:solidFill>
                  <a:schemeClr val="tx2"/>
                </a:solidFill>
              </a:rPr>
              <a:t>PROPIEDADES EMERGENTES, </a:t>
            </a:r>
            <a:r>
              <a:rPr lang="es-ES_tradnl"/>
              <a:t>que surgen de la jerarquía de sistemas y que significa que la suma de las partes es diferente del todo que componen.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3600"/>
              <a:t>Ordenamiento Jerárquico de Sistemas:</a:t>
            </a:r>
            <a:endParaRPr lang="es-ES_tradnl"/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2743200" y="1981200"/>
            <a:ext cx="3429000" cy="609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/>
              <a:t>Empresas Agropecuarias</a:t>
            </a:r>
            <a:endParaRPr lang="es-ES_tradnl"/>
          </a:p>
        </p:txBody>
      </p:sp>
      <p:sp>
        <p:nvSpPr>
          <p:cNvPr id="71684" name="Rectangle 6"/>
          <p:cNvSpPr>
            <a:spLocks noChangeArrowheads="1"/>
          </p:cNvSpPr>
          <p:nvPr/>
        </p:nvSpPr>
        <p:spPr bwMode="auto">
          <a:xfrm>
            <a:off x="2743200" y="3962400"/>
            <a:ext cx="3429000" cy="609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/>
              <a:t>Pastura</a:t>
            </a:r>
            <a:endParaRPr lang="es-ES_tradnl"/>
          </a:p>
        </p:txBody>
      </p:sp>
      <p:sp>
        <p:nvSpPr>
          <p:cNvPr id="71685" name="Rectangle 7"/>
          <p:cNvSpPr>
            <a:spLocks noChangeArrowheads="1"/>
          </p:cNvSpPr>
          <p:nvPr/>
        </p:nvSpPr>
        <p:spPr bwMode="auto">
          <a:xfrm>
            <a:off x="2743200" y="4953000"/>
            <a:ext cx="3352800" cy="609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/>
              <a:t>Planta</a:t>
            </a:r>
            <a:endParaRPr lang="es-ES_tradnl"/>
          </a:p>
        </p:txBody>
      </p:sp>
      <p:sp>
        <p:nvSpPr>
          <p:cNvPr id="71686" name="Rectangle 8"/>
          <p:cNvSpPr>
            <a:spLocks noChangeArrowheads="1"/>
          </p:cNvSpPr>
          <p:nvPr/>
        </p:nvSpPr>
        <p:spPr bwMode="auto">
          <a:xfrm>
            <a:off x="2743200" y="990600"/>
            <a:ext cx="3429000" cy="609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/>
              <a:t>Sistemas regionales</a:t>
            </a:r>
            <a:endParaRPr lang="es-ES_tradnl"/>
          </a:p>
        </p:txBody>
      </p:sp>
      <p:sp>
        <p:nvSpPr>
          <p:cNvPr id="71687" name="Rectangle 9"/>
          <p:cNvSpPr>
            <a:spLocks noChangeArrowheads="1"/>
          </p:cNvSpPr>
          <p:nvPr/>
        </p:nvSpPr>
        <p:spPr bwMode="auto">
          <a:xfrm>
            <a:off x="2743200" y="2971800"/>
            <a:ext cx="3429000" cy="609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/>
              <a:t>Sistema Planta/Animal</a:t>
            </a:r>
            <a:endParaRPr lang="es-ES_tradnl"/>
          </a:p>
        </p:txBody>
      </p:sp>
      <p:sp>
        <p:nvSpPr>
          <p:cNvPr id="71688" name="Rectangle 10"/>
          <p:cNvSpPr>
            <a:spLocks noChangeArrowheads="1"/>
          </p:cNvSpPr>
          <p:nvPr/>
        </p:nvSpPr>
        <p:spPr bwMode="auto">
          <a:xfrm>
            <a:off x="2743200" y="6019800"/>
            <a:ext cx="3352800" cy="609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/>
              <a:t>Hoja</a:t>
            </a:r>
            <a:endParaRPr lang="es-ES_tradnl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09800" y="1600200"/>
            <a:ext cx="4495800" cy="381000"/>
            <a:chOff x="1392" y="1008"/>
            <a:chExt cx="2832" cy="240"/>
          </a:xfrm>
        </p:grpSpPr>
        <p:sp>
          <p:nvSpPr>
            <p:cNvPr id="71719" name="Line 11"/>
            <p:cNvSpPr>
              <a:spLocks noChangeShapeType="1"/>
            </p:cNvSpPr>
            <p:nvPr/>
          </p:nvSpPr>
          <p:spPr bwMode="auto">
            <a:xfrm>
              <a:off x="2784" y="1008"/>
              <a:ext cx="0" cy="2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20" name="Line 12"/>
            <p:cNvSpPr>
              <a:spLocks noChangeShapeType="1"/>
            </p:cNvSpPr>
            <p:nvPr/>
          </p:nvSpPr>
          <p:spPr bwMode="auto">
            <a:xfrm>
              <a:off x="1392" y="1104"/>
              <a:ext cx="12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21" name="Line 13"/>
            <p:cNvSpPr>
              <a:spLocks noChangeShapeType="1"/>
            </p:cNvSpPr>
            <p:nvPr/>
          </p:nvSpPr>
          <p:spPr bwMode="auto">
            <a:xfrm rot="10799777">
              <a:off x="2928" y="1104"/>
              <a:ext cx="1296" cy="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209800" y="2590800"/>
            <a:ext cx="4495800" cy="381000"/>
            <a:chOff x="1392" y="1008"/>
            <a:chExt cx="2832" cy="240"/>
          </a:xfrm>
        </p:grpSpPr>
        <p:sp>
          <p:nvSpPr>
            <p:cNvPr id="71716" name="Line 25"/>
            <p:cNvSpPr>
              <a:spLocks noChangeShapeType="1"/>
            </p:cNvSpPr>
            <p:nvPr/>
          </p:nvSpPr>
          <p:spPr bwMode="auto">
            <a:xfrm>
              <a:off x="2784" y="1008"/>
              <a:ext cx="0" cy="2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17" name="Line 26"/>
            <p:cNvSpPr>
              <a:spLocks noChangeShapeType="1"/>
            </p:cNvSpPr>
            <p:nvPr/>
          </p:nvSpPr>
          <p:spPr bwMode="auto">
            <a:xfrm>
              <a:off x="1392" y="1104"/>
              <a:ext cx="12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18" name="Line 27"/>
            <p:cNvSpPr>
              <a:spLocks noChangeShapeType="1"/>
            </p:cNvSpPr>
            <p:nvPr/>
          </p:nvSpPr>
          <p:spPr bwMode="auto">
            <a:xfrm rot="10799777">
              <a:off x="2928" y="1104"/>
              <a:ext cx="1296" cy="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209800" y="3581400"/>
            <a:ext cx="4495800" cy="381000"/>
            <a:chOff x="1392" y="1008"/>
            <a:chExt cx="2832" cy="240"/>
          </a:xfrm>
        </p:grpSpPr>
        <p:sp>
          <p:nvSpPr>
            <p:cNvPr id="71713" name="Line 29"/>
            <p:cNvSpPr>
              <a:spLocks noChangeShapeType="1"/>
            </p:cNvSpPr>
            <p:nvPr/>
          </p:nvSpPr>
          <p:spPr bwMode="auto">
            <a:xfrm>
              <a:off x="2784" y="1008"/>
              <a:ext cx="0" cy="2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14" name="Line 30"/>
            <p:cNvSpPr>
              <a:spLocks noChangeShapeType="1"/>
            </p:cNvSpPr>
            <p:nvPr/>
          </p:nvSpPr>
          <p:spPr bwMode="auto">
            <a:xfrm>
              <a:off x="1392" y="1104"/>
              <a:ext cx="12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15" name="Line 31"/>
            <p:cNvSpPr>
              <a:spLocks noChangeShapeType="1"/>
            </p:cNvSpPr>
            <p:nvPr/>
          </p:nvSpPr>
          <p:spPr bwMode="auto">
            <a:xfrm rot="10799777">
              <a:off x="2928" y="1104"/>
              <a:ext cx="1296" cy="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209800" y="4572000"/>
            <a:ext cx="4495800" cy="381000"/>
            <a:chOff x="1392" y="1008"/>
            <a:chExt cx="2832" cy="240"/>
          </a:xfrm>
        </p:grpSpPr>
        <p:sp>
          <p:nvSpPr>
            <p:cNvPr id="71710" name="Line 33"/>
            <p:cNvSpPr>
              <a:spLocks noChangeShapeType="1"/>
            </p:cNvSpPr>
            <p:nvPr/>
          </p:nvSpPr>
          <p:spPr bwMode="auto">
            <a:xfrm>
              <a:off x="2784" y="1008"/>
              <a:ext cx="0" cy="2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11" name="Line 34"/>
            <p:cNvSpPr>
              <a:spLocks noChangeShapeType="1"/>
            </p:cNvSpPr>
            <p:nvPr/>
          </p:nvSpPr>
          <p:spPr bwMode="auto">
            <a:xfrm>
              <a:off x="1392" y="1104"/>
              <a:ext cx="12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12" name="Line 35"/>
            <p:cNvSpPr>
              <a:spLocks noChangeShapeType="1"/>
            </p:cNvSpPr>
            <p:nvPr/>
          </p:nvSpPr>
          <p:spPr bwMode="auto">
            <a:xfrm rot="10799777">
              <a:off x="2928" y="1104"/>
              <a:ext cx="1296" cy="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209800" y="5562600"/>
            <a:ext cx="4495800" cy="381000"/>
            <a:chOff x="1392" y="1008"/>
            <a:chExt cx="2832" cy="240"/>
          </a:xfrm>
        </p:grpSpPr>
        <p:sp>
          <p:nvSpPr>
            <p:cNvPr id="71707" name="Line 37"/>
            <p:cNvSpPr>
              <a:spLocks noChangeShapeType="1"/>
            </p:cNvSpPr>
            <p:nvPr/>
          </p:nvSpPr>
          <p:spPr bwMode="auto">
            <a:xfrm>
              <a:off x="2784" y="1008"/>
              <a:ext cx="0" cy="2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08" name="Line 38"/>
            <p:cNvSpPr>
              <a:spLocks noChangeShapeType="1"/>
            </p:cNvSpPr>
            <p:nvPr/>
          </p:nvSpPr>
          <p:spPr bwMode="auto">
            <a:xfrm>
              <a:off x="1392" y="1104"/>
              <a:ext cx="12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09" name="Line 39"/>
            <p:cNvSpPr>
              <a:spLocks noChangeShapeType="1"/>
            </p:cNvSpPr>
            <p:nvPr/>
          </p:nvSpPr>
          <p:spPr bwMode="auto">
            <a:xfrm rot="10799777">
              <a:off x="2928" y="1104"/>
              <a:ext cx="1296" cy="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</p:grpSp>
      <p:sp>
        <p:nvSpPr>
          <p:cNvPr id="71694" name="Rectangle 40"/>
          <p:cNvSpPr>
            <a:spLocks noChangeArrowheads="1"/>
          </p:cNvSpPr>
          <p:nvPr/>
        </p:nvSpPr>
        <p:spPr bwMode="auto">
          <a:xfrm rot="-5400000">
            <a:off x="-342900" y="4838700"/>
            <a:ext cx="3429000" cy="609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/>
              <a:t>Síntesis de Sistemas </a:t>
            </a:r>
            <a:endParaRPr lang="es-ES_tradnl"/>
          </a:p>
        </p:txBody>
      </p:sp>
      <p:sp>
        <p:nvSpPr>
          <p:cNvPr id="71695" name="Rectangle 41"/>
          <p:cNvSpPr>
            <a:spLocks noChangeArrowheads="1"/>
          </p:cNvSpPr>
          <p:nvPr/>
        </p:nvSpPr>
        <p:spPr bwMode="auto">
          <a:xfrm rot="-5400000">
            <a:off x="5905500" y="2324100"/>
            <a:ext cx="3429000" cy="609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b="1"/>
              <a:t>Análisis de Sistemas </a:t>
            </a:r>
            <a:endParaRPr lang="es-ES_tradnl"/>
          </a:p>
        </p:txBody>
      </p:sp>
      <p:sp>
        <p:nvSpPr>
          <p:cNvPr id="71696" name="Line 42"/>
          <p:cNvSpPr>
            <a:spLocks noChangeShapeType="1"/>
          </p:cNvSpPr>
          <p:nvPr/>
        </p:nvSpPr>
        <p:spPr bwMode="auto">
          <a:xfrm flipV="1">
            <a:off x="1371600" y="1295400"/>
            <a:ext cx="0" cy="21336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1697" name="Line 43"/>
          <p:cNvSpPr>
            <a:spLocks noChangeShapeType="1"/>
          </p:cNvSpPr>
          <p:nvPr/>
        </p:nvSpPr>
        <p:spPr bwMode="auto">
          <a:xfrm rot="10774634" flipV="1">
            <a:off x="7620000" y="4343400"/>
            <a:ext cx="1588" cy="21336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2286000" y="609600"/>
            <a:ext cx="4495800" cy="381000"/>
            <a:chOff x="1392" y="1008"/>
            <a:chExt cx="2832" cy="240"/>
          </a:xfrm>
        </p:grpSpPr>
        <p:sp>
          <p:nvSpPr>
            <p:cNvPr id="71704" name="Line 45"/>
            <p:cNvSpPr>
              <a:spLocks noChangeShapeType="1"/>
            </p:cNvSpPr>
            <p:nvPr/>
          </p:nvSpPr>
          <p:spPr bwMode="auto">
            <a:xfrm>
              <a:off x="2784" y="1008"/>
              <a:ext cx="0" cy="2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05" name="Line 46"/>
            <p:cNvSpPr>
              <a:spLocks noChangeShapeType="1"/>
            </p:cNvSpPr>
            <p:nvPr/>
          </p:nvSpPr>
          <p:spPr bwMode="auto">
            <a:xfrm>
              <a:off x="1392" y="1104"/>
              <a:ext cx="12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06" name="Line 47"/>
            <p:cNvSpPr>
              <a:spLocks noChangeShapeType="1"/>
            </p:cNvSpPr>
            <p:nvPr/>
          </p:nvSpPr>
          <p:spPr bwMode="auto">
            <a:xfrm rot="10799777">
              <a:off x="2928" y="1104"/>
              <a:ext cx="1296" cy="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2209800" y="6629400"/>
            <a:ext cx="4495800" cy="228600"/>
            <a:chOff x="1392" y="1008"/>
            <a:chExt cx="2832" cy="240"/>
          </a:xfrm>
        </p:grpSpPr>
        <p:sp>
          <p:nvSpPr>
            <p:cNvPr id="71701" name="Line 49"/>
            <p:cNvSpPr>
              <a:spLocks noChangeShapeType="1"/>
            </p:cNvSpPr>
            <p:nvPr/>
          </p:nvSpPr>
          <p:spPr bwMode="auto">
            <a:xfrm>
              <a:off x="2784" y="1008"/>
              <a:ext cx="0" cy="2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02" name="Line 50"/>
            <p:cNvSpPr>
              <a:spLocks noChangeShapeType="1"/>
            </p:cNvSpPr>
            <p:nvPr/>
          </p:nvSpPr>
          <p:spPr bwMode="auto">
            <a:xfrm>
              <a:off x="1392" y="1104"/>
              <a:ext cx="12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  <p:sp>
          <p:nvSpPr>
            <p:cNvPr id="71703" name="Line 51"/>
            <p:cNvSpPr>
              <a:spLocks noChangeShapeType="1"/>
            </p:cNvSpPr>
            <p:nvPr/>
          </p:nvSpPr>
          <p:spPr bwMode="auto">
            <a:xfrm rot="10799777">
              <a:off x="2928" y="1104"/>
              <a:ext cx="1296" cy="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UY"/>
            </a:p>
          </p:txBody>
        </p:sp>
      </p:grp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219200"/>
          </a:xfrm>
        </p:spPr>
        <p:txBody>
          <a:bodyPr/>
          <a:lstStyle/>
          <a:p>
            <a:pPr>
              <a:defRPr/>
            </a:pPr>
            <a:r>
              <a:rPr lang="es-ES_tradnl" sz="3600"/>
              <a:t>Diferencias entre la Investigación Clásica y El Enfoque de Sistemas</a:t>
            </a:r>
            <a:endParaRPr lang="es-ES_tradnl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52600" y="2590800"/>
            <a:ext cx="1752600" cy="609600"/>
            <a:chOff x="1488" y="1680"/>
            <a:chExt cx="1104" cy="384"/>
          </a:xfrm>
        </p:grpSpPr>
        <p:sp>
          <p:nvSpPr>
            <p:cNvPr id="72724" name="Rectangle 4"/>
            <p:cNvSpPr>
              <a:spLocks noChangeArrowheads="1"/>
            </p:cNvSpPr>
            <p:nvPr/>
          </p:nvSpPr>
          <p:spPr bwMode="auto">
            <a:xfrm>
              <a:off x="1488" y="1680"/>
              <a:ext cx="1104" cy="384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25" name="Text Box 6"/>
            <p:cNvSpPr txBox="1">
              <a:spLocks noChangeArrowheads="1"/>
            </p:cNvSpPr>
            <p:nvPr/>
          </p:nvSpPr>
          <p:spPr bwMode="auto">
            <a:xfrm>
              <a:off x="1584" y="1728"/>
              <a:ext cx="100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1"/>
                <a:t>Análisis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34000" y="2590800"/>
            <a:ext cx="1752600" cy="609600"/>
            <a:chOff x="1488" y="1680"/>
            <a:chExt cx="1104" cy="384"/>
          </a:xfrm>
        </p:grpSpPr>
        <p:sp>
          <p:nvSpPr>
            <p:cNvPr id="72722" name="Rectangle 12"/>
            <p:cNvSpPr>
              <a:spLocks noChangeArrowheads="1"/>
            </p:cNvSpPr>
            <p:nvPr/>
          </p:nvSpPr>
          <p:spPr bwMode="auto">
            <a:xfrm>
              <a:off x="1488" y="1680"/>
              <a:ext cx="1104" cy="384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2723" name="Text Box 13"/>
            <p:cNvSpPr txBox="1">
              <a:spLocks noChangeArrowheads="1"/>
            </p:cNvSpPr>
            <p:nvPr/>
          </p:nvSpPr>
          <p:spPr bwMode="auto">
            <a:xfrm>
              <a:off x="1584" y="1728"/>
              <a:ext cx="1008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b="1"/>
                <a:t>Análisis</a:t>
              </a:r>
            </a:p>
          </p:txBody>
        </p:sp>
      </p:grpSp>
      <p:sp>
        <p:nvSpPr>
          <p:cNvPr id="72709" name="Text Box 15"/>
          <p:cNvSpPr txBox="1">
            <a:spLocks noChangeArrowheads="1"/>
          </p:cNvSpPr>
          <p:nvPr/>
        </p:nvSpPr>
        <p:spPr bwMode="auto">
          <a:xfrm>
            <a:off x="228600" y="26670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Realidad</a:t>
            </a:r>
            <a:endParaRPr lang="es-ES_tradnl"/>
          </a:p>
        </p:txBody>
      </p:sp>
      <p:sp>
        <p:nvSpPr>
          <p:cNvPr id="72710" name="Text Box 16"/>
          <p:cNvSpPr txBox="1">
            <a:spLocks noChangeArrowheads="1"/>
          </p:cNvSpPr>
          <p:nvPr/>
        </p:nvSpPr>
        <p:spPr bwMode="auto">
          <a:xfrm>
            <a:off x="3657600" y="2667000"/>
            <a:ext cx="1600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Problemas</a:t>
            </a:r>
            <a:endParaRPr lang="es-ES_tradnl"/>
          </a:p>
        </p:txBody>
      </p:sp>
      <p:sp>
        <p:nvSpPr>
          <p:cNvPr id="72711" name="Text Box 17"/>
          <p:cNvSpPr txBox="1">
            <a:spLocks noChangeArrowheads="1"/>
          </p:cNvSpPr>
          <p:nvPr/>
        </p:nvSpPr>
        <p:spPr bwMode="auto">
          <a:xfrm>
            <a:off x="7391400" y="2667000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Resultados</a:t>
            </a:r>
            <a:endParaRPr lang="es-ES_tradnl"/>
          </a:p>
        </p:txBody>
      </p:sp>
      <p:sp>
        <p:nvSpPr>
          <p:cNvPr id="72712" name="Line 18"/>
          <p:cNvSpPr>
            <a:spLocks noChangeShapeType="1"/>
          </p:cNvSpPr>
          <p:nvPr/>
        </p:nvSpPr>
        <p:spPr bwMode="auto">
          <a:xfrm>
            <a:off x="1524000" y="2895600"/>
            <a:ext cx="228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2713" name="Line 20"/>
          <p:cNvSpPr>
            <a:spLocks noChangeShapeType="1"/>
          </p:cNvSpPr>
          <p:nvPr/>
        </p:nvSpPr>
        <p:spPr bwMode="auto">
          <a:xfrm>
            <a:off x="3505200" y="2895600"/>
            <a:ext cx="228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2714" name="Line 22"/>
          <p:cNvSpPr>
            <a:spLocks noChangeShapeType="1"/>
          </p:cNvSpPr>
          <p:nvPr/>
        </p:nvSpPr>
        <p:spPr bwMode="auto">
          <a:xfrm>
            <a:off x="5181600" y="2895600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2715" name="Line 24"/>
          <p:cNvSpPr>
            <a:spLocks noChangeShapeType="1"/>
          </p:cNvSpPr>
          <p:nvPr/>
        </p:nvSpPr>
        <p:spPr bwMode="auto">
          <a:xfrm>
            <a:off x="7086600" y="28956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2716" name="Line 25"/>
          <p:cNvSpPr>
            <a:spLocks noChangeShapeType="1"/>
          </p:cNvSpPr>
          <p:nvPr/>
        </p:nvSpPr>
        <p:spPr bwMode="auto">
          <a:xfrm flipV="1">
            <a:off x="4495800" y="3200400"/>
            <a:ext cx="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2717" name="Line 26"/>
          <p:cNvSpPr>
            <a:spLocks noChangeShapeType="1"/>
          </p:cNvSpPr>
          <p:nvPr/>
        </p:nvSpPr>
        <p:spPr bwMode="auto">
          <a:xfrm flipV="1">
            <a:off x="8077200" y="3200400"/>
            <a:ext cx="0" cy="914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2718" name="Line 27"/>
          <p:cNvSpPr>
            <a:spLocks noChangeShapeType="1"/>
          </p:cNvSpPr>
          <p:nvPr/>
        </p:nvSpPr>
        <p:spPr bwMode="auto">
          <a:xfrm>
            <a:off x="4495800" y="4114800"/>
            <a:ext cx="3581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2719" name="Text Box 28"/>
          <p:cNvSpPr txBox="1">
            <a:spLocks noChangeArrowheads="1"/>
          </p:cNvSpPr>
          <p:nvPr/>
        </p:nvSpPr>
        <p:spPr bwMode="auto">
          <a:xfrm>
            <a:off x="4876800" y="3581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Circuito Cerrado</a:t>
            </a:r>
            <a:endParaRPr lang="es-ES_tradnl"/>
          </a:p>
        </p:txBody>
      </p:sp>
      <p:sp>
        <p:nvSpPr>
          <p:cNvPr id="72720" name="Text Box 29"/>
          <p:cNvSpPr txBox="1">
            <a:spLocks noChangeArrowheads="1"/>
          </p:cNvSpPr>
          <p:nvPr/>
        </p:nvSpPr>
        <p:spPr bwMode="auto">
          <a:xfrm>
            <a:off x="0" y="6553200"/>
            <a:ext cx="2438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/>
              <a:t>Fuente: Gastal, 1980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_tradnl" dirty="0"/>
              <a:t>Investigación Integrada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300163" y="3009900"/>
            <a:ext cx="1066800" cy="533400"/>
            <a:chOff x="1488" y="1680"/>
            <a:chExt cx="1104" cy="384"/>
          </a:xfrm>
        </p:grpSpPr>
        <p:sp>
          <p:nvSpPr>
            <p:cNvPr id="73771" name="Rectangle 21"/>
            <p:cNvSpPr>
              <a:spLocks noChangeArrowheads="1"/>
            </p:cNvSpPr>
            <p:nvPr/>
          </p:nvSpPr>
          <p:spPr bwMode="auto">
            <a:xfrm>
              <a:off x="1488" y="1680"/>
              <a:ext cx="1104" cy="384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3772" name="Text Box 22"/>
            <p:cNvSpPr txBox="1">
              <a:spLocks noChangeArrowheads="1"/>
            </p:cNvSpPr>
            <p:nvPr/>
          </p:nvSpPr>
          <p:spPr bwMode="auto">
            <a:xfrm>
              <a:off x="1584" y="1728"/>
              <a:ext cx="1008" cy="2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1600" b="1" dirty="0"/>
                <a:t>Análisis</a:t>
              </a:r>
            </a:p>
          </p:txBody>
        </p:sp>
      </p:grpSp>
      <p:sp>
        <p:nvSpPr>
          <p:cNvPr id="73732" name="Text Box 26"/>
          <p:cNvSpPr txBox="1">
            <a:spLocks noChangeArrowheads="1"/>
          </p:cNvSpPr>
          <p:nvPr/>
        </p:nvSpPr>
        <p:spPr bwMode="auto">
          <a:xfrm>
            <a:off x="0" y="3124200"/>
            <a:ext cx="1149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800" b="1"/>
              <a:t>Realidad</a:t>
            </a:r>
            <a:endParaRPr lang="es-ES_tradnl" sz="1800"/>
          </a:p>
        </p:txBody>
      </p:sp>
      <p:sp>
        <p:nvSpPr>
          <p:cNvPr id="73733" name="Text Box 27"/>
          <p:cNvSpPr txBox="1">
            <a:spLocks noChangeArrowheads="1"/>
          </p:cNvSpPr>
          <p:nvPr/>
        </p:nvSpPr>
        <p:spPr bwMode="auto">
          <a:xfrm>
            <a:off x="2516188" y="3094038"/>
            <a:ext cx="130175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600" b="1" dirty="0"/>
              <a:t>Problemas</a:t>
            </a:r>
            <a:endParaRPr lang="es-ES_tradnl" sz="1600" dirty="0"/>
          </a:p>
        </p:txBody>
      </p:sp>
      <p:sp>
        <p:nvSpPr>
          <p:cNvPr id="73734" name="Text Box 28"/>
          <p:cNvSpPr txBox="1">
            <a:spLocks noChangeArrowheads="1"/>
          </p:cNvSpPr>
          <p:nvPr/>
        </p:nvSpPr>
        <p:spPr bwMode="auto">
          <a:xfrm>
            <a:off x="5184775" y="3094038"/>
            <a:ext cx="12954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800" b="1" dirty="0"/>
              <a:t>R</a:t>
            </a:r>
            <a:r>
              <a:rPr lang="es-ES_tradnl" sz="1600" b="1" dirty="0"/>
              <a:t>esultados</a:t>
            </a:r>
            <a:endParaRPr lang="es-ES_tradnl" sz="1600" dirty="0"/>
          </a:p>
        </p:txBody>
      </p:sp>
      <p:sp>
        <p:nvSpPr>
          <p:cNvPr id="73735" name="Line 29"/>
          <p:cNvSpPr>
            <a:spLocks noChangeShapeType="1"/>
          </p:cNvSpPr>
          <p:nvPr/>
        </p:nvSpPr>
        <p:spPr bwMode="auto">
          <a:xfrm>
            <a:off x="1111250" y="3276600"/>
            <a:ext cx="228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36" name="Line 30"/>
          <p:cNvSpPr>
            <a:spLocks noChangeShapeType="1"/>
          </p:cNvSpPr>
          <p:nvPr/>
        </p:nvSpPr>
        <p:spPr bwMode="auto">
          <a:xfrm>
            <a:off x="2362200" y="3276600"/>
            <a:ext cx="228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37" name="Line 31"/>
          <p:cNvSpPr>
            <a:spLocks noChangeShapeType="1"/>
          </p:cNvSpPr>
          <p:nvPr/>
        </p:nvSpPr>
        <p:spPr bwMode="auto">
          <a:xfrm>
            <a:off x="3778250" y="3276600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38" name="Line 32"/>
          <p:cNvSpPr>
            <a:spLocks noChangeShapeType="1"/>
          </p:cNvSpPr>
          <p:nvPr/>
        </p:nvSpPr>
        <p:spPr bwMode="auto">
          <a:xfrm>
            <a:off x="4953000" y="3276600"/>
            <a:ext cx="304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892550" y="3009900"/>
            <a:ext cx="1066800" cy="533400"/>
            <a:chOff x="1488" y="1680"/>
            <a:chExt cx="1104" cy="384"/>
          </a:xfrm>
        </p:grpSpPr>
        <p:sp>
          <p:nvSpPr>
            <p:cNvPr id="73769" name="Rectangle 38"/>
            <p:cNvSpPr>
              <a:spLocks noChangeArrowheads="1"/>
            </p:cNvSpPr>
            <p:nvPr/>
          </p:nvSpPr>
          <p:spPr bwMode="auto">
            <a:xfrm>
              <a:off x="1488" y="1680"/>
              <a:ext cx="1104" cy="384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3770" name="Text Box 39"/>
            <p:cNvSpPr txBox="1">
              <a:spLocks noChangeArrowheads="1"/>
            </p:cNvSpPr>
            <p:nvPr/>
          </p:nvSpPr>
          <p:spPr bwMode="auto">
            <a:xfrm>
              <a:off x="1584" y="1728"/>
              <a:ext cx="1008" cy="2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1600" b="1" dirty="0"/>
                <a:t>Análisis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6629400" y="2971800"/>
            <a:ext cx="1066800" cy="533400"/>
            <a:chOff x="1488" y="1680"/>
            <a:chExt cx="1104" cy="384"/>
          </a:xfrm>
        </p:grpSpPr>
        <p:sp>
          <p:nvSpPr>
            <p:cNvPr id="73767" name="Rectangle 41"/>
            <p:cNvSpPr>
              <a:spLocks noChangeArrowheads="1"/>
            </p:cNvSpPr>
            <p:nvPr/>
          </p:nvSpPr>
          <p:spPr bwMode="auto">
            <a:xfrm>
              <a:off x="1488" y="1680"/>
              <a:ext cx="1104" cy="384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3768" name="Text Box 42"/>
            <p:cNvSpPr txBox="1">
              <a:spLocks noChangeArrowheads="1"/>
            </p:cNvSpPr>
            <p:nvPr/>
          </p:nvSpPr>
          <p:spPr bwMode="auto">
            <a:xfrm>
              <a:off x="1584" y="1728"/>
              <a:ext cx="100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1600" b="1" dirty="0"/>
                <a:t>Análisi</a:t>
              </a:r>
              <a:r>
                <a:rPr lang="es-ES_tradnl" sz="1800" b="1" dirty="0"/>
                <a:t>s</a:t>
              </a:r>
            </a:p>
          </p:txBody>
        </p:sp>
      </p:grpSp>
      <p:sp>
        <p:nvSpPr>
          <p:cNvPr id="73741" name="Line 43"/>
          <p:cNvSpPr>
            <a:spLocks noChangeShapeType="1"/>
          </p:cNvSpPr>
          <p:nvPr/>
        </p:nvSpPr>
        <p:spPr bwMode="auto">
          <a:xfrm>
            <a:off x="6440488" y="3276600"/>
            <a:ext cx="152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42" name="Text Box 44"/>
          <p:cNvSpPr txBox="1">
            <a:spLocks noChangeArrowheads="1"/>
          </p:cNvSpPr>
          <p:nvPr/>
        </p:nvSpPr>
        <p:spPr bwMode="auto">
          <a:xfrm>
            <a:off x="7620000" y="2057400"/>
            <a:ext cx="15240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600" b="1" dirty="0"/>
              <a:t>Nuevas posibilidades</a:t>
            </a:r>
            <a:endParaRPr lang="es-ES_tradnl" sz="1600" dirty="0"/>
          </a:p>
        </p:txBody>
      </p:sp>
      <p:sp>
        <p:nvSpPr>
          <p:cNvPr id="73743" name="Text Box 45"/>
          <p:cNvSpPr txBox="1">
            <a:spLocks noChangeArrowheads="1"/>
          </p:cNvSpPr>
          <p:nvPr/>
        </p:nvSpPr>
        <p:spPr bwMode="auto">
          <a:xfrm>
            <a:off x="0" y="1844824"/>
            <a:ext cx="1828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800" b="1" dirty="0"/>
              <a:t>Situación Actual</a:t>
            </a:r>
            <a:endParaRPr lang="es-ES_tradnl" dirty="0"/>
          </a:p>
        </p:txBody>
      </p:sp>
      <p:sp>
        <p:nvSpPr>
          <p:cNvPr id="73744" name="Rectangle 47"/>
          <p:cNvSpPr>
            <a:spLocks noChangeArrowheads="1"/>
          </p:cNvSpPr>
          <p:nvPr/>
        </p:nvSpPr>
        <p:spPr bwMode="auto">
          <a:xfrm>
            <a:off x="2667000" y="4191000"/>
            <a:ext cx="1066800" cy="533400"/>
          </a:xfrm>
          <a:prstGeom prst="rect">
            <a:avLst/>
          </a:prstGeom>
          <a:solidFill>
            <a:srgbClr val="008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3745" name="Text Box 48"/>
          <p:cNvSpPr txBox="1">
            <a:spLocks noChangeArrowheads="1"/>
          </p:cNvSpPr>
          <p:nvPr/>
        </p:nvSpPr>
        <p:spPr bwMode="auto">
          <a:xfrm>
            <a:off x="2759075" y="4257675"/>
            <a:ext cx="9747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600" b="1" dirty="0"/>
              <a:t>Síntesis</a:t>
            </a:r>
          </a:p>
        </p:txBody>
      </p:sp>
      <p:sp>
        <p:nvSpPr>
          <p:cNvPr id="73746" name="Rectangle 50"/>
          <p:cNvSpPr>
            <a:spLocks noChangeArrowheads="1"/>
          </p:cNvSpPr>
          <p:nvPr/>
        </p:nvSpPr>
        <p:spPr bwMode="auto">
          <a:xfrm>
            <a:off x="2667000" y="5257800"/>
            <a:ext cx="1066800" cy="533400"/>
          </a:xfrm>
          <a:prstGeom prst="rect">
            <a:avLst/>
          </a:prstGeom>
          <a:solidFill>
            <a:srgbClr val="008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73747" name="Text Box 51"/>
          <p:cNvSpPr txBox="1">
            <a:spLocks noChangeArrowheads="1"/>
          </p:cNvSpPr>
          <p:nvPr/>
        </p:nvSpPr>
        <p:spPr bwMode="auto">
          <a:xfrm>
            <a:off x="2759075" y="5324475"/>
            <a:ext cx="9747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600" b="1" dirty="0"/>
              <a:t>Sistema</a:t>
            </a:r>
          </a:p>
        </p:txBody>
      </p:sp>
      <p:sp>
        <p:nvSpPr>
          <p:cNvPr id="73748" name="Line 53"/>
          <p:cNvSpPr>
            <a:spLocks noChangeShapeType="1"/>
          </p:cNvSpPr>
          <p:nvPr/>
        </p:nvSpPr>
        <p:spPr bwMode="auto">
          <a:xfrm flipV="1">
            <a:off x="3200400" y="3505200"/>
            <a:ext cx="0" cy="685800"/>
          </a:xfrm>
          <a:prstGeom prst="line">
            <a:avLst/>
          </a:prstGeom>
          <a:noFill/>
          <a:ln w="38100">
            <a:solidFill>
              <a:srgbClr val="49FE4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49" name="Line 54"/>
          <p:cNvSpPr>
            <a:spLocks noChangeShapeType="1"/>
          </p:cNvSpPr>
          <p:nvPr/>
        </p:nvSpPr>
        <p:spPr bwMode="auto">
          <a:xfrm>
            <a:off x="762000" y="3581400"/>
            <a:ext cx="1828800" cy="838200"/>
          </a:xfrm>
          <a:prstGeom prst="line">
            <a:avLst/>
          </a:prstGeom>
          <a:noFill/>
          <a:ln w="38100">
            <a:solidFill>
              <a:srgbClr val="49FE4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0" name="Line 57"/>
          <p:cNvSpPr>
            <a:spLocks noChangeShapeType="1"/>
          </p:cNvSpPr>
          <p:nvPr/>
        </p:nvSpPr>
        <p:spPr bwMode="auto">
          <a:xfrm>
            <a:off x="7696200" y="3276600"/>
            <a:ext cx="381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1" name="Line 58"/>
          <p:cNvSpPr>
            <a:spLocks noChangeShapeType="1"/>
          </p:cNvSpPr>
          <p:nvPr/>
        </p:nvSpPr>
        <p:spPr bwMode="auto">
          <a:xfrm>
            <a:off x="8534400" y="2819400"/>
            <a:ext cx="0" cy="609600"/>
          </a:xfrm>
          <a:prstGeom prst="line">
            <a:avLst/>
          </a:prstGeom>
          <a:noFill/>
          <a:ln w="38100">
            <a:solidFill>
              <a:srgbClr val="49FE4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2" name="Line 59"/>
          <p:cNvSpPr>
            <a:spLocks noChangeShapeType="1"/>
          </p:cNvSpPr>
          <p:nvPr/>
        </p:nvSpPr>
        <p:spPr bwMode="auto">
          <a:xfrm flipH="1">
            <a:off x="3810000" y="3429000"/>
            <a:ext cx="4724400" cy="1066800"/>
          </a:xfrm>
          <a:prstGeom prst="line">
            <a:avLst/>
          </a:prstGeom>
          <a:noFill/>
          <a:ln w="38100">
            <a:solidFill>
              <a:srgbClr val="49FE4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3" name="Line 60"/>
          <p:cNvSpPr>
            <a:spLocks noChangeShapeType="1"/>
          </p:cNvSpPr>
          <p:nvPr/>
        </p:nvSpPr>
        <p:spPr bwMode="auto">
          <a:xfrm flipV="1">
            <a:off x="8077200" y="2743200"/>
            <a:ext cx="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4" name="Line 61"/>
          <p:cNvSpPr>
            <a:spLocks noChangeShapeType="1"/>
          </p:cNvSpPr>
          <p:nvPr/>
        </p:nvSpPr>
        <p:spPr bwMode="auto">
          <a:xfrm flipV="1">
            <a:off x="4495800" y="35052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5" name="Line 62"/>
          <p:cNvSpPr>
            <a:spLocks noChangeShapeType="1"/>
          </p:cNvSpPr>
          <p:nvPr/>
        </p:nvSpPr>
        <p:spPr bwMode="auto">
          <a:xfrm flipV="1">
            <a:off x="6858000" y="35052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6" name="Line 63"/>
          <p:cNvSpPr>
            <a:spLocks noChangeShapeType="1"/>
          </p:cNvSpPr>
          <p:nvPr/>
        </p:nvSpPr>
        <p:spPr bwMode="auto">
          <a:xfrm>
            <a:off x="4495800" y="3733800"/>
            <a:ext cx="2362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7" name="Line 65"/>
          <p:cNvSpPr>
            <a:spLocks noChangeShapeType="1"/>
          </p:cNvSpPr>
          <p:nvPr/>
        </p:nvSpPr>
        <p:spPr bwMode="auto">
          <a:xfrm>
            <a:off x="3200400" y="4724400"/>
            <a:ext cx="0" cy="533400"/>
          </a:xfrm>
          <a:prstGeom prst="line">
            <a:avLst/>
          </a:prstGeom>
          <a:noFill/>
          <a:ln w="38100">
            <a:solidFill>
              <a:srgbClr val="49FE4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8" name="Line 66"/>
          <p:cNvSpPr>
            <a:spLocks noChangeShapeType="1"/>
          </p:cNvSpPr>
          <p:nvPr/>
        </p:nvSpPr>
        <p:spPr bwMode="auto">
          <a:xfrm>
            <a:off x="3124200" y="5791200"/>
            <a:ext cx="0" cy="457200"/>
          </a:xfrm>
          <a:prstGeom prst="line">
            <a:avLst/>
          </a:prstGeom>
          <a:noFill/>
          <a:ln w="38100">
            <a:solidFill>
              <a:srgbClr val="49FE4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59" name="Line 67"/>
          <p:cNvSpPr>
            <a:spLocks noChangeShapeType="1"/>
          </p:cNvSpPr>
          <p:nvPr/>
        </p:nvSpPr>
        <p:spPr bwMode="auto">
          <a:xfrm flipH="1">
            <a:off x="533400" y="6248400"/>
            <a:ext cx="2590800" cy="0"/>
          </a:xfrm>
          <a:prstGeom prst="line">
            <a:avLst/>
          </a:prstGeom>
          <a:noFill/>
          <a:ln w="38100">
            <a:solidFill>
              <a:srgbClr val="49FE4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60" name="Line 69"/>
          <p:cNvSpPr>
            <a:spLocks noChangeShapeType="1"/>
          </p:cNvSpPr>
          <p:nvPr/>
        </p:nvSpPr>
        <p:spPr bwMode="auto">
          <a:xfrm flipV="1">
            <a:off x="533400" y="3505200"/>
            <a:ext cx="0" cy="2743200"/>
          </a:xfrm>
          <a:prstGeom prst="line">
            <a:avLst/>
          </a:prstGeom>
          <a:noFill/>
          <a:ln w="38100">
            <a:solidFill>
              <a:srgbClr val="49FE4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61" name="Line 71"/>
          <p:cNvSpPr>
            <a:spLocks noChangeShapeType="1"/>
          </p:cNvSpPr>
          <p:nvPr/>
        </p:nvSpPr>
        <p:spPr bwMode="auto">
          <a:xfrm flipH="1">
            <a:off x="1905000" y="2514600"/>
            <a:ext cx="5638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62" name="Line 72"/>
          <p:cNvSpPr>
            <a:spLocks noChangeShapeType="1"/>
          </p:cNvSpPr>
          <p:nvPr/>
        </p:nvSpPr>
        <p:spPr bwMode="auto">
          <a:xfrm>
            <a:off x="533400" y="2514600"/>
            <a:ext cx="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UY"/>
          </a:p>
        </p:txBody>
      </p:sp>
      <p:sp>
        <p:nvSpPr>
          <p:cNvPr id="73763" name="Text Box 73"/>
          <p:cNvSpPr txBox="1">
            <a:spLocks noChangeArrowheads="1"/>
          </p:cNvSpPr>
          <p:nvPr/>
        </p:nvSpPr>
        <p:spPr bwMode="auto">
          <a:xfrm>
            <a:off x="4191000" y="1981200"/>
            <a:ext cx="1295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chemeClr val="tx2"/>
                </a:solidFill>
              </a:rPr>
              <a:t>Difusión</a:t>
            </a:r>
            <a:endParaRPr lang="es-ES_tradnl">
              <a:solidFill>
                <a:schemeClr val="tx2"/>
              </a:solidFill>
            </a:endParaRPr>
          </a:p>
        </p:txBody>
      </p:sp>
      <p:sp>
        <p:nvSpPr>
          <p:cNvPr id="73764" name="Text Box 75"/>
          <p:cNvSpPr txBox="1">
            <a:spLocks noChangeArrowheads="1"/>
          </p:cNvSpPr>
          <p:nvPr/>
        </p:nvSpPr>
        <p:spPr bwMode="auto">
          <a:xfrm>
            <a:off x="0" y="6553200"/>
            <a:ext cx="2438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/>
              <a:t>Fuente: Gastal, 1980</a:t>
            </a:r>
          </a:p>
        </p:txBody>
      </p:sp>
      <p:sp>
        <p:nvSpPr>
          <p:cNvPr id="73765" name="Text Box 76"/>
          <p:cNvSpPr txBox="1">
            <a:spLocks noChangeArrowheads="1"/>
          </p:cNvSpPr>
          <p:nvPr/>
        </p:nvSpPr>
        <p:spPr bwMode="auto">
          <a:xfrm>
            <a:off x="4267200" y="4876800"/>
            <a:ext cx="4572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_tradnl" sz="3600" dirty="0"/>
              <a:t>Corrientes predominantes antes de 1950</a:t>
            </a:r>
            <a:endParaRPr lang="es-ES_tradnl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dirty="0">
                <a:solidFill>
                  <a:schemeClr val="tx2"/>
                </a:solidFill>
              </a:rPr>
              <a:t>Reduccionismo</a:t>
            </a:r>
            <a:r>
              <a:rPr lang="es-ES_tradnl" dirty="0"/>
              <a:t>, tiende a reducir los fenómenos a sus partes constitutivas, desglosando lo compuesto en sus elementos, los efectos en sus causas, las consecuencias en sus fundamentos</a:t>
            </a:r>
          </a:p>
          <a:p>
            <a:pPr>
              <a:defRPr/>
            </a:pPr>
            <a:endParaRPr lang="es-ES_tradnl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s-ES_tradnl" dirty="0">
                <a:solidFill>
                  <a:schemeClr val="tx2"/>
                </a:solidFill>
              </a:rPr>
              <a:t>Mecanicismo, </a:t>
            </a:r>
            <a:r>
              <a:rPr lang="es-ES_tradnl" dirty="0"/>
              <a:t>entiende que los fenómenos pueden ser explicados en términos de relaciones causa efecto mecánicas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838200" y="1905000"/>
            <a:ext cx="7696200" cy="2287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 Enfoque de sistemas no es sustitutivo de la metodología clásica, sino complementario</a:t>
            </a:r>
            <a:endParaRPr lang="es-ES_tradnl" sz="48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895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sz="4800"/>
              <a:t>El enfoque de sistemas integra los métodos analítico y sintético</a:t>
            </a:r>
            <a:br>
              <a:rPr lang="es-ES_tradnl"/>
            </a:b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Algunas consecuencias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_tradnl"/>
              <a:t>Predominancia de estas corrientes llevó a la separación de los problemas en clases menores y a un nivel creciente de especialización</a:t>
            </a:r>
          </a:p>
          <a:p>
            <a:pPr>
              <a:defRPr/>
            </a:pPr>
            <a:endParaRPr lang="es-ES_tradnl"/>
          </a:p>
          <a:p>
            <a:pPr>
              <a:defRPr/>
            </a:pPr>
            <a:r>
              <a:rPr lang="es-ES_tradnl"/>
              <a:t>Falta de integración de masas críticas en la resolución de problemas</a:t>
            </a:r>
          </a:p>
          <a:p>
            <a:pPr>
              <a:defRPr/>
            </a:pPr>
            <a:endParaRPr lang="es-ES_tradnl"/>
          </a:p>
          <a:p>
            <a:pPr>
              <a:defRPr/>
            </a:pPr>
            <a:endParaRPr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487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/>
              <a:t>Estos enfoques demostraron ser inadecuados para la resolución de problemas complejos donde intervienen e interactúan un gran número de variables y componentes.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153400" cy="3886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ES_tradnl" sz="3600" dirty="0"/>
              <a:t>En oposición a estas ideas surge la </a:t>
            </a:r>
            <a:r>
              <a:rPr lang="es-ES_tradnl" sz="3600" b="1" i="1" dirty="0">
                <a:solidFill>
                  <a:schemeClr val="tx1"/>
                </a:solidFill>
              </a:rPr>
              <a:t>Teoría General de los Sistemas</a:t>
            </a:r>
            <a:r>
              <a:rPr lang="es-ES_tradnl" sz="3600" dirty="0"/>
              <a:t> (Ludwig von </a:t>
            </a:r>
            <a:r>
              <a:rPr lang="es-ES_tradnl" sz="3600" dirty="0" err="1"/>
              <a:t>Bertalanffy</a:t>
            </a:r>
            <a:r>
              <a:rPr lang="es-ES_tradnl" sz="3600" dirty="0"/>
              <a:t>; 1940) como una manera diferente y más eficiente para analizar los problemas complejos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2642</Words>
  <Application>Microsoft Office PowerPoint</Application>
  <PresentationFormat>Presentación en pantalla (4:3)</PresentationFormat>
  <Paragraphs>317</Paragraphs>
  <Slides>61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61</vt:i4>
      </vt:variant>
    </vt:vector>
  </HeadingPairs>
  <TitlesOfParts>
    <vt:vector size="67" baseType="lpstr">
      <vt:lpstr>Calibri</vt:lpstr>
      <vt:lpstr>Constantia</vt:lpstr>
      <vt:lpstr>Monotype Sorts</vt:lpstr>
      <vt:lpstr>Wingdings 2</vt:lpstr>
      <vt:lpstr>Flujo</vt:lpstr>
      <vt:lpstr>Imagen</vt:lpstr>
      <vt:lpstr>El Enfoque de Sistemas aplicado a la Agricultura</vt:lpstr>
      <vt:lpstr>Temario</vt:lpstr>
      <vt:lpstr>“Nada en biología puede ser explicado si no se lo analiza en el contexto de su evolución”</vt:lpstr>
      <vt:lpstr>Introducción</vt:lpstr>
      <vt:lpstr>Algunas consideraciones sobre el desarrollo del método científico</vt:lpstr>
      <vt:lpstr>Corrientes predominantes antes de 1950</vt:lpstr>
      <vt:lpstr>Algunas consecuencias </vt:lpstr>
      <vt:lpstr>Estos enfoques demostraron ser inadecuados para la resolución de problemas complejos donde intervienen e interactúan un gran número de variables y componentes. </vt:lpstr>
      <vt:lpstr>En oposición a estas ideas surge la Teoría General de los Sistemas (Ludwig von Bertalanffy; 1940) como una manera diferente y más eficiente para analizar los problemas complejos </vt:lpstr>
      <vt:lpstr>¿Como surge la teoría de sistemas?</vt:lpstr>
      <vt:lpstr>El enfoque sistémico alienta a examinar como las cosas están interaccionadas, interconectadas, interrelacionadas o de alguna forma se controlan entre si, de forma que no se puede comprender o descubrir un solo componente a menos que se lo ubique en el contexto en el cual opera.</vt:lpstr>
      <vt:lpstr>“el todo es más que la suma de las partes”</vt:lpstr>
      <vt:lpstr>¿ En que consiste el enfoque de sistemas ?</vt:lpstr>
      <vt:lpstr>El Enfoque de Sistemas es:</vt:lpstr>
      <vt:lpstr>El enfoque de sistemas consiste pues, en una metodología aplicada a la solución o comprensión de problemas, que contempla el todo en primera instancia y recién luego, la estructura de las partes constitutivas del sistema.</vt:lpstr>
      <vt:lpstr>¿Que se entiende por sistema?</vt:lpstr>
      <vt:lpstr>¿Que se entiende por sistema?</vt:lpstr>
      <vt:lpstr>Los sistemas pueden ser descriptos en términos de un número básico de características comunes:</vt:lpstr>
      <vt:lpstr>Una definición posible:</vt:lpstr>
      <vt:lpstr>Teoría de Sistemas</vt:lpstr>
      <vt:lpstr>El concepto de sistemas incluye:</vt:lpstr>
      <vt:lpstr>Límites del Sistema</vt:lpstr>
      <vt:lpstr>Criterios para delimitar límites; </vt:lpstr>
      <vt:lpstr>A través del límite del sistema hay dos diferentes conjuntos de variables, </vt:lpstr>
      <vt:lpstr>Presentación de PowerPoint</vt:lpstr>
      <vt:lpstr>Presentación de PowerPoint</vt:lpstr>
      <vt:lpstr>Tipos de relaciones en el sistema</vt:lpstr>
      <vt:lpstr>Cibernética y enfoque de sistemas </vt:lpstr>
      <vt:lpstr>Cibernética</vt:lpstr>
      <vt:lpstr>Cibernética</vt:lpstr>
      <vt:lpstr>Presentación de PowerPoint</vt:lpstr>
      <vt:lpstr>Cibernética</vt:lpstr>
      <vt:lpstr>Cibernética</vt:lpstr>
      <vt:lpstr>Elementos básicos de un sistema cibernético</vt:lpstr>
      <vt:lpstr>Retroalimentación</vt:lpstr>
      <vt:lpstr>Retroalimentación positiva</vt:lpstr>
      <vt:lpstr>Ejemplos de retro-alimentación positiva</vt:lpstr>
      <vt:lpstr>Retro-alimentación negativa</vt:lpstr>
      <vt:lpstr>Retro-alimentación Negativa</vt:lpstr>
      <vt:lpstr>Presentación de PowerPoint</vt:lpstr>
      <vt:lpstr>Control</vt:lpstr>
      <vt:lpstr>Control</vt:lpstr>
      <vt:lpstr>Control</vt:lpstr>
      <vt:lpstr>Cibernética</vt:lpstr>
      <vt:lpstr>Procesos</vt:lpstr>
      <vt:lpstr>Homeostasis</vt:lpstr>
      <vt:lpstr>Homeostasis</vt:lpstr>
      <vt:lpstr>Presentación de PowerPoint</vt:lpstr>
      <vt:lpstr>El lenguaje de la cibernética</vt:lpstr>
      <vt:lpstr>Cibernética y Teoría de Sistemas</vt:lpstr>
      <vt:lpstr>Ya que la estructura y las funciones del sistema no pueden comprenderse separadamente, es claro que cibernética y enfoque de sistemas deben ser concebidos como las dos caras de un mismo enfoque</vt:lpstr>
      <vt:lpstr>Clasificación de los sistemas</vt:lpstr>
      <vt:lpstr>Clasificación de acuerdo a su capacidad de reaccionar con el ambiente</vt:lpstr>
      <vt:lpstr>Aspectos a considerar sobre el sistema a analizar:</vt:lpstr>
      <vt:lpstr>El Enfoque Sistémico se basa en las siguientes premisas: </vt:lpstr>
      <vt:lpstr>Presentación de PowerPoint</vt:lpstr>
      <vt:lpstr>Ordenamiento Jerárquico de Sistemas:</vt:lpstr>
      <vt:lpstr>Diferencias entre la Investigación Clásica y El Enfoque de Sistemas</vt:lpstr>
      <vt:lpstr>Investigación Integrada</vt:lpstr>
      <vt:lpstr>Presentación de PowerPoint</vt:lpstr>
      <vt:lpstr>El enfoque de sistemas integra los métodos analítico y sintético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Enfoque de Sistemas aplicado a la Agricultura</dc:title>
  <dc:creator>INIA</dc:creator>
  <cp:lastModifiedBy>Gustavo Ferreira</cp:lastModifiedBy>
  <cp:revision>20</cp:revision>
  <dcterms:created xsi:type="dcterms:W3CDTF">2013-04-26T17:17:15Z</dcterms:created>
  <dcterms:modified xsi:type="dcterms:W3CDTF">2023-04-13T14:21:31Z</dcterms:modified>
</cp:coreProperties>
</file>