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59" r:id="rId4"/>
    <p:sldId id="266" r:id="rId5"/>
    <p:sldId id="258" r:id="rId6"/>
    <p:sldId id="284" r:id="rId7"/>
    <p:sldId id="272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69" r:id="rId17"/>
    <p:sldId id="273" r:id="rId18"/>
    <p:sldId id="293" r:id="rId19"/>
    <p:sldId id="295" r:id="rId20"/>
    <p:sldId id="294" r:id="rId21"/>
    <p:sldId id="271" r:id="rId22"/>
  </p:sldIdLst>
  <p:sldSz cx="18288000" cy="10287000"/>
  <p:notesSz cx="6858000" cy="91440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Krabuler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 Belén Morales Sanguinet" initials="LBMS" lastIdx="2" clrIdx="0">
    <p:extLst>
      <p:ext uri="{19B8F6BF-5375-455C-9EA6-DF929625EA0E}">
        <p15:presenceInfo xmlns:p15="http://schemas.microsoft.com/office/powerpoint/2012/main" userId="5f836d04ee2654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AD082-F8A3-4F3A-A743-0E43A8E4A4D1}" type="datetimeFigureOut">
              <a:rPr lang="es-UY" smtClean="0"/>
              <a:t>30/5/2024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0D6C-E4E2-444E-A97F-830ABC55687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3346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00D6C-E4E2-444E-A97F-830ABC556871}" type="slidenum">
              <a:rPr lang="es-UY" smtClean="0"/>
              <a:t>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5211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svg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B4FUJP9wfR0&amp;t=58s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https://www.opcion.com.uy/marketing/fasttrack-de-marcas-edicion-tiendas-de-rop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.evalandgo.com/s/index.php?a=JTk1ciU5MWklOTglQjA=&amp;id=JTk3aiU5M24lOUYlQTk=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rCGfO8q8ffU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6.svg"/><Relationship Id="rId7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svg"/><Relationship Id="rId7" Type="http://schemas.openxmlformats.org/officeDocument/2006/relationships/image" Target="../media/image1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6735728" y="9486900"/>
            <a:ext cx="11690760" cy="800100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45720" y="-11735"/>
            <a:ext cx="11323320" cy="1167481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91967">
            <a:off x="134483" y="1552026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7" y="0"/>
                </a:lnTo>
                <a:lnTo>
                  <a:pt x="1737857" y="1583030"/>
                </a:lnTo>
                <a:lnTo>
                  <a:pt x="0" y="158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5629188"/>
            <a:ext cx="3713137" cy="4248440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00200" y="2184875"/>
            <a:ext cx="12986054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573"/>
              </a:lnSpc>
            </a:pPr>
            <a:r>
              <a:rPr lang="es-UY" sz="15600" spc="412" dirty="0">
                <a:solidFill>
                  <a:srgbClr val="000000"/>
                </a:solidFill>
                <a:latin typeface="Krabuler"/>
              </a:rPr>
              <a:t>Metodología</a:t>
            </a:r>
            <a:endParaRPr lang="es-UY" sz="18761" spc="412" dirty="0">
              <a:solidFill>
                <a:srgbClr val="000000"/>
              </a:solidFill>
              <a:latin typeface="Krabul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87604" y="4958734"/>
            <a:ext cx="10612981" cy="2469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78"/>
              </a:lnSpc>
            </a:pPr>
            <a:r>
              <a:rPr lang="es-UY" sz="13800" spc="488" dirty="0">
                <a:solidFill>
                  <a:srgbClr val="000000"/>
                </a:solidFill>
                <a:latin typeface="Krabuler"/>
              </a:rPr>
              <a:t>Investigación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20924" y="4572597"/>
            <a:ext cx="2961643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776"/>
              </a:lnSpc>
            </a:pPr>
            <a:r>
              <a:rPr lang="en-US" sz="9874" dirty="0">
                <a:solidFill>
                  <a:srgbClr val="000000"/>
                </a:solidFill>
                <a:latin typeface="Krabuler"/>
              </a:rPr>
              <a:t>de la</a:t>
            </a:r>
          </a:p>
        </p:txBody>
      </p:sp>
      <p:sp>
        <p:nvSpPr>
          <p:cNvPr id="9" name="Freeform 9"/>
          <p:cNvSpPr/>
          <p:nvPr/>
        </p:nvSpPr>
        <p:spPr>
          <a:xfrm rot="-9379677" flipV="1">
            <a:off x="13866273" y="1632661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68932">
            <a:off x="16864963" y="7580188"/>
            <a:ext cx="1316561" cy="1887543"/>
          </a:xfrm>
          <a:custGeom>
            <a:avLst/>
            <a:gdLst/>
            <a:ahLst/>
            <a:cxnLst/>
            <a:rect l="l" t="t" r="r" b="b"/>
            <a:pathLst>
              <a:path w="1316561" h="1887543">
                <a:moveTo>
                  <a:pt x="0" y="0"/>
                </a:moveTo>
                <a:lnTo>
                  <a:pt x="1316561" y="0"/>
                </a:lnTo>
                <a:lnTo>
                  <a:pt x="1316561" y="1887542"/>
                </a:lnTo>
                <a:lnTo>
                  <a:pt x="0" y="1887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Google Shape;258;p23">
            <a:extLst>
              <a:ext uri="{FF2B5EF4-FFF2-40B4-BE49-F238E27FC236}">
                <a16:creationId xmlns:a16="http://schemas.microsoft.com/office/drawing/2014/main" id="{4D91A962-21DC-470C-9A9B-37D0784E548B}"/>
              </a:ext>
            </a:extLst>
          </p:cNvPr>
          <p:cNvSpPr/>
          <p:nvPr/>
        </p:nvSpPr>
        <p:spPr>
          <a:xfrm rot="864908">
            <a:off x="16424412" y="5859861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4 Imagen">
            <a:extLst>
              <a:ext uri="{FF2B5EF4-FFF2-40B4-BE49-F238E27FC236}">
                <a16:creationId xmlns:a16="http://schemas.microsoft.com/office/drawing/2014/main" id="{73F8B159-93CA-4D58-9667-C729352BFC13}"/>
              </a:ext>
            </a:extLst>
          </p:cNvPr>
          <p:cNvPicPr/>
          <p:nvPr/>
        </p:nvPicPr>
        <p:blipFill rotWithShape="1">
          <a:blip r:embed="rId12"/>
          <a:srcRect l="22634" t="39407" r="58196" b="49549"/>
          <a:stretch/>
        </p:blipFill>
        <p:spPr bwMode="auto">
          <a:xfrm>
            <a:off x="11316188" y="23884"/>
            <a:ext cx="2080260" cy="840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 descr="https://lh6.googleusercontent.com/Gj9lfrXZfkFRgsmla3D5vTPGFrTlc4tx0l6c65PIFDJVg1j9lzC3UXjIBoPVgm0ufWLvc_Zo90aVIp6Pg4E7nqNqih_3HLa943v9CdI1-RuZPSzp3x7J5JJ01icband5Q2P8J0P2ofg">
            <a:extLst>
              <a:ext uri="{FF2B5EF4-FFF2-40B4-BE49-F238E27FC236}">
                <a16:creationId xmlns:a16="http://schemas.microsoft.com/office/drawing/2014/main" id="{929EFE4F-D466-4D6D-8852-25977828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448" y="11772"/>
            <a:ext cx="1778917" cy="8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3 Imagen">
            <a:extLst>
              <a:ext uri="{FF2B5EF4-FFF2-40B4-BE49-F238E27FC236}">
                <a16:creationId xmlns:a16="http://schemas.microsoft.com/office/drawing/2014/main" id="{82853CD3-D1D3-49CB-A8BB-4D6B3A00C860}"/>
              </a:ext>
            </a:extLst>
          </p:cNvPr>
          <p:cNvPicPr/>
          <p:nvPr/>
        </p:nvPicPr>
        <p:blipFill rotWithShape="1">
          <a:blip r:embed="rId12"/>
          <a:srcRect l="55090" t="37338" r="36562" b="49764"/>
          <a:stretch/>
        </p:blipFill>
        <p:spPr bwMode="auto">
          <a:xfrm>
            <a:off x="15152836" y="23884"/>
            <a:ext cx="1153964" cy="840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B91F1AFC-9152-42AB-9774-78A87E9AD722}"/>
              </a:ext>
            </a:extLst>
          </p:cNvPr>
          <p:cNvSpPr txBox="1"/>
          <p:nvPr/>
        </p:nvSpPr>
        <p:spPr>
          <a:xfrm>
            <a:off x="10423327" y="8358238"/>
            <a:ext cx="10612981" cy="619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31"/>
              </a:lnSpc>
            </a:pPr>
            <a:r>
              <a:rPr lang="es-UY" sz="2400" b="1" spc="-39" dirty="0">
                <a:solidFill>
                  <a:srgbClr val="000000"/>
                </a:solidFill>
                <a:latin typeface="Handy Casual Bold"/>
              </a:rPr>
              <a:t>Docente de práctico: </a:t>
            </a:r>
            <a:r>
              <a:rPr lang="es-UY" sz="2400" spc="-39" dirty="0">
                <a:solidFill>
                  <a:srgbClr val="000000"/>
                </a:solidFill>
                <a:latin typeface="Handy Casual Bold"/>
              </a:rPr>
              <a:t>Lucia Morales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435657" flipV="1">
            <a:off x="15671138" y="8242065"/>
            <a:ext cx="2141434" cy="2135061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id="{8ECF2225-39DD-450C-8C58-D4F739092345}"/>
              </a:ext>
            </a:extLst>
          </p:cNvPr>
          <p:cNvSpPr/>
          <p:nvPr/>
        </p:nvSpPr>
        <p:spPr>
          <a:xfrm>
            <a:off x="6075864" y="800100"/>
            <a:ext cx="5763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A422A4"/>
                </a:solidFill>
              </a:rPr>
              <a:t>Registro de la observación</a:t>
            </a:r>
            <a:endParaRPr lang="es-ES" sz="4000" dirty="0">
              <a:solidFill>
                <a:srgbClr val="A422A4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949D20-DFF2-4D96-9EDF-9D8C1D23DD42}"/>
              </a:ext>
            </a:extLst>
          </p:cNvPr>
          <p:cNvSpPr txBox="1"/>
          <p:nvPr/>
        </p:nvSpPr>
        <p:spPr>
          <a:xfrm>
            <a:off x="4267200" y="1888954"/>
            <a:ext cx="1158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Hago un registro de mis observaciones: anotaciones esquemáticas, dibujos, listas,  tablas de contenido, grillas, listas de chequeo, etc.</a:t>
            </a:r>
          </a:p>
          <a:p>
            <a:pPr marL="0" indent="0">
              <a:buNone/>
            </a:pPr>
            <a:r>
              <a:rPr lang="es-ES" sz="3200" dirty="0"/>
              <a:t> 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5A022356-C797-4B9B-B6D6-3334FA114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6" t="11754" r="40264" b="26754"/>
          <a:stretch/>
        </p:blipFill>
        <p:spPr bwMode="auto">
          <a:xfrm>
            <a:off x="1081036" y="3086100"/>
            <a:ext cx="5549319" cy="720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7 CuadroTexto">
            <a:extLst>
              <a:ext uri="{FF2B5EF4-FFF2-40B4-BE49-F238E27FC236}">
                <a16:creationId xmlns:a16="http://schemas.microsoft.com/office/drawing/2014/main" id="{2430437B-07D9-41F0-9BEE-4879EE15D3E5}"/>
              </a:ext>
            </a:extLst>
          </p:cNvPr>
          <p:cNvSpPr txBox="1"/>
          <p:nvPr/>
        </p:nvSpPr>
        <p:spPr>
          <a:xfrm>
            <a:off x="6856030" y="6515100"/>
            <a:ext cx="498352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Al finalizar la/s jornada/s de campo: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400" dirty="0"/>
              <a:t>Redacción de memos de campo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400" dirty="0"/>
              <a:t>Escritura de un diario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400" dirty="0"/>
              <a:t>Escrituras de textos etnográficos</a:t>
            </a:r>
          </a:p>
        </p:txBody>
      </p:sp>
      <p:pic>
        <p:nvPicPr>
          <p:cNvPr id="18" name="Picture 2" descr="https://lh3.googleusercontent.com/RfQ80zHIXNdzAcp5yrJAnldHsSftBjPnocGK8OjtVe9j8OBPiJOtUXkQdmrk7Y-PHmXWindGH1k8LKbAJJ8-FzDLtn2O8WxUXOg1MJhD3E3QL-DkdAA8dGem8f-KxnbaqmXaQqD6bG8">
            <a:extLst>
              <a:ext uri="{FF2B5EF4-FFF2-40B4-BE49-F238E27FC236}">
                <a16:creationId xmlns:a16="http://schemas.microsoft.com/office/drawing/2014/main" id="{8DB9ED40-D0B9-4B81-8A70-C34FBF9EB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t="13613" r="9411" b="39789"/>
          <a:stretch/>
        </p:blipFill>
        <p:spPr bwMode="auto">
          <a:xfrm>
            <a:off x="11790473" y="3909792"/>
            <a:ext cx="6451002" cy="63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gistro - Iconos gratis de educación">
            <a:extLst>
              <a:ext uri="{FF2B5EF4-FFF2-40B4-BE49-F238E27FC236}">
                <a16:creationId xmlns:a16="http://schemas.microsoft.com/office/drawing/2014/main" id="{60C61667-3C74-49E4-8AB1-79CB5D3F3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605">
            <a:off x="8028900" y="3943933"/>
            <a:ext cx="2242106" cy="22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2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435657" flipV="1">
            <a:off x="15671138" y="8242065"/>
            <a:ext cx="2141434" cy="2135061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F75C65-0165-4ED7-B0BC-7661AC34742D}"/>
              </a:ext>
            </a:extLst>
          </p:cNvPr>
          <p:cNvSpPr txBox="1"/>
          <p:nvPr/>
        </p:nvSpPr>
        <p:spPr>
          <a:xfrm>
            <a:off x="2577799" y="1939815"/>
            <a:ext cx="111252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es-ES" sz="4000" dirty="0">
                <a:solidFill>
                  <a:srgbClr val="A422A4"/>
                </a:solidFill>
              </a:rPr>
              <a:t>2) </a:t>
            </a:r>
            <a:r>
              <a:rPr lang="es-ES" sz="4000" b="1" dirty="0">
                <a:solidFill>
                  <a:srgbClr val="A422A4"/>
                </a:solidFill>
              </a:rPr>
              <a:t>Basadas en la conversación </a:t>
            </a:r>
          </a:p>
          <a:p>
            <a:pPr marL="82296" indent="0" algn="ctr">
              <a:buNone/>
            </a:pPr>
            <a:endParaRPr lang="es-ES" sz="3600" b="1" dirty="0">
              <a:solidFill>
                <a:schemeClr val="accent2"/>
              </a:solidFill>
            </a:endParaRPr>
          </a:p>
          <a:p>
            <a:pPr marL="82296" indent="0">
              <a:buNone/>
            </a:pPr>
            <a:r>
              <a:rPr lang="es-ES" sz="3600" dirty="0"/>
              <a:t> Su vinculo es a través del lenguaje;  se requiere un registro de lo conversado; el investigador define los papeles de quienes intervienen:  lugar, tiempo, espacio.</a:t>
            </a:r>
            <a:endParaRPr lang="es-UY" sz="3600" dirty="0"/>
          </a:p>
        </p:txBody>
      </p:sp>
      <p:pic>
        <p:nvPicPr>
          <p:cNvPr id="13" name="Picture 2" descr="Niños hablando en el colegio Stock Vector | Adobe Stock">
            <a:extLst>
              <a:ext uri="{FF2B5EF4-FFF2-40B4-BE49-F238E27FC236}">
                <a16:creationId xmlns:a16="http://schemas.microsoft.com/office/drawing/2014/main" id="{7293BCE2-5B35-4F8D-989F-3A7686D5A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/>
          <a:stretch/>
        </p:blipFill>
        <p:spPr bwMode="auto">
          <a:xfrm>
            <a:off x="14758536" y="2532108"/>
            <a:ext cx="3185299" cy="33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3BBF7FF-C17D-4FDA-AF26-DE00A27CCB80}"/>
              </a:ext>
            </a:extLst>
          </p:cNvPr>
          <p:cNvSpPr txBox="1"/>
          <p:nvPr/>
        </p:nvSpPr>
        <p:spPr>
          <a:xfrm>
            <a:off x="4267200" y="5423308"/>
            <a:ext cx="9159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es-ES" sz="3200" dirty="0">
                <a:solidFill>
                  <a:srgbClr val="A422A4"/>
                </a:solidFill>
              </a:rPr>
              <a:t>(Entrevista, encuesta, grupos de discusión)</a:t>
            </a:r>
          </a:p>
        </p:txBody>
      </p:sp>
    </p:spTree>
    <p:extLst>
      <p:ext uri="{BB962C8B-B14F-4D97-AF65-F5344CB8AC3E}">
        <p14:creationId xmlns:p14="http://schemas.microsoft.com/office/powerpoint/2010/main" val="128101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1FB1B3-BBDB-4B32-97C6-7026A2E490EE}"/>
              </a:ext>
            </a:extLst>
          </p:cNvPr>
          <p:cNvSpPr txBox="1"/>
          <p:nvPr/>
        </p:nvSpPr>
        <p:spPr>
          <a:xfrm>
            <a:off x="1828800" y="2051243"/>
            <a:ext cx="11963400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/>
              <a:t>Conversación entre la persona seleccionada en una muestra  y un integrante del equipo de investigadores.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/>
              <a:t>El entrevistado hace declaraciones a título personal  expresando sus opiniones, valoraciones experiencias.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/>
              <a:t>Se realiza  de acuerdo a una pauta que considera categorías y temas que interesan al investigador. </a:t>
            </a:r>
          </a:p>
        </p:txBody>
      </p:sp>
      <p:sp>
        <p:nvSpPr>
          <p:cNvPr id="13" name="5 Rectángulo">
            <a:extLst>
              <a:ext uri="{FF2B5EF4-FFF2-40B4-BE49-F238E27FC236}">
                <a16:creationId xmlns:a16="http://schemas.microsoft.com/office/drawing/2014/main" id="{7276FFCE-2EDA-4340-829E-E938BFD18314}"/>
              </a:ext>
            </a:extLst>
          </p:cNvPr>
          <p:cNvSpPr/>
          <p:nvPr/>
        </p:nvSpPr>
        <p:spPr>
          <a:xfrm>
            <a:off x="2057400" y="7734300"/>
            <a:ext cx="3886200" cy="19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046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Estructuradas</a:t>
            </a:r>
          </a:p>
          <a:p>
            <a:pPr marL="368046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Semiestructuradas</a:t>
            </a:r>
          </a:p>
          <a:p>
            <a:pPr marL="368046" indent="-28575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No estructuradas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6B6007-87F4-4DE1-954E-2F3EECD5AC82}"/>
              </a:ext>
            </a:extLst>
          </p:cNvPr>
          <p:cNvSpPr txBox="1"/>
          <p:nvPr/>
        </p:nvSpPr>
        <p:spPr>
          <a:xfrm>
            <a:off x="7086599" y="7911950"/>
            <a:ext cx="10852311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No es una conversación espontánea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Requiere una planificación detallada sobre la situación, contenidos y estructura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Debe existir correspondencia lógica entre los indicadores y preguntas</a:t>
            </a:r>
          </a:p>
        </p:txBody>
      </p:sp>
      <p:sp>
        <p:nvSpPr>
          <p:cNvPr id="15" name="Google Shape;738;p51">
            <a:extLst>
              <a:ext uri="{FF2B5EF4-FFF2-40B4-BE49-F238E27FC236}">
                <a16:creationId xmlns:a16="http://schemas.microsoft.com/office/drawing/2014/main" id="{76AF65B4-BBEC-4616-BEF7-96BAC99DBAD4}"/>
              </a:ext>
            </a:extLst>
          </p:cNvPr>
          <p:cNvSpPr/>
          <p:nvPr/>
        </p:nvSpPr>
        <p:spPr>
          <a:xfrm rot="1025010">
            <a:off x="15692101" y="6574470"/>
            <a:ext cx="1614580" cy="1800599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760;p51">
            <a:extLst>
              <a:ext uri="{FF2B5EF4-FFF2-40B4-BE49-F238E27FC236}">
                <a16:creationId xmlns:a16="http://schemas.microsoft.com/office/drawing/2014/main" id="{D7454489-0DD3-4448-A15E-BFCE93E7203D}"/>
              </a:ext>
            </a:extLst>
          </p:cNvPr>
          <p:cNvSpPr/>
          <p:nvPr/>
        </p:nvSpPr>
        <p:spPr>
          <a:xfrm>
            <a:off x="15030002" y="6698471"/>
            <a:ext cx="819597" cy="883429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33FC0CB-6FA0-446E-BC38-F970B25AC828}"/>
              </a:ext>
            </a:extLst>
          </p:cNvPr>
          <p:cNvSpPr/>
          <p:nvPr/>
        </p:nvSpPr>
        <p:spPr>
          <a:xfrm>
            <a:off x="6284280" y="965624"/>
            <a:ext cx="305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Entrevista</a:t>
            </a:r>
          </a:p>
        </p:txBody>
      </p:sp>
    </p:spTree>
    <p:extLst>
      <p:ext uri="{BB962C8B-B14F-4D97-AF65-F5344CB8AC3E}">
        <p14:creationId xmlns:p14="http://schemas.microsoft.com/office/powerpoint/2010/main" val="302244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1824BBB-5DA7-4266-B117-E88D2ECA20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63" t="33524" r="27163" b="22000"/>
          <a:stretch/>
        </p:blipFill>
        <p:spPr>
          <a:xfrm>
            <a:off x="1868595" y="1702291"/>
            <a:ext cx="15283320" cy="8371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20289B-C4AA-4BBC-A6D2-5B089DABD541}"/>
              </a:ext>
            </a:extLst>
          </p:cNvPr>
          <p:cNvSpPr txBox="1"/>
          <p:nvPr/>
        </p:nvSpPr>
        <p:spPr>
          <a:xfrm>
            <a:off x="3276600" y="483137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>
                <a:solidFill>
                  <a:srgbClr val="A422A4"/>
                </a:solidFill>
              </a:rPr>
              <a:t>Tipos de entrevistas</a:t>
            </a:r>
          </a:p>
        </p:txBody>
      </p:sp>
    </p:spTree>
    <p:extLst>
      <p:ext uri="{BB962C8B-B14F-4D97-AF65-F5344CB8AC3E}">
        <p14:creationId xmlns:p14="http://schemas.microsoft.com/office/powerpoint/2010/main" val="140883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435657" flipV="1">
            <a:off x="15671138" y="8242065"/>
            <a:ext cx="2141434" cy="2135061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58;p23">
            <a:extLst>
              <a:ext uri="{FF2B5EF4-FFF2-40B4-BE49-F238E27FC236}">
                <a16:creationId xmlns:a16="http://schemas.microsoft.com/office/drawing/2014/main" id="{B3DB42EA-00EC-448B-9F91-AE70699EDFDA}"/>
              </a:ext>
            </a:extLst>
          </p:cNvPr>
          <p:cNvSpPr/>
          <p:nvPr/>
        </p:nvSpPr>
        <p:spPr>
          <a:xfrm rot="864908">
            <a:off x="1219478" y="7724519"/>
            <a:ext cx="1726442" cy="2022475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6C315B-BD1A-463D-ADC3-19CFAEA5AFD6}"/>
              </a:ext>
            </a:extLst>
          </p:cNvPr>
          <p:cNvSpPr txBox="1"/>
          <p:nvPr/>
        </p:nvSpPr>
        <p:spPr>
          <a:xfrm>
            <a:off x="3170486" y="2628900"/>
            <a:ext cx="14507913" cy="5823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lvl="0" indent="-285750">
              <a:lnSpc>
                <a:spcPct val="150000"/>
              </a:lnSpc>
              <a:buSzPts val="2400"/>
              <a:buFont typeface="Wingdings" panose="05000000000000000000" pitchFamily="2" charset="2"/>
              <a:buChar char="Ø"/>
            </a:pPr>
            <a:r>
              <a:rPr lang="es-ES" sz="3600" dirty="0"/>
              <a:t>Lugar físico</a:t>
            </a:r>
          </a:p>
          <a:p>
            <a:pPr marL="361950" lvl="0" indent="-285750">
              <a:lnSpc>
                <a:spcPct val="150000"/>
              </a:lnSpc>
              <a:buSzPts val="2400"/>
              <a:buFont typeface="Wingdings" panose="05000000000000000000" pitchFamily="2" charset="2"/>
              <a:buChar char="Ø"/>
            </a:pPr>
            <a:r>
              <a:rPr lang="es-ES" sz="3600" dirty="0"/>
              <a:t>Fecha</a:t>
            </a:r>
          </a:p>
          <a:p>
            <a:pPr marL="361950" lvl="0" indent="-285750">
              <a:lnSpc>
                <a:spcPct val="150000"/>
              </a:lnSpc>
              <a:buSzPts val="2400"/>
              <a:buFont typeface="Wingdings" panose="05000000000000000000" pitchFamily="2" charset="2"/>
              <a:buChar char="Ø"/>
            </a:pPr>
            <a:r>
              <a:rPr lang="es-ES" sz="3600" dirty="0"/>
              <a:t>Momento del día</a:t>
            </a:r>
          </a:p>
          <a:p>
            <a:pPr marL="361950" lvl="0" indent="-285750">
              <a:lnSpc>
                <a:spcPct val="150000"/>
              </a:lnSpc>
              <a:buSzPts val="2400"/>
              <a:buFont typeface="Wingdings" panose="05000000000000000000" pitchFamily="2" charset="2"/>
              <a:buChar char="Ø"/>
            </a:pPr>
            <a:r>
              <a:rPr lang="es-ES" sz="3600" dirty="0"/>
              <a:t>Grado de aislamiento o privacidad</a:t>
            </a:r>
          </a:p>
          <a:p>
            <a:pPr marL="361950" lvl="0" indent="-285750">
              <a:lnSpc>
                <a:spcPct val="150000"/>
              </a:lnSpc>
              <a:buSzPts val="2400"/>
              <a:buFont typeface="Wingdings" panose="05000000000000000000" pitchFamily="2" charset="2"/>
              <a:buChar char="Ø"/>
            </a:pPr>
            <a:r>
              <a:rPr lang="es-ES" sz="3600" dirty="0"/>
              <a:t>Continuidad de la conversación</a:t>
            </a:r>
          </a:p>
          <a:p>
            <a:pPr marL="361950" lvl="0" indent="-285750">
              <a:lnSpc>
                <a:spcPct val="150000"/>
              </a:lnSpc>
              <a:buSzPts val="2400"/>
              <a:buFont typeface="Wingdings" panose="05000000000000000000" pitchFamily="2" charset="2"/>
              <a:buChar char="Ø"/>
            </a:pPr>
            <a:r>
              <a:rPr lang="es-ES" sz="3600" dirty="0"/>
              <a:t>Importancia de considerar estos aspectos por posibles problemas de validez y confiabilidad</a:t>
            </a:r>
            <a:r>
              <a:rPr lang="es-ES" sz="1800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F69E1D-173A-4CA7-AFA9-F97E480CA3C5}"/>
              </a:ext>
            </a:extLst>
          </p:cNvPr>
          <p:cNvSpPr txBox="1"/>
          <p:nvPr/>
        </p:nvSpPr>
        <p:spPr>
          <a:xfrm>
            <a:off x="4419600" y="723900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800" dirty="0">
                <a:solidFill>
                  <a:srgbClr val="A422A4"/>
                </a:solidFill>
              </a:rPr>
              <a:t>Situaciones de la entrevista</a:t>
            </a:r>
          </a:p>
        </p:txBody>
      </p:sp>
    </p:spTree>
    <p:extLst>
      <p:ext uri="{BB962C8B-B14F-4D97-AF65-F5344CB8AC3E}">
        <p14:creationId xmlns:p14="http://schemas.microsoft.com/office/powerpoint/2010/main" val="394158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8D6776-6854-45E8-A5F6-BDE36986F75A}"/>
              </a:ext>
            </a:extLst>
          </p:cNvPr>
          <p:cNvSpPr txBox="1"/>
          <p:nvPr/>
        </p:nvSpPr>
        <p:spPr>
          <a:xfrm>
            <a:off x="3060400" y="2531972"/>
            <a:ext cx="13335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600" i="1" dirty="0"/>
              <a:t>El grupo de discusión es una técnica de investigación que trabaja con el habla. Lo que se dice -lo que alguien dice en determinadas condiciones de enumeración-  se asume como punto crítico en el que lo social , se reproduce y cambia, como el objeto en suma , de las Ciencias Sociales  </a:t>
            </a:r>
            <a:r>
              <a:rPr lang="es-ES" sz="3600" dirty="0"/>
              <a:t>(Delgado y Gutiérrez, 1999:289; en </a:t>
            </a:r>
            <a:r>
              <a:rPr lang="es-ES" sz="3600" dirty="0" err="1"/>
              <a:t>Batthyány</a:t>
            </a:r>
            <a:r>
              <a:rPr lang="es-ES" sz="3600" dirty="0"/>
              <a:t> et al (2011: 92)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3F3F012-EA2E-4F22-8984-A0FFC1E3DD23}"/>
              </a:ext>
            </a:extLst>
          </p:cNvPr>
          <p:cNvSpPr/>
          <p:nvPr/>
        </p:nvSpPr>
        <p:spPr>
          <a:xfrm>
            <a:off x="5562600" y="1334956"/>
            <a:ext cx="74414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Grupos de discusión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4E66EA4-F576-4072-83AC-64CE6B0574EC}"/>
              </a:ext>
            </a:extLst>
          </p:cNvPr>
          <p:cNvSpPr txBox="1"/>
          <p:nvPr/>
        </p:nvSpPr>
        <p:spPr>
          <a:xfrm>
            <a:off x="942891" y="6515100"/>
            <a:ext cx="12496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Se comparte un cuestionario grupal que recopila información  relevante para la investigación.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Conversación diseñada, en un ámbito relajado, confortable.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Los participantes responden a preguntas y discuten ideas.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Los grupos de discusión se sitúa entre los cinco y diez participantes.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Grupo homogéneo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Se espera que los participantes representen aquellas relaciones sociales que son de interés para el estudio. </a:t>
            </a:r>
          </a:p>
        </p:txBody>
      </p:sp>
      <p:pic>
        <p:nvPicPr>
          <p:cNvPr id="14" name="Picture 4" descr="Pod Marketing - El grupo focal (focus group en inglés) (no... | Facebook">
            <a:extLst>
              <a:ext uri="{FF2B5EF4-FFF2-40B4-BE49-F238E27FC236}">
                <a16:creationId xmlns:a16="http://schemas.microsoft.com/office/drawing/2014/main" id="{AB98B88D-F505-49FB-AE51-BDA05A402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279">
            <a:off x="13710177" y="7145944"/>
            <a:ext cx="4331051" cy="23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3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152505">
            <a:off x="1098913" y="1201617"/>
            <a:ext cx="8322692" cy="8147179"/>
          </a:xfrm>
          <a:custGeom>
            <a:avLst/>
            <a:gdLst/>
            <a:ahLst/>
            <a:cxnLst/>
            <a:rect l="l" t="t" r="r" b="b"/>
            <a:pathLst>
              <a:path w="4116756" h="8147179">
                <a:moveTo>
                  <a:pt x="0" y="0"/>
                </a:moveTo>
                <a:lnTo>
                  <a:pt x="4116756" y="0"/>
                </a:lnTo>
                <a:lnTo>
                  <a:pt x="4116756" y="8147179"/>
                </a:lnTo>
                <a:lnTo>
                  <a:pt x="0" y="8147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0722"/>
            </a:stretch>
          </a:blipFill>
        </p:spPr>
        <p:txBody>
          <a:bodyPr/>
          <a:lstStyle/>
          <a:p>
            <a:endParaRPr lang="es-UY" dirty="0"/>
          </a:p>
        </p:txBody>
      </p:sp>
      <p:sp>
        <p:nvSpPr>
          <p:cNvPr id="26" name="Freeform 26"/>
          <p:cNvSpPr/>
          <p:nvPr/>
        </p:nvSpPr>
        <p:spPr>
          <a:xfrm rot="3995677">
            <a:off x="-321002" y="7684623"/>
            <a:ext cx="2486709" cy="2409847"/>
          </a:xfrm>
          <a:custGeom>
            <a:avLst/>
            <a:gdLst/>
            <a:ahLst/>
            <a:cxnLst/>
            <a:rect l="l" t="t" r="r" b="b"/>
            <a:pathLst>
              <a:path w="2486709" h="2409847">
                <a:moveTo>
                  <a:pt x="0" y="0"/>
                </a:moveTo>
                <a:lnTo>
                  <a:pt x="2486709" y="0"/>
                </a:lnTo>
                <a:lnTo>
                  <a:pt x="2486709" y="2409847"/>
                </a:lnTo>
                <a:lnTo>
                  <a:pt x="0" y="2409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8878474" flipV="1">
            <a:off x="15302023" y="9177610"/>
            <a:ext cx="3014815" cy="756445"/>
          </a:xfrm>
          <a:custGeom>
            <a:avLst/>
            <a:gdLst/>
            <a:ahLst/>
            <a:cxnLst/>
            <a:rect l="l" t="t" r="r" b="b"/>
            <a:pathLst>
              <a:path w="3014815" h="756445">
                <a:moveTo>
                  <a:pt x="0" y="756445"/>
                </a:moveTo>
                <a:lnTo>
                  <a:pt x="3014815" y="756445"/>
                </a:lnTo>
                <a:lnTo>
                  <a:pt x="3014815" y="0"/>
                </a:lnTo>
                <a:lnTo>
                  <a:pt x="0" y="0"/>
                </a:lnTo>
                <a:lnTo>
                  <a:pt x="0" y="75644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4" descr="Pin en Nens/es">
            <a:extLst>
              <a:ext uri="{FF2B5EF4-FFF2-40B4-BE49-F238E27FC236}">
                <a16:creationId xmlns:a16="http://schemas.microsoft.com/office/drawing/2014/main" id="{4DB6820B-91F3-495A-81E3-BA91CB8A9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"/>
          <a:stretch/>
        </p:blipFill>
        <p:spPr bwMode="auto">
          <a:xfrm rot="407598">
            <a:off x="10501443" y="2880937"/>
            <a:ext cx="5862925" cy="52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5C12B46-0D56-46DA-9636-F0C97037BA71}"/>
              </a:ext>
            </a:extLst>
          </p:cNvPr>
          <p:cNvSpPr txBox="1"/>
          <p:nvPr/>
        </p:nvSpPr>
        <p:spPr>
          <a:xfrm>
            <a:off x="2402759" y="3874822"/>
            <a:ext cx="571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800" dirty="0">
                <a:solidFill>
                  <a:srgbClr val="A422A4"/>
                </a:solidFill>
              </a:rPr>
              <a:t>Trabajamos en grupos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435657" flipV="1">
            <a:off x="15671138" y="8242065"/>
            <a:ext cx="2141434" cy="2135061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58;p23">
            <a:extLst>
              <a:ext uri="{FF2B5EF4-FFF2-40B4-BE49-F238E27FC236}">
                <a16:creationId xmlns:a16="http://schemas.microsoft.com/office/drawing/2014/main" id="{B3DB42EA-00EC-448B-9F91-AE70699EDFDA}"/>
              </a:ext>
            </a:extLst>
          </p:cNvPr>
          <p:cNvSpPr/>
          <p:nvPr/>
        </p:nvSpPr>
        <p:spPr>
          <a:xfrm rot="864908">
            <a:off x="1219478" y="7724519"/>
            <a:ext cx="1726442" cy="2022475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1E8760C-0A1F-4979-902D-C1B70FE98457}"/>
              </a:ext>
            </a:extLst>
          </p:cNvPr>
          <p:cNvSpPr txBox="1"/>
          <p:nvPr/>
        </p:nvSpPr>
        <p:spPr>
          <a:xfrm>
            <a:off x="4953000" y="8735756"/>
            <a:ext cx="91592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800" dirty="0"/>
              <a:t>Video: </a:t>
            </a:r>
            <a:r>
              <a:rPr lang="es-ES" sz="1800" dirty="0">
                <a:hlinkClick r:id="rId6"/>
              </a:rPr>
              <a:t>https://www.youtube.com/watch?v=B4FUJP9wfR0&amp;t=58s</a:t>
            </a:r>
            <a:r>
              <a:rPr lang="es-ES" sz="1800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69D748F-ACC2-420E-A42F-2DE82396E4DD}"/>
              </a:ext>
            </a:extLst>
          </p:cNvPr>
          <p:cNvSpPr txBox="1"/>
          <p:nvPr/>
        </p:nvSpPr>
        <p:spPr>
          <a:xfrm>
            <a:off x="3868120" y="1609199"/>
            <a:ext cx="12496800" cy="706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ctr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¿Por qué en este caso el entrevistador elige esta técnica en el lugar de un cuestionario?</a:t>
            </a:r>
            <a:endParaRPr lang="es-U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2. ¿Qué le interesa saber al entrevistador?</a:t>
            </a:r>
            <a:endParaRPr lang="es-U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3. ¿Existen elementos emergentes que el entrevistador probablemente no previó con anterioridad? (elementos emergentes: información que emerge de la entrevista sin ser buscada intencionalmente)</a:t>
            </a:r>
            <a:endParaRPr lang="es-U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4. ¿Cómo actúa el entrevistador frente a estos elementos emergentes?</a:t>
            </a:r>
            <a:endParaRPr lang="es-U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5. ¿Qué grado de estructuración tiene la entrevista?</a:t>
            </a:r>
            <a:endParaRPr lang="es-U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6. ¿Qué ventajas y desventajas se encuentran en utilizar este tipo de técnica en comparación con un cuestionario estandarizado?</a:t>
            </a:r>
            <a:endParaRPr lang="es-U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5102AF-BFE7-4E04-BC32-B63F5CAA59DC}"/>
              </a:ext>
            </a:extLst>
          </p:cNvPr>
          <p:cNvSpPr txBox="1"/>
          <p:nvPr/>
        </p:nvSpPr>
        <p:spPr>
          <a:xfrm>
            <a:off x="7848600" y="48313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000" b="1" dirty="0">
                <a:solidFill>
                  <a:srgbClr val="A422A4"/>
                </a:solidFill>
              </a:rPr>
              <a:t>Actividad 1</a:t>
            </a:r>
          </a:p>
        </p:txBody>
      </p:sp>
    </p:spTree>
    <p:extLst>
      <p:ext uri="{BB962C8B-B14F-4D97-AF65-F5344CB8AC3E}">
        <p14:creationId xmlns:p14="http://schemas.microsoft.com/office/powerpoint/2010/main" val="330851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435657" flipV="1">
            <a:off x="15671138" y="8242065"/>
            <a:ext cx="2141434" cy="2135061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58;p23">
            <a:extLst>
              <a:ext uri="{FF2B5EF4-FFF2-40B4-BE49-F238E27FC236}">
                <a16:creationId xmlns:a16="http://schemas.microsoft.com/office/drawing/2014/main" id="{B3DB42EA-00EC-448B-9F91-AE70699EDFDA}"/>
              </a:ext>
            </a:extLst>
          </p:cNvPr>
          <p:cNvSpPr/>
          <p:nvPr/>
        </p:nvSpPr>
        <p:spPr>
          <a:xfrm rot="864908">
            <a:off x="400163" y="8043365"/>
            <a:ext cx="1726442" cy="2022475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85398C-267F-4C20-8583-2A177325175F}"/>
              </a:ext>
            </a:extLst>
          </p:cNvPr>
          <p:cNvSpPr txBox="1"/>
          <p:nvPr/>
        </p:nvSpPr>
        <p:spPr>
          <a:xfrm>
            <a:off x="6400800" y="11811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400" b="1" dirty="0">
                <a:solidFill>
                  <a:srgbClr val="A422A4"/>
                </a:solidFill>
              </a:rPr>
              <a:t>Actividad 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A5F870F-5A77-402F-9A13-FE2B66D3509A}"/>
              </a:ext>
            </a:extLst>
          </p:cNvPr>
          <p:cNvSpPr txBox="1"/>
          <p:nvPr/>
        </p:nvSpPr>
        <p:spPr>
          <a:xfrm>
            <a:off x="3456640" y="1888954"/>
            <a:ext cx="125730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UY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Elabore una </a:t>
            </a:r>
            <a:r>
              <a:rPr lang="es-UY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Encuesta</a:t>
            </a:r>
            <a:r>
              <a:rPr lang="es-UY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 partir de los posibles casos de estudio.</a:t>
            </a:r>
          </a:p>
          <a:p>
            <a:pPr algn="just"/>
            <a:r>
              <a:rPr lang="es-MX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Indique empresa/productos que enfatizarán, a qué publico estará dirigido, cual es el objetivo de aplicar esta encuesta, población/muestra que tomarán (descripción general, justifique por qué selecciona esa muestra), que estrategias utilizarán para aplicar la encuesta. Preguntas a realizar en el formulario.  </a:t>
            </a:r>
          </a:p>
          <a:p>
            <a:pPr marL="342900" indent="-342900" algn="just">
              <a:buAutoNum type="arabicPeriod"/>
            </a:pPr>
            <a:endParaRPr lang="es-UY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UY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 de Imagen de empresas </a:t>
            </a:r>
            <a:r>
              <a:rPr lang="es-UY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MX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entre el público en general y también en públicos específicos (los usuarios de un servicio, los clientes de un banco, los socios de un club)</a:t>
            </a:r>
          </a:p>
          <a:p>
            <a:pPr algn="just"/>
            <a:endParaRPr lang="es-MX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Análisis del posicionamiento de productos y marcas</a:t>
            </a:r>
            <a:r>
              <a:rPr lang="es-MX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entre los consumidores (</a:t>
            </a:r>
            <a:r>
              <a:rPr lang="es-MX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Ejemplo encuesta</a:t>
            </a:r>
            <a:r>
              <a:rPr lang="es-MX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(</a:t>
            </a:r>
            <a:r>
              <a:rPr lang="es-MX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tienda de ropas</a:t>
            </a:r>
            <a:r>
              <a:rPr lang="es-MX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endParaRPr lang="es-MX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UY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Estudios de comportamiento de consumidores</a:t>
            </a:r>
            <a:r>
              <a:rPr lang="es-UY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22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350D3A8-A291-4573-B7F0-055A553A9A36}"/>
              </a:ext>
            </a:extLst>
          </p:cNvPr>
          <p:cNvSpPr txBox="1"/>
          <p:nvPr/>
        </p:nvSpPr>
        <p:spPr>
          <a:xfrm>
            <a:off x="2819400" y="723900"/>
            <a:ext cx="6858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Ejemplo: Análisis del posicionamiento de productos y marcas</a:t>
            </a:r>
            <a:r>
              <a:rPr lang="es-MX" sz="3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UY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B514B3-F64E-4155-8D9C-3B7D845C5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3" t="9259" r="31250" b="5555"/>
          <a:stretch/>
        </p:blipFill>
        <p:spPr>
          <a:xfrm>
            <a:off x="9296402" y="0"/>
            <a:ext cx="8991598" cy="103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4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4509274" y="9643080"/>
            <a:ext cx="13778726" cy="639549"/>
          </a:xfrm>
          <a:custGeom>
            <a:avLst/>
            <a:gdLst/>
            <a:ahLst/>
            <a:cxnLst/>
            <a:rect l="l" t="t" r="r" b="b"/>
            <a:pathLst>
              <a:path w="12159733" h="1680254">
                <a:moveTo>
                  <a:pt x="12159733" y="0"/>
                </a:moveTo>
                <a:lnTo>
                  <a:pt x="0" y="0"/>
                </a:lnTo>
                <a:lnTo>
                  <a:pt x="0" y="1680254"/>
                </a:lnTo>
                <a:lnTo>
                  <a:pt x="12159733" y="1680254"/>
                </a:lnTo>
                <a:lnTo>
                  <a:pt x="1215973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950744" y="-5920"/>
            <a:ext cx="13032502" cy="1800855"/>
          </a:xfrm>
          <a:custGeom>
            <a:avLst/>
            <a:gdLst/>
            <a:ahLst/>
            <a:cxnLst/>
            <a:rect l="l" t="t" r="r" b="b"/>
            <a:pathLst>
              <a:path w="13032502" h="1800855">
                <a:moveTo>
                  <a:pt x="13032501" y="0"/>
                </a:moveTo>
                <a:lnTo>
                  <a:pt x="0" y="0"/>
                </a:lnTo>
                <a:lnTo>
                  <a:pt x="0" y="1800855"/>
                </a:lnTo>
                <a:lnTo>
                  <a:pt x="13032501" y="1800855"/>
                </a:lnTo>
                <a:lnTo>
                  <a:pt x="1303250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835346">
            <a:off x="1022450" y="-707275"/>
            <a:ext cx="2984300" cy="4603180"/>
          </a:xfrm>
          <a:custGeom>
            <a:avLst/>
            <a:gdLst/>
            <a:ahLst/>
            <a:cxnLst/>
            <a:rect l="l" t="t" r="r" b="b"/>
            <a:pathLst>
              <a:path w="2513769" h="4114800">
                <a:moveTo>
                  <a:pt x="0" y="0"/>
                </a:moveTo>
                <a:lnTo>
                  <a:pt x="2513769" y="0"/>
                </a:lnTo>
                <a:lnTo>
                  <a:pt x="2513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4087408">
            <a:off x="1193680" y="7229350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0DD8D54-A707-4A0D-A615-C23DC54383C2}"/>
              </a:ext>
            </a:extLst>
          </p:cNvPr>
          <p:cNvSpPr/>
          <p:nvPr/>
        </p:nvSpPr>
        <p:spPr>
          <a:xfrm>
            <a:off x="3183204" y="3465584"/>
            <a:ext cx="13778726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800" b="1" i="1" cap="none" spc="0" dirty="0">
                <a:ln/>
                <a:solidFill>
                  <a:schemeClr val="accent4"/>
                </a:solidFill>
                <a:effectLst/>
              </a:rPr>
              <a:t>Técnicas cuantitativas y cualitativas: </a:t>
            </a:r>
          </a:p>
          <a:p>
            <a:pPr algn="ctr"/>
            <a:r>
              <a:rPr lang="es-ES" sz="6800" b="1" i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La entrevista</a:t>
            </a:r>
          </a:p>
          <a:p>
            <a:pPr algn="ctr"/>
            <a:r>
              <a:rPr lang="es-ES" sz="6800" b="1" i="1" cap="none" spc="0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La encuesta</a:t>
            </a:r>
          </a:p>
          <a:p>
            <a:pPr algn="ctr"/>
            <a:r>
              <a:rPr lang="es-ES" sz="6800" b="1" i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La observación </a:t>
            </a:r>
            <a:endParaRPr lang="es-ES" sz="6800" b="1" i="1" cap="none" spc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435657" flipV="1">
            <a:off x="15671138" y="8242065"/>
            <a:ext cx="2141434" cy="2135061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58;p23">
            <a:extLst>
              <a:ext uri="{FF2B5EF4-FFF2-40B4-BE49-F238E27FC236}">
                <a16:creationId xmlns:a16="http://schemas.microsoft.com/office/drawing/2014/main" id="{B3DB42EA-00EC-448B-9F91-AE70699EDFDA}"/>
              </a:ext>
            </a:extLst>
          </p:cNvPr>
          <p:cNvSpPr/>
          <p:nvPr/>
        </p:nvSpPr>
        <p:spPr>
          <a:xfrm rot="864908">
            <a:off x="1219478" y="7724519"/>
            <a:ext cx="1726442" cy="2022475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295958-F0F4-48CE-B4A7-38BD806EF152}"/>
              </a:ext>
            </a:extLst>
          </p:cNvPr>
          <p:cNvSpPr txBox="1"/>
          <p:nvPr/>
        </p:nvSpPr>
        <p:spPr>
          <a:xfrm>
            <a:off x="3429000" y="2780915"/>
            <a:ext cx="10363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ctr">
              <a:lnSpc>
                <a:spcPct val="150000"/>
              </a:lnSpc>
              <a:buAutoNum type="arabicPeriod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¿Cuál es el objetivo de este grupo de discusión? </a:t>
            </a:r>
          </a:p>
          <a:p>
            <a:pPr marL="342900" indent="-342900" fontAlgn="ctr">
              <a:lnSpc>
                <a:spcPct val="150000"/>
              </a:lnSpc>
              <a:buAutoNum type="arabicPeriod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¿Por qué crees que se elige esta técnica para este objeto de estudio?</a:t>
            </a:r>
          </a:p>
          <a:p>
            <a:pPr marL="342900" indent="-342900" fontAlgn="ctr">
              <a:lnSpc>
                <a:spcPct val="150000"/>
              </a:lnSpc>
              <a:buAutoNum type="arabicPeriod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¿Cuál es el papel del moderador?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44CF1F-0289-4B6D-B2FC-5D4AAA8512E7}"/>
              </a:ext>
            </a:extLst>
          </p:cNvPr>
          <p:cNvSpPr txBox="1"/>
          <p:nvPr/>
        </p:nvSpPr>
        <p:spPr>
          <a:xfrm>
            <a:off x="9448800" y="6361225"/>
            <a:ext cx="9159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hlinkClick r:id="rId6"/>
              </a:rPr>
              <a:t>https://www.youtube.com/watch?v=rCGfO8q8ffU</a:t>
            </a:r>
            <a:r>
              <a:rPr lang="es-ES" sz="1800" dirty="0"/>
              <a:t> </a:t>
            </a:r>
            <a:endParaRPr lang="es-UY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C4A9DE-10A3-4A16-AD10-888665B1C6E4}"/>
              </a:ext>
            </a:extLst>
          </p:cNvPr>
          <p:cNvSpPr txBox="1"/>
          <p:nvPr/>
        </p:nvSpPr>
        <p:spPr>
          <a:xfrm>
            <a:off x="5867400" y="139314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000" b="1" dirty="0">
                <a:solidFill>
                  <a:srgbClr val="A422A4"/>
                </a:solidFill>
              </a:rPr>
              <a:t>Actividad 3</a:t>
            </a:r>
          </a:p>
        </p:txBody>
      </p:sp>
    </p:spTree>
    <p:extLst>
      <p:ext uri="{BB962C8B-B14F-4D97-AF65-F5344CB8AC3E}">
        <p14:creationId xmlns:p14="http://schemas.microsoft.com/office/powerpoint/2010/main" val="2908168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6428819" y="8690686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2400" y="44620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91967">
            <a:off x="3640439" y="2210015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1" y="0"/>
                </a:lnTo>
                <a:lnTo>
                  <a:pt x="1707111" y="1555022"/>
                </a:lnTo>
                <a:lnTo>
                  <a:pt x="0" y="155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80948" y="1901427"/>
            <a:ext cx="2580006" cy="2951952"/>
          </a:xfrm>
          <a:custGeom>
            <a:avLst/>
            <a:gdLst/>
            <a:ahLst/>
            <a:cxnLst/>
            <a:rect l="l" t="t" r="r" b="b"/>
            <a:pathLst>
              <a:path w="2580006" h="2951952">
                <a:moveTo>
                  <a:pt x="0" y="0"/>
                </a:moveTo>
                <a:lnTo>
                  <a:pt x="2580007" y="0"/>
                </a:lnTo>
                <a:lnTo>
                  <a:pt x="2580007" y="2951952"/>
                </a:lnTo>
                <a:lnTo>
                  <a:pt x="0" y="29519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92135" y="3177208"/>
            <a:ext cx="7112820" cy="207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555"/>
              </a:lnSpc>
            </a:pPr>
            <a:r>
              <a:rPr lang="en-US" sz="15712" spc="345">
                <a:solidFill>
                  <a:srgbClr val="000000"/>
                </a:solidFill>
                <a:latin typeface="Krabuler"/>
              </a:rPr>
              <a:t>Muchas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78546" y="5168114"/>
            <a:ext cx="8482408" cy="247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07"/>
              </a:lnSpc>
            </a:pPr>
            <a:r>
              <a:rPr lang="en-US" sz="18593" spc="409">
                <a:solidFill>
                  <a:srgbClr val="000000"/>
                </a:solidFill>
                <a:latin typeface="Krabuler"/>
              </a:rPr>
              <a:t>GRACIAS</a:t>
            </a:r>
          </a:p>
        </p:txBody>
      </p:sp>
      <p:sp>
        <p:nvSpPr>
          <p:cNvPr id="8" name="Freeform 8"/>
          <p:cNvSpPr/>
          <p:nvPr/>
        </p:nvSpPr>
        <p:spPr>
          <a:xfrm rot="1129629" flipV="1">
            <a:off x="1590583" y="5047202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7051433" y="-6857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228598" y="9644415"/>
            <a:ext cx="14053673" cy="624537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</p:sp>
      <p:sp>
        <p:nvSpPr>
          <p:cNvPr id="11" name="Freeform 11"/>
          <p:cNvSpPr/>
          <p:nvPr/>
        </p:nvSpPr>
        <p:spPr>
          <a:xfrm rot="-1568932">
            <a:off x="166129" y="474785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944088" y="8624771"/>
            <a:ext cx="2328672" cy="1776529"/>
          </a:xfrm>
          <a:custGeom>
            <a:avLst/>
            <a:gdLst/>
            <a:ahLst/>
            <a:cxnLst/>
            <a:rect l="l" t="t" r="r" b="b"/>
            <a:pathLst>
              <a:path w="3539744" h="3430333">
                <a:moveTo>
                  <a:pt x="0" y="0"/>
                </a:moveTo>
                <a:lnTo>
                  <a:pt x="3539743" y="0"/>
                </a:lnTo>
                <a:lnTo>
                  <a:pt x="3539743" y="3430333"/>
                </a:lnTo>
                <a:lnTo>
                  <a:pt x="0" y="3430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Y" dirty="0"/>
          </a:p>
        </p:txBody>
      </p:sp>
      <p:sp>
        <p:nvSpPr>
          <p:cNvPr id="19" name="Freeform 19"/>
          <p:cNvSpPr/>
          <p:nvPr/>
        </p:nvSpPr>
        <p:spPr>
          <a:xfrm rot="240727">
            <a:off x="1613236" y="301267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189B5C8-5E50-4D61-9F83-0C51976176E9}"/>
              </a:ext>
            </a:extLst>
          </p:cNvPr>
          <p:cNvSpPr txBox="1"/>
          <p:nvPr/>
        </p:nvSpPr>
        <p:spPr>
          <a:xfrm>
            <a:off x="4993492" y="1620753"/>
            <a:ext cx="9258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/>
              <a:t>Diseños clasificados según el tipo de dato</a:t>
            </a:r>
            <a:endParaRPr lang="es-UY" sz="2800" b="1" dirty="0"/>
          </a:p>
        </p:txBody>
      </p:sp>
      <p:graphicFrame>
        <p:nvGraphicFramePr>
          <p:cNvPr id="13" name="3 Marcador de contenido">
            <a:extLst>
              <a:ext uri="{FF2B5EF4-FFF2-40B4-BE49-F238E27FC236}">
                <a16:creationId xmlns:a16="http://schemas.microsoft.com/office/drawing/2014/main" id="{336E4121-F700-48A9-B4A8-7E8CC4C4DB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611138"/>
              </p:ext>
            </p:extLst>
          </p:nvPr>
        </p:nvGraphicFramePr>
        <p:xfrm>
          <a:off x="2514600" y="2564073"/>
          <a:ext cx="12568746" cy="65227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6284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805">
                <a:tc>
                  <a:txBody>
                    <a:bodyPr/>
                    <a:lstStyle/>
                    <a:p>
                      <a:r>
                        <a:rPr lang="es-ES" sz="3200" dirty="0"/>
                        <a:t>Cualitativos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/>
                        <a:t>Cuantitativos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6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3200" dirty="0"/>
                        <a:t>Las</a:t>
                      </a:r>
                      <a:r>
                        <a:rPr lang="es-ES" sz="3200" baseline="0" dirty="0"/>
                        <a:t> observaciones a realizar estarán registrables como textos, imágenes, artefactos.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3200" baseline="0" dirty="0"/>
                        <a:t>Las técnicas de análisis están basadas en alguna forma de análisis de contenido (lingüístico)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32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3200" b="1" u="none" strike="noStrike" dirty="0">
                          <a:effectLst/>
                        </a:rPr>
                        <a:t>Manejo datos con expresión lingüística y/o gráfica, audiovisual, etc.: discurso, narrativa, fotos, videos, etc. “Cuentos</a:t>
                      </a:r>
                      <a:r>
                        <a:rPr lang="es-ES" sz="3200" u="none" strike="noStrike" dirty="0">
                          <a:effectLst/>
                        </a:rPr>
                        <a:t>”</a:t>
                      </a:r>
                      <a:endParaRPr lang="es-ES" sz="3200" dirty="0">
                        <a:effectLst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3200" baseline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3200" dirty="0"/>
                        <a:t>Se caracterizan</a:t>
                      </a:r>
                      <a:r>
                        <a:rPr lang="es-ES" sz="3200" baseline="0" dirty="0"/>
                        <a:t> por diseñar observaciones que luego serán analizadas mediante técnicas estadísticas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3200" baseline="0" dirty="0"/>
                        <a:t>Pueden abarcar cualquier tipo de variables: nominales, ordinales, intervalos y de razón 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32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3200" b="1" u="none" strike="noStrike" dirty="0">
                          <a:effectLst/>
                        </a:rPr>
                        <a:t>Manejo datos con expresión numérica. “Cuentas”</a:t>
                      </a:r>
                      <a:endParaRPr lang="es-ES" sz="3200" b="1" dirty="0">
                        <a:effectLst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32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3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27563" y="1755281"/>
            <a:ext cx="10498909" cy="7657600"/>
            <a:chOff x="0" y="0"/>
            <a:chExt cx="14302208" cy="104316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-1226364" y="675546"/>
            <a:ext cx="9006678" cy="9611454"/>
            <a:chOff x="2228099" y="2040433"/>
            <a:chExt cx="12630523" cy="13359207"/>
          </a:xfrm>
        </p:grpSpPr>
        <p:sp>
          <p:nvSpPr>
            <p:cNvPr id="14" name="Freeform 14"/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427407" cy="210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sp>
        <p:nvSpPr>
          <p:cNvPr id="20" name="TextBox 20"/>
          <p:cNvSpPr txBox="1"/>
          <p:nvPr/>
        </p:nvSpPr>
        <p:spPr>
          <a:xfrm rot="-724560">
            <a:off x="1331616" y="3175097"/>
            <a:ext cx="3890718" cy="56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1"/>
              </a:lnSpc>
            </a:pPr>
            <a:endParaRPr lang="en-US" sz="3799" dirty="0">
              <a:solidFill>
                <a:srgbClr val="000000"/>
              </a:solidFill>
              <a:latin typeface="Handy Casual Bold"/>
            </a:endParaRPr>
          </a:p>
        </p:txBody>
      </p:sp>
      <p:sp>
        <p:nvSpPr>
          <p:cNvPr id="22" name="Freeform 22"/>
          <p:cNvSpPr/>
          <p:nvPr/>
        </p:nvSpPr>
        <p:spPr>
          <a:xfrm rot="435657" flipV="1">
            <a:off x="3553808" y="6305338"/>
            <a:ext cx="2241639" cy="2513472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568932">
            <a:off x="16740370" y="164592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21D4DED-E429-40F8-BED8-6CE2D069CC0E}"/>
              </a:ext>
            </a:extLst>
          </p:cNvPr>
          <p:cNvSpPr txBox="1"/>
          <p:nvPr/>
        </p:nvSpPr>
        <p:spPr>
          <a:xfrm>
            <a:off x="7628917" y="3850838"/>
            <a:ext cx="7696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5400" dirty="0"/>
              <a:t>CUANTITATIVAS: </a:t>
            </a:r>
            <a:r>
              <a:rPr lang="es-ES" sz="5400" b="1" dirty="0">
                <a:solidFill>
                  <a:srgbClr val="A61C00"/>
                </a:solidFill>
              </a:rPr>
              <a:t>“cuentas”</a:t>
            </a:r>
            <a:r>
              <a:rPr lang="es-ES" sz="5400" dirty="0"/>
              <a:t> los datos están expresados en forma numérica</a:t>
            </a:r>
          </a:p>
        </p:txBody>
      </p:sp>
      <p:pic>
        <p:nvPicPr>
          <p:cNvPr id="1028" name="Picture 4" descr="Qué Ofrecemos - H&amp;B Diseño y Estadística Científica y Biomédica">
            <a:extLst>
              <a:ext uri="{FF2B5EF4-FFF2-40B4-BE49-F238E27FC236}">
                <a16:creationId xmlns:a16="http://schemas.microsoft.com/office/drawing/2014/main" id="{46E9C44A-EFB8-4290-AA65-E11E4AFD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51" y="3377289"/>
            <a:ext cx="4317328" cy="287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435657" flipV="1">
            <a:off x="15671138" y="8242065"/>
            <a:ext cx="2141434" cy="2135061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58;p23">
            <a:extLst>
              <a:ext uri="{FF2B5EF4-FFF2-40B4-BE49-F238E27FC236}">
                <a16:creationId xmlns:a16="http://schemas.microsoft.com/office/drawing/2014/main" id="{B3DB42EA-00EC-448B-9F91-AE70699EDFDA}"/>
              </a:ext>
            </a:extLst>
          </p:cNvPr>
          <p:cNvSpPr/>
          <p:nvPr/>
        </p:nvSpPr>
        <p:spPr>
          <a:xfrm rot="864908">
            <a:off x="1219478" y="7724519"/>
            <a:ext cx="1726442" cy="2022475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135931-129B-4E96-A628-CDEE7198E3EB}"/>
              </a:ext>
            </a:extLst>
          </p:cNvPr>
          <p:cNvSpPr txBox="1"/>
          <p:nvPr/>
        </p:nvSpPr>
        <p:spPr>
          <a:xfrm>
            <a:off x="2683711" y="2549003"/>
            <a:ext cx="13711689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es-ES" sz="3600" i="1" dirty="0"/>
              <a:t>“La encuesta puede definirse como </a:t>
            </a:r>
            <a:r>
              <a:rPr lang="es-ES" sz="3600" b="1" i="1" dirty="0"/>
              <a:t>la </a:t>
            </a:r>
            <a:r>
              <a:rPr lang="es-ES" sz="3600" b="1" i="1" dirty="0">
                <a:highlight>
                  <a:srgbClr val="C0C0C0"/>
                </a:highlight>
              </a:rPr>
              <a:t>aplicación de un procedimiento  estandarizado para recabar información (oral o escrita) de una muestra amplia de sujetos.  La muestra ha de ser representativa de la población de interés, y la información se limita a las delineadas en las preguntas que componen el cuestionario pre codificado, diseñando al efecto”. </a:t>
            </a:r>
            <a:r>
              <a:rPr lang="es-ES" sz="3600" i="1" dirty="0">
                <a:highlight>
                  <a:srgbClr val="C0C0C0"/>
                </a:highlight>
              </a:rPr>
              <a:t> </a:t>
            </a:r>
            <a:r>
              <a:rPr lang="es-ES" sz="3600" i="1" dirty="0"/>
              <a:t>(</a:t>
            </a:r>
            <a:r>
              <a:rPr lang="it-IT" sz="3600" dirty="0"/>
              <a:t>Cae D' Ancona, Ma. Ángeles. 1996:240)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C0415FB-D051-4430-9685-E15CBC82867C}"/>
              </a:ext>
            </a:extLst>
          </p:cNvPr>
          <p:cNvSpPr/>
          <p:nvPr/>
        </p:nvSpPr>
        <p:spPr>
          <a:xfrm>
            <a:off x="7182299" y="1257895"/>
            <a:ext cx="33184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Encuesta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435657" flipV="1">
            <a:off x="15671138" y="8242065"/>
            <a:ext cx="2141434" cy="2135061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58;p23">
            <a:extLst>
              <a:ext uri="{FF2B5EF4-FFF2-40B4-BE49-F238E27FC236}">
                <a16:creationId xmlns:a16="http://schemas.microsoft.com/office/drawing/2014/main" id="{B3DB42EA-00EC-448B-9F91-AE70699EDFDA}"/>
              </a:ext>
            </a:extLst>
          </p:cNvPr>
          <p:cNvSpPr/>
          <p:nvPr/>
        </p:nvSpPr>
        <p:spPr>
          <a:xfrm rot="864908">
            <a:off x="1219478" y="7724519"/>
            <a:ext cx="1726442" cy="2022475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6 CuadroTexto">
            <a:extLst>
              <a:ext uri="{FF2B5EF4-FFF2-40B4-BE49-F238E27FC236}">
                <a16:creationId xmlns:a16="http://schemas.microsoft.com/office/drawing/2014/main" id="{06327306-DC0E-415B-8DC4-3941471C77A9}"/>
              </a:ext>
            </a:extLst>
          </p:cNvPr>
          <p:cNvSpPr txBox="1"/>
          <p:nvPr/>
        </p:nvSpPr>
        <p:spPr>
          <a:xfrm>
            <a:off x="4047640" y="1590443"/>
            <a:ext cx="10192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i="1" dirty="0">
                <a:solidFill>
                  <a:srgbClr val="A422A4"/>
                </a:solidFill>
              </a:rPr>
              <a:t>Principales características de la encuesta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5A011DB-08F5-45A7-93A8-F26ED377BD3A}"/>
              </a:ext>
            </a:extLst>
          </p:cNvPr>
          <p:cNvSpPr txBox="1"/>
          <p:nvPr/>
        </p:nvSpPr>
        <p:spPr>
          <a:xfrm>
            <a:off x="3505200" y="2810416"/>
            <a:ext cx="13030200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9250">
              <a:lnSpc>
                <a:spcPct val="150000"/>
              </a:lnSpc>
              <a:buSzPts val="1900"/>
              <a:buChar char="●"/>
            </a:pPr>
            <a:r>
              <a:rPr lang="es-ES" sz="3200" dirty="0"/>
              <a:t>Permite aplicaciones masivas</a:t>
            </a:r>
          </a:p>
          <a:p>
            <a:pPr marL="457200" lvl="0" indent="-349250">
              <a:lnSpc>
                <a:spcPct val="150000"/>
              </a:lnSpc>
              <a:buSzPts val="1900"/>
              <a:buChar char="●"/>
            </a:pPr>
            <a:r>
              <a:rPr lang="es-ES" sz="3200" dirty="0"/>
              <a:t>Recoge manifestaciones de los individuos, no observa directamente sus comportamientos</a:t>
            </a:r>
          </a:p>
          <a:p>
            <a:pPr marL="457200" lvl="0" indent="-349250">
              <a:lnSpc>
                <a:spcPct val="150000"/>
              </a:lnSpc>
              <a:buSzPts val="1900"/>
              <a:buChar char="●"/>
            </a:pPr>
            <a:r>
              <a:rPr lang="es-ES" sz="3200" dirty="0"/>
              <a:t>Puede aplicarse a la población entera o utilizar técnicas de muestreo</a:t>
            </a:r>
          </a:p>
          <a:p>
            <a:pPr marL="457200" lvl="0" indent="-349250">
              <a:lnSpc>
                <a:spcPct val="150000"/>
              </a:lnSpc>
              <a:buSzPts val="1900"/>
              <a:buChar char="●"/>
            </a:pPr>
            <a:r>
              <a:rPr lang="es-ES" sz="3200" dirty="0"/>
              <a:t>El investigador enfoca su interés en la población, no en el individuo</a:t>
            </a:r>
          </a:p>
          <a:p>
            <a:pPr marL="457200" lvl="0" indent="-349250">
              <a:lnSpc>
                <a:spcPct val="150000"/>
              </a:lnSpc>
              <a:buSzPts val="1900"/>
              <a:buChar char="●"/>
            </a:pPr>
            <a:r>
              <a:rPr lang="es-ES" sz="3200" dirty="0"/>
              <a:t>Se releva el dato a través de un cuestionario estandarizado</a:t>
            </a:r>
          </a:p>
          <a:p>
            <a:pPr marL="457200" lvl="0" indent="-349250">
              <a:lnSpc>
                <a:spcPct val="150000"/>
              </a:lnSpc>
              <a:buSzPts val="1900"/>
              <a:buChar char="●"/>
            </a:pPr>
            <a:r>
              <a:rPr lang="es-ES" sz="3200" dirty="0"/>
              <a:t>los datos se agrupan y se expresan mayoritariamente en forma numérica, si bien se puede también relevar datos en forma de discurso.</a:t>
            </a:r>
          </a:p>
        </p:txBody>
      </p:sp>
    </p:spTree>
    <p:extLst>
      <p:ext uri="{BB962C8B-B14F-4D97-AF65-F5344CB8AC3E}">
        <p14:creationId xmlns:p14="http://schemas.microsoft.com/office/powerpoint/2010/main" val="84679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25426" y="111909"/>
            <a:ext cx="10498909" cy="9976820"/>
            <a:chOff x="0" y="0"/>
            <a:chExt cx="14302208" cy="104316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-1106215" y="466783"/>
            <a:ext cx="8804475" cy="9662608"/>
            <a:chOff x="2169351" y="2306017"/>
            <a:chExt cx="11739300" cy="12883478"/>
          </a:xfrm>
        </p:grpSpPr>
        <p:sp>
          <p:nvSpPr>
            <p:cNvPr id="14" name="Freeform 14"/>
            <p:cNvSpPr/>
            <p:nvPr/>
          </p:nvSpPr>
          <p:spPr>
            <a:xfrm rot="17696823">
              <a:off x="1597262" y="2878106"/>
              <a:ext cx="12883478" cy="11739300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427407" cy="210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sp>
        <p:nvSpPr>
          <p:cNvPr id="20" name="TextBox 20"/>
          <p:cNvSpPr txBox="1"/>
          <p:nvPr/>
        </p:nvSpPr>
        <p:spPr>
          <a:xfrm rot="-724560">
            <a:off x="1331616" y="3175097"/>
            <a:ext cx="3890718" cy="56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1"/>
              </a:lnSpc>
            </a:pPr>
            <a:endParaRPr lang="en-US" sz="3799" dirty="0">
              <a:solidFill>
                <a:srgbClr val="000000"/>
              </a:solidFill>
              <a:latin typeface="Handy Casual Bold"/>
            </a:endParaRPr>
          </a:p>
        </p:txBody>
      </p:sp>
      <p:sp>
        <p:nvSpPr>
          <p:cNvPr id="22" name="Freeform 22"/>
          <p:cNvSpPr/>
          <p:nvPr/>
        </p:nvSpPr>
        <p:spPr>
          <a:xfrm rot="435657" flipV="1">
            <a:off x="3553808" y="6305338"/>
            <a:ext cx="2241639" cy="2513472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568932">
            <a:off x="16740370" y="164592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9C7673D-D699-4B8A-867C-544A5829D136}"/>
              </a:ext>
            </a:extLst>
          </p:cNvPr>
          <p:cNvSpPr txBox="1"/>
          <p:nvPr/>
        </p:nvSpPr>
        <p:spPr>
          <a:xfrm>
            <a:off x="8285446" y="3564032"/>
            <a:ext cx="81737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s-ES" sz="4800" b="1" dirty="0"/>
              <a:t>CUALITATIVAS: </a:t>
            </a:r>
            <a:r>
              <a:rPr lang="es-ES" sz="4800" b="1" dirty="0">
                <a:solidFill>
                  <a:srgbClr val="A61C00"/>
                </a:solidFill>
              </a:rPr>
              <a:t>“cuentos”</a:t>
            </a:r>
            <a:r>
              <a:rPr lang="es-ES" sz="4800" b="1" dirty="0"/>
              <a:t> los datos están expresados en forma lingüística, de imagen, video, etc</a:t>
            </a:r>
            <a:r>
              <a:rPr lang="es-ES" sz="1800" b="1" dirty="0"/>
              <a:t>. </a:t>
            </a:r>
          </a:p>
        </p:txBody>
      </p:sp>
      <p:pic>
        <p:nvPicPr>
          <p:cNvPr id="19" name="Google Shape;115;p22">
            <a:extLst>
              <a:ext uri="{FF2B5EF4-FFF2-40B4-BE49-F238E27FC236}">
                <a16:creationId xmlns:a16="http://schemas.microsoft.com/office/drawing/2014/main" id="{AFEDBB70-2007-4D3E-942C-2E57B3BA5FC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2682" y="2774332"/>
            <a:ext cx="3855429" cy="4031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78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435657" flipV="1">
            <a:off x="15671138" y="8242065"/>
            <a:ext cx="2141434" cy="2135061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58;p23">
            <a:extLst>
              <a:ext uri="{FF2B5EF4-FFF2-40B4-BE49-F238E27FC236}">
                <a16:creationId xmlns:a16="http://schemas.microsoft.com/office/drawing/2014/main" id="{B3DB42EA-00EC-448B-9F91-AE70699EDFDA}"/>
              </a:ext>
            </a:extLst>
          </p:cNvPr>
          <p:cNvSpPr/>
          <p:nvPr/>
        </p:nvSpPr>
        <p:spPr>
          <a:xfrm rot="864908">
            <a:off x="1219478" y="7724519"/>
            <a:ext cx="1726442" cy="2022475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E8449F6-480D-42BF-ADAD-61BFF5A6F97A}"/>
              </a:ext>
            </a:extLst>
          </p:cNvPr>
          <p:cNvSpPr txBox="1"/>
          <p:nvPr/>
        </p:nvSpPr>
        <p:spPr>
          <a:xfrm>
            <a:off x="3294680" y="1693529"/>
            <a:ext cx="12250120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es-ES" sz="4400" b="1" dirty="0">
                <a:solidFill>
                  <a:srgbClr val="A422A4"/>
                </a:solidFill>
              </a:rPr>
              <a:t>1) Basadas en la observación</a:t>
            </a:r>
          </a:p>
          <a:p>
            <a:pPr marL="82296" indent="0">
              <a:buNone/>
            </a:pPr>
            <a:endParaRPr lang="es-E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3600" dirty="0">
                <a:solidFill>
                  <a:schemeClr val="accent2"/>
                </a:solidFill>
              </a:rPr>
              <a:t>Que se observa?  </a:t>
            </a:r>
            <a:r>
              <a:rPr lang="es-ES" sz="3600" dirty="0"/>
              <a:t>Conductas no verbales , espacios , herramientas, usos del tiempo. </a:t>
            </a:r>
          </a:p>
          <a:p>
            <a:pPr marL="82296" indent="0">
              <a:buNone/>
            </a:pPr>
            <a:endParaRPr lang="es-ES" sz="3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3600" dirty="0">
                <a:solidFill>
                  <a:schemeClr val="accent2"/>
                </a:solidFill>
              </a:rPr>
              <a:t>Que tipo de observación existen?  </a:t>
            </a:r>
          </a:p>
          <a:p>
            <a:pPr>
              <a:buFontTx/>
              <a:buChar char="-"/>
            </a:pPr>
            <a:r>
              <a:rPr lang="es-ES" sz="3600" b="1" dirty="0"/>
              <a:t>Oculta o velada </a:t>
            </a:r>
            <a:r>
              <a:rPr lang="es-ES" sz="3600" dirty="0"/>
              <a:t>( se realiza sin que los observados conozcan la actividad científica que se está realizando)</a:t>
            </a:r>
          </a:p>
          <a:p>
            <a:pPr>
              <a:buFontTx/>
              <a:buChar char="-"/>
            </a:pPr>
            <a:r>
              <a:rPr lang="es-ES" sz="3600" b="1" dirty="0"/>
              <a:t>Abierta o explícita </a:t>
            </a:r>
            <a:r>
              <a:rPr lang="es-ES" sz="3600" dirty="0"/>
              <a:t>( el observador ha informado que realizará la observación y sus fines)</a:t>
            </a:r>
          </a:p>
          <a:p>
            <a:pPr>
              <a:buFontTx/>
              <a:buChar char="-"/>
            </a:pPr>
            <a:r>
              <a:rPr lang="es-ES" sz="3600" b="1" dirty="0"/>
              <a:t>Distante </a:t>
            </a:r>
            <a:r>
              <a:rPr lang="es-ES" sz="3600" dirty="0"/>
              <a:t>(ajena al sistema observado)</a:t>
            </a:r>
          </a:p>
          <a:p>
            <a:pPr>
              <a:buFontTx/>
              <a:buChar char="-"/>
            </a:pPr>
            <a:r>
              <a:rPr lang="es-ES" sz="3600" b="1" dirty="0"/>
              <a:t>Participante</a:t>
            </a:r>
            <a:r>
              <a:rPr lang="es-ES" sz="3600" dirty="0"/>
              <a:t> (el observador asume roles dentro del sistema que observa)</a:t>
            </a:r>
          </a:p>
        </p:txBody>
      </p:sp>
    </p:spTree>
    <p:extLst>
      <p:ext uri="{BB962C8B-B14F-4D97-AF65-F5344CB8AC3E}">
        <p14:creationId xmlns:p14="http://schemas.microsoft.com/office/powerpoint/2010/main" val="304609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435657" flipV="1">
            <a:off x="314134" y="8017553"/>
            <a:ext cx="2141434" cy="2135061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5CEBF6-25FE-44DE-8E3E-6391477054AD}"/>
              </a:ext>
            </a:extLst>
          </p:cNvPr>
          <p:cNvSpPr txBox="1"/>
          <p:nvPr/>
        </p:nvSpPr>
        <p:spPr>
          <a:xfrm>
            <a:off x="2527850" y="475517"/>
            <a:ext cx="14617149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4000" dirty="0">
                <a:solidFill>
                  <a:srgbClr val="A422A4"/>
                </a:solidFill>
              </a:rPr>
              <a:t>El tema de la intrusión </a:t>
            </a:r>
            <a:r>
              <a:rPr lang="es-ES" sz="3600" dirty="0"/>
              <a:t>(cuando el investigador es un intruso en la investigación): </a:t>
            </a:r>
          </a:p>
          <a:p>
            <a:pPr>
              <a:buFontTx/>
              <a:buChar char="-"/>
            </a:pPr>
            <a:r>
              <a:rPr lang="es-ES" sz="3600" dirty="0"/>
              <a:t>Se da en el caso de la </a:t>
            </a:r>
            <a:r>
              <a:rPr lang="es-ES" sz="3600" i="1" dirty="0"/>
              <a:t>observación participante </a:t>
            </a:r>
          </a:p>
          <a:p>
            <a:pPr>
              <a:buFontTx/>
              <a:buChar char="-"/>
            </a:pPr>
            <a:r>
              <a:rPr lang="es-ES" sz="3600" dirty="0" err="1"/>
              <a:t>Ej</a:t>
            </a:r>
            <a:r>
              <a:rPr lang="es-ES" sz="3600" dirty="0"/>
              <a:t>: la etnografía</a:t>
            </a:r>
          </a:p>
          <a:p>
            <a:pPr marL="82296" indent="0">
              <a:buNone/>
            </a:pPr>
            <a:endParaRPr lang="es-ES" sz="3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3600" dirty="0"/>
              <a:t>La observación en su contexto de mayor “naturalidad”.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3600" dirty="0"/>
              <a:t>Todo investigador interactúa desde un rol,  que en parte no controla ni define totalmente.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3600" dirty="0"/>
              <a:t>El investigador expresa el motivo de su observación pero se mantiene distante.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3600" dirty="0"/>
              <a:t>Su propósito es la descripción y explicación de lo allí ocurrido, no la modificación de lo observado.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3600" dirty="0"/>
              <a:t>Observación en un período extenso de tiempo </a:t>
            </a:r>
          </a:p>
        </p:txBody>
      </p:sp>
      <p:pic>
        <p:nvPicPr>
          <p:cNvPr id="15" name="Picture 2" descr="El sexo en las sociedades primitivas - hoyesarte.com">
            <a:extLst>
              <a:ext uri="{FF2B5EF4-FFF2-40B4-BE49-F238E27FC236}">
                <a16:creationId xmlns:a16="http://schemas.microsoft.com/office/drawing/2014/main" id="{4C33FE04-6804-482D-887E-0C82FE5CD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734647"/>
            <a:ext cx="6019800" cy="35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386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6871</TotalTime>
  <Words>1152</Words>
  <Application>Microsoft Office PowerPoint</Application>
  <PresentationFormat>Personalizado</PresentationFormat>
  <Paragraphs>112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Wingdings</vt:lpstr>
      <vt:lpstr>Handy Casual Bold</vt:lpstr>
      <vt:lpstr>Krabuler</vt:lpstr>
      <vt:lpstr>Arial Narrow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TED</dc:creator>
  <cp:lastModifiedBy>Lucia Belén Morales Sanguinet</cp:lastModifiedBy>
  <cp:revision>61</cp:revision>
  <dcterms:created xsi:type="dcterms:W3CDTF">2006-08-16T00:00:00Z</dcterms:created>
  <dcterms:modified xsi:type="dcterms:W3CDTF">2024-05-31T18:09:37Z</dcterms:modified>
  <dc:identifier>DAF_ToyIiXg</dc:identifier>
</cp:coreProperties>
</file>