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7"/>
  </p:notesMasterIdLst>
  <p:sldIdLst>
    <p:sldId id="256" r:id="rId2"/>
    <p:sldId id="296" r:id="rId3"/>
    <p:sldId id="332" r:id="rId4"/>
    <p:sldId id="340" r:id="rId5"/>
    <p:sldId id="341" r:id="rId6"/>
  </p:sldIdLst>
  <p:sldSz cx="9144000" cy="5143500" type="screen16x9"/>
  <p:notesSz cx="6858000" cy="9144000"/>
  <p:embeddedFontLst>
    <p:embeddedFont>
      <p:font typeface="Lato" panose="020F0502020204030203" pitchFamily="34" charset="0"/>
      <p:regular r:id="rId8"/>
      <p:bold r:id="rId9"/>
      <p:italic r:id="rId10"/>
      <p:boldItalic r:id="rId11"/>
    </p:embeddedFont>
    <p:embeddedFont>
      <p:font typeface="Montserrat" panose="00000500000000000000" pitchFamily="2" charset="0"/>
      <p:regular r:id="rId12"/>
      <p:bold r:id="rId13"/>
      <p:italic r:id="rId14"/>
      <p:boldItalic r:id="rId15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521415D9-36F7-43E2-AB2F-B90AF26B5E84}">
      <p14:sectionLst xmlns:p14="http://schemas.microsoft.com/office/powerpoint/2010/main">
        <p14:section name="Sección predeterminada" id="{1BFBA67E-0A0E-4640-BEB1-23249D936E6D}">
          <p14:sldIdLst>
            <p14:sldId id="256"/>
            <p14:sldId id="296"/>
            <p14:sldId id="332"/>
            <p14:sldId id="340"/>
            <p14:sldId id="341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Estilo medio 2 - Énfasis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EB9631B5-78F2-41C9-869B-9F39066F8104}" styleName="Estilo medio 3 - Énfasis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BC89EF96-8CEA-46FF-86C4-4CE0E7609802}" styleName="Estilo claro 3 - Acento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301B821-A1FF-4177-AEE7-76D212191A09}" styleName="Estilo medio 1 - Énfasis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778" autoAdjust="0"/>
    <p:restoredTop sz="94660"/>
  </p:normalViewPr>
  <p:slideViewPr>
    <p:cSldViewPr snapToGrid="0">
      <p:cViewPr varScale="1">
        <p:scale>
          <a:sx n="80" d="100"/>
          <a:sy n="80" d="100"/>
        </p:scale>
        <p:origin x="872" y="4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1.fntdata"/><Relationship Id="rId13" Type="http://schemas.openxmlformats.org/officeDocument/2006/relationships/font" Target="fonts/font6.fntdata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font" Target="fonts/font5.fntdata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4.fntdata"/><Relationship Id="rId5" Type="http://schemas.openxmlformats.org/officeDocument/2006/relationships/slide" Target="slides/slide4.xml"/><Relationship Id="rId15" Type="http://schemas.openxmlformats.org/officeDocument/2006/relationships/font" Target="fonts/font8.fntdata"/><Relationship Id="rId10" Type="http://schemas.openxmlformats.org/officeDocument/2006/relationships/font" Target="fonts/font3.fntdata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font" Target="fonts/font2.fntdata"/><Relationship Id="rId14" Type="http://schemas.openxmlformats.org/officeDocument/2006/relationships/font" Target="fonts/font7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s-ES"/>
          </a:p>
        </p:txBody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g3cc4a434597_1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  <p:txBody>
          <a:bodyPr/>
          <a:lstStyle/>
          <a:p>
            <a:endParaRPr lang="es-ES"/>
          </a:p>
        </p:txBody>
      </p:sp>
      <p:sp>
        <p:nvSpPr>
          <p:cNvPr id="132" name="Google Shape;132;g3cc4a434597_1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1">
          <a:extLst>
            <a:ext uri="{FF2B5EF4-FFF2-40B4-BE49-F238E27FC236}">
              <a16:creationId xmlns:a16="http://schemas.microsoft.com/office/drawing/2014/main" id="{3ED4FC85-559C-7BA7-6D9C-FC0C7C65ED5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gcca084c3de_0_772:notes">
            <a:extLst>
              <a:ext uri="{FF2B5EF4-FFF2-40B4-BE49-F238E27FC236}">
                <a16:creationId xmlns:a16="http://schemas.microsoft.com/office/drawing/2014/main" id="{AF1E380D-CFD6-7854-E234-67EED719ECA4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  <p:txBody>
          <a:bodyPr/>
          <a:lstStyle/>
          <a:p>
            <a:endParaRPr lang="es-ES"/>
          </a:p>
        </p:txBody>
      </p:sp>
      <p:sp>
        <p:nvSpPr>
          <p:cNvPr id="163" name="Google Shape;163;gcca084c3de_0_772:notes">
            <a:extLst>
              <a:ext uri="{FF2B5EF4-FFF2-40B4-BE49-F238E27FC236}">
                <a16:creationId xmlns:a16="http://schemas.microsoft.com/office/drawing/2014/main" id="{6205F575-3690-4531-7FBE-90A2D0070173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30120862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5">
          <a:extLst>
            <a:ext uri="{FF2B5EF4-FFF2-40B4-BE49-F238E27FC236}">
              <a16:creationId xmlns:a16="http://schemas.microsoft.com/office/drawing/2014/main" id="{F14C971D-C9BF-091E-D641-1114254FFC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gcca084c3de_0_779:notes">
            <a:extLst>
              <a:ext uri="{FF2B5EF4-FFF2-40B4-BE49-F238E27FC236}">
                <a16:creationId xmlns:a16="http://schemas.microsoft.com/office/drawing/2014/main" id="{4DB3EC0F-EEBF-2FDC-8237-6DA3CBCAC186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  <p:txBody>
          <a:bodyPr/>
          <a:lstStyle/>
          <a:p>
            <a:endParaRPr lang="es-ES"/>
          </a:p>
        </p:txBody>
      </p:sp>
      <p:sp>
        <p:nvSpPr>
          <p:cNvPr id="157" name="Google Shape;157;gcca084c3de_0_779:notes">
            <a:extLst>
              <a:ext uri="{FF2B5EF4-FFF2-40B4-BE49-F238E27FC236}">
                <a16:creationId xmlns:a16="http://schemas.microsoft.com/office/drawing/2014/main" id="{AEBBFAD7-56AB-A897-7953-05DD0DDFB9A7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72112258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5">
          <a:extLst>
            <a:ext uri="{FF2B5EF4-FFF2-40B4-BE49-F238E27FC236}">
              <a16:creationId xmlns:a16="http://schemas.microsoft.com/office/drawing/2014/main" id="{5A59E93A-751C-0968-6282-73DB7625502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gcca084c3de_0_779:notes">
            <a:extLst>
              <a:ext uri="{FF2B5EF4-FFF2-40B4-BE49-F238E27FC236}">
                <a16:creationId xmlns:a16="http://schemas.microsoft.com/office/drawing/2014/main" id="{540E4CF2-7D16-D183-BA55-63354C8B7BD9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  <p:txBody>
          <a:bodyPr/>
          <a:lstStyle/>
          <a:p>
            <a:endParaRPr lang="es-ES"/>
          </a:p>
        </p:txBody>
      </p:sp>
      <p:sp>
        <p:nvSpPr>
          <p:cNvPr id="157" name="Google Shape;157;gcca084c3de_0_779:notes">
            <a:extLst>
              <a:ext uri="{FF2B5EF4-FFF2-40B4-BE49-F238E27FC236}">
                <a16:creationId xmlns:a16="http://schemas.microsoft.com/office/drawing/2014/main" id="{8493B20F-D074-D773-F6A9-7E6B196D1EBE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07086708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5">
          <a:extLst>
            <a:ext uri="{FF2B5EF4-FFF2-40B4-BE49-F238E27FC236}">
              <a16:creationId xmlns:a16="http://schemas.microsoft.com/office/drawing/2014/main" id="{321D3579-64B4-D271-A00D-125E41BDC95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gcca084c3de_0_779:notes">
            <a:extLst>
              <a:ext uri="{FF2B5EF4-FFF2-40B4-BE49-F238E27FC236}">
                <a16:creationId xmlns:a16="http://schemas.microsoft.com/office/drawing/2014/main" id="{820739E7-55ED-D5DC-02D3-D54186EF2E21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  <p:txBody>
          <a:bodyPr/>
          <a:lstStyle/>
          <a:p>
            <a:endParaRPr lang="es-ES"/>
          </a:p>
        </p:txBody>
      </p:sp>
      <p:sp>
        <p:nvSpPr>
          <p:cNvPr id="157" name="Google Shape;157;gcca084c3de_0_779:notes">
            <a:extLst>
              <a:ext uri="{FF2B5EF4-FFF2-40B4-BE49-F238E27FC236}">
                <a16:creationId xmlns:a16="http://schemas.microsoft.com/office/drawing/2014/main" id="{B90BED1A-BB74-A023-CA33-A8C8CF1C01E0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8793442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 rot="5400000">
            <a:off x="7500300" y="505"/>
            <a:ext cx="1643700" cy="1643700"/>
          </a:xfrm>
          <a:prstGeom prst="diagStripe">
            <a:avLst>
              <a:gd name="adj" fmla="val 0"/>
            </a:avLst>
          </a:prstGeom>
          <a:solidFill>
            <a:schemeClr val="lt1">
              <a:alpha val="303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1" name="Google Shape;11;p2"/>
          <p:cNvGrpSpPr/>
          <p:nvPr/>
        </p:nvGrpSpPr>
        <p:grpSpPr>
          <a:xfrm>
            <a:off x="0" y="490"/>
            <a:ext cx="5153705" cy="5134399"/>
            <a:chOff x="0" y="75"/>
            <a:chExt cx="5153705" cy="5152950"/>
          </a:xfrm>
        </p:grpSpPr>
        <p:sp>
          <p:nvSpPr>
            <p:cNvPr id="12" name="Google Shape;12;p2"/>
            <p:cNvSpPr/>
            <p:nvPr/>
          </p:nvSpPr>
          <p:spPr>
            <a:xfrm rot="-5400000">
              <a:off x="455" y="-225"/>
              <a:ext cx="5152800" cy="51537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303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" name="Google Shape;13;p2"/>
            <p:cNvSpPr/>
            <p:nvPr/>
          </p:nvSpPr>
          <p:spPr>
            <a:xfrm rot="-5400000">
              <a:off x="150" y="1145825"/>
              <a:ext cx="3996600" cy="3996900"/>
            </a:xfrm>
            <a:prstGeom prst="diagStripe">
              <a:avLst>
                <a:gd name="adj" fmla="val 58774"/>
              </a:avLst>
            </a:prstGeom>
            <a:solidFill>
              <a:schemeClr val="lt1">
                <a:alpha val="303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" name="Google Shape;14;p2"/>
            <p:cNvSpPr/>
            <p:nvPr/>
          </p:nvSpPr>
          <p:spPr>
            <a:xfrm rot="-5400000">
              <a:off x="1646" y="-75"/>
              <a:ext cx="2299800" cy="2300100"/>
            </a:xfrm>
            <a:prstGeom prst="diagStripe">
              <a:avLst>
                <a:gd name="adj" fmla="val 50000"/>
              </a:avLst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" name="Google Shape;15;p2"/>
            <p:cNvSpPr/>
            <p:nvPr/>
          </p:nvSpPr>
          <p:spPr>
            <a:xfrm flipH="1">
              <a:off x="652821" y="590035"/>
              <a:ext cx="2300100" cy="2299800"/>
            </a:xfrm>
            <a:prstGeom prst="diagStripe">
              <a:avLst>
                <a:gd name="adj" fmla="val 50000"/>
              </a:avLst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6" name="Google Shape;16;p2"/>
          <p:cNvSpPr txBox="1">
            <a:spLocks noGrp="1"/>
          </p:cNvSpPr>
          <p:nvPr>
            <p:ph type="ctrTitle"/>
          </p:nvPr>
        </p:nvSpPr>
        <p:spPr>
          <a:xfrm>
            <a:off x="3537150" y="1578400"/>
            <a:ext cx="5017500" cy="1578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1pPr>
            <a:lvl2pPr lvl="1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2pPr>
            <a:lvl3pPr lvl="2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3pPr>
            <a:lvl4pPr lvl="3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4pPr>
            <a:lvl5pPr lvl="4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5pPr>
            <a:lvl6pPr lvl="5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6pPr>
            <a:lvl7pPr lvl="6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7pPr>
            <a:lvl8pPr lvl="7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8pPr>
            <a:lvl9pPr lvl="8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9pPr>
          </a:lstStyle>
          <a:p>
            <a:endParaRPr/>
          </a:p>
        </p:txBody>
      </p:sp>
      <p:sp>
        <p:nvSpPr>
          <p:cNvPr id="17" name="Google Shape;17;p2"/>
          <p:cNvSpPr txBox="1">
            <a:spLocks noGrp="1"/>
          </p:cNvSpPr>
          <p:nvPr>
            <p:ph type="subTitle" idx="1"/>
          </p:nvPr>
        </p:nvSpPr>
        <p:spPr>
          <a:xfrm>
            <a:off x="5083950" y="3924925"/>
            <a:ext cx="3470700" cy="506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9pPr>
          </a:lstStyle>
          <a:p>
            <a:endParaRPr/>
          </a:p>
        </p:txBody>
      </p:sp>
      <p:sp>
        <p:nvSpPr>
          <p:cNvPr id="18" name="Google Shape;18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oogle Shape;42;p4"/>
          <p:cNvGrpSpPr/>
          <p:nvPr/>
        </p:nvGrpSpPr>
        <p:grpSpPr>
          <a:xfrm>
            <a:off x="0" y="381001"/>
            <a:ext cx="1037850" cy="1016287"/>
            <a:chOff x="0" y="381001"/>
            <a:chExt cx="1037850" cy="1016287"/>
          </a:xfrm>
        </p:grpSpPr>
        <p:sp>
          <p:nvSpPr>
            <p:cNvPr id="43" name="Google Shape;43;p4"/>
            <p:cNvSpPr/>
            <p:nvPr/>
          </p:nvSpPr>
          <p:spPr>
            <a:xfrm rot="-5400000">
              <a:off x="0" y="381001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" name="Google Shape;44;p4"/>
            <p:cNvSpPr/>
            <p:nvPr/>
          </p:nvSpPr>
          <p:spPr>
            <a:xfrm flipH="1">
              <a:off x="229050" y="588489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5" name="Google Shape;45;p4"/>
          <p:cNvSpPr txBox="1">
            <a:spLocks noGrp="1"/>
          </p:cNvSpPr>
          <p:nvPr>
            <p:ph type="title"/>
          </p:nvPr>
        </p:nvSpPr>
        <p:spPr>
          <a:xfrm>
            <a:off x="1297500" y="393750"/>
            <a:ext cx="7038900" cy="914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46" name="Google Shape;46;p4"/>
          <p:cNvSpPr txBox="1">
            <a:spLocks noGrp="1"/>
          </p:cNvSpPr>
          <p:nvPr>
            <p:ph type="body" idx="1"/>
          </p:nvPr>
        </p:nvSpPr>
        <p:spPr>
          <a:xfrm>
            <a:off x="1297500" y="1567550"/>
            <a:ext cx="7038900" cy="2911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115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9" name="Google Shape;49;p5"/>
          <p:cNvGrpSpPr/>
          <p:nvPr/>
        </p:nvGrpSpPr>
        <p:grpSpPr>
          <a:xfrm>
            <a:off x="0" y="381001"/>
            <a:ext cx="1037850" cy="1016287"/>
            <a:chOff x="0" y="381001"/>
            <a:chExt cx="1037850" cy="1016287"/>
          </a:xfrm>
        </p:grpSpPr>
        <p:sp>
          <p:nvSpPr>
            <p:cNvPr id="50" name="Google Shape;50;p5"/>
            <p:cNvSpPr/>
            <p:nvPr/>
          </p:nvSpPr>
          <p:spPr>
            <a:xfrm rot="-5400000">
              <a:off x="0" y="381001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" name="Google Shape;51;p5"/>
            <p:cNvSpPr/>
            <p:nvPr/>
          </p:nvSpPr>
          <p:spPr>
            <a:xfrm flipH="1">
              <a:off x="229050" y="588489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52" name="Google Shape;52;p5"/>
          <p:cNvSpPr txBox="1">
            <a:spLocks noGrp="1"/>
          </p:cNvSpPr>
          <p:nvPr>
            <p:ph type="title"/>
          </p:nvPr>
        </p:nvSpPr>
        <p:spPr>
          <a:xfrm>
            <a:off x="1297500" y="393750"/>
            <a:ext cx="7038900" cy="914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53" name="Google Shape;53;p5"/>
          <p:cNvSpPr txBox="1">
            <a:spLocks noGrp="1"/>
          </p:cNvSpPr>
          <p:nvPr>
            <p:ph type="body" idx="1"/>
          </p:nvPr>
        </p:nvSpPr>
        <p:spPr>
          <a:xfrm>
            <a:off x="1297500" y="1567550"/>
            <a:ext cx="3403200" cy="2911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115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>
            <a:endParaRPr/>
          </a:p>
        </p:txBody>
      </p:sp>
      <p:sp>
        <p:nvSpPr>
          <p:cNvPr id="54" name="Google Shape;54;p5"/>
          <p:cNvSpPr txBox="1">
            <a:spLocks noGrp="1"/>
          </p:cNvSpPr>
          <p:nvPr>
            <p:ph type="body" idx="2"/>
          </p:nvPr>
        </p:nvSpPr>
        <p:spPr>
          <a:xfrm>
            <a:off x="4933221" y="1567550"/>
            <a:ext cx="3403200" cy="2911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115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>
            <a:endParaRPr/>
          </a:p>
        </p:txBody>
      </p:sp>
      <p:sp>
        <p:nvSpPr>
          <p:cNvPr id="55" name="Google Shape;55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7" name="Google Shape;57;p6"/>
          <p:cNvGrpSpPr/>
          <p:nvPr/>
        </p:nvGrpSpPr>
        <p:grpSpPr>
          <a:xfrm>
            <a:off x="0" y="381001"/>
            <a:ext cx="1037850" cy="1016287"/>
            <a:chOff x="0" y="381001"/>
            <a:chExt cx="1037850" cy="1016287"/>
          </a:xfrm>
        </p:grpSpPr>
        <p:sp>
          <p:nvSpPr>
            <p:cNvPr id="58" name="Google Shape;58;p6"/>
            <p:cNvSpPr/>
            <p:nvPr/>
          </p:nvSpPr>
          <p:spPr>
            <a:xfrm rot="-5400000">
              <a:off x="0" y="381001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" name="Google Shape;59;p6"/>
            <p:cNvSpPr/>
            <p:nvPr/>
          </p:nvSpPr>
          <p:spPr>
            <a:xfrm flipH="1">
              <a:off x="229050" y="588489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60" name="Google Shape;60;p6"/>
          <p:cNvSpPr txBox="1">
            <a:spLocks noGrp="1"/>
          </p:cNvSpPr>
          <p:nvPr>
            <p:ph type="title"/>
          </p:nvPr>
        </p:nvSpPr>
        <p:spPr>
          <a:xfrm>
            <a:off x="1297500" y="393750"/>
            <a:ext cx="7038900" cy="914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61" name="Google Shape;61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3" name="Google Shape;63;p7"/>
          <p:cNvGrpSpPr/>
          <p:nvPr/>
        </p:nvGrpSpPr>
        <p:grpSpPr>
          <a:xfrm>
            <a:off x="0" y="381001"/>
            <a:ext cx="1037850" cy="1016287"/>
            <a:chOff x="0" y="381001"/>
            <a:chExt cx="1037850" cy="1016287"/>
          </a:xfrm>
        </p:grpSpPr>
        <p:sp>
          <p:nvSpPr>
            <p:cNvPr id="64" name="Google Shape;64;p7"/>
            <p:cNvSpPr/>
            <p:nvPr/>
          </p:nvSpPr>
          <p:spPr>
            <a:xfrm rot="-5400000">
              <a:off x="0" y="381001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" name="Google Shape;65;p7"/>
            <p:cNvSpPr/>
            <p:nvPr/>
          </p:nvSpPr>
          <p:spPr>
            <a:xfrm flipH="1">
              <a:off x="229050" y="588489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66" name="Google Shape;66;p7"/>
          <p:cNvSpPr txBox="1">
            <a:spLocks noGrp="1"/>
          </p:cNvSpPr>
          <p:nvPr>
            <p:ph type="title"/>
          </p:nvPr>
        </p:nvSpPr>
        <p:spPr>
          <a:xfrm>
            <a:off x="1297500" y="393750"/>
            <a:ext cx="3798900" cy="1493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67" name="Google Shape;67;p7"/>
          <p:cNvSpPr txBox="1">
            <a:spLocks noGrp="1"/>
          </p:cNvSpPr>
          <p:nvPr>
            <p:ph type="body" idx="1"/>
          </p:nvPr>
        </p:nvSpPr>
        <p:spPr>
          <a:xfrm>
            <a:off x="1297500" y="1972550"/>
            <a:ext cx="3798900" cy="2415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115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>
            <a:endParaRPr/>
          </a:p>
        </p:txBody>
      </p:sp>
      <p:sp>
        <p:nvSpPr>
          <p:cNvPr id="68" name="Google Shape;68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0" name="Google Shape;70;p8"/>
          <p:cNvGrpSpPr/>
          <p:nvPr/>
        </p:nvGrpSpPr>
        <p:grpSpPr>
          <a:xfrm>
            <a:off x="4406400" y="0"/>
            <a:ext cx="4737600" cy="5143500"/>
            <a:chOff x="4406400" y="0"/>
            <a:chExt cx="4737600" cy="5143500"/>
          </a:xfrm>
        </p:grpSpPr>
        <p:sp>
          <p:nvSpPr>
            <p:cNvPr id="71" name="Google Shape;71;p8"/>
            <p:cNvSpPr/>
            <p:nvPr/>
          </p:nvSpPr>
          <p:spPr>
            <a:xfrm rot="5400000">
              <a:off x="4407900" y="-1500"/>
              <a:ext cx="4734600" cy="4737600"/>
            </a:xfrm>
            <a:prstGeom prst="diagStripe">
              <a:avLst>
                <a:gd name="adj" fmla="val 49469"/>
              </a:avLst>
            </a:prstGeom>
            <a:solidFill>
              <a:schemeClr val="lt1">
                <a:alpha val="346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" name="Google Shape;72;p8"/>
            <p:cNvSpPr/>
            <p:nvPr/>
          </p:nvSpPr>
          <p:spPr>
            <a:xfrm rot="5400000">
              <a:off x="4840825" y="6000"/>
              <a:ext cx="4298700" cy="4286700"/>
            </a:xfrm>
            <a:prstGeom prst="diagStripe">
              <a:avLst>
                <a:gd name="adj" fmla="val 0"/>
              </a:avLst>
            </a:prstGeom>
            <a:solidFill>
              <a:schemeClr val="lt1">
                <a:alpha val="346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" name="Google Shape;73;p8"/>
            <p:cNvSpPr/>
            <p:nvPr/>
          </p:nvSpPr>
          <p:spPr>
            <a:xfrm rot="-5400000">
              <a:off x="5618399" y="1236641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" name="Google Shape;74;p8"/>
            <p:cNvSpPr/>
            <p:nvPr/>
          </p:nvSpPr>
          <p:spPr>
            <a:xfrm flipH="1">
              <a:off x="5849857" y="1444078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" name="Google Shape;75;p8"/>
            <p:cNvSpPr/>
            <p:nvPr/>
          </p:nvSpPr>
          <p:spPr>
            <a:xfrm rot="-5400000">
              <a:off x="5987081" y="2469743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" name="Google Shape;76;p8"/>
            <p:cNvSpPr/>
            <p:nvPr/>
          </p:nvSpPr>
          <p:spPr>
            <a:xfrm flipH="1">
              <a:off x="6222115" y="2677179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" name="Google Shape;77;p8"/>
            <p:cNvSpPr/>
            <p:nvPr/>
          </p:nvSpPr>
          <p:spPr>
            <a:xfrm rot="-5400000">
              <a:off x="6675341" y="1862244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" name="Google Shape;78;p8"/>
            <p:cNvSpPr/>
            <p:nvPr/>
          </p:nvSpPr>
          <p:spPr>
            <a:xfrm flipH="1">
              <a:off x="6908099" y="2069680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" name="Google Shape;79;p8"/>
            <p:cNvSpPr/>
            <p:nvPr/>
          </p:nvSpPr>
          <p:spPr>
            <a:xfrm rot="-5400000">
              <a:off x="6861141" y="2478088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" name="Google Shape;80;p8"/>
            <p:cNvSpPr/>
            <p:nvPr/>
          </p:nvSpPr>
          <p:spPr>
            <a:xfrm flipH="1">
              <a:off x="7965266" y="2693191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" name="Google Shape;81;p8"/>
            <p:cNvSpPr/>
            <p:nvPr/>
          </p:nvSpPr>
          <p:spPr>
            <a:xfrm flipH="1">
              <a:off x="8145082" y="3309036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" name="Google Shape;82;p8"/>
            <p:cNvSpPr/>
            <p:nvPr/>
          </p:nvSpPr>
          <p:spPr>
            <a:xfrm rot="-5400000">
              <a:off x="7047599" y="3095345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" name="Google Shape;83;p8"/>
            <p:cNvSpPr/>
            <p:nvPr/>
          </p:nvSpPr>
          <p:spPr>
            <a:xfrm flipH="1">
              <a:off x="7276649" y="3302781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" name="Google Shape;84;p8"/>
            <p:cNvSpPr/>
            <p:nvPr/>
          </p:nvSpPr>
          <p:spPr>
            <a:xfrm rot="-5400000">
              <a:off x="7227414" y="3711189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" name="Google Shape;85;p8"/>
            <p:cNvSpPr/>
            <p:nvPr/>
          </p:nvSpPr>
          <p:spPr>
            <a:xfrm flipH="1">
              <a:off x="7462448" y="3918625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" name="Google Shape;86;p8"/>
            <p:cNvSpPr/>
            <p:nvPr/>
          </p:nvSpPr>
          <p:spPr>
            <a:xfrm rot="-5400000">
              <a:off x="8102491" y="3718856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" name="Google Shape;87;p8"/>
            <p:cNvSpPr/>
            <p:nvPr/>
          </p:nvSpPr>
          <p:spPr>
            <a:xfrm flipH="1">
              <a:off x="8334533" y="3926292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" name="Google Shape;88;p8"/>
            <p:cNvSpPr/>
            <p:nvPr/>
          </p:nvSpPr>
          <p:spPr>
            <a:xfrm rot="-5400000">
              <a:off x="8288290" y="4334700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89" name="Google Shape;89;p8"/>
          <p:cNvSpPr txBox="1">
            <a:spLocks noGrp="1"/>
          </p:cNvSpPr>
          <p:nvPr>
            <p:ph type="title"/>
          </p:nvPr>
        </p:nvSpPr>
        <p:spPr>
          <a:xfrm>
            <a:off x="823850" y="866775"/>
            <a:ext cx="4587000" cy="3521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90" name="Google Shape;90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2" name="Google Shape;92;p9"/>
          <p:cNvGrpSpPr/>
          <p:nvPr/>
        </p:nvGrpSpPr>
        <p:grpSpPr>
          <a:xfrm>
            <a:off x="0" y="381001"/>
            <a:ext cx="1037850" cy="1016287"/>
            <a:chOff x="0" y="381001"/>
            <a:chExt cx="1037850" cy="1016287"/>
          </a:xfrm>
        </p:grpSpPr>
        <p:sp>
          <p:nvSpPr>
            <p:cNvPr id="93" name="Google Shape;93;p9"/>
            <p:cNvSpPr/>
            <p:nvPr/>
          </p:nvSpPr>
          <p:spPr>
            <a:xfrm rot="-5400000">
              <a:off x="0" y="381001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" name="Google Shape;94;p9"/>
            <p:cNvSpPr/>
            <p:nvPr/>
          </p:nvSpPr>
          <p:spPr>
            <a:xfrm flipH="1">
              <a:off x="229050" y="588489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95" name="Google Shape;95;p9"/>
          <p:cNvSpPr txBox="1">
            <a:spLocks noGrp="1"/>
          </p:cNvSpPr>
          <p:nvPr>
            <p:ph type="title"/>
          </p:nvPr>
        </p:nvSpPr>
        <p:spPr>
          <a:xfrm>
            <a:off x="1297500" y="1658325"/>
            <a:ext cx="3036300" cy="1751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96" name="Google Shape;96;p9"/>
          <p:cNvSpPr txBox="1">
            <a:spLocks noGrp="1"/>
          </p:cNvSpPr>
          <p:nvPr>
            <p:ph type="subTitle" idx="1"/>
          </p:nvPr>
        </p:nvSpPr>
        <p:spPr>
          <a:xfrm>
            <a:off x="1297500" y="3538000"/>
            <a:ext cx="3036300" cy="506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9pPr>
          </a:lstStyle>
          <a:p>
            <a:endParaRPr/>
          </a:p>
        </p:txBody>
      </p:sp>
      <p:sp>
        <p:nvSpPr>
          <p:cNvPr id="97" name="Google Shape;97;p9"/>
          <p:cNvSpPr txBox="1">
            <a:spLocks noGrp="1"/>
          </p:cNvSpPr>
          <p:nvPr>
            <p:ph type="body" idx="2"/>
          </p:nvPr>
        </p:nvSpPr>
        <p:spPr>
          <a:xfrm>
            <a:off x="4648200" y="1696600"/>
            <a:ext cx="3676800" cy="2347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115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>
            <a:endParaRPr/>
          </a:p>
        </p:txBody>
      </p:sp>
      <p:sp>
        <p:nvSpPr>
          <p:cNvPr id="98" name="Google Shape;98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0" name="Google Shape;100;p10"/>
          <p:cNvGrpSpPr/>
          <p:nvPr/>
        </p:nvGrpSpPr>
        <p:grpSpPr>
          <a:xfrm>
            <a:off x="0" y="4128572"/>
            <a:ext cx="698925" cy="684657"/>
            <a:chOff x="0" y="3785672"/>
            <a:chExt cx="698925" cy="684657"/>
          </a:xfrm>
        </p:grpSpPr>
        <p:sp>
          <p:nvSpPr>
            <p:cNvPr id="101" name="Google Shape;101;p10"/>
            <p:cNvSpPr/>
            <p:nvPr/>
          </p:nvSpPr>
          <p:spPr>
            <a:xfrm rot="-5400000">
              <a:off x="0" y="3785672"/>
              <a:ext cx="544800" cy="544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962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" name="Google Shape;102;p10"/>
            <p:cNvSpPr/>
            <p:nvPr/>
          </p:nvSpPr>
          <p:spPr>
            <a:xfrm flipH="1">
              <a:off x="154125" y="3925529"/>
              <a:ext cx="544800" cy="544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962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03" name="Google Shape;103;p10"/>
          <p:cNvSpPr txBox="1">
            <a:spLocks noGrp="1"/>
          </p:cNvSpPr>
          <p:nvPr>
            <p:ph type="body" idx="1"/>
          </p:nvPr>
        </p:nvSpPr>
        <p:spPr>
          <a:xfrm>
            <a:off x="812725" y="4305375"/>
            <a:ext cx="6936000" cy="523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1pPr>
          </a:lstStyle>
          <a:p>
            <a:endParaRPr/>
          </a:p>
        </p:txBody>
      </p:sp>
      <p:sp>
        <p:nvSpPr>
          <p:cNvPr id="104" name="Google Shape;104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6" name="Google Shape;106;p11"/>
          <p:cNvGrpSpPr/>
          <p:nvPr/>
        </p:nvGrpSpPr>
        <p:grpSpPr>
          <a:xfrm>
            <a:off x="4406400" y="0"/>
            <a:ext cx="4737600" cy="5143065"/>
            <a:chOff x="4406400" y="0"/>
            <a:chExt cx="4737600" cy="5143065"/>
          </a:xfrm>
        </p:grpSpPr>
        <p:sp>
          <p:nvSpPr>
            <p:cNvPr id="107" name="Google Shape;107;p11"/>
            <p:cNvSpPr/>
            <p:nvPr/>
          </p:nvSpPr>
          <p:spPr>
            <a:xfrm rot="5400000">
              <a:off x="4408200" y="-1800"/>
              <a:ext cx="4734000" cy="4737600"/>
            </a:xfrm>
            <a:prstGeom prst="diagStripe">
              <a:avLst>
                <a:gd name="adj" fmla="val 49469"/>
              </a:avLst>
            </a:prstGeom>
            <a:solidFill>
              <a:schemeClr val="lt1">
                <a:alpha val="346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" name="Google Shape;108;p11"/>
            <p:cNvSpPr/>
            <p:nvPr/>
          </p:nvSpPr>
          <p:spPr>
            <a:xfrm rot="5400000">
              <a:off x="4841125" y="5700"/>
              <a:ext cx="4298100" cy="4286700"/>
            </a:xfrm>
            <a:prstGeom prst="diagStripe">
              <a:avLst>
                <a:gd name="adj" fmla="val 0"/>
              </a:avLst>
            </a:prstGeom>
            <a:solidFill>
              <a:schemeClr val="lt1">
                <a:alpha val="346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" name="Google Shape;109;p11"/>
            <p:cNvSpPr/>
            <p:nvPr/>
          </p:nvSpPr>
          <p:spPr>
            <a:xfrm rot="-5400000">
              <a:off x="5618399" y="1236468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" name="Google Shape;110;p11"/>
            <p:cNvSpPr/>
            <p:nvPr/>
          </p:nvSpPr>
          <p:spPr>
            <a:xfrm flipH="1">
              <a:off x="5849857" y="1443956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" name="Google Shape;111;p11"/>
            <p:cNvSpPr/>
            <p:nvPr/>
          </p:nvSpPr>
          <p:spPr>
            <a:xfrm rot="-5400000">
              <a:off x="5987081" y="2469465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" name="Google Shape;112;p11"/>
            <p:cNvSpPr/>
            <p:nvPr/>
          </p:nvSpPr>
          <p:spPr>
            <a:xfrm flipH="1">
              <a:off x="6222115" y="2676953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" name="Google Shape;113;p11"/>
            <p:cNvSpPr/>
            <p:nvPr/>
          </p:nvSpPr>
          <p:spPr>
            <a:xfrm rot="-5400000">
              <a:off x="6675341" y="1862018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" name="Google Shape;114;p11"/>
            <p:cNvSpPr/>
            <p:nvPr/>
          </p:nvSpPr>
          <p:spPr>
            <a:xfrm flipH="1">
              <a:off x="6908099" y="2069505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" name="Google Shape;115;p11"/>
            <p:cNvSpPr/>
            <p:nvPr/>
          </p:nvSpPr>
          <p:spPr>
            <a:xfrm rot="-5400000">
              <a:off x="6861141" y="2477810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" name="Google Shape;116;p11"/>
            <p:cNvSpPr/>
            <p:nvPr/>
          </p:nvSpPr>
          <p:spPr>
            <a:xfrm flipH="1">
              <a:off x="7965266" y="2692963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" name="Google Shape;117;p11"/>
            <p:cNvSpPr/>
            <p:nvPr/>
          </p:nvSpPr>
          <p:spPr>
            <a:xfrm flipH="1">
              <a:off x="8145082" y="3308755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" name="Google Shape;118;p11"/>
            <p:cNvSpPr/>
            <p:nvPr/>
          </p:nvSpPr>
          <p:spPr>
            <a:xfrm rot="-5400000">
              <a:off x="7047599" y="3095015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" name="Google Shape;119;p11"/>
            <p:cNvSpPr/>
            <p:nvPr/>
          </p:nvSpPr>
          <p:spPr>
            <a:xfrm flipH="1">
              <a:off x="7276649" y="3302502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" name="Google Shape;120;p11"/>
            <p:cNvSpPr/>
            <p:nvPr/>
          </p:nvSpPr>
          <p:spPr>
            <a:xfrm rot="-5400000">
              <a:off x="7227414" y="3710807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" name="Google Shape;121;p11"/>
            <p:cNvSpPr/>
            <p:nvPr/>
          </p:nvSpPr>
          <p:spPr>
            <a:xfrm flipH="1">
              <a:off x="7462448" y="3918294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" name="Google Shape;122;p11"/>
            <p:cNvSpPr/>
            <p:nvPr/>
          </p:nvSpPr>
          <p:spPr>
            <a:xfrm rot="-5400000">
              <a:off x="8102491" y="3718473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" name="Google Shape;123;p11"/>
            <p:cNvSpPr/>
            <p:nvPr/>
          </p:nvSpPr>
          <p:spPr>
            <a:xfrm flipH="1">
              <a:off x="8334533" y="3925960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" name="Google Shape;124;p11"/>
            <p:cNvSpPr/>
            <p:nvPr/>
          </p:nvSpPr>
          <p:spPr>
            <a:xfrm rot="-5400000">
              <a:off x="8288290" y="4334265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25" name="Google Shape;125;p11"/>
          <p:cNvSpPr txBox="1">
            <a:spLocks noGrp="1"/>
          </p:cNvSpPr>
          <p:nvPr>
            <p:ph type="title" hasCustomPrompt="1"/>
          </p:nvPr>
        </p:nvSpPr>
        <p:spPr>
          <a:xfrm>
            <a:off x="823850" y="1284675"/>
            <a:ext cx="47760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1pPr>
            <a:lvl2pPr lvl="1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2pPr>
            <a:lvl3pPr lvl="2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3pPr>
            <a:lvl4pPr lvl="3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4pPr>
            <a:lvl5pPr lvl="4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5pPr>
            <a:lvl6pPr lvl="5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6pPr>
            <a:lvl7pPr lvl="6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7pPr>
            <a:lvl8pPr lvl="7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8pPr>
            <a:lvl9pPr lvl="8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9pPr>
          </a:lstStyle>
          <a:p>
            <a:r>
              <a:t>xx%</a:t>
            </a:r>
          </a:p>
        </p:txBody>
      </p:sp>
      <p:sp>
        <p:nvSpPr>
          <p:cNvPr id="126" name="Google Shape;126;p11"/>
          <p:cNvSpPr txBox="1">
            <a:spLocks noGrp="1"/>
          </p:cNvSpPr>
          <p:nvPr>
            <p:ph type="body" idx="1"/>
          </p:nvPr>
        </p:nvSpPr>
        <p:spPr>
          <a:xfrm>
            <a:off x="823850" y="2643124"/>
            <a:ext cx="4776000" cy="1218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115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>
            <a:endParaRPr/>
          </a:p>
        </p:txBody>
      </p:sp>
      <p:sp>
        <p:nvSpPr>
          <p:cNvPr id="127" name="Google Shape;12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focus">
    <p:bg>
      <p:bgPr>
        <a:solidFill>
          <a:schemeClr val="dk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11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300"/>
              <a:buFont typeface="Lato"/>
              <a:buChar char="●"/>
              <a:defRPr sz="13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1pPr>
            <a:lvl2pPr marL="914400" lvl="1" indent="-2984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Lato"/>
              <a:buChar char="○"/>
              <a:defRPr sz="11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2pPr>
            <a:lvl3pPr marL="1371600" lvl="2" indent="-2984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Lato"/>
              <a:buChar char="■"/>
              <a:defRPr sz="11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3pPr>
            <a:lvl4pPr marL="1828800" lvl="3" indent="-2984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Lato"/>
              <a:buChar char="●"/>
              <a:defRPr sz="11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4pPr>
            <a:lvl5pPr marL="2286000" lvl="4" indent="-2984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Lato"/>
              <a:buChar char="○"/>
              <a:defRPr sz="11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5pPr>
            <a:lvl6pPr marL="2743200" lvl="5" indent="-2984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Lato"/>
              <a:buChar char="■"/>
              <a:defRPr sz="11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6pPr>
            <a:lvl7pPr marL="3200400" lvl="6" indent="-2984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Lato"/>
              <a:buChar char="●"/>
              <a:defRPr sz="11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7pPr>
            <a:lvl8pPr marL="3657600" lvl="7" indent="-2984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Lato"/>
              <a:buChar char="○"/>
              <a:defRPr sz="11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8pPr>
            <a:lvl9pPr marL="4114800" lvl="8" indent="-2984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Lato"/>
              <a:buChar char="■"/>
              <a:defRPr sz="11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1pPr>
            <a:lvl2pPr lvl="1" algn="r">
              <a:buNone/>
              <a:defRPr sz="1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2pPr>
            <a:lvl3pPr lvl="2" algn="r">
              <a:buNone/>
              <a:defRPr sz="1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3pPr>
            <a:lvl4pPr lvl="3" algn="r">
              <a:buNone/>
              <a:defRPr sz="1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4pPr>
            <a:lvl5pPr lvl="4" algn="r">
              <a:buNone/>
              <a:defRPr sz="1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5pPr>
            <a:lvl6pPr lvl="5" algn="r">
              <a:buNone/>
              <a:defRPr sz="1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6pPr>
            <a:lvl7pPr lvl="6" algn="r">
              <a:buNone/>
              <a:defRPr sz="1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7pPr>
            <a:lvl8pPr lvl="7" algn="r">
              <a:buNone/>
              <a:defRPr sz="1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8pPr>
            <a:lvl9pPr lvl="8" algn="r">
              <a:buNone/>
              <a:defRPr sz="1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‹Nº›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C78D8"/>
        </a:solidFill>
        <a:effectLst/>
      </p:bgPr>
    </p:bg>
    <p:spTree>
      <p:nvGrpSpPr>
        <p:cNvPr id="1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13"/>
          <p:cNvSpPr txBox="1">
            <a:spLocks noGrp="1"/>
          </p:cNvSpPr>
          <p:nvPr>
            <p:ph type="ctrTitle"/>
          </p:nvPr>
        </p:nvSpPr>
        <p:spPr>
          <a:xfrm>
            <a:off x="3802600" y="713475"/>
            <a:ext cx="5017500" cy="1644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es-419" sz="2800" dirty="0"/>
              <a:t>METODOLOGÍA DE LA INVESTIGACIÓN SOCIAL, 2026</a:t>
            </a:r>
            <a:endParaRPr sz="2800" dirty="0"/>
          </a:p>
        </p:txBody>
      </p:sp>
      <p:sp>
        <p:nvSpPr>
          <p:cNvPr id="135" name="Google Shape;135;p13"/>
          <p:cNvSpPr txBox="1">
            <a:spLocks noGrp="1"/>
          </p:cNvSpPr>
          <p:nvPr>
            <p:ph type="subTitle" idx="1"/>
          </p:nvPr>
        </p:nvSpPr>
        <p:spPr>
          <a:xfrm>
            <a:off x="3004060" y="2571750"/>
            <a:ext cx="5017500" cy="1928688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lnSpcReduction="1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2000" dirty="0"/>
              <a:t>Práctico 9 </a:t>
            </a:r>
          </a:p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s-ES" sz="1600" dirty="0"/>
          </a:p>
          <a:p>
            <a:pPr marL="285750" lvl="0" indent="-2857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s-ES" sz="1600" dirty="0"/>
              <a:t>Docente: Lucia Morales</a:t>
            </a:r>
          </a:p>
          <a:p>
            <a:pPr marL="285750" lvl="0" indent="-2857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s-ES" sz="1600" dirty="0"/>
              <a:t>Tacuarembó </a:t>
            </a:r>
          </a:p>
          <a:p>
            <a:pPr marL="285750" lvl="0" indent="-2857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s-ES" sz="1600" dirty="0"/>
              <a:t>2 de junio – Corrección parcial </a:t>
            </a:r>
            <a:endParaRPr sz="16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164">
          <a:extLst>
            <a:ext uri="{FF2B5EF4-FFF2-40B4-BE49-F238E27FC236}">
              <a16:creationId xmlns:a16="http://schemas.microsoft.com/office/drawing/2014/main" id="{22C7F6B8-3480-A364-06EB-5C0A590CD17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p17">
            <a:extLst>
              <a:ext uri="{FF2B5EF4-FFF2-40B4-BE49-F238E27FC236}">
                <a16:creationId xmlns:a16="http://schemas.microsoft.com/office/drawing/2014/main" id="{0465D4FB-9C92-5337-55DF-B323FAD59541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212904" y="1256504"/>
            <a:ext cx="7525579" cy="3734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342900" indent="-342900" fontAlgn="base">
              <a:buFont typeface="Arial" panose="020B0604020202020204" pitchFamily="34" charset="0"/>
              <a:buChar char="•"/>
            </a:pPr>
            <a:br>
              <a:rPr lang="es-ES" dirty="0">
                <a:solidFill>
                  <a:schemeClr val="tx1"/>
                </a:solidFill>
              </a:rPr>
            </a:br>
            <a:endParaRPr dirty="0">
              <a:solidFill>
                <a:schemeClr val="tx1"/>
              </a:solidFill>
            </a:endParaRP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951F456D-CBEC-BA46-F588-B3FDE989DC42}"/>
              </a:ext>
            </a:extLst>
          </p:cNvPr>
          <p:cNvSpPr txBox="1"/>
          <p:nvPr/>
        </p:nvSpPr>
        <p:spPr>
          <a:xfrm>
            <a:off x="1116830" y="1891314"/>
            <a:ext cx="7271796" cy="184665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s-ES" sz="2000" dirty="0">
                <a:solidFill>
                  <a:schemeClr val="tx1"/>
                </a:solidFill>
              </a:rPr>
              <a:t>Defensa de su proyecto</a:t>
            </a:r>
          </a:p>
          <a:p>
            <a:pPr marL="285750" indent="-285750" algn="l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es-ES" sz="2000" dirty="0">
              <a:solidFill>
                <a:schemeClr val="tx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/>
              <a:t> Objetivos y productos, Estrategia Metodológica y finalmente Referencia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ES" sz="2000" dirty="0">
              <a:solidFill>
                <a:schemeClr val="tx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2000" dirty="0">
                <a:solidFill>
                  <a:schemeClr val="tx1"/>
                </a:solidFill>
              </a:rPr>
              <a:t>¿Cómo nos fue con las MO? </a:t>
            </a: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F325CFE7-DB36-D1F7-6F4D-D6B3AC3F2AF3}"/>
              </a:ext>
            </a:extLst>
          </p:cNvPr>
          <p:cNvSpPr txBox="1"/>
          <p:nvPr/>
        </p:nvSpPr>
        <p:spPr>
          <a:xfrm>
            <a:off x="1956021" y="432129"/>
            <a:ext cx="643260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4000" dirty="0">
                <a:solidFill>
                  <a:schemeClr val="tx2">
                    <a:lumMod val="75000"/>
                  </a:schemeClr>
                </a:solidFill>
              </a:rPr>
              <a:t>Práctico de hoy </a:t>
            </a:r>
          </a:p>
        </p:txBody>
      </p:sp>
    </p:spTree>
    <p:extLst>
      <p:ext uri="{BB962C8B-B14F-4D97-AF65-F5344CB8AC3E}">
        <p14:creationId xmlns:p14="http://schemas.microsoft.com/office/powerpoint/2010/main" val="41401187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158">
          <a:extLst>
            <a:ext uri="{FF2B5EF4-FFF2-40B4-BE49-F238E27FC236}">
              <a16:creationId xmlns:a16="http://schemas.microsoft.com/office/drawing/2014/main" id="{918F8B8C-B6A4-026E-4B26-B295907E0C6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 descr="Descarga iconos gratuitos de Autoevaluacion en PNG y SVG | Magnific  (anteriormente Freepik)">
            <a:extLst>
              <a:ext uri="{FF2B5EF4-FFF2-40B4-BE49-F238E27FC236}">
                <a16:creationId xmlns:a16="http://schemas.microsoft.com/office/drawing/2014/main" id="{846D618A-C280-A46E-4DC5-FFB388A6254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56732" y="1782164"/>
            <a:ext cx="1277179" cy="1277179"/>
          </a:xfrm>
          <a:prstGeom prst="rect">
            <a:avLst/>
          </a:prstGeom>
        </p:spPr>
      </p:pic>
      <p:sp>
        <p:nvSpPr>
          <p:cNvPr id="2" name="CuadroTexto 1">
            <a:extLst>
              <a:ext uri="{FF2B5EF4-FFF2-40B4-BE49-F238E27FC236}">
                <a16:creationId xmlns:a16="http://schemas.microsoft.com/office/drawing/2014/main" id="{71394237-DD96-2A90-A053-E3FC94D70DDB}"/>
              </a:ext>
            </a:extLst>
          </p:cNvPr>
          <p:cNvSpPr txBox="1"/>
          <p:nvPr/>
        </p:nvSpPr>
        <p:spPr>
          <a:xfrm>
            <a:off x="1152939" y="858741"/>
            <a:ext cx="7704813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¿Cómo fue el proceso para definir el tema y el problema de investigación? ¿Avanzamos en las correcciones? </a:t>
            </a:r>
          </a:p>
          <a:p>
            <a:endParaRPr lang="es-ES" dirty="0"/>
          </a:p>
          <a:p>
            <a:pPr marL="285750" indent="-2857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s-ES" dirty="0"/>
              <a:t>Tema</a:t>
            </a:r>
          </a:p>
          <a:p>
            <a:pPr marL="285750" indent="-2857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s-ES" dirty="0"/>
              <a:t>Justificación académica y social </a:t>
            </a:r>
          </a:p>
          <a:p>
            <a:pPr marL="285750" indent="-2857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s-ES" dirty="0"/>
              <a:t>Marco Teórico</a:t>
            </a:r>
          </a:p>
          <a:p>
            <a:pPr marL="285750" indent="-2857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s-ES" dirty="0"/>
              <a:t>Problema de Investigación (preguntas, hipótesis)</a:t>
            </a:r>
          </a:p>
          <a:p>
            <a:pPr marL="285750" indent="-2857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s-ES" dirty="0"/>
              <a:t>Objetivos y productos </a:t>
            </a:r>
          </a:p>
          <a:p>
            <a:pPr marL="285750" indent="-2857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s-ES" dirty="0"/>
              <a:t>Estrategia Metodológica (tipo de diseño, técnicas a aplicar, universo, unidad.</a:t>
            </a:r>
          </a:p>
          <a:p>
            <a:pPr marL="285750" indent="-2857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s-ES" dirty="0"/>
              <a:t>Referencias bibliográficas.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ES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ES" dirty="0"/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1538934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158">
          <a:extLst>
            <a:ext uri="{FF2B5EF4-FFF2-40B4-BE49-F238E27FC236}">
              <a16:creationId xmlns:a16="http://schemas.microsoft.com/office/drawing/2014/main" id="{C59AEE56-6982-376D-EFAD-722DF0C80BF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 descr="Icono Plano De Investigación Ilustraciones Stock, Vectores, Y Clipart –  (208,995 Ilustraciones Stock)">
            <a:extLst>
              <a:ext uri="{FF2B5EF4-FFF2-40B4-BE49-F238E27FC236}">
                <a16:creationId xmlns:a16="http://schemas.microsoft.com/office/drawing/2014/main" id="{65E76496-E156-E027-E81B-38F7BB5691B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28021" y="2713382"/>
            <a:ext cx="2430118" cy="2430118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68D356AD-2682-EBE3-F74D-51566B1FA1FB}"/>
              </a:ext>
            </a:extLst>
          </p:cNvPr>
          <p:cNvSpPr txBox="1"/>
          <p:nvPr/>
        </p:nvSpPr>
        <p:spPr>
          <a:xfrm>
            <a:off x="1415332" y="1582309"/>
            <a:ext cx="500932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Revisemos las MO del parcial </a:t>
            </a:r>
          </a:p>
        </p:txBody>
      </p:sp>
      <p:pic>
        <p:nvPicPr>
          <p:cNvPr id="5" name="Imagen 4" descr="Descarga iconos gratuitos de Autoevaluacion en PNG y SVG | Magnific  (anteriormente Freepik)">
            <a:extLst>
              <a:ext uri="{FF2B5EF4-FFF2-40B4-BE49-F238E27FC236}">
                <a16:creationId xmlns:a16="http://schemas.microsoft.com/office/drawing/2014/main" id="{425D8D8A-E16B-13BC-49BE-670559AAC9B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19980" y="182699"/>
            <a:ext cx="3059763" cy="30597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29410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158">
          <a:extLst>
            <a:ext uri="{FF2B5EF4-FFF2-40B4-BE49-F238E27FC236}">
              <a16:creationId xmlns:a16="http://schemas.microsoft.com/office/drawing/2014/main" id="{867464B6-34CB-9CFA-6A4D-3165581D320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 descr="Icono Plano De Investigación Ilustraciones Stock, Vectores, Y Clipart –  (208,995 Ilustraciones Stock)">
            <a:extLst>
              <a:ext uri="{FF2B5EF4-FFF2-40B4-BE49-F238E27FC236}">
                <a16:creationId xmlns:a16="http://schemas.microsoft.com/office/drawing/2014/main" id="{AA83CA69-B6C5-98CC-8AD4-CED7BE51698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28021" y="2713382"/>
            <a:ext cx="2430118" cy="2430118"/>
          </a:xfrm>
          <a:prstGeom prst="rect">
            <a:avLst/>
          </a:prstGeom>
        </p:spPr>
      </p:pic>
      <p:sp>
        <p:nvSpPr>
          <p:cNvPr id="3" name="CuadroTexto 2">
            <a:extLst>
              <a:ext uri="{FF2B5EF4-FFF2-40B4-BE49-F238E27FC236}">
                <a16:creationId xmlns:a16="http://schemas.microsoft.com/office/drawing/2014/main" id="{30D0119C-DD94-0B2E-EF3C-D937F9C2F8F6}"/>
              </a:ext>
            </a:extLst>
          </p:cNvPr>
          <p:cNvSpPr txBox="1"/>
          <p:nvPr/>
        </p:nvSpPr>
        <p:spPr>
          <a:xfrm>
            <a:off x="2662197" y="1685677"/>
            <a:ext cx="508088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b="1" dirty="0"/>
              <a:t>Próxima clase: Técnicas de relevamiento </a:t>
            </a:r>
          </a:p>
        </p:txBody>
      </p:sp>
    </p:spTree>
    <p:extLst>
      <p:ext uri="{BB962C8B-B14F-4D97-AF65-F5344CB8AC3E}">
        <p14:creationId xmlns:p14="http://schemas.microsoft.com/office/powerpoint/2010/main" val="548618719"/>
      </p:ext>
    </p:extLst>
  </p:cSld>
  <p:clrMapOvr>
    <a:masterClrMapping/>
  </p:clrMapOvr>
</p:sld>
</file>

<file path=ppt/theme/theme1.xml><?xml version="1.0" encoding="utf-8"?>
<a:theme xmlns:a="http://schemas.openxmlformats.org/drawingml/2006/main" name="Focus">
  <a:themeElements>
    <a:clrScheme name="Focus">
      <a:dk1>
        <a:srgbClr val="1B212C"/>
      </a:dk1>
      <a:lt1>
        <a:srgbClr val="FFFFFF"/>
      </a:lt1>
      <a:dk2>
        <a:srgbClr val="D9D9D9"/>
      </a:dk2>
      <a:lt2>
        <a:srgbClr val="82C7A5"/>
      </a:lt2>
      <a:accent1>
        <a:srgbClr val="0145AC"/>
      </a:accent1>
      <a:accent2>
        <a:srgbClr val="EECE1A"/>
      </a:accent2>
      <a:accent3>
        <a:srgbClr val="4E5567"/>
      </a:accent3>
      <a:accent4>
        <a:srgbClr val="F4D6AD"/>
      </a:accent4>
      <a:accent5>
        <a:srgbClr val="7890CD"/>
      </a:accent5>
      <a:accent6>
        <a:srgbClr val="F15E22"/>
      </a:accent6>
      <a:hlink>
        <a:srgbClr val="7890CD"/>
      </a:hlink>
      <a:folHlink>
        <a:srgbClr val="7890CD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29427</TotalTime>
  <Words>114</Words>
  <Application>Microsoft Office PowerPoint</Application>
  <PresentationFormat>Presentación en pantalla (16:9)</PresentationFormat>
  <Paragraphs>25</Paragraphs>
  <Slides>5</Slides>
  <Notes>5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9" baseType="lpstr">
      <vt:lpstr>Arial</vt:lpstr>
      <vt:lpstr>Montserrat</vt:lpstr>
      <vt:lpstr>Lato</vt:lpstr>
      <vt:lpstr>Focus</vt:lpstr>
      <vt:lpstr>METODOLOGÍA DE LA INVESTIGACIÓN SOCIAL, 2026</vt:lpstr>
      <vt:lpstr> 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Lucia Morales</dc:creator>
  <cp:lastModifiedBy>Lucía Morales</cp:lastModifiedBy>
  <cp:revision>51</cp:revision>
  <dcterms:modified xsi:type="dcterms:W3CDTF">2026-06-02T00:52:31Z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defa4170-0d19-0005-0004-bc88714345d2_Enabled">
    <vt:lpwstr>true</vt:lpwstr>
  </property>
  <property fmtid="{D5CDD505-2E9C-101B-9397-08002B2CF9AE}" pid="3" name="MSIP_Label_defa4170-0d19-0005-0004-bc88714345d2_SetDate">
    <vt:lpwstr>2026-03-21T20:52:48Z</vt:lpwstr>
  </property>
  <property fmtid="{D5CDD505-2E9C-101B-9397-08002B2CF9AE}" pid="4" name="MSIP_Label_defa4170-0d19-0005-0004-bc88714345d2_Method">
    <vt:lpwstr>Standard</vt:lpwstr>
  </property>
  <property fmtid="{D5CDD505-2E9C-101B-9397-08002B2CF9AE}" pid="5" name="MSIP_Label_defa4170-0d19-0005-0004-bc88714345d2_Name">
    <vt:lpwstr>defa4170-0d19-0005-0004-bc88714345d2</vt:lpwstr>
  </property>
  <property fmtid="{D5CDD505-2E9C-101B-9397-08002B2CF9AE}" pid="6" name="MSIP_Label_defa4170-0d19-0005-0004-bc88714345d2_SiteId">
    <vt:lpwstr>6c87b28f-66be-4722-83ac-dd1fc54d0768</vt:lpwstr>
  </property>
  <property fmtid="{D5CDD505-2E9C-101B-9397-08002B2CF9AE}" pid="7" name="MSIP_Label_defa4170-0d19-0005-0004-bc88714345d2_ActionId">
    <vt:lpwstr>71c12bed-a040-415d-af3c-3f72989f4ab8</vt:lpwstr>
  </property>
  <property fmtid="{D5CDD505-2E9C-101B-9397-08002B2CF9AE}" pid="8" name="MSIP_Label_defa4170-0d19-0005-0004-bc88714345d2_ContentBits">
    <vt:lpwstr>0</vt:lpwstr>
  </property>
  <property fmtid="{D5CDD505-2E9C-101B-9397-08002B2CF9AE}" pid="9" name="MSIP_Label_defa4170-0d19-0005-0004-bc88714345d2_Tag">
    <vt:lpwstr>10, 3, 0, 1</vt:lpwstr>
  </property>
</Properties>
</file>