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96" r:id="rId3"/>
    <p:sldId id="332" r:id="rId4"/>
    <p:sldId id="340" r:id="rId5"/>
    <p:sldId id="324" r:id="rId6"/>
    <p:sldId id="325" r:id="rId7"/>
    <p:sldId id="328" r:id="rId8"/>
    <p:sldId id="321" r:id="rId9"/>
    <p:sldId id="329" r:id="rId10"/>
    <p:sldId id="330" r:id="rId11"/>
    <p:sldId id="331" r:id="rId12"/>
    <p:sldId id="333" r:id="rId13"/>
    <p:sldId id="335" r:id="rId14"/>
    <p:sldId id="334" r:id="rId15"/>
    <p:sldId id="338" r:id="rId16"/>
    <p:sldId id="336" r:id="rId17"/>
    <p:sldId id="337" r:id="rId18"/>
    <p:sldId id="339" r:id="rId19"/>
  </p:sldIdLst>
  <p:sldSz cx="9144000" cy="5143500" type="screen16x9"/>
  <p:notesSz cx="6858000" cy="9144000"/>
  <p:embeddedFontLst>
    <p:embeddedFont>
      <p:font typeface="Aptos Slab Black" panose="020B0004020202020204" pitchFamily="34" charset="0"/>
      <p:bold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BFBA67E-0A0E-4640-BEB1-23249D936E6D}">
          <p14:sldIdLst>
            <p14:sldId id="256"/>
            <p14:sldId id="296"/>
            <p14:sldId id="332"/>
            <p14:sldId id="340"/>
            <p14:sldId id="324"/>
            <p14:sldId id="325"/>
            <p14:sldId id="328"/>
            <p14:sldId id="321"/>
            <p14:sldId id="329"/>
            <p14:sldId id="330"/>
            <p14:sldId id="331"/>
            <p14:sldId id="333"/>
            <p14:sldId id="335"/>
            <p14:sldId id="334"/>
            <p14:sldId id="338"/>
            <p14:sldId id="336"/>
            <p14:sldId id="337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c4a43459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32" name="Google Shape;132;g3cc4a43459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4D35C6C6-9AA8-77FC-ACA5-D6B0D001A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42900595-F260-0CD7-32CD-E677F510B0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8698DA36-7769-F4E2-6B0C-BED954585D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102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04D2730A-AB53-1095-24DA-FD11CE381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BE7A2AA2-4A43-DABF-F1EB-4922508D7D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BF3FBF80-3EF3-2930-EE1F-86E6911101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913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7AB90F9D-0A3A-3556-9344-D404C57AD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E8A9A1BB-F705-CC6A-C706-48216BBE01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8105F569-CDD5-56DE-D938-05E8548C1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520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3043600C-31A2-72D0-5EF1-4766F3471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EAE182F1-7FAC-F35E-5D98-5B9D5AA169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0FBA2BED-10A9-3477-0B06-426F2A25DE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19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ABFA9C02-BFA2-1E7D-E27B-C87E6A8D6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3EDA8B50-4400-A751-E45E-A10DF4246C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8CC14187-B387-C4BE-1ACA-4F3F97EC90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041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4D6BEAD1-3C29-B33D-08FC-849A8D11E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7BBD2139-92A7-1A31-B2F4-384E8E5F02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1B37A527-5CCF-34EB-D343-C4359D2EA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6139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5009F662-22A2-F4C5-E5BE-B56F88991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B4239A98-7F7A-9474-754A-A4EDA3C4FA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57754F96-B89D-CB2D-07C5-FA8274DD8A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665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AA0903DB-2082-1EF8-284E-60299DB74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44CD2B3D-B7F2-9CB4-555B-88B70E0D2D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0AE25785-3E78-C2AF-3653-6DC672FA8B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0551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3CF0F250-DA5F-981F-CC8C-22A03C846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4D3320C2-4C22-EEB8-D7FE-9C18F7ECF3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45CF959A-2071-79A7-44C5-D83EABF9A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3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3ED4FC85-559C-7BA7-6D9C-FC0C7C65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ca084c3de_0_772:notes">
            <a:extLst>
              <a:ext uri="{FF2B5EF4-FFF2-40B4-BE49-F238E27FC236}">
                <a16:creationId xmlns:a16="http://schemas.microsoft.com/office/drawing/2014/main" id="{AF1E380D-CFD6-7854-E234-67EED719EC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63" name="Google Shape;163;gcca084c3de_0_772:notes">
            <a:extLst>
              <a:ext uri="{FF2B5EF4-FFF2-40B4-BE49-F238E27FC236}">
                <a16:creationId xmlns:a16="http://schemas.microsoft.com/office/drawing/2014/main" id="{6205F575-3690-4531-7FBE-90A2D00701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20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F14C971D-C9BF-091E-D641-1114254FF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4DB3EC0F-EEBF-2FDC-8237-6DA3CBCAC1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AEBBFAD7-56AB-A897-7953-05DD0DDFB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12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5A59E93A-751C-0968-6282-73DB76255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540E4CF2-7D16-D183-BA55-63354C8B7B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8493B20F-D074-D773-F6A9-7E6B196D1E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86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6E79BDC5-BF3F-C3B1-77B2-6EA3AA0D9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2D37090E-7A59-BD7F-0E00-865B261B3E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C4F2AEF1-D6E6-9A6E-B4F0-D2902F986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325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1C32E102-00F2-6BE8-25B8-AB75D8066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BE57F805-9E7C-9D85-5A05-2EE916F6EA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DF998275-B08C-9AD4-748A-5E52EF9CB9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458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36509052-DF94-3B62-B4AE-4026616CC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DD1EABA7-64EB-EF96-EA17-3C10CCA59F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02E86498-FE72-B3BF-C94B-6BEF4C9558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80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A4EC64DD-C8F6-8C56-5608-D851B0266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02D3DFB2-D5BD-E16F-E0F8-CDD035A13E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72E016F8-8F05-7FDD-B4AD-BD5141C27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5566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AFD4EA7E-7010-B67D-97B7-34AAD7FAF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a084c3de_0_779:notes">
            <a:extLst>
              <a:ext uri="{FF2B5EF4-FFF2-40B4-BE49-F238E27FC236}">
                <a16:creationId xmlns:a16="http://schemas.microsoft.com/office/drawing/2014/main" id="{3EAD3303-8CC5-4B19-5B41-BBB7182B5D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7" name="Google Shape;157;gcca084c3de_0_779:notes">
            <a:extLst>
              <a:ext uri="{FF2B5EF4-FFF2-40B4-BE49-F238E27FC236}">
                <a16:creationId xmlns:a16="http://schemas.microsoft.com/office/drawing/2014/main" id="{1BE0CEB5-58E6-B6DF-9D8A-4CC91EB725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526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dymWgTOiM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802600" y="713475"/>
            <a:ext cx="5017500" cy="16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800" dirty="0"/>
              <a:t>METODOLOGÍA DE LA INVESTIGACIÓN SOCIAL, 2026</a:t>
            </a:r>
            <a:endParaRPr sz="2800"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3004060" y="2571750"/>
            <a:ext cx="5017500" cy="1928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Práctico 8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Docente: Lucia Morales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Tacuarembó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26 de mayo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AF267B96-D0BF-C027-6E13-CD220A434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D0E003-CBAA-BF94-EACA-058324B355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00" t="33237" r="24261" b="20231"/>
          <a:stretch>
            <a:fillRect/>
          </a:stretch>
        </p:blipFill>
        <p:spPr>
          <a:xfrm>
            <a:off x="540689" y="109188"/>
            <a:ext cx="7378810" cy="42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1D0AE9D0-E97D-776A-C896-9948B0961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1B99773-8269-9AE7-8BB5-C3D6DBC55B7F}"/>
              </a:ext>
            </a:extLst>
          </p:cNvPr>
          <p:cNvSpPr txBox="1"/>
          <p:nvPr/>
        </p:nvSpPr>
        <p:spPr>
          <a:xfrm>
            <a:off x="2134925" y="119674"/>
            <a:ext cx="55380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Estudios Longitudinales: cohorte, panel o tendencia</a:t>
            </a:r>
            <a:endParaRPr lang="es-ES" b="1" dirty="0">
              <a:effectLst/>
            </a:endParaRPr>
          </a:p>
          <a:p>
            <a:pPr>
              <a:buNone/>
            </a:pPr>
            <a:br>
              <a:rPr lang="es-ES" dirty="0"/>
            </a:br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F548ACE-2F24-8D53-EA3C-43EDCD5D3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82205"/>
              </p:ext>
            </p:extLst>
          </p:nvPr>
        </p:nvGraphicFramePr>
        <p:xfrm>
          <a:off x="1262837" y="442582"/>
          <a:ext cx="7483596" cy="39330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5292">
                  <a:extLst>
                    <a:ext uri="{9D8B030D-6E8A-4147-A177-3AD203B41FA5}">
                      <a16:colId xmlns:a16="http://schemas.microsoft.com/office/drawing/2014/main" val="3544631214"/>
                    </a:ext>
                  </a:extLst>
                </a:gridCol>
                <a:gridCol w="1725433">
                  <a:extLst>
                    <a:ext uri="{9D8B030D-6E8A-4147-A177-3AD203B41FA5}">
                      <a16:colId xmlns:a16="http://schemas.microsoft.com/office/drawing/2014/main" val="1169624309"/>
                    </a:ext>
                  </a:extLst>
                </a:gridCol>
                <a:gridCol w="1796995">
                  <a:extLst>
                    <a:ext uri="{9D8B030D-6E8A-4147-A177-3AD203B41FA5}">
                      <a16:colId xmlns:a16="http://schemas.microsoft.com/office/drawing/2014/main" val="4048068077"/>
                    </a:ext>
                  </a:extLst>
                </a:gridCol>
                <a:gridCol w="2305876">
                  <a:extLst>
                    <a:ext uri="{9D8B030D-6E8A-4147-A177-3AD203B41FA5}">
                      <a16:colId xmlns:a16="http://schemas.microsoft.com/office/drawing/2014/main" val="3966791844"/>
                    </a:ext>
                  </a:extLst>
                </a:gridCol>
              </a:tblGrid>
              <a:tr h="496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400" b="1" dirty="0"/>
                        <a:t>Tipo de estudio longitudinal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400" b="1" dirty="0"/>
                        <a:t>¿Qué hace?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400" b="1"/>
                        <a:t>Característica principal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400" b="1" dirty="0"/>
                        <a:t>Ejemplo</a:t>
                      </a:r>
                    </a:p>
                  </a:txBody>
                  <a:tcPr marL="59242" marR="59242" marT="29621" marB="29621" anchor="ctr"/>
                </a:tc>
                <a:extLst>
                  <a:ext uri="{0D108BD9-81ED-4DB2-BD59-A6C34878D82A}">
                    <a16:rowId xmlns:a16="http://schemas.microsoft.com/office/drawing/2014/main" val="672576067"/>
                  </a:ext>
                </a:extLst>
              </a:tr>
              <a:tr h="12596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100" b="1" dirty="0"/>
                        <a:t>Tendencia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100" dirty="0"/>
                        <a:t>Analiza cambios generales en una población a lo largo del tiempo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100"/>
                        <a:t>Se estudian diferentes personas en cada medición, pero pertenecen a la misma población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100" dirty="0"/>
                        <a:t>Estudiar la evolución del consumo de plataformas de </a:t>
                      </a:r>
                      <a:r>
                        <a:rPr lang="es-ES" sz="1100" dirty="0" err="1"/>
                        <a:t>streaming</a:t>
                      </a:r>
                      <a:r>
                        <a:rPr lang="es-ES" sz="1100" dirty="0"/>
                        <a:t> en adolescentes uruguayos durante diez años.</a:t>
                      </a:r>
                    </a:p>
                  </a:txBody>
                  <a:tcPr marL="59242" marR="59242" marT="29621" marB="29621" anchor="ctr"/>
                </a:tc>
                <a:extLst>
                  <a:ext uri="{0D108BD9-81ED-4DB2-BD59-A6C34878D82A}">
                    <a16:rowId xmlns:a16="http://schemas.microsoft.com/office/drawing/2014/main" val="1024075823"/>
                  </a:ext>
                </a:extLst>
              </a:tr>
              <a:tr h="9170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100" b="1" dirty="0"/>
                        <a:t>Cohorte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100" dirty="0"/>
                        <a:t>Estudia a un grupo con una característica común durante distintos momentos del tiempo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100" dirty="0"/>
                        <a:t>Se sigue a personas que comparten una condición o experiencia común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100" dirty="0"/>
                        <a:t>Investigar la trayectoria laboral de jóvenes que egresaron de UTU en 2025 y observar su inserción laboral durante cinco años.</a:t>
                      </a:r>
                    </a:p>
                  </a:txBody>
                  <a:tcPr marL="59242" marR="59242" marT="29621" marB="29621" anchor="ctr"/>
                </a:tc>
                <a:extLst>
                  <a:ext uri="{0D108BD9-81ED-4DB2-BD59-A6C34878D82A}">
                    <a16:rowId xmlns:a16="http://schemas.microsoft.com/office/drawing/2014/main" val="2757887536"/>
                  </a:ext>
                </a:extLst>
              </a:tr>
              <a:tr h="12596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100" b="1" dirty="0"/>
                        <a:t>Panel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100"/>
                        <a:t>Estudia exactamente a las mismas personas en diferentes momentos temporales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100"/>
                        <a:t>Los mismos participantes son evaluados repetidamente</a:t>
                      </a:r>
                    </a:p>
                  </a:txBody>
                  <a:tcPr marL="59242" marR="59242" marT="29621" marB="296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100" dirty="0"/>
                        <a:t>Aplicar anualmente encuestas al mismo grupo de docentes para estudiar cómo cambian sus percepciones sobre inteligencia artificial en educación.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01197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D570357-726B-86B6-A5FF-911A75F44F34}"/>
              </a:ext>
            </a:extLst>
          </p:cNvPr>
          <p:cNvSpPr txBox="1"/>
          <p:nvPr/>
        </p:nvSpPr>
        <p:spPr>
          <a:xfrm>
            <a:off x="5943600" y="483190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dirty="0">
                <a:solidFill>
                  <a:srgbClr val="1D2125"/>
                </a:solidFill>
                <a:effectLst/>
                <a:latin typeface="Arial" panose="020B0604020202020204" pitchFamily="34" charset="0"/>
              </a:rPr>
              <a:t>Hernández Sampieri, et al (2014)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F03470-4164-7EDD-D534-ED33D1A3A833}"/>
              </a:ext>
            </a:extLst>
          </p:cNvPr>
          <p:cNvSpPr txBox="1"/>
          <p:nvPr/>
        </p:nvSpPr>
        <p:spPr>
          <a:xfrm>
            <a:off x="238540" y="4445029"/>
            <a:ext cx="609864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b="1" dirty="0"/>
              <a:t>Tendencia</a:t>
            </a:r>
            <a:r>
              <a:rPr lang="es-ES" sz="1100" dirty="0"/>
              <a:t> → cambia la muestra, se mantiene la población.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b="1" dirty="0"/>
              <a:t>Cohorte</a:t>
            </a:r>
            <a:r>
              <a:rPr lang="es-ES" sz="1100" dirty="0"/>
              <a:t> → cambia la muestra, pero todos comparten una característica común.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b="1" dirty="0"/>
              <a:t>Panel</a:t>
            </a:r>
            <a:r>
              <a:rPr lang="es-ES" sz="1100" dirty="0"/>
              <a:t> → siempre son las mismas personas.</a:t>
            </a:r>
          </a:p>
        </p:txBody>
      </p:sp>
    </p:spTree>
    <p:extLst>
      <p:ext uri="{BB962C8B-B14F-4D97-AF65-F5344CB8AC3E}">
        <p14:creationId xmlns:p14="http://schemas.microsoft.com/office/powerpoint/2010/main" val="7628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EFBB73D0-4A5B-6BBF-E251-4B8EA48B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21BC1F-7A81-B509-EC74-5ADEA476A470}"/>
              </a:ext>
            </a:extLst>
          </p:cNvPr>
          <p:cNvSpPr txBox="1"/>
          <p:nvPr/>
        </p:nvSpPr>
        <p:spPr>
          <a:xfrm>
            <a:off x="1230464" y="1006624"/>
            <a:ext cx="6683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80FD8-936A-FBB1-6743-42FBA90E5450}"/>
              </a:ext>
            </a:extLst>
          </p:cNvPr>
          <p:cNvSpPr txBox="1"/>
          <p:nvPr/>
        </p:nvSpPr>
        <p:spPr>
          <a:xfrm>
            <a:off x="733507" y="1731317"/>
            <a:ext cx="767698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Symbol" panose="05050102010706020507" pitchFamily="18" charset="2"/>
              <a:buChar char="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El término investigación acción fue utilizado por primera vez por el psicólogo </a:t>
            </a:r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Kurt Lewin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en la década de los 40 – en su estudio: se trataba de modificar los hábitos alimenticios de la población ante la escasez de determinados artículos; tiene pues su origen en la gestión pública (Gollete y Lessard-Hébert, 1988)</a:t>
            </a:r>
          </a:p>
          <a:p>
            <a:pPr marL="0" indent="0" algn="just">
              <a:buNone/>
            </a:pP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“El objetivo de estos trabajos era </a:t>
            </a:r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resolver problemas prácticos y urgentes, adoptando los investigadores el papel de agentes de cambio, en colaboración directa con aquellas personas a quienes iban destinadas las propuestas de intervención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”  (Suárez, M. 2002:1) </a:t>
            </a:r>
          </a:p>
          <a:p>
            <a:pPr marL="0" indent="0" algn="just">
              <a:buNone/>
            </a:pP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En estos primeros momentos ya se vislumbran algunos de los </a:t>
            </a:r>
            <a:r>
              <a:rPr lang="es-ES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rasgos característicos de la i-a: </a:t>
            </a:r>
            <a:r>
              <a:rPr lang="es-ES" sz="1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 conocimiento, la intervención, la mejora, la colaboración.</a:t>
            </a:r>
            <a:r>
              <a:rPr lang="es-ES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Lewin</a:t>
            </a:r>
            <a:r>
              <a:rPr lang="es-ES" sz="1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defiende la idea de compatibilizar la creación de conocimientos científicos en el ámbito social con la intervención directa, siempre con la colaboración de la comunidad implicada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(Suárez, M. 2002:1) </a:t>
            </a:r>
          </a:p>
        </p:txBody>
      </p:sp>
      <p:pic>
        <p:nvPicPr>
          <p:cNvPr id="6" name="Picture 2" descr="https://lh6.googleusercontent.com/qXgi0IY-lBWwKNU7BDQQ_u8_jRuWCJon3OXqPHoHXElUp6NWew_4TR5ACFPYZ8bSLnWM9bs6XFs7a1OkKdElvysQDl6e1hQF-tWbdx60A7pY4hodn2flEF1ozXUrk8w2_mdN4Ha4V-YiPkOGj1pm">
            <a:extLst>
              <a:ext uri="{FF2B5EF4-FFF2-40B4-BE49-F238E27FC236}">
                <a16:creationId xmlns:a16="http://schemas.microsoft.com/office/drawing/2014/main" id="{6C280A45-DDE7-3D58-3AFC-3124D3AC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92" y="182230"/>
            <a:ext cx="1419487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3268C9-695D-AB65-E2E6-4D486F960C70}"/>
              </a:ext>
            </a:extLst>
          </p:cNvPr>
          <p:cNvSpPr txBox="1"/>
          <p:nvPr/>
        </p:nvSpPr>
        <p:spPr>
          <a:xfrm>
            <a:off x="2135128" y="38266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ptos Slab Black" panose="020B0004020202020204" pitchFamily="34" charset="0"/>
              </a:rPr>
              <a:t>Investigación-acción </a:t>
            </a:r>
          </a:p>
        </p:txBody>
      </p:sp>
    </p:spTree>
    <p:extLst>
      <p:ext uri="{BB962C8B-B14F-4D97-AF65-F5344CB8AC3E}">
        <p14:creationId xmlns:p14="http://schemas.microsoft.com/office/powerpoint/2010/main" val="325646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900583C9-4434-5419-AE47-93F470D28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71C9213-0542-9F18-F789-1F029FF68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t="29081" r="18030" b="24237"/>
          <a:stretch/>
        </p:blipFill>
        <p:spPr bwMode="auto">
          <a:xfrm>
            <a:off x="1247219" y="664921"/>
            <a:ext cx="7314723" cy="381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88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73631544-8602-0572-E4DE-DCAE45C0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1853097-B6AC-3F52-1CA5-4057B2F962CD}"/>
              </a:ext>
            </a:extLst>
          </p:cNvPr>
          <p:cNvSpPr txBox="1"/>
          <p:nvPr/>
        </p:nvSpPr>
        <p:spPr>
          <a:xfrm>
            <a:off x="1234064" y="1275450"/>
            <a:ext cx="74964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0">
              <a:buNone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“Proyecto Economía Social y Solidaria” de la  Universidad Nacional de Villa María (Argentina). Se investiga respecto a la economía social, se busca reflexionar sobre las prácticas que consumo mediante la investigación- acción. </a:t>
            </a:r>
          </a:p>
          <a:p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https://www.youtube.com/watch?v=0dymWgTOiMU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892256F-8E4E-BD2F-1097-18236AA89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9246" r="34566" b="11310"/>
          <a:stretch/>
        </p:blipFill>
        <p:spPr bwMode="auto">
          <a:xfrm>
            <a:off x="2428109" y="2571750"/>
            <a:ext cx="3534977" cy="21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A2B3AC-BDC2-417B-F640-4877068976D1}"/>
              </a:ext>
            </a:extLst>
          </p:cNvPr>
          <p:cNvSpPr txBox="1"/>
          <p:nvPr/>
        </p:nvSpPr>
        <p:spPr>
          <a:xfrm>
            <a:off x="1407381" y="644056"/>
            <a:ext cx="2997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62954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7B39159E-A202-0A5F-9FBF-0F79C133D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0A6D0A-74EB-CBFD-34E7-F79608AD3116}"/>
              </a:ext>
            </a:extLst>
          </p:cNvPr>
          <p:cNvSpPr txBox="1"/>
          <p:nvPr/>
        </p:nvSpPr>
        <p:spPr>
          <a:xfrm>
            <a:off x="1174805" y="1277530"/>
            <a:ext cx="67943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Symbol" panose="05050102010706020507" pitchFamily="18" charset="2"/>
              <a:buChar char="®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Bajo el nombre de “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estudios de caso”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se agrupa un amplio y variado conjunto de diseños cuya característica más saliente es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focalizarse en una o en unas pocas unidades de análisis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, que se definen como singulares, y que se analizan dentro de un contexto que también se define como singular. </a:t>
            </a:r>
          </a:p>
          <a:p>
            <a:pPr marL="0" indent="0" algn="just">
              <a:buNone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Symbol" panose="05050102010706020507" pitchFamily="18" charset="2"/>
              <a:buChar char="®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Un estudio de caso es una pregunta empírica que investiga un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fenómeno contemporáneo dentro de su contexto de vida real,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sobre todo cuando los límites entre el fenómeno y contexto no son claramente evidentes.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02E6E4-E3D3-2D1A-BA2B-6423391C890A}"/>
              </a:ext>
            </a:extLst>
          </p:cNvPr>
          <p:cNvSpPr txBox="1"/>
          <p:nvPr/>
        </p:nvSpPr>
        <p:spPr>
          <a:xfrm>
            <a:off x="1498820" y="61341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ptos Slab Black" panose="020B0004020202020204" pitchFamily="34" charset="0"/>
              </a:rPr>
              <a:t>Estudio de caso </a:t>
            </a:r>
            <a:endParaRPr lang="es-ES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7A6CB1-96D7-BCF1-8B57-96670CF7649F}"/>
              </a:ext>
            </a:extLst>
          </p:cNvPr>
          <p:cNvSpPr txBox="1"/>
          <p:nvPr/>
        </p:nvSpPr>
        <p:spPr>
          <a:xfrm>
            <a:off x="5693134" y="3617843"/>
            <a:ext cx="3188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s-ES" sz="1200" dirty="0"/>
              <a:t>Una o en unas pocas unidades de análisis, que se definen como </a:t>
            </a:r>
            <a:r>
              <a:rPr lang="es-ES" sz="1200" i="1" dirty="0"/>
              <a:t>singulares</a:t>
            </a:r>
            <a:r>
              <a:rPr lang="es-ES" sz="1200" dirty="0"/>
              <a:t>, por excepcionales o típicas.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br>
              <a:rPr lang="es-ES" sz="1200" dirty="0"/>
            </a:br>
            <a:r>
              <a:rPr lang="es-ES" sz="1200" dirty="0"/>
              <a:t>Se analizan </a:t>
            </a:r>
            <a:r>
              <a:rPr lang="es-ES" sz="1200" i="1" dirty="0"/>
              <a:t>dentro de un contexto</a:t>
            </a:r>
            <a:r>
              <a:rPr lang="es-ES" sz="1200" dirty="0"/>
              <a:t> que también se define como singular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50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2EE7FEDE-EBA4-6B2E-9402-C6746A9B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110CA8-62B7-B4B4-11BB-BF1ECB2E945C}"/>
              </a:ext>
            </a:extLst>
          </p:cNvPr>
          <p:cNvSpPr txBox="1"/>
          <p:nvPr/>
        </p:nvSpPr>
        <p:spPr>
          <a:xfrm>
            <a:off x="1321904" y="911012"/>
            <a:ext cx="65001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Los casos suelen ser sistemas más que individuos: </a:t>
            </a:r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familias, barrios, organizaciones, localidades, programas de política, países, revoluciones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, etc. Se reconocen, </a:t>
            </a:r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además, condicionadas o influenciadas por unidades de un nivel de análisis más general: como pueden ser las familias en los barrios, las organizaciones en sectores institucionales o mercados, las localidades en regiones, etc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El o los casos estudiados son cuidadosamente seleccionados pero en un sentido muy distinto al experimental: </a:t>
            </a:r>
            <a:r>
              <a:rPr lang="es-ES" sz="1400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 resalta la singularidad, excepcionalidad (sea por lo raro, o lo “típico”)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7C6ADE-7599-5F8B-90C3-07983E0819E7}"/>
              </a:ext>
            </a:extLst>
          </p:cNvPr>
          <p:cNvSpPr txBox="1"/>
          <p:nvPr/>
        </p:nvSpPr>
        <p:spPr>
          <a:xfrm>
            <a:off x="489005" y="3755434"/>
            <a:ext cx="7955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14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Técnicas de recolección de datos:</a:t>
            </a:r>
          </a:p>
          <a:p>
            <a:pPr marL="0" indent="0" algn="just">
              <a:buNone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Se pueden combinar varias técnicas de relevamiento. Los estudios de casos pueden ser cualitativos, cuantitativos y mixtos.</a:t>
            </a:r>
            <a:endParaRPr lang="es-ES" sz="14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9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885A3F6A-6CE9-7C05-F710-CCB91EB96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DD8FB7-E0C9-16C0-4832-C23E7E161AB3}"/>
              </a:ext>
            </a:extLst>
          </p:cNvPr>
          <p:cNvSpPr txBox="1"/>
          <p:nvPr/>
        </p:nvSpPr>
        <p:spPr>
          <a:xfrm>
            <a:off x="1363648" y="533899"/>
            <a:ext cx="6905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Design-Based</a:t>
            </a:r>
            <a:r>
              <a:rPr lang="es-ES" sz="2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0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es-ES" sz="2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: investigación basada en el diseño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7A05F4-44D1-C620-B482-8C730EB974F6}"/>
              </a:ext>
            </a:extLst>
          </p:cNvPr>
          <p:cNvSpPr txBox="1"/>
          <p:nvPr/>
        </p:nvSpPr>
        <p:spPr>
          <a:xfrm>
            <a:off x="653994" y="1463004"/>
            <a:ext cx="797515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“En el </a:t>
            </a:r>
            <a:r>
              <a:rPr lang="es-E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Design-Based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investigar y diseñar ocurren al mismo tiempo. El investigador crea una propuesta para resolver un problema real —por ejemplo una estrategia didáctica, una actividad o una herramienta—, la prueba en la práctica, analiza qué funciona y qué no, la modifica y vuelve a probarla.</a:t>
            </a:r>
            <a:endParaRPr lang="es-ES" b="0" dirty="0">
              <a:effectLst/>
            </a:endParaRPr>
          </a:p>
          <a:p>
            <a:pPr>
              <a:buNone/>
            </a:pPr>
            <a:br>
              <a:rPr lang="es-ES" b="0" dirty="0">
                <a:effectLst/>
              </a:rPr>
            </a:b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s-E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Design-Based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 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Investigación Basada en el Diseño, es un enfoque donde se diseñan y evalúan intervenciones en contextos reales mediante ciclos sucesivos de mejora.”</a:t>
            </a:r>
            <a:endParaRPr lang="es-ES" b="0" dirty="0">
              <a:effectLst/>
              <a:highlight>
                <a:srgbClr val="FFFF00"/>
              </a:highlight>
            </a:endParaRPr>
          </a:p>
          <a:p>
            <a:pPr>
              <a:buNone/>
            </a:pPr>
            <a:br>
              <a:rPr lang="es-ES" dirty="0"/>
            </a:b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92E3D7-A573-B1A2-0BD7-31457A15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827" y="3561218"/>
            <a:ext cx="4764819" cy="152821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AC08B0-734E-A983-B428-07F91CA31E36}"/>
              </a:ext>
            </a:extLst>
          </p:cNvPr>
          <p:cNvSpPr txBox="1"/>
          <p:nvPr/>
        </p:nvSpPr>
        <p:spPr>
          <a:xfrm>
            <a:off x="514848" y="3740548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Trabaja en contextos reales,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Combina producción teórica y mejora práctica,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Utiliza ciclos iterativos,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Suele integrar métodos cualitativos y cuantitativos.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 generalmente interdisciplinario</a:t>
            </a:r>
          </a:p>
        </p:txBody>
      </p:sp>
    </p:spTree>
    <p:extLst>
      <p:ext uri="{BB962C8B-B14F-4D97-AF65-F5344CB8AC3E}">
        <p14:creationId xmlns:p14="http://schemas.microsoft.com/office/powerpoint/2010/main" val="155736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1C69BE40-10F7-DB1F-3EC9-B275B613A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71EDBA-B143-06E6-3395-35BF9296B9C1}"/>
              </a:ext>
            </a:extLst>
          </p:cNvPr>
          <p:cNvSpPr txBox="1"/>
          <p:nvPr/>
        </p:nvSpPr>
        <p:spPr>
          <a:xfrm>
            <a:off x="3665551" y="105622"/>
            <a:ext cx="431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Actividades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7D1A94-044C-1CBB-820A-005055232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61" t="35710" r="31218" b="16058"/>
          <a:stretch>
            <a:fillRect/>
          </a:stretch>
        </p:blipFill>
        <p:spPr>
          <a:xfrm>
            <a:off x="1121133" y="635606"/>
            <a:ext cx="5931673" cy="361461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27689C-6E64-2D3D-B2E0-B36AE7BE4C4A}"/>
              </a:ext>
            </a:extLst>
          </p:cNvPr>
          <p:cNvSpPr txBox="1"/>
          <p:nvPr/>
        </p:nvSpPr>
        <p:spPr>
          <a:xfrm>
            <a:off x="4572000" y="3350749"/>
            <a:ext cx="4572000" cy="1737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U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Discuten: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UY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diferencia DBR de investigación-acción? </a:t>
            </a:r>
            <a:endParaRPr lang="es-E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UY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distingue un estudio de caso de un longitudinal? </a:t>
            </a:r>
            <a:endParaRPr lang="es-E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UY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¿Puede un estudio ser longitudinal y estudio de caso a la vez?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>
          <a:extLst>
            <a:ext uri="{FF2B5EF4-FFF2-40B4-BE49-F238E27FC236}">
              <a16:creationId xmlns:a16="http://schemas.microsoft.com/office/drawing/2014/main" id="{22C7F6B8-3480-A364-06EB-5C0A590CD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>
            <a:extLst>
              <a:ext uri="{FF2B5EF4-FFF2-40B4-BE49-F238E27FC236}">
                <a16:creationId xmlns:a16="http://schemas.microsoft.com/office/drawing/2014/main" id="{0465D4FB-9C92-5337-55DF-B323FAD595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6758" y="1272407"/>
            <a:ext cx="7525579" cy="3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br>
              <a:rPr lang="es-ES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1F456D-CBEC-BA46-F588-B3FDE989DC42}"/>
              </a:ext>
            </a:extLst>
          </p:cNvPr>
          <p:cNvSpPr txBox="1"/>
          <p:nvPr/>
        </p:nvSpPr>
        <p:spPr>
          <a:xfrm>
            <a:off x="1116830" y="1883363"/>
            <a:ext cx="72717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Autoevaluación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Tipo de diseños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25CFE7-DB36-D1F7-6F4D-D6B3AC3F2AF3}"/>
              </a:ext>
            </a:extLst>
          </p:cNvPr>
          <p:cNvSpPr txBox="1"/>
          <p:nvPr/>
        </p:nvSpPr>
        <p:spPr>
          <a:xfrm>
            <a:off x="1355697" y="710425"/>
            <a:ext cx="643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tx2">
                    <a:lumMod val="75000"/>
                  </a:schemeClr>
                </a:solidFill>
              </a:rPr>
              <a:t>Práctico de hoy </a:t>
            </a:r>
          </a:p>
        </p:txBody>
      </p:sp>
    </p:spTree>
    <p:extLst>
      <p:ext uri="{BB962C8B-B14F-4D97-AF65-F5344CB8AC3E}">
        <p14:creationId xmlns:p14="http://schemas.microsoft.com/office/powerpoint/2010/main" val="414011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918F8B8C-B6A4-026E-4B26-B295907E0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9BA61C-C686-2781-DECC-64580CB0A66C}"/>
              </a:ext>
            </a:extLst>
          </p:cNvPr>
          <p:cNvSpPr txBox="1"/>
          <p:nvPr/>
        </p:nvSpPr>
        <p:spPr>
          <a:xfrm>
            <a:off x="981986" y="725874"/>
            <a:ext cx="7335078" cy="420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2400"/>
              </a:spcBef>
              <a:spcAft>
                <a:spcPts val="600"/>
              </a:spcAft>
              <a:buNone/>
            </a:pPr>
            <a:r>
              <a:rPr lang="es-ES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Metodología de la Investigación Social:</a:t>
            </a:r>
            <a:endParaRPr lang="es-ES" b="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  <a:p>
            <a:pPr algn="ctr" rtl="0">
              <a:spcBef>
                <a:spcPts val="2400"/>
              </a:spcBef>
              <a:spcAft>
                <a:spcPts val="600"/>
              </a:spcAft>
              <a:buNone/>
            </a:pPr>
            <a:r>
              <a:rPr lang="es-ES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Autoevaluación 2</a:t>
            </a:r>
            <a:endParaRPr lang="es-ES" b="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  <a:p>
            <a:pPr algn="just" rtl="0"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 evaluación no genera una calificación que se considere para aprobar el curso. Pero tiene la función de darte la oportunidad de pensar qué, cuánto y cómo está aprendiendo en este curso. Los mismos temas serán evaluados en el parcial 2.</a:t>
            </a:r>
            <a:endParaRPr lang="es-ES" b="0" dirty="0">
              <a:effectLst/>
            </a:endParaRPr>
          </a:p>
          <a:p>
            <a:pPr algn="just" rtl="0"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Temas evaluados: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problema de investigación, preguntas e hipótesis, universo/población/unidad de análisis, variables, tipos de variables, tipos de diseño y validez.(Construido a partir de los teóricos 4, 5, 6, 7 y 8 del curso).</a:t>
            </a:r>
            <a:endParaRPr lang="es-ES" b="0" dirty="0">
              <a:effectLst/>
            </a:endParaRPr>
          </a:p>
          <a:p>
            <a:pPr>
              <a:buNone/>
            </a:pPr>
            <a:br>
              <a:rPr lang="es-ES" dirty="0"/>
            </a:br>
            <a:endParaRPr lang="es-ES" dirty="0"/>
          </a:p>
        </p:txBody>
      </p:sp>
      <p:pic>
        <p:nvPicPr>
          <p:cNvPr id="4" name="Imagen 3" descr="Descarga iconos gratuitos de Autoevaluacion en PNG y SVG | Magnific  (anteriormente Freepik)">
            <a:extLst>
              <a:ext uri="{FF2B5EF4-FFF2-40B4-BE49-F238E27FC236}">
                <a16:creationId xmlns:a16="http://schemas.microsoft.com/office/drawing/2014/main" id="{846D618A-C280-A46E-4DC5-FFB388A6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424" y="278115"/>
            <a:ext cx="1277179" cy="1277179"/>
          </a:xfrm>
          <a:prstGeom prst="rect">
            <a:avLst/>
          </a:prstGeom>
        </p:spPr>
      </p:pic>
      <p:pic>
        <p:nvPicPr>
          <p:cNvPr id="5" name="Imagen 4" descr="hablar icono o logo ilustración contorno negro estilo 46389317 Vector en  Vecteezy">
            <a:extLst>
              <a:ext uri="{FF2B5EF4-FFF2-40B4-BE49-F238E27FC236}">
                <a16:creationId xmlns:a16="http://schemas.microsoft.com/office/drawing/2014/main" id="{8E51AE1B-A23D-7BA9-1319-E4F9BD69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366" y="4118774"/>
            <a:ext cx="915395" cy="9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C59AEE56-6982-376D-EFAD-722DF0C80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ADD581-F285-66A4-70C9-31B052533D21}"/>
              </a:ext>
            </a:extLst>
          </p:cNvPr>
          <p:cNvSpPr txBox="1"/>
          <p:nvPr/>
        </p:nvSpPr>
        <p:spPr>
          <a:xfrm>
            <a:off x="791154" y="1854960"/>
            <a:ext cx="733507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2400"/>
              </a:spcBef>
              <a:spcAft>
                <a:spcPts val="600"/>
              </a:spcAft>
              <a:buNone/>
            </a:pPr>
            <a:r>
              <a:rPr lang="es-ES" sz="3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Breve repaso sobre Diseño</a:t>
            </a:r>
            <a:endParaRPr lang="es-ES" sz="3600" b="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  <a:p>
            <a:pPr>
              <a:buNone/>
            </a:pPr>
            <a:br>
              <a:rPr lang="es-ES" dirty="0"/>
            </a:br>
            <a:endParaRPr lang="es-ES" dirty="0"/>
          </a:p>
        </p:txBody>
      </p:sp>
      <p:pic>
        <p:nvPicPr>
          <p:cNvPr id="2" name="Imagen 1" descr="Icono Plano De Investigación Ilustraciones Stock, Vectores, Y Clipart –  (208,995 Ilustraciones Stock)">
            <a:extLst>
              <a:ext uri="{FF2B5EF4-FFF2-40B4-BE49-F238E27FC236}">
                <a16:creationId xmlns:a16="http://schemas.microsoft.com/office/drawing/2014/main" id="{65E76496-E156-E027-E81B-38F7BB569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21" y="2713382"/>
            <a:ext cx="2430118" cy="24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4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DAC96F9F-29BA-3085-F282-BFA063DEF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33;p21">
            <a:extLst>
              <a:ext uri="{FF2B5EF4-FFF2-40B4-BE49-F238E27FC236}">
                <a16:creationId xmlns:a16="http://schemas.microsoft.com/office/drawing/2014/main" id="{AD5823E5-EC92-88C4-3A2D-461AFA813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982157"/>
              </p:ext>
            </p:extLst>
          </p:nvPr>
        </p:nvGraphicFramePr>
        <p:xfrm>
          <a:off x="2544416" y="263699"/>
          <a:ext cx="6416704" cy="23080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4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2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0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Según el objetivo</a:t>
                      </a:r>
                      <a:endParaRPr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¿Qué quiero hacer?</a:t>
                      </a:r>
                      <a:endParaRPr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Exploratorio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Examinar un tema poco estudiado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0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Descriptivo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Especificar propiedades, características, rasgos, tendencias, etc.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1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Correlacional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Encontrar  que determinadas variables están asociadas.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Explicativo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Establecer relaciones causales entre variables.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C589791-5994-0D6D-7985-875B1E973230}"/>
              </a:ext>
            </a:extLst>
          </p:cNvPr>
          <p:cNvSpPr txBox="1"/>
          <p:nvPr/>
        </p:nvSpPr>
        <p:spPr>
          <a:xfrm>
            <a:off x="230585" y="2977267"/>
            <a:ext cx="2878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Diseños: varios criterios</a:t>
            </a:r>
          </a:p>
        </p:txBody>
      </p:sp>
      <p:graphicFrame>
        <p:nvGraphicFramePr>
          <p:cNvPr id="5" name="Google Shape;143;p23">
            <a:extLst>
              <a:ext uri="{FF2B5EF4-FFF2-40B4-BE49-F238E27FC236}">
                <a16:creationId xmlns:a16="http://schemas.microsoft.com/office/drawing/2014/main" id="{6177286B-B0F6-B794-39D3-4CBB793D4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133807"/>
              </p:ext>
            </p:extLst>
          </p:nvPr>
        </p:nvGraphicFramePr>
        <p:xfrm>
          <a:off x="2544415" y="2750655"/>
          <a:ext cx="6416703" cy="22666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53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Según el tipo de dato que voy a manejar</a:t>
                      </a:r>
                      <a:endParaRPr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dato está expresado en forma numérica o narrativa, gráfica, discursiva, etc.</a:t>
                      </a:r>
                      <a:endParaRPr sz="1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Cuantitativo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Manejo datos con expresión numérica. “Cuentas”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01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Cualitativo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Manejo datos con expresión lingüística y/o gráfica, audiovisual, etc.: discurso, narrativa, fotos, videos, etc. “Cuentos”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5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Mixto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Contempla ambos tipos de datos: numéricos y no numéricos.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1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B14C777B-5FAA-A11C-95CB-4C474E85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48;p24">
            <a:extLst>
              <a:ext uri="{FF2B5EF4-FFF2-40B4-BE49-F238E27FC236}">
                <a16:creationId xmlns:a16="http://schemas.microsoft.com/office/drawing/2014/main" id="{E3C0AF8A-B6D4-9050-DE69-D60861F71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5545"/>
              </p:ext>
            </p:extLst>
          </p:nvPr>
        </p:nvGraphicFramePr>
        <p:xfrm>
          <a:off x="2417194" y="440108"/>
          <a:ext cx="5724941" cy="19162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5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85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Según el rol de la variable “tiempo”</a:t>
                      </a:r>
                      <a:endParaRPr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variable tiempo ¿es parte de la explicación?</a:t>
                      </a:r>
                      <a:endParaRPr sz="1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Transeccional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lo es.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2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Longitudinal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lo es.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Google Shape;138;p22">
            <a:extLst>
              <a:ext uri="{FF2B5EF4-FFF2-40B4-BE49-F238E27FC236}">
                <a16:creationId xmlns:a16="http://schemas.microsoft.com/office/drawing/2014/main" id="{8CC0C0EC-29A7-F949-9565-CC5691A0B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202035"/>
              </p:ext>
            </p:extLst>
          </p:nvPr>
        </p:nvGraphicFramePr>
        <p:xfrm>
          <a:off x="2417195" y="2749827"/>
          <a:ext cx="5724941" cy="2236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9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38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Según el grado de manipulación de variables</a:t>
                      </a:r>
                      <a:endParaRPr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¿Qué puedo manipular y controlar?</a:t>
                      </a:r>
                      <a:endParaRPr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89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Experimental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 total de las variables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2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Cuasi experimental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Cierto grado de manipulación de variables.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Pre-Experimental o No experimental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Mínimo control o ausencia de control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07568B8-BDF9-F901-BE3A-82CB1AD1DF4D}"/>
              </a:ext>
            </a:extLst>
          </p:cNvPr>
          <p:cNvSpPr txBox="1"/>
          <p:nvPr/>
        </p:nvSpPr>
        <p:spPr>
          <a:xfrm>
            <a:off x="306124" y="2393673"/>
            <a:ext cx="2039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Diseños: varios criterios</a:t>
            </a:r>
          </a:p>
        </p:txBody>
      </p:sp>
    </p:spTree>
    <p:extLst>
      <p:ext uri="{BB962C8B-B14F-4D97-AF65-F5344CB8AC3E}">
        <p14:creationId xmlns:p14="http://schemas.microsoft.com/office/powerpoint/2010/main" val="146552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DE0D93A7-D19D-058C-5DA4-0A1901BE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C236F5A-1CF4-F4D0-FD4D-3A38AC4189F9}"/>
              </a:ext>
            </a:extLst>
          </p:cNvPr>
          <p:cNvSpPr txBox="1"/>
          <p:nvPr/>
        </p:nvSpPr>
        <p:spPr>
          <a:xfrm>
            <a:off x="335696" y="1225281"/>
            <a:ext cx="376693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s-ES" sz="13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Los diseños experimentales manipulan intencionalmente una o más variables independientes, para analizar las consecuencias que la manipulación tiene sobre una o más variables dependientes, dentro de una situación de control para el investigador (Hernández Sampieri, et al, 2014, p.129).</a:t>
            </a:r>
            <a:endParaRPr lang="es-ES" sz="1300" b="0" dirty="0">
              <a:effectLst/>
            </a:endParaRPr>
          </a:p>
          <a:p>
            <a:pPr>
              <a:buNone/>
            </a:pPr>
            <a:br>
              <a:rPr lang="es-ES" dirty="0"/>
            </a:b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C697F-38D3-2651-54D6-E7879934852A}"/>
              </a:ext>
            </a:extLst>
          </p:cNvPr>
          <p:cNvSpPr txBox="1"/>
          <p:nvPr/>
        </p:nvSpPr>
        <p:spPr>
          <a:xfrm>
            <a:off x="930055" y="507832"/>
            <a:ext cx="317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highlight>
                  <a:srgbClr val="FFFF00"/>
                </a:highlight>
              </a:rPr>
              <a:t>Diseños experimentales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100456-11E0-9914-4435-7EA76C01568D}"/>
              </a:ext>
            </a:extLst>
          </p:cNvPr>
          <p:cNvSpPr txBox="1"/>
          <p:nvPr/>
        </p:nvSpPr>
        <p:spPr>
          <a:xfrm>
            <a:off x="4516341" y="1009837"/>
            <a:ext cx="442092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s-ES" sz="13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Los diseños cuasiexperimentales también manipulan deliberadamente, al menos, una variable independiente para observar su efecto sobre una o más variables dependientes. </a:t>
            </a:r>
            <a:endParaRPr lang="es-ES" sz="1300" b="0" dirty="0">
              <a:effectLst/>
            </a:endParaRPr>
          </a:p>
          <a:p>
            <a:pPr>
              <a:lnSpc>
                <a:spcPct val="150000"/>
              </a:lnSpc>
              <a:buNone/>
            </a:pPr>
            <a:br>
              <a:rPr lang="es-ES" sz="1300" b="0" dirty="0">
                <a:effectLst/>
              </a:rPr>
            </a:br>
            <a:endParaRPr lang="es-ES" sz="1300" b="0" dirty="0">
              <a:effectLst/>
            </a:endParaRPr>
          </a:p>
          <a:p>
            <a:pPr algn="just" rtl="0">
              <a:lnSpc>
                <a:spcPct val="150000"/>
              </a:lnSpc>
              <a:buNone/>
            </a:pPr>
            <a:r>
              <a:rPr lang="es-ES" sz="13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 los diseños cuasiexperimentales, los sujetos no se asignan al azar a los grupos ni se emparejan, sino que dichos grupos ya están conformados antes del experimento: son grupos intactos (la razón por la que surgen y la manera como se integraron es independiente o aparte del experimento). </a:t>
            </a:r>
            <a:endParaRPr lang="es-ES" sz="1300" b="0" dirty="0">
              <a:effectLst/>
            </a:endParaRPr>
          </a:p>
          <a:p>
            <a:pPr>
              <a:buNone/>
            </a:pPr>
            <a:br>
              <a:rPr lang="es-ES" dirty="0"/>
            </a:b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128EFB-524C-A648-DB45-3BCB8020AE71}"/>
              </a:ext>
            </a:extLst>
          </p:cNvPr>
          <p:cNvSpPr txBox="1"/>
          <p:nvPr/>
        </p:nvSpPr>
        <p:spPr>
          <a:xfrm>
            <a:off x="5414839" y="307777"/>
            <a:ext cx="292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highlight>
                  <a:srgbClr val="FFFF00"/>
                </a:highlight>
              </a:rPr>
              <a:t>Cuasiexperimento</a:t>
            </a:r>
          </a:p>
        </p:txBody>
      </p:sp>
    </p:spTree>
    <p:extLst>
      <p:ext uri="{BB962C8B-B14F-4D97-AF65-F5344CB8AC3E}">
        <p14:creationId xmlns:p14="http://schemas.microsoft.com/office/powerpoint/2010/main" val="369709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43B23798-3C12-DBF9-A8C8-0FD085BEF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2B91C67-E554-7FEB-93B8-3C1801EDD6A1}"/>
              </a:ext>
            </a:extLst>
          </p:cNvPr>
          <p:cNvSpPr txBox="1"/>
          <p:nvPr/>
        </p:nvSpPr>
        <p:spPr>
          <a:xfrm>
            <a:off x="1427259" y="670883"/>
            <a:ext cx="4572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  <a:buNone/>
            </a:pP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Otros posibles diseños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rtl="0">
              <a:spcAft>
                <a:spcPts val="1200"/>
              </a:spcAft>
              <a:buNone/>
            </a:pPr>
            <a:endParaRPr lang="es-ES" dirty="0">
              <a:latin typeface="Arial" panose="020B0604020202020204" pitchFamily="34" charset="0"/>
            </a:endParaRPr>
          </a:p>
          <a:p>
            <a:pPr marL="285750" indent="-285750" rtl="0">
              <a:spcAft>
                <a:spcPts val="1200"/>
              </a:spcAft>
              <a:buFontTx/>
              <a:buChar char="-"/>
            </a:pP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Diseño no experimental </a:t>
            </a:r>
          </a:p>
          <a:p>
            <a:pPr marL="285750" indent="-285750" rtl="0">
              <a:spcAft>
                <a:spcPts val="1200"/>
              </a:spcAft>
              <a:buFontTx/>
              <a:buChar char="-"/>
            </a:pPr>
            <a:r>
              <a:rPr lang="es-ES" dirty="0">
                <a:latin typeface="Arial" panose="020B0604020202020204" pitchFamily="34" charset="0"/>
              </a:rPr>
              <a:t>Investigación-acción</a:t>
            </a:r>
          </a:p>
          <a:p>
            <a:pPr marL="285750" indent="-285750" rtl="0">
              <a:spcAft>
                <a:spcPts val="1200"/>
              </a:spcAft>
              <a:buFontTx/>
              <a:buChar char="-"/>
            </a:pP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Estudios de caso </a:t>
            </a:r>
          </a:p>
          <a:p>
            <a:pPr marL="285750" indent="-285750" rtl="0">
              <a:spcAft>
                <a:spcPts val="1200"/>
              </a:spcAft>
              <a:buFontTx/>
              <a:buChar char="-"/>
            </a:pP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Desing-</a:t>
            </a:r>
            <a:r>
              <a:rPr lang="es-E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s-ES" b="0" dirty="0">
              <a:effectLst/>
            </a:endParaRPr>
          </a:p>
          <a:p>
            <a:pPr>
              <a:buNone/>
            </a:pPr>
            <a:br>
              <a:rPr lang="es-ES" dirty="0"/>
            </a:b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2C20D3-895B-617E-B1D4-26A6A14B0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53" y="920032"/>
            <a:ext cx="3569560" cy="28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CEACF736-DFF5-F79D-A0F5-45E450B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C27AEBE-DCC1-08E4-2DDA-651C5AA648D5}"/>
              </a:ext>
            </a:extLst>
          </p:cNvPr>
          <p:cNvSpPr txBox="1"/>
          <p:nvPr/>
        </p:nvSpPr>
        <p:spPr>
          <a:xfrm>
            <a:off x="1065475" y="2687540"/>
            <a:ext cx="6734754" cy="17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Percepción de trabajadores sobre el clima laboral en una empresa.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Uso de inteligencia artificial por estudiantes para realizar tareas académicas.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Participación juvenil en actividades deportivas.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Consumo de comida rápida en jóvenes de entre 18 y 25 años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4C6C65-2EE3-8C9E-A9C2-911917617FDC}"/>
              </a:ext>
            </a:extLst>
          </p:cNvPr>
          <p:cNvSpPr txBox="1"/>
          <p:nvPr/>
        </p:nvSpPr>
        <p:spPr>
          <a:xfrm>
            <a:off x="1236427" y="1070965"/>
            <a:ext cx="72476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Estudios que se realizan sin la manipulación deliberada de variables y en lo que sólo se observan los fenómenos en su ambiente natural para analizarlos (Hernández Sampieri, et al, 2014:152) </a:t>
            </a:r>
            <a:endParaRPr lang="es-ES" dirty="0">
              <a:solidFill>
                <a:schemeClr val="tx1"/>
              </a:solidFill>
            </a:endParaRPr>
          </a:p>
          <a:p>
            <a:endParaRPr lang="es-ES" sz="14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s-ES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se genera ninguna situación, sino que se observan los fenómenos y situaciones ya existentes, no provocadas intencionalmente.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010EB7E-710D-BCCA-1CE3-BDB062CDF921}"/>
              </a:ext>
            </a:extLst>
          </p:cNvPr>
          <p:cNvSpPr txBox="1"/>
          <p:nvPr/>
        </p:nvSpPr>
        <p:spPr>
          <a:xfrm>
            <a:off x="2834640" y="55306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s-ES" sz="1400" b="1" i="0" u="none" strike="noStrike" dirty="0">
                <a:solidFill>
                  <a:srgbClr val="4161B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Diseños NO Experimentales</a:t>
            </a:r>
            <a:endParaRPr lang="es-ES" sz="1400" b="1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94685795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28143</TotalTime>
  <Words>1387</Words>
  <Application>Microsoft Office PowerPoint</Application>
  <PresentationFormat>Presentación en pantalla (16:9)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Aptos</vt:lpstr>
      <vt:lpstr>Aptos Slab Black</vt:lpstr>
      <vt:lpstr>Open Sans</vt:lpstr>
      <vt:lpstr>Calibri</vt:lpstr>
      <vt:lpstr>Montserrat</vt:lpstr>
      <vt:lpstr>Lato</vt:lpstr>
      <vt:lpstr>Symbol</vt:lpstr>
      <vt:lpstr>Arial</vt:lpstr>
      <vt:lpstr>Times New Roman</vt:lpstr>
      <vt:lpstr>Focus</vt:lpstr>
      <vt:lpstr>METODOLOGÍA DE LA INVESTIGACIÓN SOCIAL, 2026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Lucia Morales</dc:creator>
  <cp:lastModifiedBy>Lucía Morales</cp:lastModifiedBy>
  <cp:revision>47</cp:revision>
  <dcterms:modified xsi:type="dcterms:W3CDTF">2026-05-26T16:44:25Z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2026-03-21T20:52:48Z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6c87b28f-66be-4722-83ac-dd1fc54d0768</vt:lpwstr>
  </property>
  <property fmtid="{D5CDD505-2E9C-101B-9397-08002B2CF9AE}" pid="7" name="MSIP_Label_defa4170-0d19-0005-0004-bc88714345d2_ActionId">
    <vt:lpwstr>71c12bed-a040-415d-af3c-3f72989f4ab8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