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84" r:id="rId4"/>
    <p:sldId id="285" r:id="rId5"/>
    <p:sldId id="286" r:id="rId6"/>
    <p:sldId id="287" r:id="rId7"/>
    <p:sldId id="288" r:id="rId8"/>
    <p:sldId id="290" r:id="rId9"/>
    <p:sldId id="291" r:id="rId10"/>
    <p:sldId id="292" r:id="rId11"/>
    <p:sldId id="293" r:id="rId12"/>
    <p:sldId id="269" r:id="rId13"/>
    <p:sldId id="298" r:id="rId14"/>
    <p:sldId id="299" r:id="rId15"/>
    <p:sldId id="302" r:id="rId16"/>
    <p:sldId id="300" r:id="rId17"/>
    <p:sldId id="303" r:id="rId18"/>
    <p:sldId id="304" r:id="rId19"/>
    <p:sldId id="307" r:id="rId20"/>
    <p:sldId id="305" r:id="rId21"/>
    <p:sldId id="266" r:id="rId22"/>
    <p:sldId id="309" r:id="rId23"/>
    <p:sldId id="308" r:id="rId24"/>
    <p:sldId id="295" r:id="rId25"/>
    <p:sldId id="271" r:id="rId26"/>
  </p:sldIdLst>
  <p:sldSz cx="18288000" cy="10287000"/>
  <p:notesSz cx="6858000" cy="9144000"/>
  <p:embeddedFontLst>
    <p:embeddedFont>
      <p:font typeface="Amatic SC" panose="00000500000000000000" pitchFamily="2" charset="-79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Krabuler" panose="020B0604020202020204" charset="0"/>
      <p:regular r:id="rId34"/>
    </p:embeddedFont>
    <p:embeddedFont>
      <p:font typeface="Nunito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a Belén Morales Sanguinet" initials="LBMS" lastIdx="2" clrIdx="0">
    <p:extLst>
      <p:ext uri="{19B8F6BF-5375-455C-9EA6-DF929625EA0E}">
        <p15:presenceInfo xmlns:p15="http://schemas.microsoft.com/office/powerpoint/2012/main" userId="5f836d04ee2654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AD082-F8A3-4F3A-A743-0E43A8E4A4D1}" type="datetimeFigureOut">
              <a:rPr lang="es-UY" smtClean="0"/>
              <a:t>19/5/2024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0D6C-E4E2-444E-A97F-830ABC55687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3346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s.coursera.org/lecture/democracia/7-6-los-metodos-cuasi-experimentales-TYck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svg"/><Relationship Id="rId7" Type="http://schemas.openxmlformats.org/officeDocument/2006/relationships/image" Target="../media/image1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svg"/><Relationship Id="rId7" Type="http://schemas.openxmlformats.org/officeDocument/2006/relationships/image" Target="../media/image1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svg"/><Relationship Id="rId7" Type="http://schemas.openxmlformats.org/officeDocument/2006/relationships/image" Target="../media/image1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colibri.udelar.edu.uy/jspui/handle/20.500.12008/18" TargetMode="External"/><Relationship Id="rId7" Type="http://schemas.openxmlformats.org/officeDocument/2006/relationships/hyperlink" Target="https://dialnet.unirioja.es/" TargetMode="External"/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ielo.org/es/" TargetMode="External"/><Relationship Id="rId5" Type="http://schemas.openxmlformats.org/officeDocument/2006/relationships/hyperlink" Target="http://www.colibri.udelar.edu.uy/" TargetMode="External"/><Relationship Id="rId4" Type="http://schemas.openxmlformats.org/officeDocument/2006/relationships/hyperlink" Target="https://foco.timbo.org.uy/home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6735728" y="9486900"/>
            <a:ext cx="11690760" cy="800100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45720" y="-11735"/>
            <a:ext cx="11323320" cy="1167481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134483" y="1552026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7" y="0"/>
                </a:lnTo>
                <a:lnTo>
                  <a:pt x="1737857" y="1583030"/>
                </a:lnTo>
                <a:lnTo>
                  <a:pt x="0" y="158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629188"/>
            <a:ext cx="3713137" cy="4248440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00200" y="2184875"/>
            <a:ext cx="12986054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573"/>
              </a:lnSpc>
            </a:pPr>
            <a:r>
              <a:rPr lang="es-UY" sz="15600" spc="412" dirty="0">
                <a:solidFill>
                  <a:srgbClr val="000000"/>
                </a:solidFill>
                <a:latin typeface="Krabuler"/>
              </a:rPr>
              <a:t>Metodología</a:t>
            </a:r>
            <a:endParaRPr lang="es-UY" sz="18761" spc="412" dirty="0">
              <a:solidFill>
                <a:srgbClr val="000000"/>
              </a:solidFill>
              <a:latin typeface="Krabul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887604" y="4958734"/>
            <a:ext cx="10612981" cy="2469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78"/>
              </a:lnSpc>
            </a:pPr>
            <a:r>
              <a:rPr lang="es-UY" sz="13800" spc="488" dirty="0">
                <a:solidFill>
                  <a:srgbClr val="000000"/>
                </a:solidFill>
                <a:latin typeface="Krabuler"/>
              </a:rPr>
              <a:t>Investigación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20924" y="4572597"/>
            <a:ext cx="2961643" cy="125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776"/>
              </a:lnSpc>
            </a:pPr>
            <a:r>
              <a:rPr lang="en-US" sz="9874" dirty="0">
                <a:solidFill>
                  <a:srgbClr val="000000"/>
                </a:solidFill>
                <a:latin typeface="Krabuler"/>
              </a:rPr>
              <a:t>de la</a:t>
            </a:r>
          </a:p>
        </p:txBody>
      </p:sp>
      <p:sp>
        <p:nvSpPr>
          <p:cNvPr id="9" name="Freeform 9"/>
          <p:cNvSpPr/>
          <p:nvPr/>
        </p:nvSpPr>
        <p:spPr>
          <a:xfrm rot="-9379677" flipV="1">
            <a:off x="13866273" y="1632661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568932">
            <a:off x="16864963" y="7580188"/>
            <a:ext cx="1316561" cy="1887543"/>
          </a:xfrm>
          <a:custGeom>
            <a:avLst/>
            <a:gdLst/>
            <a:ahLst/>
            <a:cxnLst/>
            <a:rect l="l" t="t" r="r" b="b"/>
            <a:pathLst>
              <a:path w="1316561" h="1887543">
                <a:moveTo>
                  <a:pt x="0" y="0"/>
                </a:moveTo>
                <a:lnTo>
                  <a:pt x="1316561" y="0"/>
                </a:lnTo>
                <a:lnTo>
                  <a:pt x="1316561" y="1887542"/>
                </a:lnTo>
                <a:lnTo>
                  <a:pt x="0" y="1887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Google Shape;258;p23">
            <a:extLst>
              <a:ext uri="{FF2B5EF4-FFF2-40B4-BE49-F238E27FC236}">
                <a16:creationId xmlns:a16="http://schemas.microsoft.com/office/drawing/2014/main" id="{4D91A962-21DC-470C-9A9B-37D0784E548B}"/>
              </a:ext>
            </a:extLst>
          </p:cNvPr>
          <p:cNvSpPr/>
          <p:nvPr/>
        </p:nvSpPr>
        <p:spPr>
          <a:xfrm rot="864908">
            <a:off x="16424412" y="5859861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4 Imagen">
            <a:extLst>
              <a:ext uri="{FF2B5EF4-FFF2-40B4-BE49-F238E27FC236}">
                <a16:creationId xmlns:a16="http://schemas.microsoft.com/office/drawing/2014/main" id="{73F8B159-93CA-4D58-9667-C729352BFC13}"/>
              </a:ext>
            </a:extLst>
          </p:cNvPr>
          <p:cNvPicPr/>
          <p:nvPr/>
        </p:nvPicPr>
        <p:blipFill rotWithShape="1">
          <a:blip r:embed="rId12"/>
          <a:srcRect l="22634" t="39407" r="58196" b="49549"/>
          <a:stretch/>
        </p:blipFill>
        <p:spPr bwMode="auto">
          <a:xfrm>
            <a:off x="11316188" y="23884"/>
            <a:ext cx="2080260" cy="840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 descr="https://lh6.googleusercontent.com/Gj9lfrXZfkFRgsmla3D5vTPGFrTlc4tx0l6c65PIFDJVg1j9lzC3UXjIBoPVgm0ufWLvc_Zo90aVIp6Pg4E7nqNqih_3HLa943v9CdI1-RuZPSzp3x7J5JJ01icband5Q2P8J0P2ofg">
            <a:extLst>
              <a:ext uri="{FF2B5EF4-FFF2-40B4-BE49-F238E27FC236}">
                <a16:creationId xmlns:a16="http://schemas.microsoft.com/office/drawing/2014/main" id="{929EFE4F-D466-4D6D-8852-25977828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6448" y="11772"/>
            <a:ext cx="1778917" cy="85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3 Imagen">
            <a:extLst>
              <a:ext uri="{FF2B5EF4-FFF2-40B4-BE49-F238E27FC236}">
                <a16:creationId xmlns:a16="http://schemas.microsoft.com/office/drawing/2014/main" id="{82853CD3-D1D3-49CB-A8BB-4D6B3A00C860}"/>
              </a:ext>
            </a:extLst>
          </p:cNvPr>
          <p:cNvPicPr/>
          <p:nvPr/>
        </p:nvPicPr>
        <p:blipFill rotWithShape="1">
          <a:blip r:embed="rId12"/>
          <a:srcRect l="55090" t="37338" r="36562" b="49764"/>
          <a:stretch/>
        </p:blipFill>
        <p:spPr bwMode="auto">
          <a:xfrm>
            <a:off x="15152836" y="23884"/>
            <a:ext cx="1153964" cy="840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B91F1AFC-9152-42AB-9774-78A87E9AD722}"/>
              </a:ext>
            </a:extLst>
          </p:cNvPr>
          <p:cNvSpPr txBox="1"/>
          <p:nvPr/>
        </p:nvSpPr>
        <p:spPr>
          <a:xfrm>
            <a:off x="10423327" y="8358238"/>
            <a:ext cx="10612981" cy="619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631"/>
              </a:lnSpc>
            </a:pPr>
            <a:r>
              <a:rPr lang="es-UY" sz="2400" b="1" spc="-39" dirty="0">
                <a:solidFill>
                  <a:srgbClr val="000000"/>
                </a:solidFill>
                <a:latin typeface="Handy Casual Bold"/>
              </a:rPr>
              <a:t>Docente de práctico: </a:t>
            </a:r>
            <a:r>
              <a:rPr lang="es-UY" sz="2400" spc="-39" dirty="0">
                <a:solidFill>
                  <a:srgbClr val="000000"/>
                </a:solidFill>
                <a:latin typeface="Handy Casual Bold"/>
              </a:rPr>
              <a:t>Lucia Morales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4C1CFE-1AC6-4094-AB76-C01A4E31E799}"/>
              </a:ext>
            </a:extLst>
          </p:cNvPr>
          <p:cNvSpPr txBox="1"/>
          <p:nvPr/>
        </p:nvSpPr>
        <p:spPr>
          <a:xfrm>
            <a:off x="4648200" y="80391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/>
              <a:t>Práctico 7 – martes 21 de mayo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BD024A-1F90-427B-915A-E89F4BB78391}"/>
              </a:ext>
            </a:extLst>
          </p:cNvPr>
          <p:cNvSpPr txBox="1"/>
          <p:nvPr/>
        </p:nvSpPr>
        <p:spPr>
          <a:xfrm>
            <a:off x="1981200" y="4191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400" b="1" dirty="0">
                <a:solidFill>
                  <a:srgbClr val="A422A4"/>
                </a:solidFill>
              </a:rPr>
              <a:t>2) Validez externa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800A22-6964-4CF0-AC8D-5386CC144CC4}"/>
              </a:ext>
            </a:extLst>
          </p:cNvPr>
          <p:cNvSpPr txBox="1"/>
          <p:nvPr/>
        </p:nvSpPr>
        <p:spPr>
          <a:xfrm>
            <a:off x="1143000" y="2095500"/>
            <a:ext cx="1371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Implica la posibilidad de </a:t>
            </a:r>
            <a:r>
              <a:rPr lang="es-MX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generalización</a:t>
            </a:r>
            <a:r>
              <a:rPr lang="es-MX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los resultados de una investigación a la población de estudio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MX" sz="3200" dirty="0"/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Refiere, por lo tanto, a la calidad de la inferencia (del proceso mediante el cual a través de limitadas observaciones podemos generar conocimiento sobre toda la realidad que nos interesa).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MX" sz="3200" dirty="0"/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 fuente de </a:t>
            </a:r>
            <a:r>
              <a:rPr lang="es-MX" sz="3200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error más frecuente es el sesgo en la selección de las unidades a observar, la </a:t>
            </a:r>
            <a:r>
              <a:rPr lang="es-MX" sz="3200" b="1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falta de representatividad </a:t>
            </a:r>
            <a:endParaRPr lang="es-UY" sz="3200" dirty="0">
              <a:highlight>
                <a:srgbClr val="C0C0C0"/>
              </a:highligh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DCE20E8-86B4-4E0F-8446-0E9067C64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1" t="44412" r="22781" b="24265"/>
          <a:stretch/>
        </p:blipFill>
        <p:spPr bwMode="auto">
          <a:xfrm>
            <a:off x="9872907" y="6960601"/>
            <a:ext cx="8415093" cy="332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98E233-9B33-40AF-9C48-69EA97C7A3B1}"/>
              </a:ext>
            </a:extLst>
          </p:cNvPr>
          <p:cNvSpPr txBox="1"/>
          <p:nvPr/>
        </p:nvSpPr>
        <p:spPr>
          <a:xfrm>
            <a:off x="15011400" y="63627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/>
              <a:t>Error de validez: </a:t>
            </a:r>
          </a:p>
        </p:txBody>
      </p:sp>
    </p:spTree>
    <p:extLst>
      <p:ext uri="{BB962C8B-B14F-4D97-AF65-F5344CB8AC3E}">
        <p14:creationId xmlns:p14="http://schemas.microsoft.com/office/powerpoint/2010/main" val="82521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BD024A-1F90-427B-915A-E89F4BB78391}"/>
              </a:ext>
            </a:extLst>
          </p:cNvPr>
          <p:cNvSpPr txBox="1"/>
          <p:nvPr/>
        </p:nvSpPr>
        <p:spPr>
          <a:xfrm>
            <a:off x="1981200" y="4191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400" b="1" dirty="0">
                <a:solidFill>
                  <a:srgbClr val="A422A4"/>
                </a:solidFill>
              </a:rPr>
              <a:t>3) Validez interna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98E233-9B33-40AF-9C48-69EA97C7A3B1}"/>
              </a:ext>
            </a:extLst>
          </p:cNvPr>
          <p:cNvSpPr txBox="1"/>
          <p:nvPr/>
        </p:nvSpPr>
        <p:spPr>
          <a:xfrm>
            <a:off x="15011400" y="63627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/>
              <a:t>Error de validez: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261E516-9F65-49EE-9BAB-168C4F59F75B}"/>
              </a:ext>
            </a:extLst>
          </p:cNvPr>
          <p:cNvSpPr txBox="1"/>
          <p:nvPr/>
        </p:nvSpPr>
        <p:spPr>
          <a:xfrm>
            <a:off x="1066800" y="1943100"/>
            <a:ext cx="12801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Hace referencia a la posibilidad de establecer relaciones de causalidad entre variables (independientes y dependientes).</a:t>
            </a:r>
          </a:p>
          <a:p>
            <a:pPr marL="0" indent="0">
              <a:buNone/>
            </a:pPr>
            <a:endParaRPr lang="es-MX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comprobación de este criterio de validez, por lo tanto, es prioritaria en los </a:t>
            </a:r>
            <a:r>
              <a:rPr lang="es-MX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diseños explicativos.</a:t>
            </a:r>
          </a:p>
          <a:p>
            <a:pPr marL="0" indent="0">
              <a:buNone/>
            </a:pPr>
            <a:endParaRPr lang="es-MX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 fuente de error más frecuente es la </a:t>
            </a:r>
            <a:r>
              <a:rPr lang="es-MX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falta de control de terceras variables </a:t>
            </a:r>
            <a:r>
              <a:rPr lang="es-MX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 pudieran estar confundiendo el efecto encontrado de la variable independiente de interés sobre la variable dependiente de estudio</a:t>
            </a:r>
            <a:endParaRPr lang="es-UY" sz="3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7BD293-49BD-4BA1-93EA-B93EA2410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6" t="43235" r="23599" b="29688"/>
          <a:stretch/>
        </p:blipFill>
        <p:spPr bwMode="auto">
          <a:xfrm>
            <a:off x="8621772" y="6824365"/>
            <a:ext cx="9666228" cy="346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59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152505">
            <a:off x="28182" y="69412"/>
            <a:ext cx="5399557" cy="2765332"/>
          </a:xfrm>
          <a:custGeom>
            <a:avLst/>
            <a:gdLst/>
            <a:ahLst/>
            <a:cxnLst/>
            <a:rect l="l" t="t" r="r" b="b"/>
            <a:pathLst>
              <a:path w="4116756" h="8147179">
                <a:moveTo>
                  <a:pt x="0" y="0"/>
                </a:moveTo>
                <a:lnTo>
                  <a:pt x="4116756" y="0"/>
                </a:lnTo>
                <a:lnTo>
                  <a:pt x="4116756" y="8147179"/>
                </a:lnTo>
                <a:lnTo>
                  <a:pt x="0" y="8147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0722"/>
            </a:stretch>
          </a:blipFill>
        </p:spPr>
        <p:txBody>
          <a:bodyPr/>
          <a:lstStyle/>
          <a:p>
            <a:endParaRPr lang="es-UY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09DAD26-705D-4A3A-965B-001D87790297}"/>
              </a:ext>
            </a:extLst>
          </p:cNvPr>
          <p:cNvSpPr txBox="1"/>
          <p:nvPr/>
        </p:nvSpPr>
        <p:spPr>
          <a:xfrm>
            <a:off x="152400" y="5715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4800" b="1" dirty="0"/>
              <a:t>Tipos de Diseños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6B870D-38E9-450A-8BF4-63E1DAEFC35C}"/>
              </a:ext>
            </a:extLst>
          </p:cNvPr>
          <p:cNvSpPr txBox="1"/>
          <p:nvPr/>
        </p:nvSpPr>
        <p:spPr>
          <a:xfrm>
            <a:off x="1371600" y="3314700"/>
            <a:ext cx="16154400" cy="5307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rgbClr val="000000"/>
                </a:solidFill>
                <a:highlight>
                  <a:srgbClr val="C0C0C0"/>
                </a:highlight>
              </a:rPr>
              <a:t>Según sus objetivos: </a:t>
            </a:r>
            <a:r>
              <a:rPr lang="es-MX" sz="3200" dirty="0">
                <a:solidFill>
                  <a:srgbClr val="000000"/>
                </a:solidFill>
                <a:highlight>
                  <a:srgbClr val="C0C0C0"/>
                </a:highlight>
              </a:rPr>
              <a:t>exploratorios, descriptivos, explicativos, evaluativos, predictivos</a:t>
            </a:r>
            <a:r>
              <a:rPr lang="es-MX" sz="3200" dirty="0">
                <a:solidFill>
                  <a:srgbClr val="000000"/>
                </a:solidFill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rgbClr val="000000"/>
                </a:solidFill>
                <a:highlight>
                  <a:srgbClr val="C0C0C0"/>
                </a:highlight>
              </a:rPr>
              <a:t>Según el grado de manipulación de las variables</a:t>
            </a:r>
            <a:r>
              <a:rPr lang="es-MX" sz="3200" dirty="0">
                <a:solidFill>
                  <a:srgbClr val="000000"/>
                </a:solidFill>
                <a:highlight>
                  <a:srgbClr val="C0C0C0"/>
                </a:highlight>
              </a:rPr>
              <a:t>: experimentales, cuasi experimentales, no experimentales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rgbClr val="000000"/>
                </a:solidFill>
              </a:rPr>
              <a:t>Según el tipo de dato que se genere: </a:t>
            </a:r>
            <a:r>
              <a:rPr lang="es-MX" sz="3200" dirty="0">
                <a:solidFill>
                  <a:srgbClr val="000000"/>
                </a:solidFill>
              </a:rPr>
              <a:t>cuantitativos, cualitativos o mixtos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3200" b="1" dirty="0">
                <a:solidFill>
                  <a:srgbClr val="000000"/>
                </a:solidFill>
              </a:rPr>
              <a:t>Según el rol de la variable tiempo</a:t>
            </a:r>
            <a:r>
              <a:rPr lang="es-MX" sz="3200" dirty="0">
                <a:solidFill>
                  <a:srgbClr val="000000"/>
                </a:solidFill>
              </a:rPr>
              <a:t>: longitudinales o transeccionales</a:t>
            </a:r>
            <a:br>
              <a:rPr lang="es-MX" sz="1100" dirty="0">
                <a:solidFill>
                  <a:srgbClr val="000000"/>
                </a:solidFill>
              </a:rPr>
            </a:br>
            <a:endParaRPr lang="es-MX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5ED4DC4-3F93-407D-B142-8AAE6766171B}"/>
              </a:ext>
            </a:extLst>
          </p:cNvPr>
          <p:cNvSpPr txBox="1"/>
          <p:nvPr/>
        </p:nvSpPr>
        <p:spPr>
          <a:xfrm>
            <a:off x="1600200" y="2476500"/>
            <a:ext cx="145542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MX" sz="4400" b="1" i="0" u="none" strike="noStrike" cap="none" dirty="0">
                <a:solidFill>
                  <a:srgbClr val="A422A4"/>
                </a:solidFill>
                <a:latin typeface="Arial"/>
                <a:ea typeface="Arial"/>
                <a:cs typeface="Arial"/>
                <a:sym typeface="Arial"/>
              </a:rPr>
              <a:t>Experimental:</a:t>
            </a:r>
            <a:r>
              <a:rPr lang="es-MX" sz="4000" b="0" i="0" u="none" strike="noStrike" cap="none" dirty="0">
                <a:solidFill>
                  <a:srgbClr val="A422A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s-MX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total de las variables </a:t>
            </a:r>
            <a:endParaRPr lang="es-MX" sz="4000"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lang="es-MX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lang="es-MX" sz="4000" b="0" i="0" u="none" strike="noStrike" cap="none" dirty="0">
              <a:solidFill>
                <a:srgbClr val="A422A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MX" sz="4400" b="1" i="0" u="none" strike="noStrike" cap="none" dirty="0">
                <a:solidFill>
                  <a:srgbClr val="A422A4"/>
                </a:solidFill>
                <a:latin typeface="Arial"/>
                <a:ea typeface="Arial"/>
                <a:cs typeface="Arial"/>
                <a:sym typeface="Arial"/>
              </a:rPr>
              <a:t>Cuasi experimental:  </a:t>
            </a:r>
            <a:r>
              <a:rPr lang="es-MX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cierto grado de control sobre las variables</a:t>
            </a:r>
            <a:endParaRPr lang="es-MX" sz="4000"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lang="es-MX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lang="es-MX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MX" sz="4400" b="1" i="0" u="none" strike="noStrike" cap="none" dirty="0">
                <a:solidFill>
                  <a:srgbClr val="A422A4"/>
                </a:solidFill>
                <a:latin typeface="Arial"/>
                <a:ea typeface="Arial"/>
                <a:cs typeface="Arial"/>
                <a:sym typeface="Arial"/>
              </a:rPr>
              <a:t>No experimenta</a:t>
            </a:r>
            <a:r>
              <a:rPr lang="es-MX" sz="4000" b="1" i="0" u="none" strike="noStrike" cap="none" dirty="0">
                <a:solidFill>
                  <a:srgbClr val="A422A4"/>
                </a:solidFill>
                <a:latin typeface="Arial"/>
                <a:ea typeface="Arial"/>
                <a:cs typeface="Arial"/>
                <a:sym typeface="Arial"/>
              </a:rPr>
              <a:t>l: </a:t>
            </a:r>
            <a:r>
              <a:rPr lang="es-MX" sz="40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Ausencia de control  sobre variables</a:t>
            </a:r>
            <a:endParaRPr lang="es-MX" sz="4000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10CD84-0C5A-49E3-953B-C939306281B9}"/>
              </a:ext>
            </a:extLst>
          </p:cNvPr>
          <p:cNvSpPr txBox="1"/>
          <p:nvPr/>
        </p:nvSpPr>
        <p:spPr>
          <a:xfrm>
            <a:off x="3924300" y="800100"/>
            <a:ext cx="990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u="sng" dirty="0">
                <a:solidFill>
                  <a:srgbClr val="A422A4"/>
                </a:solidFill>
              </a:rPr>
              <a:t>Según el grado de manipulación de las variables</a:t>
            </a:r>
            <a:endParaRPr lang="es-UY" sz="3600" u="sng" dirty="0">
              <a:solidFill>
                <a:srgbClr val="A422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12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7CE614A-ECC2-4238-83D5-5EC6E9808C64}"/>
              </a:ext>
            </a:extLst>
          </p:cNvPr>
          <p:cNvSpPr txBox="1"/>
          <p:nvPr/>
        </p:nvSpPr>
        <p:spPr>
          <a:xfrm>
            <a:off x="2438400" y="1333500"/>
            <a:ext cx="1280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000" b="1" dirty="0">
                <a:solidFill>
                  <a:schemeClr val="accent2"/>
                </a:solidFill>
              </a:rPr>
              <a:t>Diseños Experimentales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BDD8E6-2ADC-4BD7-A9E4-24DECB456F27}"/>
              </a:ext>
            </a:extLst>
          </p:cNvPr>
          <p:cNvSpPr txBox="1"/>
          <p:nvPr/>
        </p:nvSpPr>
        <p:spPr>
          <a:xfrm>
            <a:off x="2057400" y="2705100"/>
            <a:ext cx="14782800" cy="2608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diseños experimentales </a:t>
            </a:r>
            <a:r>
              <a:rPr lang="es-MX" sz="2800" b="1" i="0" u="none" strike="noStrike" cap="none" dirty="0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manipulan intencionalmente una o más variables independientes,</a:t>
            </a:r>
            <a:r>
              <a:rPr lang="es-MX" sz="2800" b="0" i="0" u="none" strike="noStrike" cap="none" dirty="0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 para analizar las consecuencias que la manipulación tiene </a:t>
            </a:r>
            <a:r>
              <a:rPr lang="es-MX" sz="2800" b="1" i="0" u="none" strike="noStrike" cap="none" dirty="0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sobre una o más variables dependientes</a:t>
            </a:r>
            <a:r>
              <a:rPr lang="es-MX" sz="2800" b="0" i="0" u="none" strike="noStrike" cap="none" dirty="0">
                <a:solidFill>
                  <a:srgbClr val="000000"/>
                </a:solidFill>
                <a:highlight>
                  <a:srgbClr val="C0C0C0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MX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dentro de una situación de control para el investigador (Hernández Sampieri, Fernández Collado y Baptista Lucio, 2014:129).</a:t>
            </a:r>
            <a:endParaRPr lang="es-MX" sz="2800" dirty="0"/>
          </a:p>
        </p:txBody>
      </p:sp>
      <p:pic>
        <p:nvPicPr>
          <p:cNvPr id="8" name="Google Shape;141;p7">
            <a:extLst>
              <a:ext uri="{FF2B5EF4-FFF2-40B4-BE49-F238E27FC236}">
                <a16:creationId xmlns:a16="http://schemas.microsoft.com/office/drawing/2014/main" id="{94682094-8E11-424C-B531-8C55F7052E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6865" t="54104" r="40369" b="30411"/>
          <a:stretch/>
        </p:blipFill>
        <p:spPr>
          <a:xfrm>
            <a:off x="6134100" y="5669123"/>
            <a:ext cx="6629400" cy="15358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8EDD00-CFD2-4A87-BBAC-101D54D0EE80}"/>
              </a:ext>
            </a:extLst>
          </p:cNvPr>
          <p:cNvSpPr txBox="1"/>
          <p:nvPr/>
        </p:nvSpPr>
        <p:spPr>
          <a:xfrm>
            <a:off x="2087880" y="7886700"/>
            <a:ext cx="154381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3200" dirty="0">
              <a:solidFill>
                <a:schemeClr val="tx1"/>
              </a:solidFill>
            </a:endParaRPr>
          </a:p>
          <a:p>
            <a:r>
              <a:rPr lang="es-MX" sz="2400" dirty="0" err="1">
                <a:solidFill>
                  <a:schemeClr val="tx1"/>
                </a:solidFill>
              </a:rPr>
              <a:t>Ej</a:t>
            </a:r>
            <a:r>
              <a:rPr lang="es-MX" sz="2400" dirty="0">
                <a:solidFill>
                  <a:schemeClr val="tx1"/>
                </a:solidFill>
              </a:rPr>
              <a:t>: Si se tratara de experimentar con un medicamento, el grupo experimental </a:t>
            </a:r>
            <a:r>
              <a:rPr lang="es-MX" sz="2400" dirty="0">
                <a:solidFill>
                  <a:srgbClr val="FF0000"/>
                </a:solidFill>
              </a:rPr>
              <a:t>consumiría el medicamento</a:t>
            </a:r>
          </a:p>
          <a:p>
            <a:r>
              <a:rPr lang="es-MX" sz="2400" dirty="0">
                <a:solidFill>
                  <a:schemeClr val="tx1"/>
                </a:solidFill>
              </a:rPr>
              <a:t> </a:t>
            </a:r>
            <a:r>
              <a:rPr lang="es-MX" sz="2400" dirty="0">
                <a:solidFill>
                  <a:srgbClr val="FF0000"/>
                </a:solidFill>
              </a:rPr>
              <a:t>Efecto:  supuesto efecto del medicamente</a:t>
            </a:r>
            <a:endParaRPr lang="es-UY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88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4;p9">
            <a:extLst>
              <a:ext uri="{FF2B5EF4-FFF2-40B4-BE49-F238E27FC236}">
                <a16:creationId xmlns:a16="http://schemas.microsoft.com/office/drawing/2014/main" id="{67DEDE98-D32C-46E2-BD51-19FBFF8951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0" y="723900"/>
            <a:ext cx="15925800" cy="861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56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6D4777-6389-410B-8C76-012B60B4CC01}"/>
              </a:ext>
            </a:extLst>
          </p:cNvPr>
          <p:cNvSpPr txBox="1"/>
          <p:nvPr/>
        </p:nvSpPr>
        <p:spPr>
          <a:xfrm>
            <a:off x="2667000" y="2857500"/>
            <a:ext cx="15316200" cy="332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 experimental: recibe el tratamiento (variable independiente)</a:t>
            </a:r>
            <a:endParaRPr lang="es-MX" sz="36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 de control: no recibe el tratamiento </a:t>
            </a:r>
            <a:endParaRPr lang="es-MX" sz="36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Ambos grupos realizan las mismas actividades.</a:t>
            </a:r>
            <a:endParaRPr lang="es-MX" sz="36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Ambos se someten a la medición</a:t>
            </a:r>
            <a:endParaRPr lang="es-MX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48B8B-8CCA-4D9C-9416-5B364A425E5F}"/>
              </a:ext>
            </a:extLst>
          </p:cNvPr>
          <p:cNvSpPr txBox="1"/>
          <p:nvPr/>
        </p:nvSpPr>
        <p:spPr>
          <a:xfrm>
            <a:off x="5638800" y="171450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A422A4"/>
                </a:solidFill>
              </a:rPr>
              <a:t>Manipulación y medición </a:t>
            </a:r>
            <a:endParaRPr lang="es-UY" sz="4000" dirty="0">
              <a:solidFill>
                <a:srgbClr val="A422A4"/>
              </a:solidFill>
            </a:endParaRPr>
          </a:p>
        </p:txBody>
      </p:sp>
      <p:pic>
        <p:nvPicPr>
          <p:cNvPr id="3074" name="Picture 2" descr="dividir a las personas en dos grupos concepto isométrico. experimento social  con división en poblaciones de investigación a y b. 11913174 Vector en  Vecteezy">
            <a:extLst>
              <a:ext uri="{FF2B5EF4-FFF2-40B4-BE49-F238E27FC236}">
                <a16:creationId xmlns:a16="http://schemas.microsoft.com/office/drawing/2014/main" id="{FADB5401-986B-456B-8213-3E0F0801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268" y="5981700"/>
            <a:ext cx="3929063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9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0;p13" descr="https://lh4.googleusercontent.com/PGaCGCXpCRSMmDi41sp31309T0tobmlki1iMNCPPJ955Ci0tsJwp28sGa6BX3QyIVDRSzltmC0RImdgzRFUWa9zyCNqpnFApAEr2BYpxwZPsKG5FqwLI5jgvTGGarDyXAFRf2Vw">
            <a:extLst>
              <a:ext uri="{FF2B5EF4-FFF2-40B4-BE49-F238E27FC236}">
                <a16:creationId xmlns:a16="http://schemas.microsoft.com/office/drawing/2014/main" id="{9DD6B669-2963-4DCA-A21B-8E20583F8E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77" t="474" r="-876" b="4075"/>
          <a:stretch/>
        </p:blipFill>
        <p:spPr>
          <a:xfrm>
            <a:off x="210473" y="952500"/>
            <a:ext cx="17867053" cy="9162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A4206CF-59A4-4691-B208-0EA671829688}"/>
              </a:ext>
            </a:extLst>
          </p:cNvPr>
          <p:cNvSpPr txBox="1"/>
          <p:nvPr/>
        </p:nvSpPr>
        <p:spPr>
          <a:xfrm>
            <a:off x="4495800" y="171525"/>
            <a:ext cx="982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Ejemplo: Alimentación y rendimiento académico escolar</a:t>
            </a:r>
            <a:endParaRPr lang="es-MX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2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0A94F3-F07D-4AF0-A008-A075B8C3915F}"/>
              </a:ext>
            </a:extLst>
          </p:cNvPr>
          <p:cNvSpPr txBox="1"/>
          <p:nvPr/>
        </p:nvSpPr>
        <p:spPr>
          <a:xfrm>
            <a:off x="4876800" y="80010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b="1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Diseños cuasiexperimentales</a:t>
            </a:r>
            <a:endParaRPr lang="es-ES" sz="4400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B0A05B-A7DE-41A0-A647-5115BFF4CE1F}"/>
              </a:ext>
            </a:extLst>
          </p:cNvPr>
          <p:cNvSpPr txBox="1"/>
          <p:nvPr/>
        </p:nvSpPr>
        <p:spPr>
          <a:xfrm>
            <a:off x="1295400" y="1714500"/>
            <a:ext cx="15011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82952"/>
              <a:buFont typeface="Nunito"/>
              <a:buNone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diseños cuasiexperimentales también manipulan deliberadamente, al menos, una variable independiente para observar su efecto sobre una o más variables dependientes</a:t>
            </a:r>
            <a:endParaRPr lang="es-MX" sz="28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82952"/>
              <a:buFont typeface="Nunito"/>
              <a:buNone/>
            </a:pPr>
            <a:endParaRPr lang="es-MX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82952"/>
              <a:buFont typeface="Nunito"/>
              <a:buNone/>
            </a:pPr>
            <a:r>
              <a:rPr lang="es-MX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los diseños cuasiexperimentales, </a:t>
            </a:r>
            <a:r>
              <a:rPr lang="es-MX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sujetos no se asignan al azar a los grupos ni se emparejan, sino que dichos grupos ya están conformados antes del experimento</a:t>
            </a:r>
            <a:r>
              <a:rPr lang="es-MX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son grupos intactos (la razón por la que surgen y la manera como se integraron es independiente o aparte del experimento). </a:t>
            </a:r>
            <a:endParaRPr lang="es-MX" sz="28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69884"/>
              <a:buFont typeface="Nunito"/>
              <a:buNone/>
            </a:pPr>
            <a:endParaRPr lang="es-MX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0;p14">
            <a:extLst>
              <a:ext uri="{FF2B5EF4-FFF2-40B4-BE49-F238E27FC236}">
                <a16:creationId xmlns:a16="http://schemas.microsoft.com/office/drawing/2014/main" id="{65D3E294-E8C1-42B8-A268-B23EEF4EC8E6}"/>
              </a:ext>
            </a:extLst>
          </p:cNvPr>
          <p:cNvSpPr txBox="1"/>
          <p:nvPr/>
        </p:nvSpPr>
        <p:spPr>
          <a:xfrm>
            <a:off x="7010400" y="7353300"/>
            <a:ext cx="10668000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1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 ejemplo: si fueran tres grupos escolares de segundo año de Escuela formados con anterioridad a la realización del experimento, y cada uno de ellos constituye un grupo experimental.  </a:t>
            </a:r>
            <a:endParaRPr sz="3600" dirty="0">
              <a:solidFill>
                <a:schemeClr val="accent2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1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2do año A (25 estudiantes) - G1</a:t>
            </a:r>
            <a:endParaRPr sz="3600" dirty="0">
              <a:solidFill>
                <a:schemeClr val="accent2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1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2do año B (32 estudiantes) - G2</a:t>
            </a:r>
            <a:endParaRPr sz="3600" dirty="0">
              <a:solidFill>
                <a:schemeClr val="accent2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1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2do año C  (35 estudiantes) -   GC – (control</a:t>
            </a:r>
            <a:r>
              <a:rPr lang="es-ES" sz="4000" b="0" i="1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0691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6FA5C6-FE51-4A5B-B214-D7D9B71B1AEE}"/>
              </a:ext>
            </a:extLst>
          </p:cNvPr>
          <p:cNvSpPr txBox="1"/>
          <p:nvPr/>
        </p:nvSpPr>
        <p:spPr>
          <a:xfrm>
            <a:off x="3962400" y="6819900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https://es.coursera.org/lecture/democracia/7-6-los-metodos-cuasi-experimentales-TYcke</a:t>
            </a:r>
            <a:r>
              <a:rPr lang="es-ES" sz="1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s-E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98;p15">
            <a:extLst>
              <a:ext uri="{FF2B5EF4-FFF2-40B4-BE49-F238E27FC236}">
                <a16:creationId xmlns:a16="http://schemas.microsoft.com/office/drawing/2014/main" id="{40A89EF9-513E-41F1-9FDD-4B8388C57C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100" t="24801" r="29525" b="22000"/>
          <a:stretch/>
        </p:blipFill>
        <p:spPr>
          <a:xfrm>
            <a:off x="5562600" y="2247900"/>
            <a:ext cx="5715000" cy="41793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397B9A6-7F3C-48DC-AAFE-9800BF096986}"/>
              </a:ext>
            </a:extLst>
          </p:cNvPr>
          <p:cNvSpPr txBox="1"/>
          <p:nvPr/>
        </p:nvSpPr>
        <p:spPr>
          <a:xfrm>
            <a:off x="5334000" y="1466791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 de cuasiexperimentos: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64283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435657" flipV="1">
            <a:off x="16733671" y="8306359"/>
            <a:ext cx="1337804" cy="1712466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77F79E-E263-43CE-A2A0-9B276DC15C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83" t="31482" r="15000" b="21111"/>
          <a:stretch/>
        </p:blipFill>
        <p:spPr>
          <a:xfrm>
            <a:off x="1752600" y="1234000"/>
            <a:ext cx="14782800" cy="7819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9;p16">
            <a:extLst>
              <a:ext uri="{FF2B5EF4-FFF2-40B4-BE49-F238E27FC236}">
                <a16:creationId xmlns:a16="http://schemas.microsoft.com/office/drawing/2014/main" id="{35AC77A1-C3BF-4442-B50F-0B4BCA238E46}"/>
              </a:ext>
            </a:extLst>
          </p:cNvPr>
          <p:cNvSpPr txBox="1"/>
          <p:nvPr/>
        </p:nvSpPr>
        <p:spPr>
          <a:xfrm>
            <a:off x="781050" y="2643547"/>
            <a:ext cx="544830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 que se realizan sin la manipulación deliberada de variables y en lo que sólo se observan los fenómenos en su ambiente natural para analizarlos </a:t>
            </a:r>
            <a:endParaRPr sz="40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(Hernández Sampieri, et al, 2014:152)</a:t>
            </a:r>
            <a:endParaRPr sz="4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D03EF3-9731-4FA0-9A37-119F48C67403}"/>
              </a:ext>
            </a:extLst>
          </p:cNvPr>
          <p:cNvSpPr txBox="1"/>
          <p:nvPr/>
        </p:nvSpPr>
        <p:spPr>
          <a:xfrm>
            <a:off x="3505200" y="419100"/>
            <a:ext cx="9144000" cy="169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matic SC"/>
              <a:buNone/>
            </a:pPr>
            <a:r>
              <a:rPr lang="es-MX" sz="7200" b="1" i="0" u="sng" strike="noStrike" cap="none" dirty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Diseños no experimentales</a:t>
            </a:r>
            <a:br>
              <a:rPr lang="es-MX" sz="8000" b="1" i="0" u="sng" strike="noStrike" cap="none" dirty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es-MX" sz="4400" b="1" i="0" u="sng" strike="noStrike" cap="none" dirty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rPr>
              <a:t>(según el rol de la variable “tiempo”)</a:t>
            </a:r>
            <a:endParaRPr lang="es-MX" sz="4400" u="sng" dirty="0">
              <a:solidFill>
                <a:schemeClr val="accent2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9034C6-689E-4ACE-92DA-4A4C11967E7F}"/>
              </a:ext>
            </a:extLst>
          </p:cNvPr>
          <p:cNvSpPr txBox="1"/>
          <p:nvPr/>
        </p:nvSpPr>
        <p:spPr>
          <a:xfrm>
            <a:off x="7429500" y="2628900"/>
            <a:ext cx="104394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Transeccional: </a:t>
            </a:r>
            <a:r>
              <a:rPr lang="es-MX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recolectan datos en un solo momento, en un tiempo único. Su propósito es describir variables y analizar su incidencia e interrelación en un momento dado- “tomar una fotografía”. </a:t>
            </a: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(Divididos en exploratorios, descriptivos y explicativos. Las Encuestas de Opinión Pública formarían parte de esta categoría). </a:t>
            </a:r>
            <a:endParaRPr lang="es-MX" sz="2000" dirty="0"/>
          </a:p>
          <a:p>
            <a:pPr marL="285750" marR="0" lvl="0" indent="-196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Longitudinal: </a:t>
            </a:r>
            <a:r>
              <a:rPr lang="es-MX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estudios que recaban datos en diferentes puntos del tiempo, para realizar inferencias acerca de la evolución del problema de investigación o fenómeno, sus causas y sus efectos.  </a:t>
            </a:r>
            <a:endParaRPr lang="es-MX"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05;p16">
            <a:extLst>
              <a:ext uri="{FF2B5EF4-FFF2-40B4-BE49-F238E27FC236}">
                <a16:creationId xmlns:a16="http://schemas.microsoft.com/office/drawing/2014/main" id="{8D0699C1-3A48-4586-BFD2-7659705432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3335" t="50000" r="24925" b="26539"/>
          <a:stretch/>
        </p:blipFill>
        <p:spPr>
          <a:xfrm>
            <a:off x="685800" y="7200900"/>
            <a:ext cx="119634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6;p16">
            <a:extLst>
              <a:ext uri="{FF2B5EF4-FFF2-40B4-BE49-F238E27FC236}">
                <a16:creationId xmlns:a16="http://schemas.microsoft.com/office/drawing/2014/main" id="{DF4F13DA-05B9-44C8-986F-F22F9AC4742E}"/>
              </a:ext>
            </a:extLst>
          </p:cNvPr>
          <p:cNvSpPr txBox="1"/>
          <p:nvPr/>
        </p:nvSpPr>
        <p:spPr>
          <a:xfrm>
            <a:off x="13022580" y="9639300"/>
            <a:ext cx="5181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Fuente: ( Hernández Sampieri, et al, 2014:153</a:t>
            </a:r>
            <a:r>
              <a:rPr lang="es-ES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862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80747" y="419100"/>
            <a:ext cx="10498909" cy="8957351"/>
            <a:chOff x="0" y="0"/>
            <a:chExt cx="14302208" cy="104316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1099380" y="661509"/>
            <a:ext cx="9006678" cy="9611454"/>
            <a:chOff x="2228099" y="2040433"/>
            <a:chExt cx="12630523" cy="13359207"/>
          </a:xfrm>
        </p:grpSpPr>
        <p:sp>
          <p:nvSpPr>
            <p:cNvPr id="14" name="Freeform 14"/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sp>
        <p:nvSpPr>
          <p:cNvPr id="20" name="TextBox 20"/>
          <p:cNvSpPr txBox="1"/>
          <p:nvPr/>
        </p:nvSpPr>
        <p:spPr>
          <a:xfrm rot="-724560">
            <a:off x="1331616" y="3175097"/>
            <a:ext cx="3890718" cy="56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1"/>
              </a:lnSpc>
            </a:pPr>
            <a:endParaRPr lang="en-US" sz="3799" dirty="0">
              <a:solidFill>
                <a:srgbClr val="000000"/>
              </a:solidFill>
              <a:latin typeface="Handy Casual Bold"/>
            </a:endParaRPr>
          </a:p>
        </p:txBody>
      </p:sp>
      <p:sp>
        <p:nvSpPr>
          <p:cNvPr id="22" name="Freeform 22"/>
          <p:cNvSpPr/>
          <p:nvPr/>
        </p:nvSpPr>
        <p:spPr>
          <a:xfrm rot="435657" flipV="1">
            <a:off x="3553808" y="6305338"/>
            <a:ext cx="2241639" cy="2513472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568932">
            <a:off x="16740370" y="164592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1E4333-4107-4C93-9E15-71FA9A13F6D4}"/>
              </a:ext>
            </a:extLst>
          </p:cNvPr>
          <p:cNvSpPr txBox="1"/>
          <p:nvPr/>
        </p:nvSpPr>
        <p:spPr>
          <a:xfrm>
            <a:off x="1400795" y="3793325"/>
            <a:ext cx="3848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5400" b="1" dirty="0"/>
              <a:t>Actividad en grupos</a:t>
            </a:r>
          </a:p>
        </p:txBody>
      </p:sp>
      <p:pic>
        <p:nvPicPr>
          <p:cNvPr id="1026" name="Picture 2" descr="Trabajo en equipo - Iconos gratis de personas">
            <a:extLst>
              <a:ext uri="{FF2B5EF4-FFF2-40B4-BE49-F238E27FC236}">
                <a16:creationId xmlns:a16="http://schemas.microsoft.com/office/drawing/2014/main" id="{7A8503B0-E959-4500-BC22-7049F38B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0" y="5682786"/>
            <a:ext cx="2313954" cy="23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6AAE1E-2354-4023-8745-7B0BB5C8B2F9}"/>
              </a:ext>
            </a:extLst>
          </p:cNvPr>
          <p:cNvSpPr txBox="1"/>
          <p:nvPr/>
        </p:nvSpPr>
        <p:spPr>
          <a:xfrm>
            <a:off x="6875809" y="773834"/>
            <a:ext cx="9666245" cy="581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AutoNum type="arabicParenR"/>
            </a:pPr>
            <a:r>
              <a:rPr lang="es-419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Explique estos 6 componentes del diseño de investigación con ejemplos</a:t>
            </a:r>
          </a:p>
          <a:p>
            <a:pPr marL="342900" indent="-342900">
              <a:lnSpc>
                <a:spcPct val="115000"/>
              </a:lnSpc>
              <a:buAutoNum type="arabicParenR"/>
            </a:pPr>
            <a:endParaRPr lang="es-419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AutoNum type="arabicParenR"/>
            </a:pPr>
            <a:endParaRPr lang="es-419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AutoNum type="arabicParenR"/>
            </a:pPr>
            <a:endParaRPr lang="es-419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AutoNum type="arabicParenR"/>
            </a:pPr>
            <a:endParaRPr lang="es-419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AutoNum type="arabicParenR"/>
            </a:pPr>
            <a:endParaRPr lang="es-419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s-419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2) Complete el cuadro con los tipos de diseño según el objetivo: descriptivo, explicativo, exploratorio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es-419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es-419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es-419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es-419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s-419" b="1" dirty="0"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s-419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¿Cuáles son los tres tipos de validez que describimos en el teórico pasado y qué tipo de errores trata de atender cada una? Complete el cuadro</a:t>
            </a:r>
            <a:endParaRPr lang="es-UY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1000"/>
              </a:spcAft>
            </a:pPr>
            <a:endParaRPr lang="es-UY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AutoNum type="arabicParenR"/>
            </a:pPr>
            <a:endParaRPr lang="es-UY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" name="image1.png">
            <a:extLst>
              <a:ext uri="{FF2B5EF4-FFF2-40B4-BE49-F238E27FC236}">
                <a16:creationId xmlns:a16="http://schemas.microsoft.com/office/drawing/2014/main" id="{91C831D4-7B7B-4D11-9DF0-5BFF5D161EB7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9623313" y="1121025"/>
            <a:ext cx="3587115" cy="1511935"/>
          </a:xfrm>
          <a:prstGeom prst="rect">
            <a:avLst/>
          </a:prstGeom>
          <a:ln/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01C1DB2-5DB9-446A-9FA8-64E15F9E3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93517"/>
              </p:ext>
            </p:extLst>
          </p:nvPr>
        </p:nvGraphicFramePr>
        <p:xfrm>
          <a:off x="9716658" y="3199009"/>
          <a:ext cx="3524250" cy="171100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935407689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267724599"/>
                    </a:ext>
                  </a:extLst>
                </a:gridCol>
              </a:tblGrid>
              <a:tr h="39370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s-419" sz="1200">
                          <a:effectLst/>
                        </a:rPr>
                        <a:t>Según el objetivo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s-419" sz="1200">
                          <a:effectLst/>
                        </a:rPr>
                        <a:t>¿Qué quiero hacer?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6115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s-419" sz="1200">
                          <a:effectLst/>
                        </a:rPr>
                        <a:t> 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s-419" sz="1200">
                          <a:effectLst/>
                        </a:rPr>
                        <a:t>Examinar un tema poco estudiado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6464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s-419" sz="1200">
                          <a:effectLst/>
                        </a:rPr>
                        <a:t> 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s-419" sz="1200">
                          <a:effectLst/>
                        </a:rPr>
                        <a:t>Especificar propiedades, características, rasgos, tendencias, etc.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9224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s-419" sz="1200">
                          <a:effectLst/>
                        </a:rPr>
                        <a:t> 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s-419" sz="1200" dirty="0">
                          <a:effectLst/>
                        </a:rPr>
                        <a:t>Establecer relaciones causales entre variables.</a:t>
                      </a:r>
                      <a:endParaRPr lang="es-UY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654889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DDBB445-6B35-4CA2-BC24-8804D4E93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789540"/>
              </p:ext>
            </p:extLst>
          </p:nvPr>
        </p:nvGraphicFramePr>
        <p:xfrm>
          <a:off x="8153400" y="5682786"/>
          <a:ext cx="7950810" cy="3543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5405">
                  <a:extLst>
                    <a:ext uri="{9D8B030D-6E8A-4147-A177-3AD203B41FA5}">
                      <a16:colId xmlns:a16="http://schemas.microsoft.com/office/drawing/2014/main" val="151096008"/>
                    </a:ext>
                  </a:extLst>
                </a:gridCol>
                <a:gridCol w="3975405">
                  <a:extLst>
                    <a:ext uri="{9D8B030D-6E8A-4147-A177-3AD203B41FA5}">
                      <a16:colId xmlns:a16="http://schemas.microsoft.com/office/drawing/2014/main" val="1302919321"/>
                    </a:ext>
                  </a:extLst>
                </a:gridCol>
              </a:tblGrid>
              <a:tr h="169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Tipo de validez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Error que pretende evitar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20371074"/>
                  </a:ext>
                </a:extLst>
              </a:tr>
              <a:tr h="489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Problema entre el plano empírico y el teórico. Incorrecta operacionalización del concepto que quiero observar. Incorrecta medición por inadecuación o por errores del instrumento.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31168910"/>
                  </a:ext>
                </a:extLst>
              </a:tr>
              <a:tr h="702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Externa</a:t>
                      </a:r>
                      <a:endParaRPr lang="es-UY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08987343"/>
                  </a:ext>
                </a:extLst>
              </a:tr>
              <a:tr h="702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>
                          <a:effectLst/>
                        </a:rPr>
                        <a:t> </a:t>
                      </a:r>
                      <a:endParaRPr lang="es-UY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419" sz="1100" dirty="0">
                          <a:effectLst/>
                        </a:rPr>
                        <a:t>Incorrecta atribución de relación de causalidad. No tomar en cuenta otras variables que pueden ser explicativas del fenómeno que quiero estudiar.</a:t>
                      </a:r>
                      <a:endParaRPr lang="es-UY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419888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80747" y="419100"/>
            <a:ext cx="10498909" cy="8957351"/>
            <a:chOff x="0" y="0"/>
            <a:chExt cx="14302208" cy="104316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1099380" y="661509"/>
            <a:ext cx="9006678" cy="9611454"/>
            <a:chOff x="2228099" y="2040433"/>
            <a:chExt cx="12630523" cy="13359207"/>
          </a:xfrm>
        </p:grpSpPr>
        <p:sp>
          <p:nvSpPr>
            <p:cNvPr id="14" name="Freeform 14"/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sp>
        <p:nvSpPr>
          <p:cNvPr id="20" name="TextBox 20"/>
          <p:cNvSpPr txBox="1"/>
          <p:nvPr/>
        </p:nvSpPr>
        <p:spPr>
          <a:xfrm rot="-724560">
            <a:off x="1331616" y="3175097"/>
            <a:ext cx="3890718" cy="56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1"/>
              </a:lnSpc>
            </a:pPr>
            <a:endParaRPr lang="en-US" sz="3799" dirty="0">
              <a:solidFill>
                <a:srgbClr val="000000"/>
              </a:solidFill>
              <a:latin typeface="Handy Casual Bold"/>
            </a:endParaRPr>
          </a:p>
        </p:txBody>
      </p:sp>
      <p:sp>
        <p:nvSpPr>
          <p:cNvPr id="22" name="Freeform 22"/>
          <p:cNvSpPr/>
          <p:nvPr/>
        </p:nvSpPr>
        <p:spPr>
          <a:xfrm rot="435657" flipV="1">
            <a:off x="3553808" y="6305338"/>
            <a:ext cx="2241639" cy="2513472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568932">
            <a:off x="16740370" y="164592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1E4333-4107-4C93-9E15-71FA9A13F6D4}"/>
              </a:ext>
            </a:extLst>
          </p:cNvPr>
          <p:cNvSpPr txBox="1"/>
          <p:nvPr/>
        </p:nvSpPr>
        <p:spPr>
          <a:xfrm>
            <a:off x="1400795" y="3793325"/>
            <a:ext cx="3848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5400" b="1" dirty="0"/>
              <a:t>Actividad en grupos</a:t>
            </a:r>
          </a:p>
        </p:txBody>
      </p:sp>
      <p:pic>
        <p:nvPicPr>
          <p:cNvPr id="1026" name="Picture 2" descr="Trabajo en equipo - Iconos gratis de personas">
            <a:extLst>
              <a:ext uri="{FF2B5EF4-FFF2-40B4-BE49-F238E27FC236}">
                <a16:creationId xmlns:a16="http://schemas.microsoft.com/office/drawing/2014/main" id="{7A8503B0-E959-4500-BC22-7049F38B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0" y="5682786"/>
            <a:ext cx="2313954" cy="23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C46EAA7-5C0C-41B6-8FC9-2120EDF5D0B8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t="33926" r="20060" b="15703"/>
          <a:stretch/>
        </p:blipFill>
        <p:spPr>
          <a:xfrm>
            <a:off x="7202045" y="1333500"/>
            <a:ext cx="9646495" cy="65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4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60088" y="1682421"/>
            <a:ext cx="10498909" cy="7657600"/>
            <a:chOff x="0" y="0"/>
            <a:chExt cx="14302208" cy="1043161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-1099380" y="661509"/>
            <a:ext cx="9006678" cy="9611454"/>
            <a:chOff x="2228099" y="2040433"/>
            <a:chExt cx="12630523" cy="13359207"/>
          </a:xfrm>
        </p:grpSpPr>
        <p:sp>
          <p:nvSpPr>
            <p:cNvPr id="14" name="Freeform 14"/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5" name="Group 15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sp>
        <p:nvSpPr>
          <p:cNvPr id="20" name="TextBox 20"/>
          <p:cNvSpPr txBox="1"/>
          <p:nvPr/>
        </p:nvSpPr>
        <p:spPr>
          <a:xfrm rot="-724560">
            <a:off x="1331616" y="3175097"/>
            <a:ext cx="3890718" cy="56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1"/>
              </a:lnSpc>
            </a:pPr>
            <a:endParaRPr lang="en-US" sz="3799" dirty="0">
              <a:solidFill>
                <a:srgbClr val="000000"/>
              </a:solidFill>
              <a:latin typeface="Handy Casual Bold"/>
            </a:endParaRPr>
          </a:p>
        </p:txBody>
      </p:sp>
      <p:sp>
        <p:nvSpPr>
          <p:cNvPr id="22" name="Freeform 22"/>
          <p:cNvSpPr/>
          <p:nvPr/>
        </p:nvSpPr>
        <p:spPr>
          <a:xfrm rot="435657" flipV="1">
            <a:off x="3553808" y="6305338"/>
            <a:ext cx="2241639" cy="2513472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568932">
            <a:off x="16740370" y="164592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1E4333-4107-4C93-9E15-71FA9A13F6D4}"/>
              </a:ext>
            </a:extLst>
          </p:cNvPr>
          <p:cNvSpPr txBox="1"/>
          <p:nvPr/>
        </p:nvSpPr>
        <p:spPr>
          <a:xfrm>
            <a:off x="1400795" y="3793325"/>
            <a:ext cx="3848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5400" b="1" dirty="0"/>
              <a:t>Actividad en grupos</a:t>
            </a:r>
          </a:p>
        </p:txBody>
      </p:sp>
      <p:pic>
        <p:nvPicPr>
          <p:cNvPr id="1026" name="Picture 2" descr="Trabajo en equipo - Iconos gratis de personas">
            <a:extLst>
              <a:ext uri="{FF2B5EF4-FFF2-40B4-BE49-F238E27FC236}">
                <a16:creationId xmlns:a16="http://schemas.microsoft.com/office/drawing/2014/main" id="{7A8503B0-E959-4500-BC22-7049F38B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0" y="5682786"/>
            <a:ext cx="2313954" cy="23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F22BF98-7AE8-418F-A01B-C233A927D3E5}"/>
              </a:ext>
            </a:extLst>
          </p:cNvPr>
          <p:cNvSpPr txBox="1"/>
          <p:nvPr/>
        </p:nvSpPr>
        <p:spPr>
          <a:xfrm>
            <a:off x="7945219" y="4279423"/>
            <a:ext cx="10668000" cy="3254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Trabajemos con los tres casos mencionados en el video: </a:t>
            </a:r>
            <a:endParaRPr lang="es-MX"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MX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Planes de empleo de Cataluña </a:t>
            </a:r>
            <a:endParaRPr lang="es-MX" sz="28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MX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Cheque bebé</a:t>
            </a:r>
            <a:endParaRPr lang="es-MX" sz="2800"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s-MX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Normativa en Barcelona para motos</a:t>
            </a:r>
            <a:endParaRPr lang="es-MX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DBB66F-0856-4C2D-8A92-214006682C6F}"/>
              </a:ext>
            </a:extLst>
          </p:cNvPr>
          <p:cNvSpPr txBox="1"/>
          <p:nvPr/>
        </p:nvSpPr>
        <p:spPr>
          <a:xfrm>
            <a:off x="7772400" y="2669410"/>
            <a:ext cx="6065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b="1" dirty="0"/>
              <a:t>Actividad domiciliaria… </a:t>
            </a:r>
            <a:r>
              <a:rPr lang="es-UY" sz="2400" b="1" dirty="0"/>
              <a:t>(discutiremos en el próximo práctico). </a:t>
            </a:r>
            <a:endParaRPr lang="es-UY" sz="3600" b="1" dirty="0"/>
          </a:p>
        </p:txBody>
      </p:sp>
    </p:spTree>
    <p:extLst>
      <p:ext uri="{BB962C8B-B14F-4D97-AF65-F5344CB8AC3E}">
        <p14:creationId xmlns:p14="http://schemas.microsoft.com/office/powerpoint/2010/main" val="3630198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BDE43B2-9915-4576-B036-E597CB744636}"/>
              </a:ext>
            </a:extLst>
          </p:cNvPr>
          <p:cNvSpPr txBox="1"/>
          <p:nvPr/>
        </p:nvSpPr>
        <p:spPr>
          <a:xfrm>
            <a:off x="2209800" y="1943100"/>
            <a:ext cx="13411200" cy="6664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dirty="0"/>
              <a:t>Debemos recurrir a sitios web o portales que nos brinden información certera, segura y confiable. </a:t>
            </a:r>
          </a:p>
          <a:p>
            <a:pPr marL="0" indent="0">
              <a:lnSpc>
                <a:spcPct val="150000"/>
              </a:lnSpc>
              <a:buNone/>
            </a:pPr>
            <a:endParaRPr lang="es-ES" sz="3200" dirty="0"/>
          </a:p>
          <a:p>
            <a:pPr>
              <a:lnSpc>
                <a:spcPct val="150000"/>
              </a:lnSpc>
            </a:pPr>
            <a:r>
              <a:rPr lang="es-ES" sz="3200" dirty="0"/>
              <a:t>Google académico: </a:t>
            </a:r>
            <a:r>
              <a:rPr lang="es-ES" sz="3200" dirty="0">
                <a:hlinkClick r:id="rId2"/>
              </a:rPr>
              <a:t>https://scholar.google.com/</a:t>
            </a:r>
            <a:r>
              <a:rPr lang="es-ES" sz="3200" dirty="0"/>
              <a:t>  </a:t>
            </a:r>
          </a:p>
          <a:p>
            <a:pPr>
              <a:lnSpc>
                <a:spcPct val="150000"/>
              </a:lnSpc>
            </a:pPr>
            <a:r>
              <a:rPr lang="es-ES" sz="3200" dirty="0"/>
              <a:t>Colibrí - FCS: </a:t>
            </a:r>
            <a:r>
              <a:rPr lang="es-ES" sz="3200" dirty="0">
                <a:hlinkClick r:id="rId3"/>
              </a:rPr>
              <a:t>https://www.colibri.udelar.edu.uy/jspui/handle/20.500.12008/18</a:t>
            </a:r>
            <a:r>
              <a:rPr lang="es-ES" sz="32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3200" dirty="0"/>
              <a:t>Timbó : </a:t>
            </a:r>
            <a:r>
              <a:rPr lang="es-ES" sz="3200" dirty="0">
                <a:hlinkClick r:id="rId4"/>
              </a:rPr>
              <a:t>https://foco.timbo.org.uy/home</a:t>
            </a:r>
            <a:r>
              <a:rPr lang="es-ES" sz="32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3200" dirty="0"/>
              <a:t>Colibrí: </a:t>
            </a:r>
            <a:r>
              <a:rPr lang="es-ES" sz="3200" dirty="0">
                <a:hlinkClick r:id="rId5"/>
              </a:rPr>
              <a:t>www.colibri.udelar.edu.uy</a:t>
            </a:r>
            <a:r>
              <a:rPr lang="es-ES" sz="32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3200" dirty="0"/>
              <a:t>SciELO: </a:t>
            </a:r>
            <a:r>
              <a:rPr lang="es-ES" sz="3200" dirty="0">
                <a:hlinkClick r:id="rId6"/>
              </a:rPr>
              <a:t>https://scielo.org/es/</a:t>
            </a:r>
            <a:r>
              <a:rPr lang="es-ES" sz="3200" dirty="0"/>
              <a:t> </a:t>
            </a:r>
          </a:p>
          <a:p>
            <a:pPr>
              <a:lnSpc>
                <a:spcPct val="150000"/>
              </a:lnSpc>
            </a:pPr>
            <a:r>
              <a:rPr lang="es-ES" sz="3200" dirty="0"/>
              <a:t>Dialnet: </a:t>
            </a:r>
            <a:r>
              <a:rPr lang="es-ES" sz="3200" dirty="0">
                <a:hlinkClick r:id="rId7"/>
              </a:rPr>
              <a:t>https://dialnet.unirioja.es/</a:t>
            </a:r>
            <a:r>
              <a:rPr lang="es-ES" sz="3200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240D68-C109-4146-ACCC-13F5EFECCE28}"/>
              </a:ext>
            </a:extLst>
          </p:cNvPr>
          <p:cNvSpPr txBox="1"/>
          <p:nvPr/>
        </p:nvSpPr>
        <p:spPr>
          <a:xfrm>
            <a:off x="5715000" y="5715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400" b="1" i="1" dirty="0">
                <a:solidFill>
                  <a:srgbClr val="A422A4"/>
                </a:solidFill>
              </a:rPr>
              <a:t>Pensando en nuestro proyecto… </a:t>
            </a:r>
          </a:p>
        </p:txBody>
      </p:sp>
      <p:pic>
        <p:nvPicPr>
          <p:cNvPr id="2050" name="Picture 2" descr="Como añadir tu revista a Google Académico | Universo Abierto">
            <a:extLst>
              <a:ext uri="{FF2B5EF4-FFF2-40B4-BE49-F238E27FC236}">
                <a16:creationId xmlns:a16="http://schemas.microsoft.com/office/drawing/2014/main" id="{83A8CDD2-17FB-490E-8824-BE3CC8390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920">
            <a:off x="12115800" y="6860398"/>
            <a:ext cx="54292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5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6735728" y="8654305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108013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3640439" y="2210015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1" y="0"/>
                </a:lnTo>
                <a:lnTo>
                  <a:pt x="1707111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80948" y="1901427"/>
            <a:ext cx="2580006" cy="2951952"/>
          </a:xfrm>
          <a:custGeom>
            <a:avLst/>
            <a:gdLst/>
            <a:ahLst/>
            <a:cxnLst/>
            <a:rect l="l" t="t" r="r" b="b"/>
            <a:pathLst>
              <a:path w="2580006" h="2951952">
                <a:moveTo>
                  <a:pt x="0" y="0"/>
                </a:moveTo>
                <a:lnTo>
                  <a:pt x="2580007" y="0"/>
                </a:lnTo>
                <a:lnTo>
                  <a:pt x="2580007" y="2951952"/>
                </a:lnTo>
                <a:lnTo>
                  <a:pt x="0" y="29519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92135" y="3177208"/>
            <a:ext cx="7112820" cy="207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555"/>
              </a:lnSpc>
            </a:pPr>
            <a:r>
              <a:rPr lang="en-US" sz="15712" spc="345">
                <a:solidFill>
                  <a:srgbClr val="000000"/>
                </a:solidFill>
                <a:latin typeface="Krabuler"/>
              </a:rPr>
              <a:t>Muchas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8546" y="5168114"/>
            <a:ext cx="8482408" cy="247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07"/>
              </a:lnSpc>
            </a:pPr>
            <a:r>
              <a:rPr lang="en-US" sz="18593" spc="409">
                <a:solidFill>
                  <a:srgbClr val="000000"/>
                </a:solidFill>
                <a:latin typeface="Krabuler"/>
              </a:rPr>
              <a:t>GRACIAS</a:t>
            </a:r>
          </a:p>
        </p:txBody>
      </p:sp>
      <p:sp>
        <p:nvSpPr>
          <p:cNvPr id="8" name="Freeform 8"/>
          <p:cNvSpPr/>
          <p:nvPr/>
        </p:nvSpPr>
        <p:spPr>
          <a:xfrm rot="1129629" flipV="1">
            <a:off x="1590583" y="5047202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435657" flipV="1">
            <a:off x="15671138" y="8242065"/>
            <a:ext cx="2141434" cy="2135061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Google Shape;258;p23">
            <a:extLst>
              <a:ext uri="{FF2B5EF4-FFF2-40B4-BE49-F238E27FC236}">
                <a16:creationId xmlns:a16="http://schemas.microsoft.com/office/drawing/2014/main" id="{1B768BD5-A4C8-4CC6-8159-020AA2415709}"/>
              </a:ext>
            </a:extLst>
          </p:cNvPr>
          <p:cNvSpPr/>
          <p:nvPr/>
        </p:nvSpPr>
        <p:spPr>
          <a:xfrm rot="864908">
            <a:off x="16555266" y="320174"/>
            <a:ext cx="1223779" cy="1439106"/>
          </a:xfrm>
          <a:custGeom>
            <a:avLst/>
            <a:gdLst/>
            <a:ahLst/>
            <a:cxnLst/>
            <a:rect l="l" t="t" r="r" b="b"/>
            <a:pathLst>
              <a:path w="374107" h="473680" extrusionOk="0">
                <a:moveTo>
                  <a:pt x="176658" y="66970"/>
                </a:moveTo>
                <a:cubicBezTo>
                  <a:pt x="153572" y="67387"/>
                  <a:pt x="129367" y="75192"/>
                  <a:pt x="123381" y="100186"/>
                </a:cubicBezTo>
                <a:cubicBezTo>
                  <a:pt x="121189" y="109526"/>
                  <a:pt x="136185" y="110644"/>
                  <a:pt x="138312" y="101743"/>
                </a:cubicBezTo>
                <a:cubicBezTo>
                  <a:pt x="142170" y="85650"/>
                  <a:pt x="160236" y="81660"/>
                  <a:pt x="174400" y="81397"/>
                </a:cubicBezTo>
                <a:cubicBezTo>
                  <a:pt x="183652" y="81221"/>
                  <a:pt x="186458" y="66795"/>
                  <a:pt x="176658" y="66970"/>
                </a:cubicBezTo>
                <a:close/>
                <a:moveTo>
                  <a:pt x="82580" y="302418"/>
                </a:moveTo>
                <a:cubicBezTo>
                  <a:pt x="67276" y="334412"/>
                  <a:pt x="51513" y="366168"/>
                  <a:pt x="35288" y="397680"/>
                </a:cubicBezTo>
                <a:cubicBezTo>
                  <a:pt x="30903" y="406450"/>
                  <a:pt x="44935" y="411054"/>
                  <a:pt x="49167" y="402832"/>
                </a:cubicBezTo>
                <a:cubicBezTo>
                  <a:pt x="65390" y="371320"/>
                  <a:pt x="81155" y="339573"/>
                  <a:pt x="96458" y="307592"/>
                </a:cubicBezTo>
                <a:cubicBezTo>
                  <a:pt x="100689" y="298778"/>
                  <a:pt x="86592" y="294130"/>
                  <a:pt x="82580" y="302418"/>
                </a:cubicBezTo>
                <a:close/>
                <a:moveTo>
                  <a:pt x="245501" y="19218"/>
                </a:moveTo>
                <a:cubicBezTo>
                  <a:pt x="245369" y="19161"/>
                  <a:pt x="245238" y="19118"/>
                  <a:pt x="245085" y="19087"/>
                </a:cubicBezTo>
                <a:cubicBezTo>
                  <a:pt x="245085" y="16399"/>
                  <a:pt x="243549" y="13943"/>
                  <a:pt x="241138" y="12773"/>
                </a:cubicBezTo>
                <a:cubicBezTo>
                  <a:pt x="166156" y="-26692"/>
                  <a:pt x="69008" y="30444"/>
                  <a:pt x="51381" y="113626"/>
                </a:cubicBezTo>
                <a:cubicBezTo>
                  <a:pt x="42304" y="163022"/>
                  <a:pt x="74380" y="208230"/>
                  <a:pt x="111038" y="236951"/>
                </a:cubicBezTo>
                <a:lnTo>
                  <a:pt x="97883" y="263699"/>
                </a:lnTo>
                <a:cubicBezTo>
                  <a:pt x="94836" y="262449"/>
                  <a:pt x="91021" y="259797"/>
                  <a:pt x="87819" y="261266"/>
                </a:cubicBezTo>
                <a:cubicBezTo>
                  <a:pt x="84136" y="260213"/>
                  <a:pt x="80211" y="261805"/>
                  <a:pt x="78304" y="265124"/>
                </a:cubicBezTo>
                <a:cubicBezTo>
                  <a:pt x="50109" y="316165"/>
                  <a:pt x="22046" y="367424"/>
                  <a:pt x="2117" y="422367"/>
                </a:cubicBezTo>
                <a:cubicBezTo>
                  <a:pt x="78" y="424297"/>
                  <a:pt x="-558" y="427291"/>
                  <a:pt x="516" y="429887"/>
                </a:cubicBezTo>
                <a:cubicBezTo>
                  <a:pt x="9724" y="453233"/>
                  <a:pt x="31188" y="469492"/>
                  <a:pt x="56160" y="472048"/>
                </a:cubicBezTo>
                <a:cubicBezTo>
                  <a:pt x="58068" y="472278"/>
                  <a:pt x="59975" y="471759"/>
                  <a:pt x="61510" y="470601"/>
                </a:cubicBezTo>
                <a:cubicBezTo>
                  <a:pt x="64229" y="474085"/>
                  <a:pt x="69249" y="474705"/>
                  <a:pt x="72735" y="471985"/>
                </a:cubicBezTo>
                <a:cubicBezTo>
                  <a:pt x="73678" y="471255"/>
                  <a:pt x="74446" y="470325"/>
                  <a:pt x="74972" y="469264"/>
                </a:cubicBezTo>
                <a:cubicBezTo>
                  <a:pt x="101413" y="411953"/>
                  <a:pt x="127832" y="354649"/>
                  <a:pt x="154251" y="297353"/>
                </a:cubicBezTo>
                <a:cubicBezTo>
                  <a:pt x="155106" y="295702"/>
                  <a:pt x="155216" y="293753"/>
                  <a:pt x="154514" y="292026"/>
                </a:cubicBezTo>
                <a:cubicBezTo>
                  <a:pt x="155785" y="285711"/>
                  <a:pt x="148748" y="284462"/>
                  <a:pt x="143968" y="282620"/>
                </a:cubicBezTo>
                <a:lnTo>
                  <a:pt x="156224" y="259862"/>
                </a:lnTo>
                <a:cubicBezTo>
                  <a:pt x="223357" y="279594"/>
                  <a:pt x="292157" y="231360"/>
                  <a:pt x="310551" y="162934"/>
                </a:cubicBezTo>
                <a:cubicBezTo>
                  <a:pt x="327367" y="101633"/>
                  <a:pt x="298010" y="40661"/>
                  <a:pt x="245501" y="19218"/>
                </a:cubicBezTo>
                <a:close/>
                <a:moveTo>
                  <a:pt x="63089" y="459902"/>
                </a:moveTo>
                <a:cubicBezTo>
                  <a:pt x="61883" y="458595"/>
                  <a:pt x="60239" y="457808"/>
                  <a:pt x="58463" y="457710"/>
                </a:cubicBezTo>
                <a:cubicBezTo>
                  <a:pt x="39980" y="455815"/>
                  <a:pt x="23887" y="444325"/>
                  <a:pt x="16082" y="427476"/>
                </a:cubicBezTo>
                <a:cubicBezTo>
                  <a:pt x="35266" y="374615"/>
                  <a:pt x="61993" y="325154"/>
                  <a:pt x="89091" y="276043"/>
                </a:cubicBezTo>
                <a:cubicBezTo>
                  <a:pt x="105294" y="283512"/>
                  <a:pt x="121781" y="290309"/>
                  <a:pt x="138509" y="296433"/>
                </a:cubicBezTo>
                <a:cubicBezTo>
                  <a:pt x="113296" y="350834"/>
                  <a:pt x="88148" y="405288"/>
                  <a:pt x="63089" y="459792"/>
                </a:cubicBezTo>
                <a:close/>
                <a:moveTo>
                  <a:pt x="130178" y="277380"/>
                </a:moveTo>
                <a:cubicBezTo>
                  <a:pt x="123886" y="274909"/>
                  <a:pt x="117637" y="272337"/>
                  <a:pt x="111410" y="269663"/>
                </a:cubicBezTo>
                <a:lnTo>
                  <a:pt x="123359" y="245304"/>
                </a:lnTo>
                <a:cubicBezTo>
                  <a:pt x="129411" y="248983"/>
                  <a:pt x="135725" y="252202"/>
                  <a:pt x="142258" y="254929"/>
                </a:cubicBezTo>
                <a:close/>
                <a:moveTo>
                  <a:pt x="299106" y="143640"/>
                </a:moveTo>
                <a:cubicBezTo>
                  <a:pt x="279813" y="255587"/>
                  <a:pt x="162692" y="284221"/>
                  <a:pt x="93016" y="196106"/>
                </a:cubicBezTo>
                <a:cubicBezTo>
                  <a:pt x="78787" y="178917"/>
                  <a:pt x="66816" y="157299"/>
                  <a:pt x="65150" y="133204"/>
                </a:cubicBezTo>
                <a:cubicBezTo>
                  <a:pt x="63417" y="108473"/>
                  <a:pt x="76901" y="82252"/>
                  <a:pt x="92226" y="63046"/>
                </a:cubicBezTo>
                <a:cubicBezTo>
                  <a:pt x="128841" y="17267"/>
                  <a:pt x="187861" y="4222"/>
                  <a:pt x="234605" y="27966"/>
                </a:cubicBezTo>
                <a:cubicBezTo>
                  <a:pt x="234451" y="30773"/>
                  <a:pt x="236139" y="33353"/>
                  <a:pt x="238770" y="34325"/>
                </a:cubicBezTo>
                <a:cubicBezTo>
                  <a:pt x="279308" y="50768"/>
                  <a:pt x="305333" y="95384"/>
                  <a:pt x="299106" y="143487"/>
                </a:cubicBezTo>
                <a:close/>
                <a:moveTo>
                  <a:pt x="224147" y="44191"/>
                </a:moveTo>
                <a:cubicBezTo>
                  <a:pt x="223576" y="44070"/>
                  <a:pt x="223006" y="44011"/>
                  <a:pt x="222414" y="44015"/>
                </a:cubicBezTo>
                <a:cubicBezTo>
                  <a:pt x="167844" y="19043"/>
                  <a:pt x="97751" y="45791"/>
                  <a:pt x="88543" y="108736"/>
                </a:cubicBezTo>
                <a:cubicBezTo>
                  <a:pt x="85780" y="129433"/>
                  <a:pt x="93103" y="149538"/>
                  <a:pt x="100865" y="168393"/>
                </a:cubicBezTo>
                <a:cubicBezTo>
                  <a:pt x="117067" y="207704"/>
                  <a:pt x="153790" y="235307"/>
                  <a:pt x="197771" y="227831"/>
                </a:cubicBezTo>
                <a:cubicBezTo>
                  <a:pt x="282904" y="214194"/>
                  <a:pt x="321360" y="69535"/>
                  <a:pt x="224147" y="44191"/>
                </a:cubicBezTo>
                <a:close/>
                <a:moveTo>
                  <a:pt x="265803" y="134936"/>
                </a:moveTo>
                <a:cubicBezTo>
                  <a:pt x="252013" y="214588"/>
                  <a:pt x="159666" y="248944"/>
                  <a:pt x="117966" y="169555"/>
                </a:cubicBezTo>
                <a:cubicBezTo>
                  <a:pt x="103386" y="138181"/>
                  <a:pt x="95011" y="104395"/>
                  <a:pt x="119106" y="75280"/>
                </a:cubicBezTo>
                <a:cubicBezTo>
                  <a:pt x="143530" y="45857"/>
                  <a:pt x="185318" y="43270"/>
                  <a:pt x="218336" y="58310"/>
                </a:cubicBezTo>
                <a:cubicBezTo>
                  <a:pt x="219762" y="58996"/>
                  <a:pt x="221406" y="59165"/>
                  <a:pt x="222941" y="58792"/>
                </a:cubicBezTo>
                <a:cubicBezTo>
                  <a:pt x="256354" y="66619"/>
                  <a:pt x="271218" y="103562"/>
                  <a:pt x="265803" y="134871"/>
                </a:cubicBezTo>
                <a:close/>
                <a:moveTo>
                  <a:pt x="205927" y="69535"/>
                </a:moveTo>
                <a:cubicBezTo>
                  <a:pt x="197574" y="65435"/>
                  <a:pt x="191238" y="78809"/>
                  <a:pt x="199964" y="83085"/>
                </a:cubicBezTo>
                <a:cubicBezTo>
                  <a:pt x="208251" y="87163"/>
                  <a:pt x="214697" y="73811"/>
                  <a:pt x="205927" y="69535"/>
                </a:cubicBezTo>
                <a:close/>
                <a:moveTo>
                  <a:pt x="315550" y="67628"/>
                </a:moveTo>
                <a:cubicBezTo>
                  <a:pt x="336050" y="108495"/>
                  <a:pt x="341662" y="159996"/>
                  <a:pt x="309586" y="196676"/>
                </a:cubicBezTo>
                <a:cubicBezTo>
                  <a:pt x="303185" y="203999"/>
                  <a:pt x="313971" y="213448"/>
                  <a:pt x="320439" y="206103"/>
                </a:cubicBezTo>
                <a:cubicBezTo>
                  <a:pt x="357141" y="164118"/>
                  <a:pt x="351594" y="105974"/>
                  <a:pt x="328069" y="59055"/>
                </a:cubicBezTo>
                <a:cubicBezTo>
                  <a:pt x="323815" y="50614"/>
                  <a:pt x="311428" y="59538"/>
                  <a:pt x="315550" y="67628"/>
                </a:cubicBezTo>
                <a:close/>
                <a:moveTo>
                  <a:pt x="370953" y="127986"/>
                </a:moveTo>
                <a:cubicBezTo>
                  <a:pt x="368169" y="118756"/>
                  <a:pt x="354181" y="124347"/>
                  <a:pt x="356856" y="133138"/>
                </a:cubicBezTo>
                <a:cubicBezTo>
                  <a:pt x="362030" y="149417"/>
                  <a:pt x="359531" y="167165"/>
                  <a:pt x="350037" y="181372"/>
                </a:cubicBezTo>
                <a:cubicBezTo>
                  <a:pt x="344666" y="189331"/>
                  <a:pt x="355409" y="198912"/>
                  <a:pt x="360999" y="190800"/>
                </a:cubicBezTo>
                <a:cubicBezTo>
                  <a:pt x="373804" y="172506"/>
                  <a:pt x="377465" y="149336"/>
                  <a:pt x="370931" y="1279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20FC21-7A17-4C1F-B307-7B9AF7CA65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084" t="26296" r="17500" b="15926"/>
          <a:stretch/>
        </p:blipFill>
        <p:spPr>
          <a:xfrm>
            <a:off x="1676400" y="1251945"/>
            <a:ext cx="13271200" cy="77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9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8F2448-C5B9-4863-BB5A-1C2F9DBA3D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250" t="24074" r="12917" b="15925"/>
          <a:stretch/>
        </p:blipFill>
        <p:spPr>
          <a:xfrm>
            <a:off x="2082699" y="501910"/>
            <a:ext cx="15494354" cy="93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7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9">
            <a:extLst>
              <a:ext uri="{FF2B5EF4-FFF2-40B4-BE49-F238E27FC236}">
                <a16:creationId xmlns:a16="http://schemas.microsoft.com/office/drawing/2014/main" id="{E0FFF137-3170-4409-B2EB-EAA5ABA10793}"/>
              </a:ext>
            </a:extLst>
          </p:cNvPr>
          <p:cNvSpPr/>
          <p:nvPr/>
        </p:nvSpPr>
        <p:spPr>
          <a:xfrm rot="240727">
            <a:off x="361678" y="521761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A1544CB-C66E-477F-962D-A16B0CCA42EB}"/>
              </a:ext>
            </a:extLst>
          </p:cNvPr>
          <p:cNvSpPr/>
          <p:nvPr/>
        </p:nvSpPr>
        <p:spPr>
          <a:xfrm rot="240727">
            <a:off x="26398" y="2257949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E2C7A3-949E-48A2-AAFE-E7BE9C072B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83" t="23333" r="12084" b="17408"/>
          <a:stretch/>
        </p:blipFill>
        <p:spPr>
          <a:xfrm>
            <a:off x="1901023" y="483137"/>
            <a:ext cx="15987512" cy="95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6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6E98250-D171-4A24-8A27-F7F1A8E48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7" t="24075" r="12501" b="15185"/>
          <a:stretch/>
        </p:blipFill>
        <p:spPr>
          <a:xfrm>
            <a:off x="617034" y="381000"/>
            <a:ext cx="17053931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5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1B6CAFE-F185-47F9-ACB4-09FD45BCADBA}"/>
              </a:ext>
            </a:extLst>
          </p:cNvPr>
          <p:cNvSpPr txBox="1"/>
          <p:nvPr/>
        </p:nvSpPr>
        <p:spPr>
          <a:xfrm>
            <a:off x="2438400" y="2247900"/>
            <a:ext cx="13639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En síntesis, </a:t>
            </a:r>
            <a:r>
              <a:rPr lang="es-MX" sz="4400" dirty="0">
                <a:highlight>
                  <a:srgbClr val="C0C0C0"/>
                </a:highlight>
              </a:rPr>
              <a:t>el diseño es la forma de control de nuestras observaciones que le da carácter científico a nuestro trabajo </a:t>
            </a:r>
          </a:p>
          <a:p>
            <a:endParaRPr lang="es-MX" sz="4400" dirty="0"/>
          </a:p>
          <a:p>
            <a:r>
              <a:rPr lang="es-MX" sz="4400" dirty="0"/>
              <a:t>Estas diferentes partes del diseño deben ser consistentes entre sí.</a:t>
            </a:r>
          </a:p>
          <a:p>
            <a:endParaRPr lang="es-MX" sz="4400" dirty="0"/>
          </a:p>
          <a:p>
            <a:r>
              <a:rPr lang="es-MX" sz="4400" dirty="0">
                <a:highlight>
                  <a:srgbClr val="C0C0C0"/>
                </a:highlight>
              </a:rPr>
              <a:t>Una buena planificación fortalece la investigación y da validez a nuestras conclusiones</a:t>
            </a:r>
            <a:endParaRPr lang="es-UY" sz="4400" dirty="0">
              <a:highlight>
                <a:srgbClr val="C0C0C0"/>
              </a:highligh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BEDD43-A5AB-4DFF-A782-895645205CC8}"/>
              </a:ext>
            </a:extLst>
          </p:cNvPr>
          <p:cNvSpPr txBox="1"/>
          <p:nvPr/>
        </p:nvSpPr>
        <p:spPr>
          <a:xfrm>
            <a:off x="4419600" y="5715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600" b="1" dirty="0">
                <a:solidFill>
                  <a:srgbClr val="A422A4"/>
                </a:solidFill>
              </a:rPr>
              <a:t>Diseño y validez</a:t>
            </a:r>
          </a:p>
        </p:txBody>
      </p:sp>
    </p:spTree>
    <p:extLst>
      <p:ext uri="{BB962C8B-B14F-4D97-AF65-F5344CB8AC3E}">
        <p14:creationId xmlns:p14="http://schemas.microsoft.com/office/powerpoint/2010/main" val="151718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610E0E2-2FE6-4A54-A06E-60F370B25E94}"/>
              </a:ext>
            </a:extLst>
          </p:cNvPr>
          <p:cNvSpPr txBox="1"/>
          <p:nvPr/>
        </p:nvSpPr>
        <p:spPr>
          <a:xfrm>
            <a:off x="3215640" y="1181100"/>
            <a:ext cx="1050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i="1" dirty="0">
                <a:solidFill>
                  <a:srgbClr val="A422A4"/>
                </a:solidFill>
              </a:rPr>
              <a:t>Validez y Diseño</a:t>
            </a:r>
            <a:endParaRPr lang="es-UY" sz="4400" b="1" i="1" dirty="0">
              <a:solidFill>
                <a:srgbClr val="A422A4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A200CA-0041-43CB-876F-9247ADEB6C78}"/>
              </a:ext>
            </a:extLst>
          </p:cNvPr>
          <p:cNvSpPr txBox="1"/>
          <p:nvPr/>
        </p:nvSpPr>
        <p:spPr>
          <a:xfrm>
            <a:off x="2286000" y="2857500"/>
            <a:ext cx="14706600" cy="5183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MX" sz="3200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La </a:t>
            </a:r>
            <a:r>
              <a:rPr lang="es-MX" sz="3200" b="1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validez </a:t>
            </a:r>
            <a:r>
              <a:rPr lang="es-MX" sz="3200" b="0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del conocimiento construido refiere a la confianza sobre que ha sido generado </a:t>
            </a:r>
            <a:r>
              <a:rPr lang="es-MX" sz="3200" b="1" i="0" u="none" strike="noStrike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Arial" panose="020B0604020202020204" pitchFamily="34" charset="0"/>
              </a:rPr>
              <a:t>minimizando los errores.</a:t>
            </a:r>
            <a:endParaRPr lang="es-MX" sz="3200" b="0" dirty="0">
              <a:effectLst/>
              <a:highlight>
                <a:srgbClr val="C0C0C0"/>
              </a:highlight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MX" sz="320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MX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MX" sz="320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Tipos de errores posibles:</a:t>
            </a:r>
            <a:endParaRPr lang="es-MX" sz="3200" b="0" dirty="0">
              <a:effectLst/>
            </a:endParaRPr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Estar observando algo que no es lo que quiero observar</a:t>
            </a:r>
            <a:endParaRPr lang="es-MX" sz="3200" dirty="0"/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Estar generalizando incorrectamente  </a:t>
            </a:r>
            <a:endParaRPr lang="es-MX" sz="3200" dirty="0"/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MX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Estar atribuyendo causalidad de forma inadecuada  </a:t>
            </a:r>
            <a:endParaRPr lang="es-MX" sz="3200" b="0" dirty="0"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E53592-2BBD-4EA7-8315-48C89A769FCB}"/>
              </a:ext>
            </a:extLst>
          </p:cNvPr>
          <p:cNvSpPr txBox="1"/>
          <p:nvPr/>
        </p:nvSpPr>
        <p:spPr>
          <a:xfrm>
            <a:off x="13182600" y="591294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>
                <a:solidFill>
                  <a:srgbClr val="A422A4"/>
                </a:solidFill>
              </a:rPr>
              <a:t>Validez de medida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BAFD53-C264-4190-9863-B5B2CDA17335}"/>
              </a:ext>
            </a:extLst>
          </p:cNvPr>
          <p:cNvSpPr txBox="1"/>
          <p:nvPr/>
        </p:nvSpPr>
        <p:spPr>
          <a:xfrm>
            <a:off x="9639300" y="6679761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>
                <a:solidFill>
                  <a:srgbClr val="A422A4"/>
                </a:solidFill>
              </a:rPr>
              <a:t>Validez externa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3451FA-AD26-4F48-B8A7-EE9A6DB87641}"/>
              </a:ext>
            </a:extLst>
          </p:cNvPr>
          <p:cNvSpPr txBox="1"/>
          <p:nvPr/>
        </p:nvSpPr>
        <p:spPr>
          <a:xfrm>
            <a:off x="12192000" y="750668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b="1" dirty="0">
                <a:solidFill>
                  <a:srgbClr val="A422A4"/>
                </a:solidFill>
              </a:rPr>
              <a:t>Validez interna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C0B23-044B-45EF-9FD7-30ACC03ED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13" t="45800" r="52362" b="44400"/>
          <a:stretch/>
        </p:blipFill>
        <p:spPr>
          <a:xfrm>
            <a:off x="11353800" y="3528111"/>
            <a:ext cx="6585506" cy="2119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799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2A8292-F741-4343-980A-A3A59F4DD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85" t="38799" r="20862" b="31801"/>
          <a:stretch/>
        </p:blipFill>
        <p:spPr>
          <a:xfrm>
            <a:off x="152400" y="1784925"/>
            <a:ext cx="11753834" cy="43434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C0839C4-5301-4769-ADC6-1EAA6B57802E}"/>
              </a:ext>
            </a:extLst>
          </p:cNvPr>
          <p:cNvSpPr txBox="1"/>
          <p:nvPr/>
        </p:nvSpPr>
        <p:spPr>
          <a:xfrm>
            <a:off x="3286116" y="1015484"/>
            <a:ext cx="8296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4400" b="1" dirty="0">
                <a:solidFill>
                  <a:srgbClr val="A422A4"/>
                </a:solidFill>
              </a:rPr>
              <a:t>1) Validez de medida o constructo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745C0A-DD4B-4FB1-B8B7-A91941D81E45}"/>
              </a:ext>
            </a:extLst>
          </p:cNvPr>
          <p:cNvSpPr txBox="1"/>
          <p:nvPr/>
        </p:nvSpPr>
        <p:spPr>
          <a:xfrm>
            <a:off x="1633773" y="7429500"/>
            <a:ext cx="752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dirty="0"/>
              <a:t>Apunta al proceso de operacionalización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AA5709D-05A7-4F47-A5A5-DD881124F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7" t="41600" r="24801" b="31801"/>
          <a:stretch/>
        </p:blipFill>
        <p:spPr>
          <a:xfrm>
            <a:off x="9089454" y="6591301"/>
            <a:ext cx="9198546" cy="371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53511F7-26FE-423D-AE31-50E2800A82E3}"/>
              </a:ext>
            </a:extLst>
          </p:cNvPr>
          <p:cNvSpPr txBox="1"/>
          <p:nvPr/>
        </p:nvSpPr>
        <p:spPr>
          <a:xfrm>
            <a:off x="12954000" y="636847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	</a:t>
            </a:r>
            <a:r>
              <a:rPr lang="es-UY" sz="2400" b="1" dirty="0"/>
              <a:t>Error de validez</a:t>
            </a:r>
            <a:endParaRPr lang="es-UY" b="1" dirty="0"/>
          </a:p>
        </p:txBody>
      </p:sp>
    </p:spTree>
    <p:extLst>
      <p:ext uri="{BB962C8B-B14F-4D97-AF65-F5344CB8AC3E}">
        <p14:creationId xmlns:p14="http://schemas.microsoft.com/office/powerpoint/2010/main" val="395271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8981</TotalTime>
  <Words>1102</Words>
  <Application>Microsoft Office PowerPoint</Application>
  <PresentationFormat>Personalizado</PresentationFormat>
  <Paragraphs>139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Calibri</vt:lpstr>
      <vt:lpstr>Wingdings</vt:lpstr>
      <vt:lpstr>Handy Casual Bold</vt:lpstr>
      <vt:lpstr>Noto Sans Symbols</vt:lpstr>
      <vt:lpstr>Nunito</vt:lpstr>
      <vt:lpstr>Arial</vt:lpstr>
      <vt:lpstr>Krabuler</vt:lpstr>
      <vt:lpstr>Amatic SC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TED</dc:creator>
  <cp:lastModifiedBy>Lucia Belén Morales Sanguinet</cp:lastModifiedBy>
  <cp:revision>74</cp:revision>
  <dcterms:created xsi:type="dcterms:W3CDTF">2006-08-16T00:00:00Z</dcterms:created>
  <dcterms:modified xsi:type="dcterms:W3CDTF">2024-05-22T01:34:08Z</dcterms:modified>
  <dc:identifier>DAF_ToyIiXg</dc:identifier>
</cp:coreProperties>
</file>