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96" r:id="rId3"/>
    <p:sldId id="301" r:id="rId4"/>
    <p:sldId id="324" r:id="rId5"/>
    <p:sldId id="317" r:id="rId6"/>
    <p:sldId id="325" r:id="rId7"/>
    <p:sldId id="321" r:id="rId8"/>
    <p:sldId id="326" r:id="rId9"/>
    <p:sldId id="327" r:id="rId10"/>
    <p:sldId id="328" r:id="rId11"/>
    <p:sldId id="330" r:id="rId12"/>
    <p:sldId id="329" r:id="rId13"/>
    <p:sldId id="322" r:id="rId14"/>
    <p:sldId id="323" r:id="rId15"/>
    <p:sldId id="320" r:id="rId16"/>
    <p:sldId id="319" r:id="rId17"/>
    <p:sldId id="306" r:id="rId18"/>
    <p:sldId id="308" r:id="rId19"/>
    <p:sldId id="309" r:id="rId20"/>
    <p:sldId id="331" r:id="rId21"/>
  </p:sldIdLst>
  <p:sldSz cx="9144000" cy="5143500" type="screen16x9"/>
  <p:notesSz cx="6858000" cy="9144000"/>
  <p:embeddedFontLst>
    <p:embeddedFont>
      <p:font typeface="Lato" panose="020F0502020204030203"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80" d="100"/>
          <a:sy n="80" d="100"/>
        </p:scale>
        <p:origin x="872"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E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cc4a43459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32" name="Google Shape;132;g3cc4a43459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36509052-DF94-3B62-B4AE-4026616CCFDA}"/>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DD1EABA7-64EB-EF96-EA17-3C10CCA59F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02E86498-FE72-B3BF-C94B-6BEF4C9558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980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A9068B0D-7C9A-AD0D-2C64-F675020F9614}"/>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113C4BEC-1C99-C8A4-40CC-6F2687DD3E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B3AC8A14-DBAB-76AF-453F-B53D54AD94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096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87FB3589-BCBA-DB07-E90F-BA45D15A9D3B}"/>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1F34279F-C56D-7CCF-7392-F1174F90A3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CA2C9839-4451-281B-4B4D-86A16FE353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953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4D459347-E7A8-88C4-3066-3F5BF1DBBE1C}"/>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ED23937F-B9D5-4D61-E96D-4381FA7A79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5F012F73-BEB7-548C-5051-02FD826F45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686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6A76CB14-5875-01D6-5263-FA4095D20F72}"/>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6EE43F10-43E4-D850-D4DA-F1D5042C50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67191BC4-7CA3-2459-6CAE-B807F51FE8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283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0CD8C863-D281-701F-C7A8-E130F75E09B8}"/>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D1B24ECF-0161-7FB2-FBC8-DEF2A9D2A0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0B1BE602-92CD-E708-7C37-9B722EBFDF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201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CD4869A2-AF37-6B45-CE1B-DC848400F177}"/>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09B94EEE-B3E9-E731-5B93-8B204630EB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0E8B41F9-8017-211A-3E8A-C9EF865C06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193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853F4E4-CEAF-1952-9402-F9579EC3EBEC}"/>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0443CE7B-6B00-DC22-F407-8E5451A539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40038AAD-19BB-5B21-4F77-C57FF69D73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28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1E43F3C6-2940-B39F-0D53-0680C11DC0A8}"/>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187C1374-1657-89D2-2464-3B884B6658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6FF1F8E8-A119-3A5B-0C4C-04BA12A62A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054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7AC0044D-F2CB-B81D-2C75-6CCF1C9D2E42}"/>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D5035024-6C04-88FE-75BD-D788533E5C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1F01B123-40E3-A1B4-F9D6-655927D885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764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ED4FC85-559C-7BA7-6D9C-FC0C7C65ED5C}"/>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AF1E380D-CFD6-7854-E234-67EED719EC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6205F575-3690-4531-7FBE-90A2D00701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0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F16F09C-F549-A5B2-F916-FBA63A178438}"/>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DA239C9F-50FE-8CE5-EA03-2A79E8498D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C501ACB9-2A54-412B-3CC9-9258D85C0A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883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6E79BDC5-BF3F-C3B1-77B2-6EA3AA0D9EF4}"/>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2D37090E-7A59-BD7F-0E00-865B261B3E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C4F2AEF1-D6E6-9A6E-B4F0-D2902F9864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325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5C1AA0E-6031-9313-7918-F2CA3C9374C9}"/>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CE034823-9395-1A61-6D4E-2978D84988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C40FB4D1-8185-6EC8-161F-5B1E752429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623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1C32E102-00F2-6BE8-25B8-AB75D8066B0A}"/>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BE57F805-9E7C-9D85-5A05-2EE916F6EA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DF998275-B08C-9AD4-748A-5E52EF9CB9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458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A4EC64DD-C8F6-8C56-5608-D851B026638F}"/>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02D3DFB2-D5BD-E16F-E0F8-CDD035A13E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72E016F8-8F05-7FDD-B4AD-BD5141C277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556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18E9E2C-5AAE-0BC4-B50E-496F6BD1841C}"/>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CC701BDE-D241-E900-9DC9-1B9F75629F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A14280DC-7F7C-D228-D6F9-7EF3419C7E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900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201AB612-DE3F-2BD7-EE90-EF2313D67054}"/>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845A2F31-320D-8B80-9CA0-398D1F659D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F650553A-8ED5-DBC6-8342-9045BE30E8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084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cienciassociales.edu.uy/departamentodesociologia/wp-content/uploads/sites/3/2013/archivos/FCS_Batthianny_2011-07-27-imprimi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802600" y="713475"/>
            <a:ext cx="5017500" cy="16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800" dirty="0"/>
              <a:t>METODOLOGÍA DE LA INVESTIGACIÓN SOCIAL, 2026</a:t>
            </a:r>
            <a:endParaRPr sz="2800" dirty="0"/>
          </a:p>
        </p:txBody>
      </p:sp>
      <p:sp>
        <p:nvSpPr>
          <p:cNvPr id="135" name="Google Shape;135;p13"/>
          <p:cNvSpPr txBox="1">
            <a:spLocks noGrp="1"/>
          </p:cNvSpPr>
          <p:nvPr>
            <p:ph type="subTitle" idx="1"/>
          </p:nvPr>
        </p:nvSpPr>
        <p:spPr>
          <a:xfrm>
            <a:off x="3004060" y="2571750"/>
            <a:ext cx="5017500" cy="1928688"/>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ES" sz="2000" dirty="0"/>
              <a:t>Práctico 6</a:t>
            </a:r>
          </a:p>
          <a:p>
            <a:pPr marL="0" lvl="0" indent="0" algn="l" rtl="0">
              <a:lnSpc>
                <a:spcPct val="150000"/>
              </a:lnSpc>
              <a:spcBef>
                <a:spcPts val="0"/>
              </a:spcBef>
              <a:spcAft>
                <a:spcPts val="0"/>
              </a:spcAft>
              <a:buNone/>
            </a:pPr>
            <a:endParaRPr lang="es-ES" sz="1600" dirty="0"/>
          </a:p>
          <a:p>
            <a:pPr marL="285750" lvl="0" indent="-285750" algn="l" rtl="0">
              <a:lnSpc>
                <a:spcPct val="150000"/>
              </a:lnSpc>
              <a:spcBef>
                <a:spcPts val="0"/>
              </a:spcBef>
              <a:spcAft>
                <a:spcPts val="0"/>
              </a:spcAft>
              <a:buFont typeface="Arial" panose="020B0604020202020204" pitchFamily="34" charset="0"/>
              <a:buChar char="•"/>
            </a:pPr>
            <a:r>
              <a:rPr lang="es-ES" sz="1600" dirty="0"/>
              <a:t>Docente: Lucia Morales</a:t>
            </a:r>
          </a:p>
          <a:p>
            <a:pPr marL="285750" lvl="0" indent="-285750" algn="l" rtl="0">
              <a:lnSpc>
                <a:spcPct val="150000"/>
              </a:lnSpc>
              <a:spcBef>
                <a:spcPts val="0"/>
              </a:spcBef>
              <a:spcAft>
                <a:spcPts val="0"/>
              </a:spcAft>
              <a:buFont typeface="Arial" panose="020B0604020202020204" pitchFamily="34" charset="0"/>
              <a:buChar char="•"/>
            </a:pPr>
            <a:r>
              <a:rPr lang="es-ES" sz="1600" dirty="0"/>
              <a:t>Tacuarembó </a:t>
            </a:r>
          </a:p>
          <a:p>
            <a:pPr marL="285750" lvl="0" indent="-285750" algn="l" rtl="0">
              <a:lnSpc>
                <a:spcPct val="150000"/>
              </a:lnSpc>
              <a:spcBef>
                <a:spcPts val="0"/>
              </a:spcBef>
              <a:spcAft>
                <a:spcPts val="0"/>
              </a:spcAft>
              <a:buFont typeface="Arial" panose="020B0604020202020204" pitchFamily="34" charset="0"/>
              <a:buChar char="•"/>
            </a:pPr>
            <a:r>
              <a:rPr lang="es-ES" sz="1600" dirty="0"/>
              <a:t>12 de mayo</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DE0D93A7-D19D-058C-5DA4-0A1901BE91B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8B776A0-E0EE-4A8A-A33D-F4D5576A010A}"/>
              </a:ext>
            </a:extLst>
          </p:cNvPr>
          <p:cNvSpPr txBox="1"/>
          <p:nvPr/>
        </p:nvSpPr>
        <p:spPr>
          <a:xfrm>
            <a:off x="1645920" y="310101"/>
            <a:ext cx="6392849" cy="461665"/>
          </a:xfrm>
          <a:prstGeom prst="rect">
            <a:avLst/>
          </a:prstGeom>
          <a:noFill/>
        </p:spPr>
        <p:txBody>
          <a:bodyPr wrap="square" rtlCol="0">
            <a:spAutoFit/>
          </a:bodyPr>
          <a:lstStyle/>
          <a:p>
            <a:r>
              <a:rPr lang="es-ES" sz="2400" b="1" dirty="0">
                <a:solidFill>
                  <a:srgbClr val="0070C0"/>
                </a:solidFill>
              </a:rPr>
              <a:t>DISEÑO Y VALIDEZ</a:t>
            </a:r>
          </a:p>
        </p:txBody>
      </p:sp>
      <p:sp>
        <p:nvSpPr>
          <p:cNvPr id="4" name="CuadroTexto 3">
            <a:extLst>
              <a:ext uri="{FF2B5EF4-FFF2-40B4-BE49-F238E27FC236}">
                <a16:creationId xmlns:a16="http://schemas.microsoft.com/office/drawing/2014/main" id="{C56CD421-9C2A-9ED6-54BA-EF2159C9C351}"/>
              </a:ext>
            </a:extLst>
          </p:cNvPr>
          <p:cNvSpPr txBox="1"/>
          <p:nvPr/>
        </p:nvSpPr>
        <p:spPr>
          <a:xfrm>
            <a:off x="1141012" y="1181355"/>
            <a:ext cx="6309360" cy="2462213"/>
          </a:xfrm>
          <a:prstGeom prst="rect">
            <a:avLst/>
          </a:prstGeom>
          <a:noFill/>
        </p:spPr>
        <p:txBody>
          <a:bodyPr wrap="square">
            <a:spAutoFit/>
          </a:bodyPr>
          <a:lstStyle/>
          <a:p>
            <a:pPr marL="114300" rtl="0">
              <a:buNone/>
            </a:pPr>
            <a:r>
              <a:rPr lang="es-ES" sz="1400" b="0" i="0" u="none" strike="noStrike" dirty="0">
                <a:solidFill>
                  <a:srgbClr val="000000"/>
                </a:solidFill>
                <a:effectLst/>
                <a:latin typeface="Arial" panose="020B0604020202020204" pitchFamily="34" charset="0"/>
              </a:rPr>
              <a:t>En síntesis, el diseño es la forma de </a:t>
            </a:r>
            <a:r>
              <a:rPr lang="es-ES" sz="1400" b="1" i="0" u="none" strike="noStrike" dirty="0">
                <a:solidFill>
                  <a:srgbClr val="000000"/>
                </a:solidFill>
                <a:effectLst/>
                <a:latin typeface="Arial" panose="020B0604020202020204" pitchFamily="34" charset="0"/>
              </a:rPr>
              <a:t>control</a:t>
            </a:r>
            <a:r>
              <a:rPr lang="es-ES" sz="1400" b="0" i="0" u="none" strike="noStrike" dirty="0">
                <a:solidFill>
                  <a:srgbClr val="000000"/>
                </a:solidFill>
                <a:effectLst/>
                <a:latin typeface="Arial" panose="020B0604020202020204" pitchFamily="34" charset="0"/>
              </a:rPr>
              <a:t> de nuestras observaciones que le da </a:t>
            </a:r>
            <a:r>
              <a:rPr lang="es-ES" sz="1400" b="1" i="0" u="none" strike="noStrike" dirty="0">
                <a:solidFill>
                  <a:srgbClr val="000000"/>
                </a:solidFill>
                <a:effectLst/>
                <a:latin typeface="Arial" panose="020B0604020202020204" pitchFamily="34" charset="0"/>
              </a:rPr>
              <a:t>carácter científico</a:t>
            </a:r>
            <a:r>
              <a:rPr lang="es-ES" sz="1400" b="0" i="0" u="none" strike="noStrike" dirty="0">
                <a:solidFill>
                  <a:srgbClr val="000000"/>
                </a:solidFill>
                <a:effectLst/>
                <a:latin typeface="Arial" panose="020B0604020202020204" pitchFamily="34" charset="0"/>
              </a:rPr>
              <a:t> a nuestro trabajo</a:t>
            </a:r>
            <a:endParaRPr lang="es-ES" b="0" dirty="0">
              <a:effectLst/>
            </a:endParaRPr>
          </a:p>
          <a:p>
            <a:pPr>
              <a:buNone/>
            </a:pPr>
            <a:br>
              <a:rPr lang="es-ES" b="0" dirty="0">
                <a:effectLst/>
              </a:rPr>
            </a:br>
            <a:endParaRPr lang="es-ES" b="0" dirty="0">
              <a:effectLst/>
            </a:endParaRPr>
          </a:p>
          <a:p>
            <a:pPr marL="114300" rtl="0">
              <a:buNone/>
            </a:pPr>
            <a:r>
              <a:rPr lang="es-ES" sz="1400" b="0" i="0" u="none" strike="noStrike" dirty="0">
                <a:solidFill>
                  <a:srgbClr val="000000"/>
                </a:solidFill>
                <a:effectLst/>
                <a:latin typeface="Arial" panose="020B0604020202020204" pitchFamily="34" charset="0"/>
              </a:rPr>
              <a:t>Estas diferentes partes del diseño deben ser </a:t>
            </a:r>
            <a:r>
              <a:rPr lang="es-ES" sz="1400" b="1" i="0" u="none" strike="noStrike" dirty="0">
                <a:solidFill>
                  <a:srgbClr val="000000"/>
                </a:solidFill>
                <a:effectLst/>
                <a:latin typeface="Arial" panose="020B0604020202020204" pitchFamily="34" charset="0"/>
              </a:rPr>
              <a:t>consistentes entre sí</a:t>
            </a:r>
            <a:endParaRPr lang="es-ES" b="0" dirty="0">
              <a:effectLst/>
            </a:endParaRPr>
          </a:p>
          <a:p>
            <a:pPr>
              <a:buNone/>
            </a:pPr>
            <a:br>
              <a:rPr lang="es-ES" b="0" dirty="0">
                <a:effectLst/>
              </a:rPr>
            </a:br>
            <a:endParaRPr lang="es-ES" b="0" dirty="0">
              <a:effectLst/>
            </a:endParaRPr>
          </a:p>
          <a:p>
            <a:pPr marL="114300" rtl="0">
              <a:buNone/>
            </a:pPr>
            <a:r>
              <a:rPr lang="es-ES" sz="1400" b="0" i="0" u="none" strike="noStrike" dirty="0">
                <a:solidFill>
                  <a:srgbClr val="000000"/>
                </a:solidFill>
                <a:effectLst/>
                <a:latin typeface="Arial" panose="020B0604020202020204" pitchFamily="34" charset="0"/>
              </a:rPr>
              <a:t>Una buena planificación fortalece la investigación y da </a:t>
            </a:r>
            <a:r>
              <a:rPr lang="es-ES" sz="1400" b="1" i="0" u="none" strike="noStrike" dirty="0">
                <a:solidFill>
                  <a:srgbClr val="000000"/>
                </a:solidFill>
                <a:effectLst/>
                <a:latin typeface="Arial" panose="020B0604020202020204" pitchFamily="34" charset="0"/>
              </a:rPr>
              <a:t>validez</a:t>
            </a:r>
            <a:r>
              <a:rPr lang="es-ES" sz="1400" b="0" i="0" u="none" strike="noStrike" dirty="0">
                <a:solidFill>
                  <a:srgbClr val="000000"/>
                </a:solidFill>
                <a:effectLst/>
                <a:latin typeface="Arial" panose="020B0604020202020204" pitchFamily="34" charset="0"/>
              </a:rPr>
              <a:t> a nuestras conclusiones</a:t>
            </a:r>
            <a:endParaRPr lang="es-ES" b="0" dirty="0">
              <a:effectLst/>
            </a:endParaRPr>
          </a:p>
          <a:p>
            <a:pPr>
              <a:buNone/>
            </a:pPr>
            <a:br>
              <a:rPr lang="es-ES" dirty="0"/>
            </a:br>
            <a:endParaRPr lang="es-ES" dirty="0"/>
          </a:p>
        </p:txBody>
      </p:sp>
    </p:spTree>
    <p:extLst>
      <p:ext uri="{BB962C8B-B14F-4D97-AF65-F5344CB8AC3E}">
        <p14:creationId xmlns:p14="http://schemas.microsoft.com/office/powerpoint/2010/main" val="369709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F485401D-6679-A794-1C86-637A2A5EF25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8601DF5-EF36-C9A6-EF2A-1CAA1BB1BC1D}"/>
              </a:ext>
            </a:extLst>
          </p:cNvPr>
          <p:cNvSpPr txBox="1"/>
          <p:nvPr/>
        </p:nvSpPr>
        <p:spPr>
          <a:xfrm>
            <a:off x="1645920" y="310101"/>
            <a:ext cx="6392849" cy="461665"/>
          </a:xfrm>
          <a:prstGeom prst="rect">
            <a:avLst/>
          </a:prstGeom>
          <a:noFill/>
        </p:spPr>
        <p:txBody>
          <a:bodyPr wrap="square" rtlCol="0">
            <a:spAutoFit/>
          </a:bodyPr>
          <a:lstStyle/>
          <a:p>
            <a:r>
              <a:rPr lang="es-ES" sz="2400" b="1" dirty="0">
                <a:solidFill>
                  <a:srgbClr val="0070C0"/>
                </a:solidFill>
              </a:rPr>
              <a:t>DISEÑO Y VALIDEZ</a:t>
            </a:r>
          </a:p>
        </p:txBody>
      </p:sp>
      <p:sp>
        <p:nvSpPr>
          <p:cNvPr id="4" name="CuadroTexto 3">
            <a:extLst>
              <a:ext uri="{FF2B5EF4-FFF2-40B4-BE49-F238E27FC236}">
                <a16:creationId xmlns:a16="http://schemas.microsoft.com/office/drawing/2014/main" id="{257AB9E3-E0FF-F6D9-1658-00A7A63D50A1}"/>
              </a:ext>
            </a:extLst>
          </p:cNvPr>
          <p:cNvSpPr txBox="1"/>
          <p:nvPr/>
        </p:nvSpPr>
        <p:spPr>
          <a:xfrm>
            <a:off x="1141012" y="1181355"/>
            <a:ext cx="6309360" cy="3939540"/>
          </a:xfrm>
          <a:prstGeom prst="rect">
            <a:avLst/>
          </a:prstGeom>
          <a:noFill/>
        </p:spPr>
        <p:txBody>
          <a:bodyPr wrap="square">
            <a:spAutoFit/>
          </a:bodyPr>
          <a:lstStyle/>
          <a:p>
            <a:r>
              <a:rPr lang="es-ES" sz="1600" dirty="0"/>
              <a:t>La </a:t>
            </a:r>
            <a:r>
              <a:rPr lang="es-ES" sz="1600" b="1" dirty="0"/>
              <a:t>validez </a:t>
            </a:r>
            <a:r>
              <a:rPr lang="es-ES" sz="1600" dirty="0"/>
              <a:t>del conocimiento construido refiere a la confianza sobre que ha sido generado </a:t>
            </a:r>
            <a:r>
              <a:rPr lang="es-ES" sz="1600" b="1" dirty="0"/>
              <a:t>minimizando los errores.</a:t>
            </a:r>
            <a:endParaRPr lang="es-ES" sz="1600" dirty="0"/>
          </a:p>
          <a:p>
            <a:br>
              <a:rPr lang="es-ES" sz="1600" dirty="0"/>
            </a:br>
            <a:endParaRPr lang="es-ES" sz="1600" dirty="0"/>
          </a:p>
          <a:p>
            <a:r>
              <a:rPr lang="es-ES" sz="1600" b="1" dirty="0"/>
              <a:t>Tipos de errores posibles:</a:t>
            </a:r>
            <a:endParaRPr lang="es-ES" sz="1600" dirty="0"/>
          </a:p>
          <a:p>
            <a:br>
              <a:rPr lang="es-ES" sz="1600" dirty="0"/>
            </a:br>
            <a:endParaRPr lang="es-ES" sz="1600" dirty="0"/>
          </a:p>
          <a:p>
            <a:pPr>
              <a:lnSpc>
                <a:spcPct val="200000"/>
              </a:lnSpc>
            </a:pPr>
            <a:r>
              <a:rPr lang="es-ES" sz="1600" dirty="0"/>
              <a:t>-Estar observando algo que no es lo que quiero observar</a:t>
            </a:r>
          </a:p>
          <a:p>
            <a:pPr>
              <a:lnSpc>
                <a:spcPct val="200000"/>
              </a:lnSpc>
            </a:pPr>
            <a:r>
              <a:rPr lang="es-ES" sz="1600" dirty="0"/>
              <a:t>-Estar generalizando incorrectamente</a:t>
            </a:r>
          </a:p>
          <a:p>
            <a:pPr>
              <a:lnSpc>
                <a:spcPct val="200000"/>
              </a:lnSpc>
            </a:pPr>
            <a:r>
              <a:rPr lang="es-ES" sz="1600" dirty="0"/>
              <a:t>-Estar atribuyendo causalidad de forma inadecuada</a:t>
            </a:r>
          </a:p>
          <a:p>
            <a:br>
              <a:rPr lang="es-ES" dirty="0"/>
            </a:br>
            <a:br>
              <a:rPr lang="es-ES" dirty="0"/>
            </a:br>
            <a:endParaRPr lang="es-ES" dirty="0"/>
          </a:p>
        </p:txBody>
      </p:sp>
    </p:spTree>
    <p:extLst>
      <p:ext uri="{BB962C8B-B14F-4D97-AF65-F5344CB8AC3E}">
        <p14:creationId xmlns:p14="http://schemas.microsoft.com/office/powerpoint/2010/main" val="340344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A7C0C9EA-2DC5-8BF8-42C2-38857CC19D7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7D7C046-73DB-69CB-AF2C-1A96F356C5F2}"/>
              </a:ext>
            </a:extLst>
          </p:cNvPr>
          <p:cNvPicPr>
            <a:picLocks noChangeAspect="1"/>
          </p:cNvPicPr>
          <p:nvPr/>
        </p:nvPicPr>
        <p:blipFill>
          <a:blip r:embed="rId3"/>
          <a:srcRect l="30434" t="32463" r="18174" b="19614"/>
          <a:stretch>
            <a:fillRect/>
          </a:stretch>
        </p:blipFill>
        <p:spPr>
          <a:xfrm>
            <a:off x="1280159" y="341905"/>
            <a:ext cx="7655184" cy="4015409"/>
          </a:xfrm>
          <a:prstGeom prst="rect">
            <a:avLst/>
          </a:prstGeom>
        </p:spPr>
      </p:pic>
    </p:spTree>
    <p:extLst>
      <p:ext uri="{BB962C8B-B14F-4D97-AF65-F5344CB8AC3E}">
        <p14:creationId xmlns:p14="http://schemas.microsoft.com/office/powerpoint/2010/main" val="8990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D8B10A4B-2DA0-80EA-8057-317B26EAF37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2651A91B-FFE0-6C52-A836-280F01A5DD89}"/>
              </a:ext>
            </a:extLst>
          </p:cNvPr>
          <p:cNvPicPr>
            <a:picLocks noChangeAspect="1"/>
          </p:cNvPicPr>
          <p:nvPr/>
        </p:nvPicPr>
        <p:blipFill>
          <a:blip r:embed="rId3"/>
          <a:srcRect l="30695" t="33700" r="18869" b="19459"/>
          <a:stretch>
            <a:fillRect/>
          </a:stretch>
        </p:blipFill>
        <p:spPr>
          <a:xfrm>
            <a:off x="1272208" y="357807"/>
            <a:ext cx="7579720" cy="3959751"/>
          </a:xfrm>
          <a:prstGeom prst="rect">
            <a:avLst/>
          </a:prstGeom>
        </p:spPr>
      </p:pic>
    </p:spTree>
    <p:extLst>
      <p:ext uri="{BB962C8B-B14F-4D97-AF65-F5344CB8AC3E}">
        <p14:creationId xmlns:p14="http://schemas.microsoft.com/office/powerpoint/2010/main" val="251985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22A76C59-C426-9CF4-BFCA-9D45F0E782C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835707B-DAF3-DE0D-67F6-828438931149}"/>
              </a:ext>
            </a:extLst>
          </p:cNvPr>
          <p:cNvPicPr>
            <a:picLocks noChangeAspect="1"/>
          </p:cNvPicPr>
          <p:nvPr/>
        </p:nvPicPr>
        <p:blipFill>
          <a:blip r:embed="rId3"/>
          <a:srcRect l="31739" t="33855" r="20261" b="18686"/>
          <a:stretch>
            <a:fillRect/>
          </a:stretch>
        </p:blipFill>
        <p:spPr>
          <a:xfrm>
            <a:off x="1065474" y="119270"/>
            <a:ext cx="6273580" cy="3489110"/>
          </a:xfrm>
          <a:prstGeom prst="rect">
            <a:avLst/>
          </a:prstGeom>
        </p:spPr>
      </p:pic>
      <p:pic>
        <p:nvPicPr>
          <p:cNvPr id="5" name="Imagen 4">
            <a:extLst>
              <a:ext uri="{FF2B5EF4-FFF2-40B4-BE49-F238E27FC236}">
                <a16:creationId xmlns:a16="http://schemas.microsoft.com/office/drawing/2014/main" id="{B5E8E08B-AF00-51A4-0A29-966E85CDFB1F}"/>
              </a:ext>
            </a:extLst>
          </p:cNvPr>
          <p:cNvPicPr>
            <a:picLocks noChangeAspect="1"/>
          </p:cNvPicPr>
          <p:nvPr/>
        </p:nvPicPr>
        <p:blipFill>
          <a:blip r:embed="rId4"/>
          <a:srcRect l="31391" t="32165" r="19739" b="21933"/>
          <a:stretch>
            <a:fillRect/>
          </a:stretch>
        </p:blipFill>
        <p:spPr>
          <a:xfrm>
            <a:off x="2262342" y="3240609"/>
            <a:ext cx="3601550" cy="1902891"/>
          </a:xfrm>
          <a:prstGeom prst="rect">
            <a:avLst/>
          </a:prstGeom>
        </p:spPr>
      </p:pic>
    </p:spTree>
    <p:extLst>
      <p:ext uri="{BB962C8B-B14F-4D97-AF65-F5344CB8AC3E}">
        <p14:creationId xmlns:p14="http://schemas.microsoft.com/office/powerpoint/2010/main" val="64118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9B6EA5D1-9CCD-0250-F61C-E728C888361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FA504D5-6364-796E-63DE-1224325DBD5D}"/>
              </a:ext>
            </a:extLst>
          </p:cNvPr>
          <p:cNvPicPr>
            <a:picLocks noChangeAspect="1"/>
          </p:cNvPicPr>
          <p:nvPr/>
        </p:nvPicPr>
        <p:blipFill>
          <a:blip r:embed="rId3"/>
          <a:srcRect l="31222" t="32394" r="19675" b="19245"/>
          <a:stretch>
            <a:fillRect/>
          </a:stretch>
        </p:blipFill>
        <p:spPr>
          <a:xfrm>
            <a:off x="1240404" y="159026"/>
            <a:ext cx="6416702" cy="3554898"/>
          </a:xfrm>
          <a:prstGeom prst="rect">
            <a:avLst/>
          </a:prstGeom>
        </p:spPr>
      </p:pic>
      <p:pic>
        <p:nvPicPr>
          <p:cNvPr id="5" name="Imagen 4">
            <a:extLst>
              <a:ext uri="{FF2B5EF4-FFF2-40B4-BE49-F238E27FC236}">
                <a16:creationId xmlns:a16="http://schemas.microsoft.com/office/drawing/2014/main" id="{58141002-823C-B524-D436-6865E47DD2E0}"/>
              </a:ext>
            </a:extLst>
          </p:cNvPr>
          <p:cNvPicPr>
            <a:picLocks noChangeAspect="1"/>
          </p:cNvPicPr>
          <p:nvPr/>
        </p:nvPicPr>
        <p:blipFill>
          <a:blip r:embed="rId4"/>
          <a:srcRect l="30957" t="32927" r="28869" b="22705"/>
          <a:stretch>
            <a:fillRect/>
          </a:stretch>
        </p:blipFill>
        <p:spPr>
          <a:xfrm>
            <a:off x="2415256" y="3155674"/>
            <a:ext cx="2943923" cy="1828800"/>
          </a:xfrm>
          <a:prstGeom prst="rect">
            <a:avLst/>
          </a:prstGeom>
        </p:spPr>
      </p:pic>
    </p:spTree>
    <p:extLst>
      <p:ext uri="{BB962C8B-B14F-4D97-AF65-F5344CB8AC3E}">
        <p14:creationId xmlns:p14="http://schemas.microsoft.com/office/powerpoint/2010/main" val="280183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16BBA22B-66BF-8183-29A0-180AF6F0B51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93B43B5-73E9-1FDC-4D53-E9B4F7344447}"/>
              </a:ext>
            </a:extLst>
          </p:cNvPr>
          <p:cNvSpPr txBox="1"/>
          <p:nvPr/>
        </p:nvSpPr>
        <p:spPr>
          <a:xfrm>
            <a:off x="1892410" y="397565"/>
            <a:ext cx="5120640" cy="369332"/>
          </a:xfrm>
          <a:prstGeom prst="rect">
            <a:avLst/>
          </a:prstGeom>
          <a:noFill/>
        </p:spPr>
        <p:txBody>
          <a:bodyPr wrap="square" rtlCol="0">
            <a:spAutoFit/>
          </a:bodyPr>
          <a:lstStyle/>
          <a:p>
            <a:pPr algn="ctr"/>
            <a:r>
              <a:rPr lang="es-ES" sz="1800" b="1" dirty="0">
                <a:solidFill>
                  <a:srgbClr val="0070C0"/>
                </a:solidFill>
              </a:rPr>
              <a:t>Errores en la validez</a:t>
            </a:r>
          </a:p>
        </p:txBody>
      </p:sp>
      <p:pic>
        <p:nvPicPr>
          <p:cNvPr id="6" name="Imagen 5">
            <a:extLst>
              <a:ext uri="{FF2B5EF4-FFF2-40B4-BE49-F238E27FC236}">
                <a16:creationId xmlns:a16="http://schemas.microsoft.com/office/drawing/2014/main" id="{B5BD7FDA-FD88-5AF2-7957-B45F234D5CA1}"/>
              </a:ext>
            </a:extLst>
          </p:cNvPr>
          <p:cNvPicPr>
            <a:picLocks noChangeAspect="1"/>
          </p:cNvPicPr>
          <p:nvPr/>
        </p:nvPicPr>
        <p:blipFill>
          <a:blip r:embed="rId3"/>
          <a:srcRect l="62491" t="61844" r="4813" b="25594"/>
          <a:stretch>
            <a:fillRect/>
          </a:stretch>
        </p:blipFill>
        <p:spPr>
          <a:xfrm>
            <a:off x="0" y="766897"/>
            <a:ext cx="4866199" cy="1051690"/>
          </a:xfrm>
          <a:prstGeom prst="rect">
            <a:avLst/>
          </a:prstGeom>
        </p:spPr>
      </p:pic>
      <p:pic>
        <p:nvPicPr>
          <p:cNvPr id="7" name="Imagen 6">
            <a:extLst>
              <a:ext uri="{FF2B5EF4-FFF2-40B4-BE49-F238E27FC236}">
                <a16:creationId xmlns:a16="http://schemas.microsoft.com/office/drawing/2014/main" id="{D3DB7E9B-E593-F98F-9077-39459C8067AD}"/>
              </a:ext>
            </a:extLst>
          </p:cNvPr>
          <p:cNvPicPr>
            <a:picLocks noChangeAspect="1"/>
          </p:cNvPicPr>
          <p:nvPr/>
        </p:nvPicPr>
        <p:blipFill>
          <a:blip r:embed="rId3"/>
          <a:srcRect l="62435" t="75508" r="4869" b="15131"/>
          <a:stretch>
            <a:fillRect/>
          </a:stretch>
        </p:blipFill>
        <p:spPr>
          <a:xfrm>
            <a:off x="-1" y="2784141"/>
            <a:ext cx="4866199" cy="783675"/>
          </a:xfrm>
          <a:prstGeom prst="rect">
            <a:avLst/>
          </a:prstGeom>
        </p:spPr>
      </p:pic>
      <p:sp>
        <p:nvSpPr>
          <p:cNvPr id="8" name="CuadroTexto 7">
            <a:extLst>
              <a:ext uri="{FF2B5EF4-FFF2-40B4-BE49-F238E27FC236}">
                <a16:creationId xmlns:a16="http://schemas.microsoft.com/office/drawing/2014/main" id="{89C1BF3E-9B42-1DFF-99CA-F66434E069CC}"/>
              </a:ext>
            </a:extLst>
          </p:cNvPr>
          <p:cNvSpPr txBox="1"/>
          <p:nvPr/>
        </p:nvSpPr>
        <p:spPr>
          <a:xfrm>
            <a:off x="4866199" y="935062"/>
            <a:ext cx="1327868" cy="307777"/>
          </a:xfrm>
          <a:prstGeom prst="rect">
            <a:avLst/>
          </a:prstGeom>
          <a:noFill/>
        </p:spPr>
        <p:txBody>
          <a:bodyPr wrap="square" rtlCol="0">
            <a:spAutoFit/>
          </a:bodyPr>
          <a:lstStyle/>
          <a:p>
            <a:r>
              <a:rPr lang="es-ES" dirty="0">
                <a:highlight>
                  <a:srgbClr val="FFFF00"/>
                </a:highlight>
              </a:rPr>
              <a:t>Medida</a:t>
            </a:r>
          </a:p>
        </p:txBody>
      </p:sp>
      <p:pic>
        <p:nvPicPr>
          <p:cNvPr id="10" name="Imagen 9">
            <a:extLst>
              <a:ext uri="{FF2B5EF4-FFF2-40B4-BE49-F238E27FC236}">
                <a16:creationId xmlns:a16="http://schemas.microsoft.com/office/drawing/2014/main" id="{84C9CF8F-5DAC-D9F9-6616-88CC0A3717ED}"/>
              </a:ext>
            </a:extLst>
          </p:cNvPr>
          <p:cNvPicPr>
            <a:picLocks noChangeAspect="1"/>
          </p:cNvPicPr>
          <p:nvPr/>
        </p:nvPicPr>
        <p:blipFill>
          <a:blip r:embed="rId4"/>
          <a:srcRect l="62783" t="63845" r="5217" b="26624"/>
          <a:stretch>
            <a:fillRect/>
          </a:stretch>
        </p:blipFill>
        <p:spPr>
          <a:xfrm>
            <a:off x="3263685" y="1688051"/>
            <a:ext cx="5880315" cy="985181"/>
          </a:xfrm>
          <a:prstGeom prst="rect">
            <a:avLst/>
          </a:prstGeom>
        </p:spPr>
      </p:pic>
      <p:sp>
        <p:nvSpPr>
          <p:cNvPr id="12" name="CuadroTexto 11">
            <a:extLst>
              <a:ext uri="{FF2B5EF4-FFF2-40B4-BE49-F238E27FC236}">
                <a16:creationId xmlns:a16="http://schemas.microsoft.com/office/drawing/2014/main" id="{036BFE44-BE88-650A-90B5-3771B816882E}"/>
              </a:ext>
            </a:extLst>
          </p:cNvPr>
          <p:cNvSpPr txBox="1"/>
          <p:nvPr/>
        </p:nvSpPr>
        <p:spPr>
          <a:xfrm>
            <a:off x="958133" y="2714314"/>
            <a:ext cx="1005839" cy="307777"/>
          </a:xfrm>
          <a:prstGeom prst="rect">
            <a:avLst/>
          </a:prstGeom>
          <a:noFill/>
        </p:spPr>
        <p:txBody>
          <a:bodyPr wrap="square">
            <a:spAutoFit/>
          </a:bodyPr>
          <a:lstStyle/>
          <a:p>
            <a:r>
              <a:rPr lang="es-ES" dirty="0">
                <a:highlight>
                  <a:srgbClr val="FFFF00"/>
                </a:highlight>
              </a:rPr>
              <a:t>Medida</a:t>
            </a:r>
            <a:endParaRPr lang="es-ES" dirty="0"/>
          </a:p>
        </p:txBody>
      </p:sp>
      <p:pic>
        <p:nvPicPr>
          <p:cNvPr id="13" name="Imagen 12">
            <a:extLst>
              <a:ext uri="{FF2B5EF4-FFF2-40B4-BE49-F238E27FC236}">
                <a16:creationId xmlns:a16="http://schemas.microsoft.com/office/drawing/2014/main" id="{1435AB32-84AF-E963-8794-64A70ED17147}"/>
              </a:ext>
            </a:extLst>
          </p:cNvPr>
          <p:cNvPicPr>
            <a:picLocks noChangeAspect="1"/>
          </p:cNvPicPr>
          <p:nvPr/>
        </p:nvPicPr>
        <p:blipFill>
          <a:blip r:embed="rId4"/>
          <a:srcRect l="62783" t="73894" r="5217" b="14049"/>
          <a:stretch>
            <a:fillRect/>
          </a:stretch>
        </p:blipFill>
        <p:spPr>
          <a:xfrm>
            <a:off x="4929810" y="3455450"/>
            <a:ext cx="4277801" cy="906686"/>
          </a:xfrm>
          <a:prstGeom prst="rect">
            <a:avLst/>
          </a:prstGeom>
        </p:spPr>
      </p:pic>
      <p:sp>
        <p:nvSpPr>
          <p:cNvPr id="14" name="CuadroTexto 13">
            <a:extLst>
              <a:ext uri="{FF2B5EF4-FFF2-40B4-BE49-F238E27FC236}">
                <a16:creationId xmlns:a16="http://schemas.microsoft.com/office/drawing/2014/main" id="{7DC311CF-86A5-95A3-B2B6-9E22F9C4EBC4}"/>
              </a:ext>
            </a:extLst>
          </p:cNvPr>
          <p:cNvSpPr txBox="1"/>
          <p:nvPr/>
        </p:nvSpPr>
        <p:spPr>
          <a:xfrm>
            <a:off x="8138161" y="3022091"/>
            <a:ext cx="1005839" cy="307777"/>
          </a:xfrm>
          <a:prstGeom prst="rect">
            <a:avLst/>
          </a:prstGeom>
          <a:noFill/>
        </p:spPr>
        <p:txBody>
          <a:bodyPr wrap="square">
            <a:spAutoFit/>
          </a:bodyPr>
          <a:lstStyle/>
          <a:p>
            <a:r>
              <a:rPr lang="es-ES" dirty="0">
                <a:highlight>
                  <a:srgbClr val="FFFF00"/>
                </a:highlight>
              </a:rPr>
              <a:t>Externa</a:t>
            </a:r>
            <a:endParaRPr lang="es-ES" dirty="0"/>
          </a:p>
        </p:txBody>
      </p:sp>
      <p:sp>
        <p:nvSpPr>
          <p:cNvPr id="15" name="CuadroTexto 14">
            <a:extLst>
              <a:ext uri="{FF2B5EF4-FFF2-40B4-BE49-F238E27FC236}">
                <a16:creationId xmlns:a16="http://schemas.microsoft.com/office/drawing/2014/main" id="{E4D06EA0-EAE2-91C6-3BCB-FFDF67D0CB29}"/>
              </a:ext>
            </a:extLst>
          </p:cNvPr>
          <p:cNvSpPr txBox="1"/>
          <p:nvPr/>
        </p:nvSpPr>
        <p:spPr>
          <a:xfrm>
            <a:off x="8266707" y="1380274"/>
            <a:ext cx="1005839" cy="307777"/>
          </a:xfrm>
          <a:prstGeom prst="rect">
            <a:avLst/>
          </a:prstGeom>
          <a:noFill/>
        </p:spPr>
        <p:txBody>
          <a:bodyPr wrap="square">
            <a:spAutoFit/>
          </a:bodyPr>
          <a:lstStyle/>
          <a:p>
            <a:r>
              <a:rPr lang="es-ES" dirty="0">
                <a:highlight>
                  <a:srgbClr val="FFFF00"/>
                </a:highlight>
              </a:rPr>
              <a:t>Externa</a:t>
            </a:r>
            <a:endParaRPr lang="es-ES" dirty="0"/>
          </a:p>
        </p:txBody>
      </p:sp>
      <p:pic>
        <p:nvPicPr>
          <p:cNvPr id="17" name="Imagen 16">
            <a:extLst>
              <a:ext uri="{FF2B5EF4-FFF2-40B4-BE49-F238E27FC236}">
                <a16:creationId xmlns:a16="http://schemas.microsoft.com/office/drawing/2014/main" id="{E7D8E19E-DC8E-CFE4-1E5F-559863265BB2}"/>
              </a:ext>
            </a:extLst>
          </p:cNvPr>
          <p:cNvPicPr>
            <a:picLocks noChangeAspect="1"/>
          </p:cNvPicPr>
          <p:nvPr/>
        </p:nvPicPr>
        <p:blipFill>
          <a:blip r:embed="rId5"/>
          <a:srcRect l="58087" t="62454" r="5217" b="15192"/>
          <a:stretch>
            <a:fillRect/>
          </a:stretch>
        </p:blipFill>
        <p:spPr>
          <a:xfrm>
            <a:off x="-1" y="3889266"/>
            <a:ext cx="3759331" cy="1288207"/>
          </a:xfrm>
          <a:prstGeom prst="rect">
            <a:avLst/>
          </a:prstGeom>
        </p:spPr>
      </p:pic>
      <p:sp>
        <p:nvSpPr>
          <p:cNvPr id="18" name="CuadroTexto 17">
            <a:extLst>
              <a:ext uri="{FF2B5EF4-FFF2-40B4-BE49-F238E27FC236}">
                <a16:creationId xmlns:a16="http://schemas.microsoft.com/office/drawing/2014/main" id="{CC9D7216-8415-E890-51E6-1E54A8DFA659}"/>
              </a:ext>
            </a:extLst>
          </p:cNvPr>
          <p:cNvSpPr txBox="1"/>
          <p:nvPr/>
        </p:nvSpPr>
        <p:spPr>
          <a:xfrm>
            <a:off x="3702658" y="4592046"/>
            <a:ext cx="1005839" cy="307777"/>
          </a:xfrm>
          <a:prstGeom prst="rect">
            <a:avLst/>
          </a:prstGeom>
          <a:noFill/>
        </p:spPr>
        <p:txBody>
          <a:bodyPr wrap="square">
            <a:spAutoFit/>
          </a:bodyPr>
          <a:lstStyle/>
          <a:p>
            <a:r>
              <a:rPr lang="es-ES" dirty="0">
                <a:highlight>
                  <a:srgbClr val="FFFF00"/>
                </a:highlight>
              </a:rPr>
              <a:t>Interna </a:t>
            </a:r>
            <a:endParaRPr lang="es-ES" dirty="0"/>
          </a:p>
        </p:txBody>
      </p:sp>
    </p:spTree>
    <p:extLst>
      <p:ext uri="{BB962C8B-B14F-4D97-AF65-F5344CB8AC3E}">
        <p14:creationId xmlns:p14="http://schemas.microsoft.com/office/powerpoint/2010/main" val="3132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E72FD0A7-B0F5-210C-8934-E7F9BC26784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411522A-EE6D-2592-CAEF-42EB5AB8E4C6}"/>
              </a:ext>
            </a:extLst>
          </p:cNvPr>
          <p:cNvSpPr txBox="1"/>
          <p:nvPr/>
        </p:nvSpPr>
        <p:spPr>
          <a:xfrm>
            <a:off x="3896140" y="111073"/>
            <a:ext cx="6742706" cy="461665"/>
          </a:xfrm>
          <a:prstGeom prst="rect">
            <a:avLst/>
          </a:prstGeom>
          <a:noFill/>
        </p:spPr>
        <p:txBody>
          <a:bodyPr wrap="square" rtlCol="0">
            <a:spAutoFit/>
          </a:bodyPr>
          <a:lstStyle/>
          <a:p>
            <a:r>
              <a:rPr lang="es-ES" sz="2400" b="1" dirty="0">
                <a:solidFill>
                  <a:srgbClr val="0070C0"/>
                </a:solidFill>
              </a:rPr>
              <a:t>Actividades</a:t>
            </a:r>
          </a:p>
        </p:txBody>
      </p:sp>
      <p:pic>
        <p:nvPicPr>
          <p:cNvPr id="5" name="Imagen 4">
            <a:extLst>
              <a:ext uri="{FF2B5EF4-FFF2-40B4-BE49-F238E27FC236}">
                <a16:creationId xmlns:a16="http://schemas.microsoft.com/office/drawing/2014/main" id="{6946C1A4-63CD-E901-AA97-2B982CFF1266}"/>
              </a:ext>
            </a:extLst>
          </p:cNvPr>
          <p:cNvPicPr>
            <a:picLocks noChangeAspect="1"/>
          </p:cNvPicPr>
          <p:nvPr/>
        </p:nvPicPr>
        <p:blipFill>
          <a:blip r:embed="rId3"/>
          <a:srcRect l="27652" t="40966" r="5044" b="14512"/>
          <a:stretch>
            <a:fillRect/>
          </a:stretch>
        </p:blipFill>
        <p:spPr>
          <a:xfrm>
            <a:off x="41744" y="1415823"/>
            <a:ext cx="9060511" cy="3371352"/>
          </a:xfrm>
          <a:prstGeom prst="rect">
            <a:avLst/>
          </a:prstGeom>
        </p:spPr>
      </p:pic>
      <p:sp>
        <p:nvSpPr>
          <p:cNvPr id="7" name="CuadroTexto 6">
            <a:extLst>
              <a:ext uri="{FF2B5EF4-FFF2-40B4-BE49-F238E27FC236}">
                <a16:creationId xmlns:a16="http://schemas.microsoft.com/office/drawing/2014/main" id="{45AE37F2-895C-C324-5432-D3C49DBF74B4}"/>
              </a:ext>
            </a:extLst>
          </p:cNvPr>
          <p:cNvSpPr txBox="1"/>
          <p:nvPr/>
        </p:nvSpPr>
        <p:spPr>
          <a:xfrm>
            <a:off x="1208598" y="803328"/>
            <a:ext cx="2409246" cy="307777"/>
          </a:xfrm>
          <a:prstGeom prst="rect">
            <a:avLst/>
          </a:prstGeom>
          <a:noFill/>
        </p:spPr>
        <p:txBody>
          <a:bodyPr wrap="square" rtlCol="0">
            <a:spAutoFit/>
          </a:bodyPr>
          <a:lstStyle/>
          <a:p>
            <a:r>
              <a:rPr lang="es-ES" dirty="0">
                <a:highlight>
                  <a:srgbClr val="FFFF00"/>
                </a:highlight>
              </a:rPr>
              <a:t>Actividad 1</a:t>
            </a:r>
          </a:p>
        </p:txBody>
      </p:sp>
    </p:spTree>
    <p:extLst>
      <p:ext uri="{BB962C8B-B14F-4D97-AF65-F5344CB8AC3E}">
        <p14:creationId xmlns:p14="http://schemas.microsoft.com/office/powerpoint/2010/main" val="17212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A490CF95-727D-3FAA-87DF-05FF171595B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64813CF-118B-2597-C472-0A758B5E8F0D}"/>
              </a:ext>
            </a:extLst>
          </p:cNvPr>
          <p:cNvSpPr txBox="1"/>
          <p:nvPr/>
        </p:nvSpPr>
        <p:spPr>
          <a:xfrm>
            <a:off x="1208598" y="127467"/>
            <a:ext cx="2409246" cy="307777"/>
          </a:xfrm>
          <a:prstGeom prst="rect">
            <a:avLst/>
          </a:prstGeom>
          <a:noFill/>
        </p:spPr>
        <p:txBody>
          <a:bodyPr wrap="square" rtlCol="0">
            <a:spAutoFit/>
          </a:bodyPr>
          <a:lstStyle/>
          <a:p>
            <a:r>
              <a:rPr lang="es-ES" dirty="0">
                <a:highlight>
                  <a:srgbClr val="FFFF00"/>
                </a:highlight>
              </a:rPr>
              <a:t>Actividad 2</a:t>
            </a:r>
          </a:p>
        </p:txBody>
      </p:sp>
      <p:sp>
        <p:nvSpPr>
          <p:cNvPr id="3" name="CuadroTexto 2">
            <a:extLst>
              <a:ext uri="{FF2B5EF4-FFF2-40B4-BE49-F238E27FC236}">
                <a16:creationId xmlns:a16="http://schemas.microsoft.com/office/drawing/2014/main" id="{3FF787E6-E4DB-408E-42C7-B2B1D101BF57}"/>
              </a:ext>
            </a:extLst>
          </p:cNvPr>
          <p:cNvSpPr txBox="1"/>
          <p:nvPr/>
        </p:nvSpPr>
        <p:spPr>
          <a:xfrm>
            <a:off x="1144989" y="435244"/>
            <a:ext cx="7450372" cy="1815882"/>
          </a:xfrm>
          <a:prstGeom prst="rect">
            <a:avLst/>
          </a:prstGeom>
          <a:noFill/>
        </p:spPr>
        <p:txBody>
          <a:bodyPr wrap="square" rtlCol="0">
            <a:spAutoFit/>
          </a:bodyPr>
          <a:lstStyle/>
          <a:p>
            <a:r>
              <a:rPr lang="es-ES" dirty="0"/>
              <a:t>Lea los siguientes resúmenes de un trabajo de investigación y responda las preguntas en un documento de texto. ¿Cuál es el problema de investigación? </a:t>
            </a:r>
          </a:p>
          <a:p>
            <a:pPr lvl="0"/>
            <a:r>
              <a:rPr lang="es-ES" dirty="0"/>
              <a:t>¿Qué preguntas, objetivos e hipótesis parecen manejar? </a:t>
            </a:r>
          </a:p>
          <a:p>
            <a:pPr lvl="0"/>
            <a:r>
              <a:rPr lang="es-ES" dirty="0"/>
              <a:t>¿Qué variables considera el estudio y qué tipo de variables son?</a:t>
            </a:r>
          </a:p>
          <a:p>
            <a:pPr lvl="0"/>
            <a:r>
              <a:rPr lang="es-ES" dirty="0"/>
              <a:t>¿Qué tipo de diseño proponen según su objetivo de investigación? </a:t>
            </a:r>
          </a:p>
          <a:p>
            <a:pPr lvl="0"/>
            <a:r>
              <a:rPr lang="es-ES" dirty="0"/>
              <a:t>¿Qué tipo de validez debe ser particularmente robusta en este tipo de diseño de investigación?</a:t>
            </a:r>
          </a:p>
          <a:p>
            <a:endParaRPr lang="es-ES" dirty="0"/>
          </a:p>
        </p:txBody>
      </p:sp>
      <p:pic>
        <p:nvPicPr>
          <p:cNvPr id="7" name="Imagen 6">
            <a:extLst>
              <a:ext uri="{FF2B5EF4-FFF2-40B4-BE49-F238E27FC236}">
                <a16:creationId xmlns:a16="http://schemas.microsoft.com/office/drawing/2014/main" id="{2ECEE487-6C49-D0F6-3705-A762B8E0A645}"/>
              </a:ext>
            </a:extLst>
          </p:cNvPr>
          <p:cNvPicPr>
            <a:picLocks noChangeAspect="1"/>
          </p:cNvPicPr>
          <p:nvPr/>
        </p:nvPicPr>
        <p:blipFill>
          <a:blip r:embed="rId3"/>
          <a:srcRect l="26348" t="34011" r="24521" b="13429"/>
          <a:stretch>
            <a:fillRect/>
          </a:stretch>
        </p:blipFill>
        <p:spPr>
          <a:xfrm>
            <a:off x="79513" y="2312589"/>
            <a:ext cx="4492487" cy="2703444"/>
          </a:xfrm>
          <a:prstGeom prst="rect">
            <a:avLst/>
          </a:prstGeom>
        </p:spPr>
      </p:pic>
      <p:pic>
        <p:nvPicPr>
          <p:cNvPr id="9" name="Imagen 8">
            <a:extLst>
              <a:ext uri="{FF2B5EF4-FFF2-40B4-BE49-F238E27FC236}">
                <a16:creationId xmlns:a16="http://schemas.microsoft.com/office/drawing/2014/main" id="{507C9687-C707-26D2-5252-CB20C92EA78B}"/>
              </a:ext>
            </a:extLst>
          </p:cNvPr>
          <p:cNvPicPr>
            <a:picLocks noChangeAspect="1"/>
          </p:cNvPicPr>
          <p:nvPr/>
        </p:nvPicPr>
        <p:blipFill>
          <a:blip r:embed="rId4"/>
          <a:srcRect l="27304" t="29681" r="27131" b="20850"/>
          <a:stretch>
            <a:fillRect/>
          </a:stretch>
        </p:blipFill>
        <p:spPr>
          <a:xfrm>
            <a:off x="4651514" y="2392102"/>
            <a:ext cx="4166483" cy="2544418"/>
          </a:xfrm>
          <a:prstGeom prst="rect">
            <a:avLst/>
          </a:prstGeom>
        </p:spPr>
      </p:pic>
    </p:spTree>
    <p:extLst>
      <p:ext uri="{BB962C8B-B14F-4D97-AF65-F5344CB8AC3E}">
        <p14:creationId xmlns:p14="http://schemas.microsoft.com/office/powerpoint/2010/main" val="91268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4122FB8D-9C52-8DDA-8655-B3F9C1AB8E9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CDEB552-2BD7-B8C4-EAF9-A143D5583D9D}"/>
              </a:ext>
            </a:extLst>
          </p:cNvPr>
          <p:cNvSpPr txBox="1"/>
          <p:nvPr/>
        </p:nvSpPr>
        <p:spPr>
          <a:xfrm>
            <a:off x="1693628" y="500932"/>
            <a:ext cx="2258170" cy="523220"/>
          </a:xfrm>
          <a:prstGeom prst="rect">
            <a:avLst/>
          </a:prstGeom>
          <a:noFill/>
        </p:spPr>
        <p:txBody>
          <a:bodyPr wrap="square" rtlCol="0">
            <a:spAutoFit/>
          </a:bodyPr>
          <a:lstStyle/>
          <a:p>
            <a:r>
              <a:rPr lang="es-ES" b="1" dirty="0">
                <a:highlight>
                  <a:srgbClr val="FFFF00"/>
                </a:highlight>
              </a:rPr>
              <a:t>Actividad 3</a:t>
            </a:r>
          </a:p>
          <a:p>
            <a:endParaRPr lang="es-ES" dirty="0"/>
          </a:p>
        </p:txBody>
      </p:sp>
      <p:sp>
        <p:nvSpPr>
          <p:cNvPr id="4" name="CuadroTexto 3">
            <a:extLst>
              <a:ext uri="{FF2B5EF4-FFF2-40B4-BE49-F238E27FC236}">
                <a16:creationId xmlns:a16="http://schemas.microsoft.com/office/drawing/2014/main" id="{BB8F9EAC-35DA-0E71-5224-9E9D9326BFEA}"/>
              </a:ext>
            </a:extLst>
          </p:cNvPr>
          <p:cNvSpPr txBox="1"/>
          <p:nvPr/>
        </p:nvSpPr>
        <p:spPr>
          <a:xfrm>
            <a:off x="1506771" y="796571"/>
            <a:ext cx="7128345" cy="575670"/>
          </a:xfrm>
          <a:prstGeom prst="rect">
            <a:avLst/>
          </a:prstGeom>
          <a:noFill/>
        </p:spPr>
        <p:txBody>
          <a:bodyPr wrap="square">
            <a:spAutoFit/>
          </a:bodyPr>
          <a:lstStyle/>
          <a:p>
            <a:pPr algn="just">
              <a:lnSpc>
                <a:spcPct val="115000"/>
              </a:lnSpc>
              <a:spcAft>
                <a:spcPts val="800"/>
              </a:spcAft>
              <a:buNone/>
            </a:pPr>
            <a:r>
              <a:rPr lang="es-ES" sz="1400" b="1" kern="150" dirty="0">
                <a:effectLst/>
                <a:latin typeface="Aptos" panose="020B0004020202020204" pitchFamily="34" charset="0"/>
                <a:ea typeface="Aptos" panose="020B0004020202020204" pitchFamily="34" charset="0"/>
                <a:cs typeface="Times New Roman" panose="02020603050405020304" pitchFamily="18" charset="0"/>
              </a:rPr>
              <a:t>Para cada caso identifique el tipo de diseño según su objetivo, a que tipo de validez lo vincula (si corresponde): </a:t>
            </a:r>
            <a:endParaRPr lang="es-ES" sz="1400" kern="15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EB60A8AF-5397-9932-5652-43D40C93ADD2}"/>
              </a:ext>
            </a:extLst>
          </p:cNvPr>
          <p:cNvPicPr>
            <a:picLocks noChangeAspect="1"/>
          </p:cNvPicPr>
          <p:nvPr/>
        </p:nvPicPr>
        <p:blipFill>
          <a:blip r:embed="rId3"/>
          <a:srcRect l="36348" t="29372" r="31565" b="13430"/>
          <a:stretch>
            <a:fillRect/>
          </a:stretch>
        </p:blipFill>
        <p:spPr>
          <a:xfrm>
            <a:off x="2321781" y="1372240"/>
            <a:ext cx="3753016" cy="3763185"/>
          </a:xfrm>
          <a:prstGeom prst="rect">
            <a:avLst/>
          </a:prstGeom>
        </p:spPr>
      </p:pic>
    </p:spTree>
    <p:extLst>
      <p:ext uri="{BB962C8B-B14F-4D97-AF65-F5344CB8AC3E}">
        <p14:creationId xmlns:p14="http://schemas.microsoft.com/office/powerpoint/2010/main" val="125097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22C7F6B8-3480-A364-06EB-5C0A590CD17B}"/>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0465D4FB-9C92-5337-55DF-B323FAD59541}"/>
              </a:ext>
            </a:extLst>
          </p:cNvPr>
          <p:cNvSpPr txBox="1">
            <a:spLocks noGrp="1"/>
          </p:cNvSpPr>
          <p:nvPr>
            <p:ph type="title"/>
          </p:nvPr>
        </p:nvSpPr>
        <p:spPr>
          <a:xfrm>
            <a:off x="1236758" y="1272407"/>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sp>
        <p:nvSpPr>
          <p:cNvPr id="3" name="CuadroTexto 2">
            <a:extLst>
              <a:ext uri="{FF2B5EF4-FFF2-40B4-BE49-F238E27FC236}">
                <a16:creationId xmlns:a16="http://schemas.microsoft.com/office/drawing/2014/main" id="{951F456D-CBEC-BA46-F588-B3FDE989DC42}"/>
              </a:ext>
            </a:extLst>
          </p:cNvPr>
          <p:cNvSpPr txBox="1"/>
          <p:nvPr/>
        </p:nvSpPr>
        <p:spPr>
          <a:xfrm>
            <a:off x="2508309" y="1756142"/>
            <a:ext cx="4572000" cy="707886"/>
          </a:xfrm>
          <a:prstGeom prst="rect">
            <a:avLst/>
          </a:prstGeom>
          <a:noFill/>
        </p:spPr>
        <p:txBody>
          <a:bodyPr wrap="square">
            <a:spAutoFit/>
          </a:bodyPr>
          <a:lstStyle/>
          <a:p>
            <a:pPr marL="285750" indent="-285750" algn="l">
              <a:buFont typeface="Arial" panose="020B0604020202020204" pitchFamily="34" charset="0"/>
              <a:buChar char="•"/>
            </a:pPr>
            <a:r>
              <a:rPr lang="es-ES" sz="2000" dirty="0">
                <a:solidFill>
                  <a:schemeClr val="tx1"/>
                </a:solidFill>
              </a:rPr>
              <a:t>Diseño</a:t>
            </a:r>
          </a:p>
          <a:p>
            <a:pPr marL="285750" indent="-285750" algn="l">
              <a:buFont typeface="Arial" panose="020B0604020202020204" pitchFamily="34" charset="0"/>
              <a:buChar char="•"/>
            </a:pPr>
            <a:r>
              <a:rPr lang="es-ES" sz="2000" dirty="0">
                <a:solidFill>
                  <a:schemeClr val="tx1"/>
                </a:solidFill>
              </a:rPr>
              <a:t>Tipo de diseños</a:t>
            </a:r>
          </a:p>
        </p:txBody>
      </p:sp>
      <p:sp>
        <p:nvSpPr>
          <p:cNvPr id="4" name="CuadroTexto 3">
            <a:extLst>
              <a:ext uri="{FF2B5EF4-FFF2-40B4-BE49-F238E27FC236}">
                <a16:creationId xmlns:a16="http://schemas.microsoft.com/office/drawing/2014/main" id="{F325CFE7-DB36-D1F7-6F4D-D6B3AC3F2AF3}"/>
              </a:ext>
            </a:extLst>
          </p:cNvPr>
          <p:cNvSpPr txBox="1"/>
          <p:nvPr/>
        </p:nvSpPr>
        <p:spPr>
          <a:xfrm>
            <a:off x="1355697" y="710425"/>
            <a:ext cx="6432605" cy="707886"/>
          </a:xfrm>
          <a:prstGeom prst="rect">
            <a:avLst/>
          </a:prstGeom>
          <a:noFill/>
        </p:spPr>
        <p:txBody>
          <a:bodyPr wrap="square" rtlCol="0">
            <a:spAutoFit/>
          </a:bodyPr>
          <a:lstStyle/>
          <a:p>
            <a:r>
              <a:rPr lang="es-ES" sz="4000" dirty="0">
                <a:solidFill>
                  <a:schemeClr val="tx2">
                    <a:lumMod val="75000"/>
                  </a:schemeClr>
                </a:solidFill>
              </a:rPr>
              <a:t>Práctico de hoy </a:t>
            </a:r>
          </a:p>
        </p:txBody>
      </p:sp>
      <p:sp>
        <p:nvSpPr>
          <p:cNvPr id="2" name="CuadroTexto 1">
            <a:extLst>
              <a:ext uri="{FF2B5EF4-FFF2-40B4-BE49-F238E27FC236}">
                <a16:creationId xmlns:a16="http://schemas.microsoft.com/office/drawing/2014/main" id="{936A19C2-D4D8-F719-FF19-8A847CE4715B}"/>
              </a:ext>
            </a:extLst>
          </p:cNvPr>
          <p:cNvSpPr txBox="1"/>
          <p:nvPr/>
        </p:nvSpPr>
        <p:spPr>
          <a:xfrm>
            <a:off x="978010" y="2854518"/>
            <a:ext cx="7784327" cy="887231"/>
          </a:xfrm>
          <a:prstGeom prst="rect">
            <a:avLst/>
          </a:prstGeom>
          <a:noFill/>
        </p:spPr>
        <p:txBody>
          <a:bodyPr wrap="square" rtlCol="0">
            <a:spAutoFit/>
          </a:bodyPr>
          <a:lstStyle/>
          <a:p>
            <a:pPr>
              <a:lnSpc>
                <a:spcPct val="200000"/>
              </a:lnSpc>
            </a:pPr>
            <a:r>
              <a:rPr lang="es-ES" dirty="0"/>
              <a:t>Del problema de investigación al diseño</a:t>
            </a:r>
          </a:p>
          <a:p>
            <a:pPr>
              <a:lnSpc>
                <a:spcPct val="200000"/>
              </a:lnSpc>
            </a:pPr>
            <a:r>
              <a:rPr lang="es-ES" dirty="0"/>
              <a:t>Objetivos de investigación y tipos de diseño </a:t>
            </a:r>
          </a:p>
        </p:txBody>
      </p:sp>
    </p:spTree>
    <p:extLst>
      <p:ext uri="{BB962C8B-B14F-4D97-AF65-F5344CB8AC3E}">
        <p14:creationId xmlns:p14="http://schemas.microsoft.com/office/powerpoint/2010/main" val="41401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464C3-487D-C069-6FEE-E370EDF171FE}"/>
              </a:ext>
            </a:extLst>
          </p:cNvPr>
          <p:cNvSpPr>
            <a:spLocks noGrp="1"/>
          </p:cNvSpPr>
          <p:nvPr>
            <p:ph type="title"/>
          </p:nvPr>
        </p:nvSpPr>
        <p:spPr/>
        <p:txBody>
          <a:bodyPr/>
          <a:lstStyle/>
          <a:p>
            <a:r>
              <a:rPr lang="es-ES" dirty="0"/>
              <a:t>Bibliografía </a:t>
            </a:r>
          </a:p>
        </p:txBody>
      </p:sp>
      <p:sp>
        <p:nvSpPr>
          <p:cNvPr id="3" name="Marcador de texto 2">
            <a:extLst>
              <a:ext uri="{FF2B5EF4-FFF2-40B4-BE49-F238E27FC236}">
                <a16:creationId xmlns:a16="http://schemas.microsoft.com/office/drawing/2014/main" id="{208A07F7-5223-BF56-5B01-7792DEB9CDC7}"/>
              </a:ext>
            </a:extLst>
          </p:cNvPr>
          <p:cNvSpPr>
            <a:spLocks noGrp="1"/>
          </p:cNvSpPr>
          <p:nvPr>
            <p:ph type="body" idx="1"/>
          </p:nvPr>
        </p:nvSpPr>
        <p:spPr/>
        <p:txBody>
          <a:bodyPr>
            <a:normAutofit/>
          </a:bodyPr>
          <a:lstStyle/>
          <a:p>
            <a:r>
              <a:rPr lang="es-ES" dirty="0"/>
              <a:t>Batthyány, Karina &amp; Cabrera, Mariana (2010) Metodología de la investigación en Ciencias Sociales. Apuntes para el curso inicial. Editorial Comisión Sectorial de Enseñanza, Universidad de la República, Montevideo. </a:t>
            </a:r>
            <a:r>
              <a:rPr lang="es-ES" u="sng" dirty="0">
                <a:hlinkClick r:id="rId2"/>
              </a:rPr>
              <a:t>http://cienciassociales.edu.uy/departamentodesociologia/wp-content/uploads/sites/3/2013/archivos/FCS_Batthianny_2011-07-27-imprimir.pdf</a:t>
            </a:r>
            <a:r>
              <a:rPr lang="es-ES" dirty="0"/>
              <a:t> </a:t>
            </a:r>
            <a:r>
              <a:rPr lang="es-ES" b="1" dirty="0"/>
              <a:t>Leer capítulo 5, páginas 33 a 35</a:t>
            </a:r>
          </a:p>
          <a:p>
            <a:pPr marL="146050" indent="0">
              <a:buNone/>
            </a:pPr>
            <a:endParaRPr lang="es-ES" b="1" dirty="0"/>
          </a:p>
          <a:p>
            <a:pPr marL="146050" indent="0">
              <a:buNone/>
            </a:pPr>
            <a:r>
              <a:rPr lang="es-ES" dirty="0"/>
              <a:t>cap. 7 de Hernández Samperi trata exclusivamente de diseños. Se recomienda estudiar todo el capítulo. del mismo libro, cap. 5 es páginas 88-99.</a:t>
            </a:r>
          </a:p>
          <a:p>
            <a:pPr marL="146050" indent="0">
              <a:buNone/>
            </a:pPr>
            <a:br>
              <a:rPr lang="es-ES" dirty="0"/>
            </a:br>
            <a:endParaRPr lang="es-ES" dirty="0"/>
          </a:p>
        </p:txBody>
      </p:sp>
    </p:spTree>
    <p:extLst>
      <p:ext uri="{BB962C8B-B14F-4D97-AF65-F5344CB8AC3E}">
        <p14:creationId xmlns:p14="http://schemas.microsoft.com/office/powerpoint/2010/main" val="95505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0E9F73BB-4C67-019D-FDE6-9F1A9460CE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063BCF6-96DA-5BCC-1049-090BC24CAC43}"/>
              </a:ext>
            </a:extLst>
          </p:cNvPr>
          <p:cNvSpPr txBox="1"/>
          <p:nvPr/>
        </p:nvSpPr>
        <p:spPr>
          <a:xfrm>
            <a:off x="2441048" y="278295"/>
            <a:ext cx="5724939" cy="461665"/>
          </a:xfrm>
          <a:prstGeom prst="rect">
            <a:avLst/>
          </a:prstGeom>
          <a:noFill/>
        </p:spPr>
        <p:txBody>
          <a:bodyPr wrap="square" rtlCol="0">
            <a:spAutoFit/>
          </a:bodyPr>
          <a:lstStyle/>
          <a:p>
            <a:r>
              <a:rPr lang="es-ES" sz="2400" b="1" dirty="0">
                <a:solidFill>
                  <a:schemeClr val="accent1"/>
                </a:solidFill>
              </a:rPr>
              <a:t>Diseño de Investigación</a:t>
            </a:r>
          </a:p>
        </p:txBody>
      </p:sp>
      <p:sp>
        <p:nvSpPr>
          <p:cNvPr id="4" name="CuadroTexto 3">
            <a:extLst>
              <a:ext uri="{FF2B5EF4-FFF2-40B4-BE49-F238E27FC236}">
                <a16:creationId xmlns:a16="http://schemas.microsoft.com/office/drawing/2014/main" id="{74712034-4E22-C072-DE48-E9A3FB06193D}"/>
              </a:ext>
            </a:extLst>
          </p:cNvPr>
          <p:cNvSpPr txBox="1"/>
          <p:nvPr/>
        </p:nvSpPr>
        <p:spPr>
          <a:xfrm>
            <a:off x="1264257" y="1001864"/>
            <a:ext cx="7450373" cy="3077766"/>
          </a:xfrm>
          <a:prstGeom prst="rect">
            <a:avLst/>
          </a:prstGeom>
          <a:noFill/>
        </p:spPr>
        <p:txBody>
          <a:bodyPr wrap="square" rtlCol="0">
            <a:spAutoFit/>
          </a:bodyPr>
          <a:lstStyle/>
          <a:p>
            <a:pPr algn="just"/>
            <a:r>
              <a:rPr lang="es-ES" sz="1800" dirty="0"/>
              <a:t>El problema de investigación nos presenta un </a:t>
            </a:r>
            <a:r>
              <a:rPr lang="es-ES" sz="1800" b="1" dirty="0"/>
              <a:t>QUÉ</a:t>
            </a:r>
            <a:r>
              <a:rPr lang="es-ES" sz="1800" dirty="0"/>
              <a:t>, el diseño de la investigación nos va a permitir enlazarlo coherentemente a un </a:t>
            </a:r>
            <a:r>
              <a:rPr lang="es-ES" sz="1800" b="1" dirty="0"/>
              <a:t>cómo</a:t>
            </a:r>
            <a:r>
              <a:rPr lang="es-ES" sz="1800" dirty="0"/>
              <a:t>.</a:t>
            </a:r>
          </a:p>
          <a:p>
            <a:pPr algn="just"/>
            <a:endParaRPr lang="es-ES" sz="1800" dirty="0"/>
          </a:p>
          <a:p>
            <a:pPr algn="just"/>
            <a:endParaRPr lang="es-ES" sz="1800" dirty="0"/>
          </a:p>
          <a:p>
            <a:pPr algn="just"/>
            <a:r>
              <a:rPr lang="es-ES" sz="1800" dirty="0"/>
              <a:t>Por lo tanto, el diseño es entendido como el </a:t>
            </a:r>
            <a:r>
              <a:rPr lang="es-ES" sz="1800" b="1" dirty="0"/>
              <a:t>plan o la estrategia</a:t>
            </a:r>
            <a:r>
              <a:rPr lang="es-ES" sz="1800" dirty="0"/>
              <a:t> concebida para llevar a cabo nuestra investigación.</a:t>
            </a:r>
          </a:p>
          <a:p>
            <a:pPr algn="just"/>
            <a:r>
              <a:rPr lang="es-ES" sz="1800" dirty="0"/>
              <a:t>Incluye los elementos centrales de la problematización: </a:t>
            </a:r>
            <a:r>
              <a:rPr lang="es-ES" sz="1800" b="1" dirty="0"/>
              <a:t>tema, problema, preguntas, hipótesis, objetivos </a:t>
            </a:r>
            <a:r>
              <a:rPr lang="es-ES" sz="1800" dirty="0"/>
              <a:t>que se derivan de ella, la estrategia para llevar adelante esos objetivos y los productos esperados.</a:t>
            </a:r>
          </a:p>
          <a:p>
            <a:endParaRPr lang="es-ES" dirty="0"/>
          </a:p>
        </p:txBody>
      </p:sp>
    </p:spTree>
    <p:extLst>
      <p:ext uri="{BB962C8B-B14F-4D97-AF65-F5344CB8AC3E}">
        <p14:creationId xmlns:p14="http://schemas.microsoft.com/office/powerpoint/2010/main" val="143699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DAC96F9F-29BA-3085-F282-BFA063DEFC2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D04252F-63DA-B116-467F-FB7A82990726}"/>
              </a:ext>
            </a:extLst>
          </p:cNvPr>
          <p:cNvPicPr>
            <a:picLocks noChangeAspect="1"/>
          </p:cNvPicPr>
          <p:nvPr/>
        </p:nvPicPr>
        <p:blipFill>
          <a:blip r:embed="rId3"/>
          <a:srcRect l="31304" t="33855" r="20608" b="19304"/>
          <a:stretch>
            <a:fillRect/>
          </a:stretch>
        </p:blipFill>
        <p:spPr>
          <a:xfrm>
            <a:off x="1224501" y="365761"/>
            <a:ext cx="7720269" cy="4230093"/>
          </a:xfrm>
          <a:prstGeom prst="rect">
            <a:avLst/>
          </a:prstGeom>
        </p:spPr>
      </p:pic>
    </p:spTree>
    <p:extLst>
      <p:ext uri="{BB962C8B-B14F-4D97-AF65-F5344CB8AC3E}">
        <p14:creationId xmlns:p14="http://schemas.microsoft.com/office/powerpoint/2010/main" val="400581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4458B2CA-ECDD-149A-AE2B-521B49EC9F6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6E1A32B-5A7A-C241-94FC-05EBFB90AB76}"/>
              </a:ext>
            </a:extLst>
          </p:cNvPr>
          <p:cNvSpPr txBox="1"/>
          <p:nvPr/>
        </p:nvSpPr>
        <p:spPr>
          <a:xfrm>
            <a:off x="1411356" y="1200534"/>
            <a:ext cx="7024978" cy="2970557"/>
          </a:xfrm>
          <a:prstGeom prst="rect">
            <a:avLst/>
          </a:prstGeom>
          <a:noFill/>
        </p:spPr>
        <p:txBody>
          <a:bodyPr wrap="square">
            <a:spAutoFit/>
          </a:bodyPr>
          <a:lstStyle/>
          <a:p>
            <a:pPr algn="just">
              <a:lnSpc>
                <a:spcPct val="200000"/>
              </a:lnSpc>
              <a:buNone/>
            </a:pPr>
            <a:r>
              <a:rPr lang="es-ES" sz="1600" b="1" i="0" dirty="0">
                <a:effectLst/>
                <a:latin typeface="+mn-lt"/>
              </a:rPr>
              <a:t>•Según sus objetivos:</a:t>
            </a:r>
            <a:r>
              <a:rPr lang="es-ES" sz="1600" b="0" i="0" dirty="0">
                <a:effectLst/>
                <a:latin typeface="+mn-lt"/>
              </a:rPr>
              <a:t> exploratorios, descriptivos, explicativos, evaluativos, predictivos. </a:t>
            </a:r>
          </a:p>
          <a:p>
            <a:pPr algn="just">
              <a:lnSpc>
                <a:spcPct val="200000"/>
              </a:lnSpc>
              <a:buNone/>
            </a:pPr>
            <a:r>
              <a:rPr lang="es-ES" sz="1600" b="0" i="0" dirty="0">
                <a:effectLst/>
                <a:latin typeface="+mn-lt"/>
              </a:rPr>
              <a:t>•</a:t>
            </a:r>
            <a:r>
              <a:rPr lang="es-ES" sz="1600" b="1" i="0" dirty="0">
                <a:effectLst/>
                <a:latin typeface="+mn-lt"/>
              </a:rPr>
              <a:t>Según el grado de manipulación de las variables</a:t>
            </a:r>
            <a:r>
              <a:rPr lang="es-ES" sz="1600" b="0" i="0" dirty="0">
                <a:effectLst/>
                <a:latin typeface="+mn-lt"/>
              </a:rPr>
              <a:t>: experimentales, cuasi experimentales, no experimentales</a:t>
            </a:r>
            <a:endParaRPr lang="es-ES" sz="1600" dirty="0">
              <a:effectLst/>
              <a:latin typeface="+mn-lt"/>
            </a:endParaRPr>
          </a:p>
          <a:p>
            <a:pPr algn="just">
              <a:lnSpc>
                <a:spcPct val="200000"/>
              </a:lnSpc>
              <a:buNone/>
            </a:pPr>
            <a:r>
              <a:rPr lang="es-ES" sz="1600" b="0" i="0" dirty="0">
                <a:effectLst/>
                <a:latin typeface="+mn-lt"/>
              </a:rPr>
              <a:t>•</a:t>
            </a:r>
            <a:r>
              <a:rPr lang="es-ES" sz="1600" b="1" i="0" dirty="0">
                <a:effectLst/>
                <a:latin typeface="+mn-lt"/>
              </a:rPr>
              <a:t>Según el tipo de dato que se genere: </a:t>
            </a:r>
            <a:r>
              <a:rPr lang="es-ES" sz="1600" b="0" i="0" dirty="0">
                <a:effectLst/>
                <a:latin typeface="+mn-lt"/>
              </a:rPr>
              <a:t>cuantitativos, cualitativos o mixtos</a:t>
            </a:r>
            <a:endParaRPr lang="es-ES" sz="1600" dirty="0">
              <a:effectLst/>
              <a:latin typeface="+mn-lt"/>
            </a:endParaRPr>
          </a:p>
          <a:p>
            <a:pPr algn="just">
              <a:lnSpc>
                <a:spcPct val="200000"/>
              </a:lnSpc>
              <a:buNone/>
            </a:pPr>
            <a:r>
              <a:rPr lang="es-ES" sz="1600" b="0" i="0" dirty="0">
                <a:effectLst/>
                <a:latin typeface="+mn-lt"/>
              </a:rPr>
              <a:t>•</a:t>
            </a:r>
            <a:r>
              <a:rPr lang="es-ES" sz="1600" b="1" i="0" dirty="0">
                <a:effectLst/>
                <a:latin typeface="+mn-lt"/>
              </a:rPr>
              <a:t>Según el rol de la variable tiempo</a:t>
            </a:r>
            <a:r>
              <a:rPr lang="es-ES" sz="1600" b="0" i="0" dirty="0">
                <a:effectLst/>
                <a:latin typeface="+mn-lt"/>
              </a:rPr>
              <a:t>: longitudinales o transeccionales</a:t>
            </a:r>
            <a:endParaRPr lang="es-ES" sz="1600" dirty="0">
              <a:effectLst/>
              <a:latin typeface="+mn-lt"/>
            </a:endParaRPr>
          </a:p>
        </p:txBody>
      </p:sp>
      <p:sp>
        <p:nvSpPr>
          <p:cNvPr id="5" name="CuadroTexto 4">
            <a:extLst>
              <a:ext uri="{FF2B5EF4-FFF2-40B4-BE49-F238E27FC236}">
                <a16:creationId xmlns:a16="http://schemas.microsoft.com/office/drawing/2014/main" id="{2EA06727-AB6B-9FFB-27EC-49C060B697F7}"/>
              </a:ext>
            </a:extLst>
          </p:cNvPr>
          <p:cNvSpPr txBox="1"/>
          <p:nvPr/>
        </p:nvSpPr>
        <p:spPr>
          <a:xfrm>
            <a:off x="2401294" y="443051"/>
            <a:ext cx="5367130" cy="584775"/>
          </a:xfrm>
          <a:prstGeom prst="rect">
            <a:avLst/>
          </a:prstGeom>
          <a:noFill/>
        </p:spPr>
        <p:txBody>
          <a:bodyPr wrap="square" rtlCol="0">
            <a:spAutoFit/>
          </a:bodyPr>
          <a:lstStyle/>
          <a:p>
            <a:r>
              <a:rPr lang="es-ES" sz="3200" b="1" dirty="0">
                <a:solidFill>
                  <a:schemeClr val="accent1"/>
                </a:solidFill>
              </a:rPr>
              <a:t>Tipos de diseños</a:t>
            </a:r>
          </a:p>
        </p:txBody>
      </p:sp>
      <p:sp>
        <p:nvSpPr>
          <p:cNvPr id="6" name="Elipse 5">
            <a:extLst>
              <a:ext uri="{FF2B5EF4-FFF2-40B4-BE49-F238E27FC236}">
                <a16:creationId xmlns:a16="http://schemas.microsoft.com/office/drawing/2014/main" id="{22500A0C-94DF-C634-2A43-84023B8CAE85}"/>
              </a:ext>
            </a:extLst>
          </p:cNvPr>
          <p:cNvSpPr/>
          <p:nvPr/>
        </p:nvSpPr>
        <p:spPr>
          <a:xfrm>
            <a:off x="707666" y="1027826"/>
            <a:ext cx="8054671" cy="135756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300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B14C777B-5FAA-A11C-95CB-4C474E85424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60AFA5FB-A732-3BDB-5627-6745E69EBD29}"/>
              </a:ext>
            </a:extLst>
          </p:cNvPr>
          <p:cNvPicPr>
            <a:picLocks noChangeAspect="1"/>
          </p:cNvPicPr>
          <p:nvPr/>
        </p:nvPicPr>
        <p:blipFill>
          <a:blip r:embed="rId3"/>
          <a:srcRect l="30348" t="33855" r="20782" b="21314"/>
          <a:stretch>
            <a:fillRect/>
          </a:stretch>
        </p:blipFill>
        <p:spPr>
          <a:xfrm>
            <a:off x="1455087" y="397565"/>
            <a:ext cx="7134403" cy="3681453"/>
          </a:xfrm>
          <a:prstGeom prst="rect">
            <a:avLst/>
          </a:prstGeom>
        </p:spPr>
      </p:pic>
    </p:spTree>
    <p:extLst>
      <p:ext uri="{BB962C8B-B14F-4D97-AF65-F5344CB8AC3E}">
        <p14:creationId xmlns:p14="http://schemas.microsoft.com/office/powerpoint/2010/main" val="146552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43B23798-3C12-DBF9-A8C8-0FD085BEF5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37B06A-FED2-A3FE-46B4-99560E7B9007}"/>
              </a:ext>
            </a:extLst>
          </p:cNvPr>
          <p:cNvSpPr txBox="1"/>
          <p:nvPr/>
        </p:nvSpPr>
        <p:spPr>
          <a:xfrm>
            <a:off x="2286000" y="2418359"/>
            <a:ext cx="4572000" cy="307777"/>
          </a:xfrm>
          <a:prstGeom prst="rect">
            <a:avLst/>
          </a:prstGeom>
          <a:noFill/>
        </p:spPr>
        <p:txBody>
          <a:bodyPr wrap="square">
            <a:spAutoFit/>
          </a:bodyPr>
          <a:lstStyle/>
          <a:p>
            <a:endParaRPr lang="es-ES" dirty="0"/>
          </a:p>
        </p:txBody>
      </p:sp>
      <p:sp>
        <p:nvSpPr>
          <p:cNvPr id="7" name="CuadroTexto 6">
            <a:extLst>
              <a:ext uri="{FF2B5EF4-FFF2-40B4-BE49-F238E27FC236}">
                <a16:creationId xmlns:a16="http://schemas.microsoft.com/office/drawing/2014/main" id="{A02E4085-F156-BBFE-E42D-842F1C0344AC}"/>
              </a:ext>
            </a:extLst>
          </p:cNvPr>
          <p:cNvSpPr txBox="1"/>
          <p:nvPr/>
        </p:nvSpPr>
        <p:spPr>
          <a:xfrm>
            <a:off x="2286000" y="2418359"/>
            <a:ext cx="4572000" cy="307777"/>
          </a:xfrm>
          <a:prstGeom prst="rect">
            <a:avLst/>
          </a:prstGeom>
          <a:noFill/>
        </p:spPr>
        <p:txBody>
          <a:bodyPr wrap="square">
            <a:spAutoFit/>
          </a:bodyPr>
          <a:lstStyle/>
          <a:p>
            <a:endParaRPr lang="es-ES" dirty="0"/>
          </a:p>
        </p:txBody>
      </p:sp>
      <p:pic>
        <p:nvPicPr>
          <p:cNvPr id="9" name="Imagen 8">
            <a:extLst>
              <a:ext uri="{FF2B5EF4-FFF2-40B4-BE49-F238E27FC236}">
                <a16:creationId xmlns:a16="http://schemas.microsoft.com/office/drawing/2014/main" id="{92708F24-5C4F-BEC9-C054-D53D413994A2}"/>
              </a:ext>
            </a:extLst>
          </p:cNvPr>
          <p:cNvPicPr>
            <a:picLocks noChangeAspect="1"/>
          </p:cNvPicPr>
          <p:nvPr/>
        </p:nvPicPr>
        <p:blipFill>
          <a:blip r:embed="rId3"/>
          <a:srcRect l="40174" t="29371" r="17565" b="13894"/>
          <a:stretch>
            <a:fillRect/>
          </a:stretch>
        </p:blipFill>
        <p:spPr>
          <a:xfrm>
            <a:off x="1192696" y="55660"/>
            <a:ext cx="6734754" cy="5085710"/>
          </a:xfrm>
          <a:prstGeom prst="rect">
            <a:avLst/>
          </a:prstGeom>
        </p:spPr>
      </p:pic>
    </p:spTree>
    <p:extLst>
      <p:ext uri="{BB962C8B-B14F-4D97-AF65-F5344CB8AC3E}">
        <p14:creationId xmlns:p14="http://schemas.microsoft.com/office/powerpoint/2010/main" val="302995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DB2531D4-4059-744B-0C12-7408EDF6A95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3F02D77-2A89-063A-540E-E1692AFE1FFB}"/>
              </a:ext>
            </a:extLst>
          </p:cNvPr>
          <p:cNvSpPr txBox="1"/>
          <p:nvPr/>
        </p:nvSpPr>
        <p:spPr>
          <a:xfrm>
            <a:off x="934278" y="123160"/>
            <a:ext cx="7836011" cy="461665"/>
          </a:xfrm>
          <a:prstGeom prst="rect">
            <a:avLst/>
          </a:prstGeom>
          <a:noFill/>
        </p:spPr>
        <p:txBody>
          <a:bodyPr wrap="square">
            <a:spAutoFit/>
          </a:bodyPr>
          <a:lstStyle/>
          <a:p>
            <a:r>
              <a:rPr lang="es-ES" sz="2400" b="0" i="0" u="none" strike="noStrike" dirty="0">
                <a:solidFill>
                  <a:schemeClr val="accent1"/>
                </a:solidFill>
                <a:effectLst/>
                <a:latin typeface="Arial" panose="020B0604020202020204" pitchFamily="34" charset="0"/>
              </a:rPr>
              <a:t>Tipo de diseño según el objetivo: miremos cada caso</a:t>
            </a:r>
            <a:endParaRPr lang="es-ES" sz="2400" dirty="0">
              <a:solidFill>
                <a:schemeClr val="accent1"/>
              </a:solidFill>
            </a:endParaRPr>
          </a:p>
        </p:txBody>
      </p:sp>
      <p:sp>
        <p:nvSpPr>
          <p:cNvPr id="5" name="CuadroTexto 4">
            <a:extLst>
              <a:ext uri="{FF2B5EF4-FFF2-40B4-BE49-F238E27FC236}">
                <a16:creationId xmlns:a16="http://schemas.microsoft.com/office/drawing/2014/main" id="{9041C7AE-5338-B8DE-E0D1-8D22A30DB3C7}"/>
              </a:ext>
            </a:extLst>
          </p:cNvPr>
          <p:cNvSpPr txBox="1"/>
          <p:nvPr/>
        </p:nvSpPr>
        <p:spPr>
          <a:xfrm>
            <a:off x="1304014" y="914400"/>
            <a:ext cx="7466275" cy="4524315"/>
          </a:xfrm>
          <a:prstGeom prst="rect">
            <a:avLst/>
          </a:prstGeom>
          <a:noFill/>
        </p:spPr>
        <p:txBody>
          <a:bodyPr wrap="square" rtlCol="0">
            <a:spAutoFit/>
          </a:bodyPr>
          <a:lstStyle/>
          <a:p>
            <a:pPr marL="285750" indent="-285750" algn="just">
              <a:buFont typeface="Arial" panose="020B0604020202020204" pitchFamily="34" charset="0"/>
              <a:buChar char="•"/>
            </a:pPr>
            <a:r>
              <a:rPr lang="es-ES" sz="1800" dirty="0"/>
              <a:t>Identificar las principales formas de transporte utilizadas por estudiantes universitarios de Tacuarembó. </a:t>
            </a:r>
          </a:p>
          <a:p>
            <a:pPr algn="just"/>
            <a:endParaRPr lang="es-ES" sz="1800" dirty="0"/>
          </a:p>
          <a:p>
            <a:pPr marL="285750" indent="-285750" algn="just">
              <a:buFont typeface="Arial" panose="020B0604020202020204" pitchFamily="34" charset="0"/>
              <a:buChar char="•"/>
            </a:pPr>
            <a:r>
              <a:rPr lang="es-ES" sz="1800" dirty="0"/>
              <a:t>En Uruguay existen pocos estudios que analicen cómo los estudiantes universitarios utilizan herramientas de inteligencia artificial en sus procesos de aprendizaje. Debido a la escasa información disponible y al carácter reciente de este fenómeno, la investigación busca realizar un primer acercamiento a las experiencias, percepciones y prácticas de los estudiantes respecto al uso de estas tecnologías</a:t>
            </a:r>
          </a:p>
          <a:p>
            <a:pPr algn="just"/>
            <a:endParaRPr lang="es-ES" sz="1800" dirty="0"/>
          </a:p>
          <a:p>
            <a:pPr marL="285750" indent="-285750" algn="just">
              <a:buFont typeface="Arial" panose="020B0604020202020204" pitchFamily="34" charset="0"/>
              <a:buChar char="•"/>
            </a:pPr>
            <a:r>
              <a:rPr lang="es-ES" sz="1800" dirty="0"/>
              <a:t>Caracterizar las prácticas de reciclaje en hogares urbanos de Rivera. </a:t>
            </a:r>
          </a:p>
          <a:p>
            <a:pPr marL="285750" indent="-285750">
              <a:buFont typeface="Arial" panose="020B0604020202020204" pitchFamily="34" charset="0"/>
              <a:buChar char="•"/>
            </a:pPr>
            <a:endParaRPr lang="es-ES" sz="1800" dirty="0"/>
          </a:p>
          <a:p>
            <a:pPr marL="285750" indent="-285750">
              <a:buFont typeface="Arial" panose="020B0604020202020204" pitchFamily="34" charset="0"/>
              <a:buChar char="•"/>
            </a:pPr>
            <a:endParaRPr lang="es-ES" sz="1800" dirty="0"/>
          </a:p>
          <a:p>
            <a:pPr marL="285750" indent="-285750">
              <a:buFont typeface="Arial" panose="020B0604020202020204" pitchFamily="34" charset="0"/>
              <a:buChar char="•"/>
            </a:pPr>
            <a:endParaRPr lang="es-ES" sz="1800" dirty="0"/>
          </a:p>
        </p:txBody>
      </p:sp>
      <p:sp>
        <p:nvSpPr>
          <p:cNvPr id="6" name="CuadroTexto 5">
            <a:extLst>
              <a:ext uri="{FF2B5EF4-FFF2-40B4-BE49-F238E27FC236}">
                <a16:creationId xmlns:a16="http://schemas.microsoft.com/office/drawing/2014/main" id="{B9656B5C-7801-D777-89F8-441657D15A0E}"/>
              </a:ext>
            </a:extLst>
          </p:cNvPr>
          <p:cNvSpPr txBox="1"/>
          <p:nvPr/>
        </p:nvSpPr>
        <p:spPr>
          <a:xfrm>
            <a:off x="6194066" y="1296063"/>
            <a:ext cx="2409245" cy="307777"/>
          </a:xfrm>
          <a:prstGeom prst="rect">
            <a:avLst/>
          </a:prstGeom>
          <a:noFill/>
        </p:spPr>
        <p:txBody>
          <a:bodyPr wrap="square" rtlCol="0">
            <a:spAutoFit/>
          </a:bodyPr>
          <a:lstStyle/>
          <a:p>
            <a:r>
              <a:rPr lang="es-ES" dirty="0">
                <a:solidFill>
                  <a:srgbClr val="FF0000"/>
                </a:solidFill>
              </a:rPr>
              <a:t>Descriptivo</a:t>
            </a:r>
          </a:p>
        </p:txBody>
      </p:sp>
      <p:sp>
        <p:nvSpPr>
          <p:cNvPr id="8" name="CuadroTexto 7">
            <a:extLst>
              <a:ext uri="{FF2B5EF4-FFF2-40B4-BE49-F238E27FC236}">
                <a16:creationId xmlns:a16="http://schemas.microsoft.com/office/drawing/2014/main" id="{A157E2F7-F8BA-0942-74A2-009221DE1C2A}"/>
              </a:ext>
            </a:extLst>
          </p:cNvPr>
          <p:cNvSpPr txBox="1"/>
          <p:nvPr/>
        </p:nvSpPr>
        <p:spPr>
          <a:xfrm>
            <a:off x="4572000" y="3443589"/>
            <a:ext cx="2409245" cy="307777"/>
          </a:xfrm>
          <a:prstGeom prst="rect">
            <a:avLst/>
          </a:prstGeom>
          <a:noFill/>
        </p:spPr>
        <p:txBody>
          <a:bodyPr wrap="square" rtlCol="0">
            <a:spAutoFit/>
          </a:bodyPr>
          <a:lstStyle/>
          <a:p>
            <a:r>
              <a:rPr lang="es-ES" dirty="0">
                <a:solidFill>
                  <a:srgbClr val="FF0000"/>
                </a:solidFill>
              </a:rPr>
              <a:t>Exploratorio</a:t>
            </a:r>
          </a:p>
        </p:txBody>
      </p:sp>
      <p:sp>
        <p:nvSpPr>
          <p:cNvPr id="9" name="CuadroTexto 8">
            <a:extLst>
              <a:ext uri="{FF2B5EF4-FFF2-40B4-BE49-F238E27FC236}">
                <a16:creationId xmlns:a16="http://schemas.microsoft.com/office/drawing/2014/main" id="{F0842B71-A9D6-9168-24E3-CD60C44438B0}"/>
              </a:ext>
            </a:extLst>
          </p:cNvPr>
          <p:cNvSpPr txBox="1"/>
          <p:nvPr/>
        </p:nvSpPr>
        <p:spPr>
          <a:xfrm>
            <a:off x="2425148" y="4293704"/>
            <a:ext cx="1598212" cy="307777"/>
          </a:xfrm>
          <a:prstGeom prst="rect">
            <a:avLst/>
          </a:prstGeom>
          <a:noFill/>
        </p:spPr>
        <p:txBody>
          <a:bodyPr wrap="square" rtlCol="0">
            <a:spAutoFit/>
          </a:bodyPr>
          <a:lstStyle/>
          <a:p>
            <a:r>
              <a:rPr lang="es-ES" dirty="0">
                <a:solidFill>
                  <a:srgbClr val="FF0000"/>
                </a:solidFill>
              </a:rPr>
              <a:t>Descriptivo </a:t>
            </a:r>
          </a:p>
        </p:txBody>
      </p:sp>
    </p:spTree>
    <p:extLst>
      <p:ext uri="{BB962C8B-B14F-4D97-AF65-F5344CB8AC3E}">
        <p14:creationId xmlns:p14="http://schemas.microsoft.com/office/powerpoint/2010/main" val="78837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4ECB14EE-3004-4B5D-BC5B-7B643795C02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0B8D38-0B27-6465-3044-BC150168F464}"/>
              </a:ext>
            </a:extLst>
          </p:cNvPr>
          <p:cNvSpPr txBox="1"/>
          <p:nvPr/>
        </p:nvSpPr>
        <p:spPr>
          <a:xfrm>
            <a:off x="1109207" y="580940"/>
            <a:ext cx="7788303" cy="4185761"/>
          </a:xfrm>
          <a:prstGeom prst="rect">
            <a:avLst/>
          </a:prstGeom>
          <a:noFill/>
        </p:spPr>
        <p:txBody>
          <a:bodyPr wrap="square">
            <a:spAutoFit/>
          </a:bodyPr>
          <a:lstStyle/>
          <a:p>
            <a:pPr marL="285750" indent="-285750">
              <a:buFont typeface="Arial" panose="020B0604020202020204" pitchFamily="34" charset="0"/>
              <a:buChar char="•"/>
            </a:pPr>
            <a:r>
              <a:rPr lang="es-ES" dirty="0"/>
              <a:t>Diversas investigaciones sostienen que el uso intensivo de redes sociales puede afectar los niveles de concentración y rendimiento académico en estudiantes universitarios. En este sentido, la presente investigación busca analizar si existe una relación entre la cantidad de horas diarias dedicadas al uso de redes sociales y el desempeño académico de los estudiantes del </a:t>
            </a:r>
            <a:r>
              <a:rPr lang="es-ES" dirty="0" err="1"/>
              <a:t>Cenur</a:t>
            </a:r>
            <a:r>
              <a:rPr lang="es-ES" dirty="0"/>
              <a:t> Noreste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Desde la implementación de las plataformas digitales de Plan Ceibal en educación media, distintos actores educativos han señalado cambios en las dinámicas de enseñanza y aprendizaje. En este marco, la presente investigación se propone evaluar en qué medida el uso de estas plataformas ha contribuido a mejorar la participación y el rendimiento académico de los estudiantes.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En el contexto de las elecciones nacionales en Uruguay, distintos estudios han señalado cambios en las formas de participación política de los jóvenes, especialmente a través de redes sociales y plataformas digitales. En este marco, la presente investigación busca predecir si el aumento del consumo de contenido político en redes sociales influirá en los niveles de participación electoral de los jóvenes uruguayos en futuras elecciones.</a:t>
            </a:r>
          </a:p>
        </p:txBody>
      </p:sp>
      <p:sp>
        <p:nvSpPr>
          <p:cNvPr id="7" name="CuadroTexto 6">
            <a:extLst>
              <a:ext uri="{FF2B5EF4-FFF2-40B4-BE49-F238E27FC236}">
                <a16:creationId xmlns:a16="http://schemas.microsoft.com/office/drawing/2014/main" id="{41420733-6530-319F-6986-C349557C44AD}"/>
              </a:ext>
            </a:extLst>
          </p:cNvPr>
          <p:cNvSpPr txBox="1"/>
          <p:nvPr/>
        </p:nvSpPr>
        <p:spPr>
          <a:xfrm>
            <a:off x="3919992" y="1399430"/>
            <a:ext cx="2409245" cy="307777"/>
          </a:xfrm>
          <a:prstGeom prst="rect">
            <a:avLst/>
          </a:prstGeom>
          <a:noFill/>
        </p:spPr>
        <p:txBody>
          <a:bodyPr wrap="square" rtlCol="0">
            <a:spAutoFit/>
          </a:bodyPr>
          <a:lstStyle/>
          <a:p>
            <a:r>
              <a:rPr lang="es-ES" dirty="0">
                <a:solidFill>
                  <a:srgbClr val="FF0000"/>
                </a:solidFill>
              </a:rPr>
              <a:t>Explicativo</a:t>
            </a:r>
          </a:p>
        </p:txBody>
      </p:sp>
      <p:sp>
        <p:nvSpPr>
          <p:cNvPr id="8" name="CuadroTexto 7">
            <a:extLst>
              <a:ext uri="{FF2B5EF4-FFF2-40B4-BE49-F238E27FC236}">
                <a16:creationId xmlns:a16="http://schemas.microsoft.com/office/drawing/2014/main" id="{C389A0E4-3D20-5099-9300-E61C6ECB81FA}"/>
              </a:ext>
            </a:extLst>
          </p:cNvPr>
          <p:cNvSpPr txBox="1"/>
          <p:nvPr/>
        </p:nvSpPr>
        <p:spPr>
          <a:xfrm>
            <a:off x="3919991" y="2855180"/>
            <a:ext cx="2409245" cy="307777"/>
          </a:xfrm>
          <a:prstGeom prst="rect">
            <a:avLst/>
          </a:prstGeom>
          <a:noFill/>
        </p:spPr>
        <p:txBody>
          <a:bodyPr wrap="square" rtlCol="0">
            <a:spAutoFit/>
          </a:bodyPr>
          <a:lstStyle/>
          <a:p>
            <a:r>
              <a:rPr lang="es-ES" dirty="0">
                <a:solidFill>
                  <a:srgbClr val="FF0000"/>
                </a:solidFill>
              </a:rPr>
              <a:t>Evaluativo</a:t>
            </a:r>
          </a:p>
        </p:txBody>
      </p:sp>
      <p:sp>
        <p:nvSpPr>
          <p:cNvPr id="9" name="CuadroTexto 8">
            <a:extLst>
              <a:ext uri="{FF2B5EF4-FFF2-40B4-BE49-F238E27FC236}">
                <a16:creationId xmlns:a16="http://schemas.microsoft.com/office/drawing/2014/main" id="{094A8C97-164B-7B75-4707-0EBA9D2081CD}"/>
              </a:ext>
            </a:extLst>
          </p:cNvPr>
          <p:cNvSpPr txBox="1"/>
          <p:nvPr/>
        </p:nvSpPr>
        <p:spPr>
          <a:xfrm>
            <a:off x="7855888" y="4589716"/>
            <a:ext cx="2409245" cy="307777"/>
          </a:xfrm>
          <a:prstGeom prst="rect">
            <a:avLst/>
          </a:prstGeom>
          <a:noFill/>
        </p:spPr>
        <p:txBody>
          <a:bodyPr wrap="square" rtlCol="0">
            <a:spAutoFit/>
          </a:bodyPr>
          <a:lstStyle/>
          <a:p>
            <a:r>
              <a:rPr lang="es-ES" dirty="0">
                <a:solidFill>
                  <a:srgbClr val="FF0000"/>
                </a:solidFill>
              </a:rPr>
              <a:t>Predictivo</a:t>
            </a:r>
          </a:p>
        </p:txBody>
      </p:sp>
    </p:spTree>
    <p:extLst>
      <p:ext uri="{BB962C8B-B14F-4D97-AF65-F5344CB8AC3E}">
        <p14:creationId xmlns:p14="http://schemas.microsoft.com/office/powerpoint/2010/main" val="33041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23500</TotalTime>
  <Words>793</Words>
  <Application>Microsoft Office PowerPoint</Application>
  <PresentationFormat>Presentación en pantalla (16:9)</PresentationFormat>
  <Paragraphs>80</Paragraphs>
  <Slides>20</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Montserrat</vt:lpstr>
      <vt:lpstr>Arial</vt:lpstr>
      <vt:lpstr>Lato</vt:lpstr>
      <vt:lpstr>Aptos</vt:lpstr>
      <vt:lpstr>Focus</vt:lpstr>
      <vt:lpstr>METODOLOGÍA DE LA INVESTIGACIÓN SOCIAL, 2026</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Lucia Morales</dc:creator>
  <cp:lastModifiedBy>Lucía Morales</cp:lastModifiedBy>
  <cp:revision>35</cp:revision>
  <dcterms:modified xsi:type="dcterms:W3CDTF">2026-05-12T14:41:54Z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2026-03-21T20:52:48Z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6c87b28f-66be-4722-83ac-dd1fc54d0768</vt:lpwstr>
  </property>
  <property fmtid="{D5CDD505-2E9C-101B-9397-08002B2CF9AE}" pid="7" name="MSIP_Label_defa4170-0d19-0005-0004-bc88714345d2_ActionId">
    <vt:lpwstr>71c12bed-a040-415d-af3c-3f72989f4ab8</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