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94" r:id="rId3"/>
    <p:sldId id="303" r:id="rId4"/>
    <p:sldId id="304" r:id="rId5"/>
    <p:sldId id="313" r:id="rId6"/>
    <p:sldId id="305" r:id="rId7"/>
    <p:sldId id="286" r:id="rId8"/>
    <p:sldId id="298" r:id="rId9"/>
    <p:sldId id="282" r:id="rId10"/>
    <p:sldId id="277" r:id="rId11"/>
    <p:sldId id="296" r:id="rId12"/>
    <p:sldId id="287" r:id="rId13"/>
    <p:sldId id="301" r:id="rId14"/>
    <p:sldId id="302" r:id="rId15"/>
    <p:sldId id="306" r:id="rId16"/>
    <p:sldId id="307" r:id="rId17"/>
    <p:sldId id="308" r:id="rId18"/>
    <p:sldId id="309" r:id="rId19"/>
    <p:sldId id="310" r:id="rId20"/>
    <p:sldId id="311" r:id="rId21"/>
    <p:sldId id="312" r:id="rId22"/>
    <p:sldId id="281" r:id="rId23"/>
  </p:sldIdLst>
  <p:sldSz cx="9144000" cy="5143500" type="screen16x9"/>
  <p:notesSz cx="6858000" cy="9144000"/>
  <p:embeddedFontLst>
    <p:embeddedFont>
      <p:font typeface="Lato" panose="020F0502020204030203"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56"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E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cc4a43459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32" name="Google Shape;132;g3cc4a43459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1D2197E3-BB7F-28B1-0E3E-D758E852EDD4}"/>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9992E33E-2278-45A3-E7D1-767AD78A2F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1E2EE925-9715-9F6A-0AB2-E0E94844A5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5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3ED4FC85-559C-7BA7-6D9C-FC0C7C65ED5C}"/>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AF1E380D-CFD6-7854-E234-67EED719EC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6205F575-3690-4531-7FBE-90A2D00701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208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0FFFFBC8-6AC1-4076-4DC2-3E0A529ECCDD}"/>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0A414392-1349-3917-907B-4D39F3D1D3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3F8B6E1A-3C9D-103B-D7FB-5D3A791035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793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5F16F09C-F549-A5B2-F916-FBA63A178438}"/>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DA239C9F-50FE-8CE5-EA03-2A79E8498D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C501ACB9-2A54-412B-3CC9-9258D85C0A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883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ABE60020-72C7-7E93-7E09-8F65E2C5A675}"/>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A4A0725F-4896-3104-6E3C-3C27E8BA89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04388A1E-DD4F-E604-A168-099FA463E7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133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5853F4E4-CEAF-1952-9402-F9579EC3EBEC}"/>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0443CE7B-6B00-DC22-F407-8E5451A539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40038AAD-19BB-5B21-4F77-C57FF69D73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287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B20D599E-E42D-1E49-52A7-AEA64ABD466A}"/>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565B59B6-C317-1695-E107-4C5601C3BB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A5882E7E-9B0C-0CA8-0C73-6D7F2BBE48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7370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1E43F3C6-2940-B39F-0D53-0680C11DC0A8}"/>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187C1374-1657-89D2-2464-3B884B6658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6FF1F8E8-A119-3A5B-0C4C-04BA12A62A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054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7AC0044D-F2CB-B81D-2C75-6CCF1C9D2E42}"/>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D5035024-6C04-88FE-75BD-D788533E5C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1F01B123-40E3-A1B4-F9D6-655927D885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7640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A74D781C-3039-58C1-55F6-8D4FB6E5402B}"/>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FD52C695-B26D-C263-1EC8-2C099DBF07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46DE1982-2F63-B6B3-0A27-B96349D49D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193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5EA643A6-AE1B-E92E-6618-E9F74C677C98}"/>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35C83847-BDCD-D96E-8819-1B2FF0A065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1930EE23-01D4-0D6F-6C5F-E2459B8C51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584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8835434E-3726-42F7-3BCB-63A60F65FF08}"/>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FB5F93E4-5E5E-4E47-0E4E-68019A7849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7768D968-BC01-C421-6E71-C88AE48927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43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0BA7B457-662C-8037-E460-0A1F2558ADA2}"/>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60A53CB4-72FC-D4ED-9E8F-A4BD1BDEB2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FE1ECFCA-97FA-8D96-8E44-7C326BA425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672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F6EAE727-B1CB-B878-426F-4651F0CE17E0}"/>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8F6255F8-CF35-BAE1-1CB3-05D2856C9E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6D4C3CB4-FADD-1129-82CB-EACF1741D3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702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64A18A6D-347C-8D91-926C-4A1590F3F54E}"/>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40A534B4-5B38-FD25-EEF4-C5F5CBD3B2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4897B693-264E-0CED-C9C8-F01EE2BA1F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75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6D38BC40-31BB-9CDC-4BA7-F9126C9E2F1B}"/>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C2B59953-3FE9-7874-D40E-FC23625EA7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57930E2B-008E-3EF0-691B-1286604634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50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6395891D-7BC0-A0D2-6D20-486664405439}"/>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612BB67E-203C-7661-A6A3-E9752C4E61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91C3B9D5-E6D1-836D-91A3-0AA1CA8F9F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14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42758813-AE31-75B2-9235-20E30E779A69}"/>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1CB8101B-D083-1828-D8E6-1257B78600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70DB52E6-CA03-95DC-7A87-3C001CA92C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20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AB1D2176-37F0-DE30-E04F-174A97AE6D53}"/>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2E59CE12-B5D0-C633-452A-43E15A9486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B22EA7FD-B5FE-4854-0E5F-EB63BE758F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400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F93BDB46-3410-DD6A-0919-E5226D5EC544}"/>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EDE2B111-7120-0667-64FC-DD3208E03C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50ED19C7-1F30-DBCE-C4CC-D28DCFB7F8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49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rive.google.com/file/d/1rBU-pV4vlnEz6bzBj_Kvf3otAE1Ziv5P/view"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802600" y="713475"/>
            <a:ext cx="5017500" cy="164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419" sz="2800" dirty="0"/>
              <a:t>METODOLOGÍA DE LA INVESTIGACIÓN SOCIAL, 2026</a:t>
            </a:r>
            <a:endParaRPr sz="2800" dirty="0"/>
          </a:p>
        </p:txBody>
      </p:sp>
      <p:sp>
        <p:nvSpPr>
          <p:cNvPr id="135" name="Google Shape;135;p13"/>
          <p:cNvSpPr txBox="1">
            <a:spLocks noGrp="1"/>
          </p:cNvSpPr>
          <p:nvPr>
            <p:ph type="subTitle" idx="1"/>
          </p:nvPr>
        </p:nvSpPr>
        <p:spPr>
          <a:xfrm>
            <a:off x="3004060" y="2571750"/>
            <a:ext cx="5017500" cy="1928688"/>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ES" sz="2000" dirty="0"/>
              <a:t>Práctico 4</a:t>
            </a:r>
          </a:p>
          <a:p>
            <a:pPr marL="0" lvl="0" indent="0" algn="l" rtl="0">
              <a:lnSpc>
                <a:spcPct val="150000"/>
              </a:lnSpc>
              <a:spcBef>
                <a:spcPts val="0"/>
              </a:spcBef>
              <a:spcAft>
                <a:spcPts val="0"/>
              </a:spcAft>
              <a:buNone/>
            </a:pPr>
            <a:endParaRPr lang="es-ES" sz="1600" dirty="0"/>
          </a:p>
          <a:p>
            <a:pPr marL="285750" lvl="0" indent="-285750" algn="l" rtl="0">
              <a:lnSpc>
                <a:spcPct val="150000"/>
              </a:lnSpc>
              <a:spcBef>
                <a:spcPts val="0"/>
              </a:spcBef>
              <a:spcAft>
                <a:spcPts val="0"/>
              </a:spcAft>
              <a:buFont typeface="Arial" panose="020B0604020202020204" pitchFamily="34" charset="0"/>
              <a:buChar char="•"/>
            </a:pPr>
            <a:r>
              <a:rPr lang="es-ES" sz="1600" dirty="0"/>
              <a:t>Docente: Lucia Morales</a:t>
            </a:r>
          </a:p>
          <a:p>
            <a:pPr marL="285750" lvl="0" indent="-285750" algn="l" rtl="0">
              <a:lnSpc>
                <a:spcPct val="150000"/>
              </a:lnSpc>
              <a:spcBef>
                <a:spcPts val="0"/>
              </a:spcBef>
              <a:spcAft>
                <a:spcPts val="0"/>
              </a:spcAft>
              <a:buFont typeface="Arial" panose="020B0604020202020204" pitchFamily="34" charset="0"/>
              <a:buChar char="•"/>
            </a:pPr>
            <a:r>
              <a:rPr lang="es-ES" sz="1600" dirty="0"/>
              <a:t>Tacuarembó </a:t>
            </a:r>
          </a:p>
          <a:p>
            <a:pPr marL="285750" lvl="0" indent="-285750" algn="l" rtl="0">
              <a:lnSpc>
                <a:spcPct val="150000"/>
              </a:lnSpc>
              <a:spcBef>
                <a:spcPts val="0"/>
              </a:spcBef>
              <a:spcAft>
                <a:spcPts val="0"/>
              </a:spcAft>
              <a:buFont typeface="Arial" panose="020B0604020202020204" pitchFamily="34" charset="0"/>
              <a:buChar char="•"/>
            </a:pPr>
            <a:r>
              <a:rPr lang="es-ES" sz="1600" dirty="0"/>
              <a:t>28 de abril</a:t>
            </a:r>
            <a:endParaRPr sz="1600" dirty="0"/>
          </a:p>
        </p:txBody>
      </p:sp>
      <p:sp>
        <p:nvSpPr>
          <p:cNvPr id="2" name="CuadroTexto 1">
            <a:extLst>
              <a:ext uri="{FF2B5EF4-FFF2-40B4-BE49-F238E27FC236}">
                <a16:creationId xmlns:a16="http://schemas.microsoft.com/office/drawing/2014/main" id="{4CC7F0F9-BC11-480A-531C-7CACAA8F516D}"/>
              </a:ext>
            </a:extLst>
          </p:cNvPr>
          <p:cNvSpPr txBox="1"/>
          <p:nvPr/>
        </p:nvSpPr>
        <p:spPr>
          <a:xfrm>
            <a:off x="6311350" y="3113375"/>
            <a:ext cx="2920114" cy="127727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dirty="0">
                <a:solidFill>
                  <a:schemeClr val="bg1"/>
                </a:solidFill>
              </a:rPr>
              <a:t>Corrección del parcial</a:t>
            </a:r>
          </a:p>
          <a:p>
            <a:pPr marL="285750" indent="-285750">
              <a:lnSpc>
                <a:spcPct val="150000"/>
              </a:lnSpc>
              <a:buFont typeface="Arial" panose="020B0604020202020204" pitchFamily="34" charset="0"/>
              <a:buChar char="•"/>
            </a:pPr>
            <a:r>
              <a:rPr lang="es-ES" dirty="0">
                <a:solidFill>
                  <a:schemeClr val="bg1"/>
                </a:solidFill>
              </a:rPr>
              <a:t>Universo/ unidad de análisis/ variables/ tipo de variables</a:t>
            </a:r>
          </a:p>
          <a:p>
            <a:pPr marL="285750" indent="-285750">
              <a:buFont typeface="Arial" panose="020B0604020202020204" pitchFamily="34" charset="0"/>
              <a:buChar char="•"/>
            </a:pP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D1A8A9DB-5703-33D5-A95F-2584299D2020}"/>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E549F5A3-9902-FAFA-6338-F770CD812023}"/>
              </a:ext>
            </a:extLst>
          </p:cNvPr>
          <p:cNvSpPr txBox="1">
            <a:spLocks noGrp="1"/>
          </p:cNvSpPr>
          <p:nvPr>
            <p:ph type="title"/>
          </p:nvPr>
        </p:nvSpPr>
        <p:spPr>
          <a:xfrm>
            <a:off x="1044175" y="929274"/>
            <a:ext cx="7811827" cy="3734400"/>
          </a:xfrm>
          <a:prstGeom prst="rect">
            <a:avLst/>
          </a:prstGeom>
        </p:spPr>
        <p:txBody>
          <a:bodyPr spcFirstLastPara="1" wrap="square" lIns="91425" tIns="91425" rIns="91425" bIns="91425" anchor="t" anchorCtr="0">
            <a:normAutofit/>
          </a:bodyPr>
          <a:lstStyle/>
          <a:p>
            <a:br>
              <a:rPr lang="es-ES" dirty="0">
                <a:solidFill>
                  <a:schemeClr val="tx1"/>
                </a:solidFill>
              </a:rPr>
            </a:br>
            <a:br>
              <a:rPr lang="es-ES" dirty="0">
                <a:solidFill>
                  <a:schemeClr val="tx1"/>
                </a:solidFill>
              </a:rPr>
            </a:br>
            <a:endParaRPr dirty="0">
              <a:solidFill>
                <a:schemeClr val="tx1"/>
              </a:solidFill>
            </a:endParaRPr>
          </a:p>
        </p:txBody>
      </p:sp>
      <p:pic>
        <p:nvPicPr>
          <p:cNvPr id="3" name="Imagen 2">
            <a:extLst>
              <a:ext uri="{FF2B5EF4-FFF2-40B4-BE49-F238E27FC236}">
                <a16:creationId xmlns:a16="http://schemas.microsoft.com/office/drawing/2014/main" id="{225E46D0-3573-8A2A-8066-C376E35F0111}"/>
              </a:ext>
            </a:extLst>
          </p:cNvPr>
          <p:cNvPicPr>
            <a:picLocks noChangeAspect="1"/>
          </p:cNvPicPr>
          <p:nvPr/>
        </p:nvPicPr>
        <p:blipFill>
          <a:blip r:embed="rId3"/>
          <a:srcRect l="12870" t="21488" r="17043" b="9329"/>
          <a:stretch>
            <a:fillRect/>
          </a:stretch>
        </p:blipFill>
        <p:spPr>
          <a:xfrm>
            <a:off x="0" y="-1"/>
            <a:ext cx="9144000" cy="5143501"/>
          </a:xfrm>
          <a:prstGeom prst="rect">
            <a:avLst/>
          </a:prstGeom>
        </p:spPr>
      </p:pic>
    </p:spTree>
    <p:extLst>
      <p:ext uri="{BB962C8B-B14F-4D97-AF65-F5344CB8AC3E}">
        <p14:creationId xmlns:p14="http://schemas.microsoft.com/office/powerpoint/2010/main" val="270591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22C7F6B8-3480-A364-06EB-5C0A590CD17B}"/>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0465D4FB-9C92-5337-55DF-B323FAD59541}"/>
              </a:ext>
            </a:extLst>
          </p:cNvPr>
          <p:cNvSpPr txBox="1">
            <a:spLocks noGrp="1"/>
          </p:cNvSpPr>
          <p:nvPr>
            <p:ph type="title"/>
          </p:nvPr>
        </p:nvSpPr>
        <p:spPr>
          <a:xfrm>
            <a:off x="1236758" y="1272407"/>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sp>
        <p:nvSpPr>
          <p:cNvPr id="3" name="CuadroTexto 2">
            <a:extLst>
              <a:ext uri="{FF2B5EF4-FFF2-40B4-BE49-F238E27FC236}">
                <a16:creationId xmlns:a16="http://schemas.microsoft.com/office/drawing/2014/main" id="{951F456D-CBEC-BA46-F588-B3FDE989DC42}"/>
              </a:ext>
            </a:extLst>
          </p:cNvPr>
          <p:cNvSpPr txBox="1"/>
          <p:nvPr/>
        </p:nvSpPr>
        <p:spPr>
          <a:xfrm>
            <a:off x="4572000" y="1910030"/>
            <a:ext cx="4572000" cy="1323439"/>
          </a:xfrm>
          <a:prstGeom prst="rect">
            <a:avLst/>
          </a:prstGeom>
          <a:noFill/>
        </p:spPr>
        <p:txBody>
          <a:bodyPr wrap="square">
            <a:spAutoFit/>
          </a:bodyPr>
          <a:lstStyle/>
          <a:p>
            <a:pPr marL="285750" indent="-285750" algn="l">
              <a:buFont typeface="Arial" panose="020B0604020202020204" pitchFamily="34" charset="0"/>
              <a:buChar char="•"/>
            </a:pPr>
            <a:r>
              <a:rPr lang="es-ES" sz="2000" b="0" i="0" u="none" strike="noStrike" baseline="0" dirty="0">
                <a:solidFill>
                  <a:schemeClr val="tx1"/>
                </a:solidFill>
                <a:latin typeface="Lato-Regular"/>
              </a:rPr>
              <a:t>Universo</a:t>
            </a:r>
          </a:p>
          <a:p>
            <a:pPr marL="285750" indent="-285750" algn="l">
              <a:buFont typeface="Arial" panose="020B0604020202020204" pitchFamily="34" charset="0"/>
              <a:buChar char="•"/>
            </a:pPr>
            <a:r>
              <a:rPr lang="es-ES" sz="2000" b="0" i="0" u="none" strike="noStrike" baseline="0" dirty="0">
                <a:solidFill>
                  <a:schemeClr val="tx1"/>
                </a:solidFill>
                <a:latin typeface="Lato-Regular"/>
              </a:rPr>
              <a:t>Unidades de análisis</a:t>
            </a:r>
          </a:p>
          <a:p>
            <a:pPr marL="285750" indent="-285750" algn="l">
              <a:buFont typeface="Arial" panose="020B0604020202020204" pitchFamily="34" charset="0"/>
              <a:buChar char="•"/>
            </a:pPr>
            <a:r>
              <a:rPr lang="es-ES" sz="2000" b="0" i="0" u="none" strike="noStrike" baseline="0" dirty="0">
                <a:solidFill>
                  <a:schemeClr val="tx1"/>
                </a:solidFill>
                <a:latin typeface="Lato-Regular"/>
              </a:rPr>
              <a:t>Variables</a:t>
            </a:r>
          </a:p>
          <a:p>
            <a:pPr marL="285750" indent="-285750" algn="l">
              <a:buFont typeface="Arial" panose="020B0604020202020204" pitchFamily="34" charset="0"/>
              <a:buChar char="•"/>
            </a:pPr>
            <a:r>
              <a:rPr lang="es-ES" sz="2000" b="0" i="0" u="none" strike="noStrike" baseline="0" dirty="0">
                <a:solidFill>
                  <a:schemeClr val="tx1"/>
                </a:solidFill>
                <a:latin typeface="Lato-Regular"/>
              </a:rPr>
              <a:t>Tipos de variables</a:t>
            </a:r>
            <a:endParaRPr lang="es-ES" sz="2000" dirty="0">
              <a:solidFill>
                <a:schemeClr val="tx1"/>
              </a:solidFill>
            </a:endParaRPr>
          </a:p>
        </p:txBody>
      </p:sp>
      <p:sp>
        <p:nvSpPr>
          <p:cNvPr id="4" name="CuadroTexto 3">
            <a:extLst>
              <a:ext uri="{FF2B5EF4-FFF2-40B4-BE49-F238E27FC236}">
                <a16:creationId xmlns:a16="http://schemas.microsoft.com/office/drawing/2014/main" id="{F325CFE7-DB36-D1F7-6F4D-D6B3AC3F2AF3}"/>
              </a:ext>
            </a:extLst>
          </p:cNvPr>
          <p:cNvSpPr txBox="1"/>
          <p:nvPr/>
        </p:nvSpPr>
        <p:spPr>
          <a:xfrm>
            <a:off x="1783244" y="2170110"/>
            <a:ext cx="6432605" cy="707886"/>
          </a:xfrm>
          <a:prstGeom prst="rect">
            <a:avLst/>
          </a:prstGeom>
          <a:noFill/>
        </p:spPr>
        <p:txBody>
          <a:bodyPr wrap="square" rtlCol="0">
            <a:spAutoFit/>
          </a:bodyPr>
          <a:lstStyle/>
          <a:p>
            <a:r>
              <a:rPr lang="es-ES" sz="4000" dirty="0">
                <a:solidFill>
                  <a:schemeClr val="tx2">
                    <a:lumMod val="75000"/>
                  </a:schemeClr>
                </a:solidFill>
              </a:rPr>
              <a:t>Parte II</a:t>
            </a:r>
          </a:p>
        </p:txBody>
      </p:sp>
    </p:spTree>
    <p:extLst>
      <p:ext uri="{BB962C8B-B14F-4D97-AF65-F5344CB8AC3E}">
        <p14:creationId xmlns:p14="http://schemas.microsoft.com/office/powerpoint/2010/main" val="414011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9EBA52F2-6818-F819-D50A-E0B940978858}"/>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42EACF04-AFAA-048D-FA19-06917AB4A914}"/>
              </a:ext>
            </a:extLst>
          </p:cNvPr>
          <p:cNvSpPr txBox="1">
            <a:spLocks noGrp="1"/>
          </p:cNvSpPr>
          <p:nvPr>
            <p:ph type="title"/>
          </p:nvPr>
        </p:nvSpPr>
        <p:spPr>
          <a:xfrm>
            <a:off x="1161621" y="451102"/>
            <a:ext cx="7811827" cy="3734400"/>
          </a:xfrm>
          <a:prstGeom prst="rect">
            <a:avLst/>
          </a:prstGeom>
        </p:spPr>
        <p:txBody>
          <a:bodyPr spcFirstLastPara="1" wrap="square" lIns="91425" tIns="91425" rIns="91425" bIns="91425" anchor="t" anchorCtr="0">
            <a:normAutofit/>
          </a:bodyPr>
          <a:lstStyle/>
          <a:p>
            <a:br>
              <a:rPr lang="es-ES" dirty="0">
                <a:solidFill>
                  <a:schemeClr val="tx1"/>
                </a:solidFill>
              </a:rPr>
            </a:br>
            <a:br>
              <a:rPr lang="es-ES" dirty="0">
                <a:solidFill>
                  <a:schemeClr val="tx1"/>
                </a:solidFill>
              </a:rPr>
            </a:br>
            <a:endParaRPr dirty="0">
              <a:solidFill>
                <a:schemeClr val="tx1"/>
              </a:solidFill>
            </a:endParaRPr>
          </a:p>
        </p:txBody>
      </p:sp>
      <p:sp>
        <p:nvSpPr>
          <p:cNvPr id="5" name="Rectangle 1">
            <a:extLst>
              <a:ext uri="{FF2B5EF4-FFF2-40B4-BE49-F238E27FC236}">
                <a16:creationId xmlns:a16="http://schemas.microsoft.com/office/drawing/2014/main" id="{52845D9E-54CF-926E-0512-7E8077457E67}"/>
              </a:ext>
            </a:extLst>
          </p:cNvPr>
          <p:cNvSpPr>
            <a:spLocks noChangeArrowheads="1"/>
          </p:cNvSpPr>
          <p:nvPr/>
        </p:nvSpPr>
        <p:spPr bwMode="auto">
          <a:xfrm>
            <a:off x="1892300" y="1441450"/>
            <a:ext cx="10785322" cy="51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3" name="CuadroTexto 2">
            <a:extLst>
              <a:ext uri="{FF2B5EF4-FFF2-40B4-BE49-F238E27FC236}">
                <a16:creationId xmlns:a16="http://schemas.microsoft.com/office/drawing/2014/main" id="{2EBA3E20-65B8-0042-A4DA-08C023319890}"/>
              </a:ext>
            </a:extLst>
          </p:cNvPr>
          <p:cNvSpPr txBox="1"/>
          <p:nvPr/>
        </p:nvSpPr>
        <p:spPr>
          <a:xfrm>
            <a:off x="2472655" y="339966"/>
            <a:ext cx="6337882" cy="615553"/>
          </a:xfrm>
          <a:prstGeom prst="rect">
            <a:avLst/>
          </a:prstGeom>
          <a:noFill/>
        </p:spPr>
        <p:txBody>
          <a:bodyPr wrap="square">
            <a:spAutoFit/>
          </a:bodyPr>
          <a:lstStyle/>
          <a:p>
            <a:pPr algn="l"/>
            <a:r>
              <a:rPr lang="es-ES" sz="2000" b="1" i="0" u="none" strike="noStrike" baseline="0" dirty="0">
                <a:solidFill>
                  <a:srgbClr val="1B212C"/>
                </a:solidFill>
                <a:latin typeface="Montserrat-Bold"/>
              </a:rPr>
              <a:t>Universo y unidades de análisis</a:t>
            </a:r>
          </a:p>
          <a:p>
            <a:pPr algn="l"/>
            <a:endParaRPr lang="es-ES" dirty="0"/>
          </a:p>
        </p:txBody>
      </p:sp>
      <p:pic>
        <p:nvPicPr>
          <p:cNvPr id="13" name="Imagen 12">
            <a:extLst>
              <a:ext uri="{FF2B5EF4-FFF2-40B4-BE49-F238E27FC236}">
                <a16:creationId xmlns:a16="http://schemas.microsoft.com/office/drawing/2014/main" id="{CD879197-B8D0-84B8-65F4-2B22C77A4CFA}"/>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423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0E9F73BB-4C67-019D-FDE6-9F1A9460CE5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5055FF3-77F5-7BB3-A8EC-06A535C88CCC}"/>
              </a:ext>
            </a:extLst>
          </p:cNvPr>
          <p:cNvPicPr>
            <a:picLocks noChangeAspect="1"/>
          </p:cNvPicPr>
          <p:nvPr/>
        </p:nvPicPr>
        <p:blipFill>
          <a:blip r:embed="rId3"/>
          <a:srcRect l="27739" t="26898" r="13131" b="31671"/>
          <a:stretch>
            <a:fillRect/>
          </a:stretch>
        </p:blipFill>
        <p:spPr>
          <a:xfrm>
            <a:off x="1344162" y="229763"/>
            <a:ext cx="5634212" cy="2220544"/>
          </a:xfrm>
          <a:prstGeom prst="rect">
            <a:avLst/>
          </a:prstGeom>
        </p:spPr>
      </p:pic>
      <p:pic>
        <p:nvPicPr>
          <p:cNvPr id="11" name="Imagen 10">
            <a:extLst>
              <a:ext uri="{FF2B5EF4-FFF2-40B4-BE49-F238E27FC236}">
                <a16:creationId xmlns:a16="http://schemas.microsoft.com/office/drawing/2014/main" id="{DDDB197A-0B19-A1AD-D9E9-C0BA22BDD7D9}"/>
              </a:ext>
            </a:extLst>
          </p:cNvPr>
          <p:cNvPicPr>
            <a:picLocks noChangeAspect="1"/>
          </p:cNvPicPr>
          <p:nvPr/>
        </p:nvPicPr>
        <p:blipFill>
          <a:blip r:embed="rId4"/>
          <a:srcRect l="30311" t="27208" r="17913" b="32908"/>
          <a:stretch>
            <a:fillRect/>
          </a:stretch>
        </p:blipFill>
        <p:spPr>
          <a:xfrm>
            <a:off x="3509788" y="2602893"/>
            <a:ext cx="5634212" cy="2441314"/>
          </a:xfrm>
          <a:prstGeom prst="rect">
            <a:avLst/>
          </a:prstGeom>
        </p:spPr>
      </p:pic>
    </p:spTree>
    <p:extLst>
      <p:ext uri="{BB962C8B-B14F-4D97-AF65-F5344CB8AC3E}">
        <p14:creationId xmlns:p14="http://schemas.microsoft.com/office/powerpoint/2010/main" val="143699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2AA94A3F-CBE5-0898-1474-873B6E9ED598}"/>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6016205E-063B-0DBD-05A0-F0491B6DFFF7}"/>
              </a:ext>
            </a:extLst>
          </p:cNvPr>
          <p:cNvSpPr txBox="1"/>
          <p:nvPr/>
        </p:nvSpPr>
        <p:spPr>
          <a:xfrm>
            <a:off x="2604781" y="362034"/>
            <a:ext cx="4572000" cy="461665"/>
          </a:xfrm>
          <a:prstGeom prst="rect">
            <a:avLst/>
          </a:prstGeom>
          <a:noFill/>
        </p:spPr>
        <p:txBody>
          <a:bodyPr wrap="square">
            <a:spAutoFit/>
          </a:bodyPr>
          <a:lstStyle/>
          <a:p>
            <a:r>
              <a:rPr lang="es-ES" sz="2400" b="1" i="0" u="none" strike="noStrike" baseline="0" dirty="0">
                <a:latin typeface="Montserrat-Bold"/>
              </a:rPr>
              <a:t>¿Qué son las variables?</a:t>
            </a:r>
            <a:endParaRPr lang="es-ES" sz="2400" dirty="0"/>
          </a:p>
        </p:txBody>
      </p:sp>
      <p:sp>
        <p:nvSpPr>
          <p:cNvPr id="7" name="CuadroTexto 6">
            <a:extLst>
              <a:ext uri="{FF2B5EF4-FFF2-40B4-BE49-F238E27FC236}">
                <a16:creationId xmlns:a16="http://schemas.microsoft.com/office/drawing/2014/main" id="{22911391-9261-C632-6F06-8A70954B6AB2}"/>
              </a:ext>
            </a:extLst>
          </p:cNvPr>
          <p:cNvSpPr txBox="1"/>
          <p:nvPr/>
        </p:nvSpPr>
        <p:spPr>
          <a:xfrm>
            <a:off x="1187042" y="823699"/>
            <a:ext cx="7789178" cy="4204036"/>
          </a:xfrm>
          <a:prstGeom prst="rect">
            <a:avLst/>
          </a:prstGeom>
          <a:noFill/>
        </p:spPr>
        <p:txBody>
          <a:bodyPr wrap="square">
            <a:spAutoFit/>
          </a:bodyPr>
          <a:lstStyle/>
          <a:p>
            <a:pPr algn="l">
              <a:lnSpc>
                <a:spcPct val="150000"/>
              </a:lnSpc>
            </a:pPr>
            <a:r>
              <a:rPr lang="es-ES" sz="1500" b="0" i="0" u="none" strike="noStrike" baseline="0" dirty="0">
                <a:solidFill>
                  <a:srgbClr val="1B212C"/>
                </a:solidFill>
                <a:latin typeface="Lato-Regular"/>
              </a:rPr>
              <a:t>Variable: Cualidad o característica de un objeto (o evento) que contenga al menos dos atributos (categorías o valores) en los que pueda clasificarse un objeto o evento determinado (Cea </a:t>
            </a:r>
            <a:r>
              <a:rPr lang="es-ES" sz="1500" b="0" i="0" u="none" strike="noStrike" baseline="0" dirty="0" err="1">
                <a:solidFill>
                  <a:srgbClr val="1B212C"/>
                </a:solidFill>
                <a:latin typeface="Lato-Regular"/>
              </a:rPr>
              <a:t>D’Ancona</a:t>
            </a:r>
            <a:r>
              <a:rPr lang="es-ES" sz="1500" b="0" i="0" u="none" strike="noStrike" baseline="0" dirty="0">
                <a:solidFill>
                  <a:srgbClr val="1B212C"/>
                </a:solidFill>
                <a:latin typeface="Lato-Regular"/>
              </a:rPr>
              <a:t>, 1996: 126).</a:t>
            </a:r>
          </a:p>
          <a:p>
            <a:pPr algn="l">
              <a:lnSpc>
                <a:spcPct val="150000"/>
              </a:lnSpc>
            </a:pPr>
            <a:r>
              <a:rPr lang="es-ES" sz="1500" b="0" i="0" u="none" strike="noStrike" baseline="0" dirty="0">
                <a:solidFill>
                  <a:srgbClr val="1B212C"/>
                </a:solidFill>
                <a:latin typeface="Lato-Regular"/>
              </a:rPr>
              <a:t>Se trata de los atributos o características que se estudiarán, de las</a:t>
            </a:r>
          </a:p>
          <a:p>
            <a:pPr algn="l">
              <a:lnSpc>
                <a:spcPct val="150000"/>
              </a:lnSpc>
            </a:pPr>
            <a:r>
              <a:rPr lang="es-ES" sz="1500" b="0" i="0" u="none" strike="noStrike" baseline="0" dirty="0">
                <a:solidFill>
                  <a:srgbClr val="1B212C"/>
                </a:solidFill>
                <a:latin typeface="Lato-Regular"/>
              </a:rPr>
              <a:t>unidades de análisis.</a:t>
            </a:r>
          </a:p>
          <a:p>
            <a:pPr algn="l">
              <a:lnSpc>
                <a:spcPct val="150000"/>
              </a:lnSpc>
            </a:pPr>
            <a:r>
              <a:rPr lang="es-ES" sz="1500" b="1" i="0" u="none" strike="noStrike" baseline="0" dirty="0">
                <a:solidFill>
                  <a:srgbClr val="1B212C"/>
                </a:solidFill>
                <a:latin typeface="Lato-Bold"/>
              </a:rPr>
              <a:t>Ej. para las unidades "Jóvenes", los atributos son:</a:t>
            </a:r>
          </a:p>
          <a:p>
            <a:pPr algn="l">
              <a:lnSpc>
                <a:spcPct val="150000"/>
              </a:lnSpc>
            </a:pPr>
            <a:r>
              <a:rPr lang="es-ES" sz="1500" b="0" i="0" u="none" strike="noStrike" baseline="0" dirty="0">
                <a:solidFill>
                  <a:srgbClr val="1B212C"/>
                </a:solidFill>
                <a:latin typeface="ArialMT"/>
              </a:rPr>
              <a:t>● </a:t>
            </a:r>
            <a:r>
              <a:rPr lang="es-ES" sz="1500" b="0" i="0" u="none" strike="noStrike" baseline="0" dirty="0">
                <a:solidFill>
                  <a:srgbClr val="1B212C"/>
                </a:solidFill>
                <a:latin typeface="Lato-Regular"/>
              </a:rPr>
              <a:t>edad (18, 20, 23)</a:t>
            </a:r>
          </a:p>
          <a:p>
            <a:pPr algn="l">
              <a:lnSpc>
                <a:spcPct val="150000"/>
              </a:lnSpc>
            </a:pPr>
            <a:r>
              <a:rPr lang="es-ES" sz="1500" b="0" i="0" u="none" strike="noStrike" baseline="0" dirty="0">
                <a:solidFill>
                  <a:srgbClr val="1B212C"/>
                </a:solidFill>
                <a:latin typeface="ArialMT"/>
              </a:rPr>
              <a:t>● </a:t>
            </a:r>
            <a:r>
              <a:rPr lang="es-ES" sz="1500" b="0" i="0" u="none" strike="noStrike" baseline="0" dirty="0">
                <a:solidFill>
                  <a:srgbClr val="1B212C"/>
                </a:solidFill>
                <a:latin typeface="Lato-Regular"/>
              </a:rPr>
              <a:t>sexo (F,M)</a:t>
            </a:r>
          </a:p>
          <a:p>
            <a:pPr algn="l">
              <a:lnSpc>
                <a:spcPct val="150000"/>
              </a:lnSpc>
            </a:pPr>
            <a:r>
              <a:rPr lang="es-ES" sz="1500" b="0" i="0" u="none" strike="noStrike" baseline="0" dirty="0">
                <a:solidFill>
                  <a:srgbClr val="1B212C"/>
                </a:solidFill>
                <a:latin typeface="ArialMT"/>
              </a:rPr>
              <a:t>● </a:t>
            </a:r>
            <a:r>
              <a:rPr lang="es-ES" sz="1500" b="0" i="0" u="none" strike="noStrike" baseline="0" dirty="0">
                <a:solidFill>
                  <a:srgbClr val="1B212C"/>
                </a:solidFill>
                <a:latin typeface="Lato-Regular"/>
              </a:rPr>
              <a:t>nivel educativo (primaria completa, secundaria completa, etc.)</a:t>
            </a:r>
          </a:p>
          <a:p>
            <a:pPr algn="l">
              <a:lnSpc>
                <a:spcPct val="150000"/>
              </a:lnSpc>
            </a:pPr>
            <a:r>
              <a:rPr lang="es-ES" sz="1500" b="0" i="0" u="none" strike="noStrike" baseline="0" dirty="0">
                <a:solidFill>
                  <a:srgbClr val="1B212C"/>
                </a:solidFill>
                <a:latin typeface="ArialMT"/>
              </a:rPr>
              <a:t>● </a:t>
            </a:r>
            <a:r>
              <a:rPr lang="es-ES" sz="1500" b="0" i="0" u="none" strike="noStrike" baseline="0" dirty="0">
                <a:solidFill>
                  <a:srgbClr val="1B212C"/>
                </a:solidFill>
                <a:latin typeface="Lato-Regular"/>
              </a:rPr>
              <a:t>nacionalidad (uruguayo, brasilero, etc.)</a:t>
            </a:r>
          </a:p>
          <a:p>
            <a:pPr algn="l">
              <a:lnSpc>
                <a:spcPct val="150000"/>
              </a:lnSpc>
            </a:pPr>
            <a:r>
              <a:rPr lang="pt-BR" sz="1500" b="0" i="0" u="none" strike="noStrike" baseline="0" dirty="0">
                <a:solidFill>
                  <a:srgbClr val="1B212C"/>
                </a:solidFill>
                <a:latin typeface="ArialMT"/>
              </a:rPr>
              <a:t>● </a:t>
            </a:r>
            <a:r>
              <a:rPr lang="pt-BR" sz="1500" b="0" i="0" u="none" strike="noStrike" baseline="0" dirty="0">
                <a:solidFill>
                  <a:srgbClr val="1B212C"/>
                </a:solidFill>
                <a:latin typeface="Lato-Regular"/>
              </a:rPr>
              <a:t>residencia (Livramento, Rivera, Melo, etc.)</a:t>
            </a:r>
          </a:p>
          <a:p>
            <a:pPr algn="l">
              <a:lnSpc>
                <a:spcPct val="150000"/>
              </a:lnSpc>
            </a:pPr>
            <a:r>
              <a:rPr lang="es-ES" sz="1500" b="0" i="0" u="none" strike="noStrike" baseline="0" dirty="0">
                <a:solidFill>
                  <a:srgbClr val="1B212C"/>
                </a:solidFill>
                <a:latin typeface="ArialMT"/>
              </a:rPr>
              <a:t>● </a:t>
            </a:r>
            <a:r>
              <a:rPr lang="es-ES" sz="1500" b="0" i="0" u="none" strike="noStrike" baseline="0" dirty="0">
                <a:solidFill>
                  <a:srgbClr val="1B212C"/>
                </a:solidFill>
                <a:latin typeface="Lato-Regular"/>
              </a:rPr>
              <a:t>situación laboral (ocupado, desocupado, etc.)</a:t>
            </a:r>
            <a:endParaRPr lang="es-ES" sz="1500" dirty="0"/>
          </a:p>
        </p:txBody>
      </p:sp>
    </p:spTree>
    <p:extLst>
      <p:ext uri="{BB962C8B-B14F-4D97-AF65-F5344CB8AC3E}">
        <p14:creationId xmlns:p14="http://schemas.microsoft.com/office/powerpoint/2010/main" val="163330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E72FD0A7-B0F5-210C-8934-E7F9BC2678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AD4F44E-015C-40E7-4CE3-FF2E81ABC44C}"/>
              </a:ext>
            </a:extLst>
          </p:cNvPr>
          <p:cNvSpPr txBox="1"/>
          <p:nvPr/>
        </p:nvSpPr>
        <p:spPr>
          <a:xfrm>
            <a:off x="1785068" y="438485"/>
            <a:ext cx="4572000" cy="400110"/>
          </a:xfrm>
          <a:prstGeom prst="rect">
            <a:avLst/>
          </a:prstGeom>
          <a:noFill/>
        </p:spPr>
        <p:txBody>
          <a:bodyPr wrap="square">
            <a:spAutoFit/>
          </a:bodyPr>
          <a:lstStyle/>
          <a:p>
            <a:r>
              <a:rPr lang="es-ES" sz="2000" b="1" i="0" u="none" strike="noStrike" baseline="0" dirty="0">
                <a:solidFill>
                  <a:srgbClr val="1B212C"/>
                </a:solidFill>
                <a:latin typeface="Montserrat-Bold"/>
              </a:rPr>
              <a:t>Dimensiones de las variables</a:t>
            </a:r>
            <a:endParaRPr lang="es-ES" sz="2000" dirty="0"/>
          </a:p>
        </p:txBody>
      </p:sp>
      <p:sp>
        <p:nvSpPr>
          <p:cNvPr id="6" name="CuadroTexto 5">
            <a:extLst>
              <a:ext uri="{FF2B5EF4-FFF2-40B4-BE49-F238E27FC236}">
                <a16:creationId xmlns:a16="http://schemas.microsoft.com/office/drawing/2014/main" id="{AF3B7A1A-EA7F-0F03-977F-54605D0ACC0F}"/>
              </a:ext>
            </a:extLst>
          </p:cNvPr>
          <p:cNvSpPr txBox="1"/>
          <p:nvPr/>
        </p:nvSpPr>
        <p:spPr>
          <a:xfrm>
            <a:off x="1180768" y="1171366"/>
            <a:ext cx="7462299" cy="2800767"/>
          </a:xfrm>
          <a:prstGeom prst="rect">
            <a:avLst/>
          </a:prstGeom>
          <a:noFill/>
        </p:spPr>
        <p:txBody>
          <a:bodyPr wrap="square">
            <a:spAutoFit/>
          </a:bodyPr>
          <a:lstStyle/>
          <a:p>
            <a:pPr algn="just"/>
            <a:r>
              <a:rPr lang="es-ES" sz="1600" b="0" i="0" u="none" strike="noStrike" baseline="0" dirty="0">
                <a:solidFill>
                  <a:srgbClr val="1B212C"/>
                </a:solidFill>
                <a:latin typeface="Lato-Regular"/>
              </a:rPr>
              <a:t>Cuando tenemos conceptos teóricos que resumen o integran una multiplicidad de</a:t>
            </a:r>
          </a:p>
          <a:p>
            <a:pPr algn="just"/>
            <a:r>
              <a:rPr lang="es-ES" sz="1600" b="0" i="0" u="none" strike="noStrike" baseline="0" dirty="0">
                <a:solidFill>
                  <a:srgbClr val="1B212C"/>
                </a:solidFill>
                <a:latin typeface="Lato-Regular"/>
              </a:rPr>
              <a:t>aspectos, debemos descomponerlo en las principales cualidades que lo integran.</a:t>
            </a:r>
          </a:p>
          <a:p>
            <a:pPr algn="just"/>
            <a:r>
              <a:rPr lang="es-ES" sz="1600" b="0" i="0" u="none" strike="noStrike" baseline="0" dirty="0">
                <a:solidFill>
                  <a:srgbClr val="1B212C"/>
                </a:solidFill>
                <a:latin typeface="Lato-Regular"/>
              </a:rPr>
              <a:t>Cada uno de estos aspectos relevantes son las denominadas dimensiones. Las</a:t>
            </a:r>
          </a:p>
          <a:p>
            <a:pPr algn="just"/>
            <a:r>
              <a:rPr lang="es-ES" sz="1600" b="0" i="0" u="none" strike="noStrike" baseline="0" dirty="0">
                <a:solidFill>
                  <a:srgbClr val="1B212C"/>
                </a:solidFill>
                <a:latin typeface="Lato-Regular"/>
              </a:rPr>
              <a:t>dimensiones (o subconceptos) son propiedades latentes del concepto no</a:t>
            </a:r>
          </a:p>
          <a:p>
            <a:pPr algn="just"/>
            <a:r>
              <a:rPr lang="es-ES" sz="1600" b="0" i="0" u="none" strike="noStrike" baseline="0" dirty="0">
                <a:solidFill>
                  <a:srgbClr val="1B212C"/>
                </a:solidFill>
                <a:latin typeface="Lato-Regular"/>
              </a:rPr>
              <a:t>observables empíricamente aún (</a:t>
            </a:r>
            <a:r>
              <a:rPr lang="es-ES" sz="1600" b="0" i="0" u="none" strike="noStrike" baseline="0" dirty="0" err="1">
                <a:solidFill>
                  <a:srgbClr val="1B212C"/>
                </a:solidFill>
                <a:latin typeface="Lato-Regular"/>
              </a:rPr>
              <a:t>Batthyany</a:t>
            </a:r>
            <a:r>
              <a:rPr lang="es-ES" sz="1600" b="0" i="0" u="none" strike="noStrike" baseline="0" dirty="0">
                <a:solidFill>
                  <a:srgbClr val="1B212C"/>
                </a:solidFill>
                <a:latin typeface="Lato-Regular"/>
              </a:rPr>
              <a:t>, Cabrera, 2011).</a:t>
            </a:r>
          </a:p>
          <a:p>
            <a:pPr algn="just"/>
            <a:endParaRPr lang="es-ES" sz="1600" b="0" i="0" u="none" strike="noStrike" baseline="0" dirty="0">
              <a:solidFill>
                <a:srgbClr val="1B212C"/>
              </a:solidFill>
              <a:latin typeface="Lato-Regular"/>
            </a:endParaRPr>
          </a:p>
          <a:p>
            <a:pPr algn="just"/>
            <a:r>
              <a:rPr lang="es-ES" sz="1600" b="0" i="0" u="none" strike="noStrike" baseline="0" dirty="0">
                <a:solidFill>
                  <a:srgbClr val="0000FF"/>
                </a:solidFill>
                <a:latin typeface="Lato-Regular"/>
              </a:rPr>
              <a:t>Ej. Desarrollo Humano: </a:t>
            </a:r>
            <a:r>
              <a:rPr lang="es-ES" sz="1600" b="0" i="0" u="none" strike="noStrike" baseline="0" dirty="0">
                <a:solidFill>
                  <a:srgbClr val="1B212C"/>
                </a:solidFill>
                <a:latin typeface="Lato-Regular"/>
              </a:rPr>
              <a:t>El Programa de las Naciones Unidas para el Desarrollo</a:t>
            </a:r>
          </a:p>
          <a:p>
            <a:pPr algn="just"/>
            <a:r>
              <a:rPr lang="es-ES" sz="1600" b="0" i="0" u="none" strike="noStrike" baseline="0" dirty="0">
                <a:solidFill>
                  <a:srgbClr val="1B212C"/>
                </a:solidFill>
                <a:latin typeface="Lato-Regular"/>
              </a:rPr>
              <a:t>(PNUD) ha propuesto definirlo como «el proceso de incrementar las</a:t>
            </a:r>
          </a:p>
          <a:p>
            <a:pPr algn="just"/>
            <a:r>
              <a:rPr lang="es-ES" sz="1600" b="0" i="0" u="none" strike="noStrike" baseline="0" dirty="0">
                <a:solidFill>
                  <a:srgbClr val="1B212C"/>
                </a:solidFill>
                <a:latin typeface="Lato-Regular"/>
              </a:rPr>
              <a:t>posibilidades de elección de las personas». A partir de esta definición, se</a:t>
            </a:r>
          </a:p>
          <a:p>
            <a:pPr algn="just"/>
            <a:r>
              <a:rPr lang="es-ES" sz="1600" b="0" i="0" u="none" strike="noStrike" baseline="0" dirty="0">
                <a:solidFill>
                  <a:srgbClr val="1B212C"/>
                </a:solidFill>
                <a:latin typeface="Lato-Regular"/>
              </a:rPr>
              <a:t>eligieron tres dimensiones (entre las múltiples posibles) que son: una </a:t>
            </a:r>
            <a:r>
              <a:rPr lang="es-ES" sz="1600" b="1" i="0" u="none" strike="noStrike" baseline="0" dirty="0">
                <a:solidFill>
                  <a:srgbClr val="990000"/>
                </a:solidFill>
                <a:latin typeface="Lato-Bold"/>
              </a:rPr>
              <a:t>vida larga</a:t>
            </a:r>
          </a:p>
          <a:p>
            <a:pPr algn="just"/>
            <a:r>
              <a:rPr lang="es-ES" sz="1600" b="1" i="0" u="none" strike="noStrike" baseline="0" dirty="0">
                <a:solidFill>
                  <a:srgbClr val="990000"/>
                </a:solidFill>
                <a:latin typeface="Lato-Bold"/>
              </a:rPr>
              <a:t>y digna</a:t>
            </a:r>
            <a:r>
              <a:rPr lang="es-ES" sz="1600" b="1" i="0" u="none" strike="noStrike" baseline="0" dirty="0">
                <a:solidFill>
                  <a:srgbClr val="1B212C"/>
                </a:solidFill>
                <a:latin typeface="Lato-Bold"/>
              </a:rPr>
              <a:t>, </a:t>
            </a:r>
            <a:r>
              <a:rPr lang="es-ES" sz="1600" b="1" i="0" u="none" strike="noStrike" baseline="0" dirty="0">
                <a:solidFill>
                  <a:srgbClr val="0000FF"/>
                </a:solidFill>
                <a:latin typeface="Lato-Bold"/>
              </a:rPr>
              <a:t>conocimientos</a:t>
            </a:r>
            <a:r>
              <a:rPr lang="es-ES" sz="1600" b="1" i="0" u="none" strike="noStrike" baseline="0" dirty="0">
                <a:solidFill>
                  <a:srgbClr val="1B212C"/>
                </a:solidFill>
                <a:latin typeface="Lato-Bold"/>
              </a:rPr>
              <a:t>, y un </a:t>
            </a:r>
            <a:r>
              <a:rPr lang="es-ES" sz="1600" b="1" i="0" u="none" strike="noStrike" baseline="0" dirty="0">
                <a:solidFill>
                  <a:srgbClr val="38761D"/>
                </a:solidFill>
                <a:latin typeface="Lato-Bold"/>
              </a:rPr>
              <a:t>nivel de vida decoroso</a:t>
            </a:r>
            <a:r>
              <a:rPr lang="es-ES" sz="1600" b="1" i="0" u="none" strike="noStrike" baseline="0" dirty="0">
                <a:solidFill>
                  <a:srgbClr val="1B212C"/>
                </a:solidFill>
                <a:latin typeface="Lato-Bold"/>
              </a:rPr>
              <a:t>.</a:t>
            </a:r>
            <a:endParaRPr lang="es-ES" sz="1600" dirty="0"/>
          </a:p>
        </p:txBody>
      </p:sp>
    </p:spTree>
    <p:extLst>
      <p:ext uri="{BB962C8B-B14F-4D97-AF65-F5344CB8AC3E}">
        <p14:creationId xmlns:p14="http://schemas.microsoft.com/office/powerpoint/2010/main" val="172128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64C4C1DE-373C-877D-FFA0-26E9D91B690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0F65F9A-2C40-FF57-545F-A23F2AFF2F49}"/>
              </a:ext>
            </a:extLst>
          </p:cNvPr>
          <p:cNvPicPr>
            <a:picLocks noChangeAspect="1"/>
          </p:cNvPicPr>
          <p:nvPr/>
        </p:nvPicPr>
        <p:blipFill>
          <a:blip r:embed="rId3"/>
          <a:srcRect l="31566" t="26744" r="6956" b="14048"/>
          <a:stretch>
            <a:fillRect/>
          </a:stretch>
        </p:blipFill>
        <p:spPr>
          <a:xfrm>
            <a:off x="0" y="0"/>
            <a:ext cx="9158909" cy="5143500"/>
          </a:xfrm>
          <a:prstGeom prst="rect">
            <a:avLst/>
          </a:prstGeom>
        </p:spPr>
      </p:pic>
    </p:spTree>
    <p:extLst>
      <p:ext uri="{BB962C8B-B14F-4D97-AF65-F5344CB8AC3E}">
        <p14:creationId xmlns:p14="http://schemas.microsoft.com/office/powerpoint/2010/main" val="41624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A490CF95-727D-3FAA-87DF-05FF171595B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BEE430B2-C024-6405-4CC9-542A2A115F83}"/>
              </a:ext>
            </a:extLst>
          </p:cNvPr>
          <p:cNvPicPr>
            <a:picLocks noChangeAspect="1"/>
          </p:cNvPicPr>
          <p:nvPr/>
        </p:nvPicPr>
        <p:blipFill>
          <a:blip r:embed="rId3"/>
          <a:srcRect l="34312"/>
          <a:stretch>
            <a:fillRect/>
          </a:stretch>
        </p:blipFill>
        <p:spPr>
          <a:xfrm>
            <a:off x="3137482" y="0"/>
            <a:ext cx="6006517" cy="5143500"/>
          </a:xfrm>
          <a:prstGeom prst="rect">
            <a:avLst/>
          </a:prstGeom>
        </p:spPr>
      </p:pic>
      <p:sp>
        <p:nvSpPr>
          <p:cNvPr id="5" name="CuadroTexto 4">
            <a:extLst>
              <a:ext uri="{FF2B5EF4-FFF2-40B4-BE49-F238E27FC236}">
                <a16:creationId xmlns:a16="http://schemas.microsoft.com/office/drawing/2014/main" id="{839A7AA8-98BD-1663-9806-14834B7AAE19}"/>
              </a:ext>
            </a:extLst>
          </p:cNvPr>
          <p:cNvSpPr txBox="1"/>
          <p:nvPr/>
        </p:nvSpPr>
        <p:spPr>
          <a:xfrm>
            <a:off x="723568" y="1789043"/>
            <a:ext cx="2122998" cy="1292662"/>
          </a:xfrm>
          <a:prstGeom prst="rect">
            <a:avLst/>
          </a:prstGeom>
          <a:noFill/>
        </p:spPr>
        <p:txBody>
          <a:bodyPr wrap="square" rtlCol="0">
            <a:spAutoFit/>
          </a:bodyPr>
          <a:lstStyle/>
          <a:p>
            <a:r>
              <a:rPr lang="es-ES" sz="3200" b="1" dirty="0">
                <a:solidFill>
                  <a:schemeClr val="tx2">
                    <a:lumMod val="75000"/>
                  </a:schemeClr>
                </a:solidFill>
              </a:rPr>
              <a:t>Tipos de variables</a:t>
            </a:r>
          </a:p>
          <a:p>
            <a:endParaRPr lang="es-ES" dirty="0"/>
          </a:p>
        </p:txBody>
      </p:sp>
    </p:spTree>
    <p:extLst>
      <p:ext uri="{BB962C8B-B14F-4D97-AF65-F5344CB8AC3E}">
        <p14:creationId xmlns:p14="http://schemas.microsoft.com/office/powerpoint/2010/main" val="912687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4122FB8D-9C52-8DDA-8655-B3F9C1AB8E91}"/>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B20FB9D-76BA-0098-A409-C8E5F3C2AF54}"/>
              </a:ext>
            </a:extLst>
          </p:cNvPr>
          <p:cNvPicPr>
            <a:picLocks noChangeAspect="1"/>
          </p:cNvPicPr>
          <p:nvPr/>
        </p:nvPicPr>
        <p:blipFill>
          <a:blip r:embed="rId3"/>
          <a:srcRect l="27914" t="23675" r="27565" b="13430"/>
          <a:stretch>
            <a:fillRect/>
          </a:stretch>
        </p:blipFill>
        <p:spPr>
          <a:xfrm>
            <a:off x="2584173" y="268447"/>
            <a:ext cx="5930451" cy="4712547"/>
          </a:xfrm>
          <a:prstGeom prst="rect">
            <a:avLst/>
          </a:prstGeom>
        </p:spPr>
      </p:pic>
      <p:sp>
        <p:nvSpPr>
          <p:cNvPr id="4" name="CuadroTexto 3">
            <a:extLst>
              <a:ext uri="{FF2B5EF4-FFF2-40B4-BE49-F238E27FC236}">
                <a16:creationId xmlns:a16="http://schemas.microsoft.com/office/drawing/2014/main" id="{293183D6-E539-8F5B-34B6-93E313F04B49}"/>
              </a:ext>
            </a:extLst>
          </p:cNvPr>
          <p:cNvSpPr txBox="1"/>
          <p:nvPr/>
        </p:nvSpPr>
        <p:spPr>
          <a:xfrm>
            <a:off x="254443" y="1985503"/>
            <a:ext cx="1749287" cy="461665"/>
          </a:xfrm>
          <a:prstGeom prst="rect">
            <a:avLst/>
          </a:prstGeom>
          <a:noFill/>
        </p:spPr>
        <p:txBody>
          <a:bodyPr wrap="square" rtlCol="0">
            <a:spAutoFit/>
          </a:bodyPr>
          <a:lstStyle/>
          <a:p>
            <a:r>
              <a:rPr lang="es-ES" sz="2400" dirty="0">
                <a:highlight>
                  <a:srgbClr val="FFFF00"/>
                </a:highlight>
              </a:rPr>
              <a:t>Actividad 3</a:t>
            </a:r>
          </a:p>
        </p:txBody>
      </p:sp>
    </p:spTree>
    <p:extLst>
      <p:ext uri="{BB962C8B-B14F-4D97-AF65-F5344CB8AC3E}">
        <p14:creationId xmlns:p14="http://schemas.microsoft.com/office/powerpoint/2010/main" val="125097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4E4C5E2A-CB0B-2973-56A7-CE96974404A4}"/>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0F36812-87D7-34B8-5F8C-47486A186B09}"/>
              </a:ext>
            </a:extLst>
          </p:cNvPr>
          <p:cNvPicPr>
            <a:picLocks noChangeAspect="1"/>
          </p:cNvPicPr>
          <p:nvPr/>
        </p:nvPicPr>
        <p:blipFill>
          <a:blip r:embed="rId3"/>
          <a:srcRect l="27565" t="22570" r="28435" b="12038"/>
          <a:stretch>
            <a:fillRect/>
          </a:stretch>
        </p:blipFill>
        <p:spPr>
          <a:xfrm>
            <a:off x="1932165" y="185462"/>
            <a:ext cx="5709037" cy="4772575"/>
          </a:xfrm>
          <a:prstGeom prst="rect">
            <a:avLst/>
          </a:prstGeom>
        </p:spPr>
      </p:pic>
    </p:spTree>
    <p:extLst>
      <p:ext uri="{BB962C8B-B14F-4D97-AF65-F5344CB8AC3E}">
        <p14:creationId xmlns:p14="http://schemas.microsoft.com/office/powerpoint/2010/main" val="123462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F2B55D1F-E38A-E33A-999D-942876464480}"/>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DB566303-83CE-BEAC-BA4F-E0C39804CFCB}"/>
              </a:ext>
            </a:extLst>
          </p:cNvPr>
          <p:cNvSpPr txBox="1">
            <a:spLocks noGrp="1"/>
          </p:cNvSpPr>
          <p:nvPr>
            <p:ph type="title"/>
          </p:nvPr>
        </p:nvSpPr>
        <p:spPr>
          <a:xfrm>
            <a:off x="667910" y="1272407"/>
            <a:ext cx="8611262" cy="3734400"/>
          </a:xfrm>
          <a:prstGeom prst="rect">
            <a:avLst/>
          </a:prstGeom>
        </p:spPr>
        <p:txBody>
          <a:bodyPr spcFirstLastPara="1" wrap="square" lIns="91425" tIns="91425" rIns="91425" bIns="91425" anchor="t" anchorCtr="0">
            <a:normAutofit fontScale="90000"/>
          </a:bodyPr>
          <a:lstStyle/>
          <a:p>
            <a:r>
              <a:rPr lang="es-ES" dirty="0">
                <a:solidFill>
                  <a:schemeClr val="tx1"/>
                </a:solidFill>
              </a:rPr>
              <a:t>Diferencia entre antecedentes y marco teórico</a:t>
            </a:r>
            <a:br>
              <a:rPr lang="es-ES" dirty="0">
                <a:solidFill>
                  <a:schemeClr val="tx1"/>
                </a:solidFill>
              </a:rPr>
            </a:br>
            <a:br>
              <a:rPr lang="es-ES" dirty="0">
                <a:solidFill>
                  <a:schemeClr val="tx1"/>
                </a:solidFill>
              </a:rPr>
            </a:br>
            <a:r>
              <a:rPr lang="es-ES" b="1" dirty="0">
                <a:solidFill>
                  <a:schemeClr val="tx1"/>
                </a:solidFill>
              </a:rPr>
              <a:t>Antecedentes </a:t>
            </a:r>
            <a:r>
              <a:rPr lang="es-ES" dirty="0">
                <a:solidFill>
                  <a:schemeClr val="tx1"/>
                </a:solidFill>
              </a:rPr>
              <a:t>→ qué se ha investigado (estado del arte)</a:t>
            </a:r>
            <a:br>
              <a:rPr lang="es-ES" dirty="0">
                <a:solidFill>
                  <a:schemeClr val="tx1"/>
                </a:solidFill>
              </a:rPr>
            </a:br>
            <a:br>
              <a:rPr lang="es-ES" dirty="0">
                <a:solidFill>
                  <a:schemeClr val="tx1"/>
                </a:solidFill>
              </a:rPr>
            </a:br>
            <a:r>
              <a:rPr lang="es-ES" b="1" dirty="0">
                <a:solidFill>
                  <a:schemeClr val="tx1"/>
                </a:solidFill>
              </a:rPr>
              <a:t>Marco teórico </a:t>
            </a:r>
            <a:r>
              <a:rPr lang="es-ES" dirty="0">
                <a:solidFill>
                  <a:schemeClr val="tx1"/>
                </a:solidFill>
              </a:rPr>
              <a:t>→ con qué conceptos voy a pensar mi problema</a:t>
            </a:r>
            <a:br>
              <a:rPr lang="es-ES" dirty="0">
                <a:solidFill>
                  <a:schemeClr val="tx1"/>
                </a:solidFill>
              </a:rPr>
            </a:br>
            <a:br>
              <a:rPr lang="es-ES" dirty="0">
                <a:solidFill>
                  <a:schemeClr val="tx1"/>
                </a:solidFill>
              </a:rPr>
            </a:br>
            <a:r>
              <a:rPr lang="es-ES" dirty="0">
                <a:solidFill>
                  <a:schemeClr val="tx1"/>
                </a:solidFill>
              </a:rPr>
              <a:t>El antecedente informa; el marco teórico interpreta.</a:t>
            </a:r>
            <a:br>
              <a:rPr lang="es-ES" dirty="0">
                <a:solidFill>
                  <a:schemeClr val="tx1"/>
                </a:solidFill>
              </a:rPr>
            </a:br>
            <a:r>
              <a:rPr lang="es-ES" dirty="0">
                <a:solidFill>
                  <a:schemeClr val="tx1"/>
                </a:solidFill>
              </a:rPr>
              <a:t>Si el texto responde “qué se sabe” → antecedente</a:t>
            </a:r>
            <a:br>
              <a:rPr lang="es-ES" dirty="0">
                <a:solidFill>
                  <a:schemeClr val="tx1"/>
                </a:solidFill>
              </a:rPr>
            </a:br>
            <a:r>
              <a:rPr lang="es-ES" dirty="0">
                <a:solidFill>
                  <a:schemeClr val="tx1"/>
                </a:solidFill>
              </a:rPr>
              <a:t>Si responde “con qué conceptos voy a analizar mi caso” → marco teórico</a:t>
            </a:r>
            <a:br>
              <a:rPr lang="es-ES" dirty="0">
                <a:solidFill>
                  <a:schemeClr val="tx1"/>
                </a:solidFill>
              </a:rPr>
            </a:br>
            <a:endParaRPr dirty="0">
              <a:solidFill>
                <a:schemeClr val="tx1"/>
              </a:solidFill>
            </a:endParaRPr>
          </a:p>
        </p:txBody>
      </p:sp>
      <p:sp>
        <p:nvSpPr>
          <p:cNvPr id="4" name="CuadroTexto 3">
            <a:extLst>
              <a:ext uri="{FF2B5EF4-FFF2-40B4-BE49-F238E27FC236}">
                <a16:creationId xmlns:a16="http://schemas.microsoft.com/office/drawing/2014/main" id="{443EEDEE-DF59-093B-5DE9-627F40A818D2}"/>
              </a:ext>
            </a:extLst>
          </p:cNvPr>
          <p:cNvSpPr txBox="1"/>
          <p:nvPr/>
        </p:nvSpPr>
        <p:spPr>
          <a:xfrm>
            <a:off x="0" y="34129"/>
            <a:ext cx="4572000" cy="307777"/>
          </a:xfrm>
          <a:prstGeom prst="rect">
            <a:avLst/>
          </a:prstGeom>
          <a:noFill/>
        </p:spPr>
        <p:txBody>
          <a:bodyPr wrap="square">
            <a:spAutoFit/>
          </a:bodyPr>
          <a:lstStyle/>
          <a:p>
            <a:r>
              <a:rPr lang="es-ES" sz="1400" b="0" i="0" u="none" strike="noStrike" baseline="0" dirty="0">
                <a:solidFill>
                  <a:schemeClr val="tx1"/>
                </a:solidFill>
                <a:highlight>
                  <a:srgbClr val="00FFFF"/>
                </a:highlight>
                <a:latin typeface="Lato-Regular"/>
              </a:rPr>
              <a:t>CORRECCIONES A PARTIR DEL PARCIAL 1</a:t>
            </a:r>
            <a:endParaRPr lang="es-ES" dirty="0">
              <a:solidFill>
                <a:schemeClr val="tx1"/>
              </a:solidFill>
              <a:highlight>
                <a:srgbClr val="00FFFF"/>
              </a:highlight>
            </a:endParaRPr>
          </a:p>
        </p:txBody>
      </p:sp>
      <p:sp>
        <p:nvSpPr>
          <p:cNvPr id="5" name="CuadroTexto 4">
            <a:extLst>
              <a:ext uri="{FF2B5EF4-FFF2-40B4-BE49-F238E27FC236}">
                <a16:creationId xmlns:a16="http://schemas.microsoft.com/office/drawing/2014/main" id="{E5FB9B53-435E-31DC-1DD9-B324E26D285A}"/>
              </a:ext>
            </a:extLst>
          </p:cNvPr>
          <p:cNvSpPr txBox="1"/>
          <p:nvPr/>
        </p:nvSpPr>
        <p:spPr>
          <a:xfrm>
            <a:off x="3156668" y="607101"/>
            <a:ext cx="5478449" cy="400110"/>
          </a:xfrm>
          <a:prstGeom prst="rect">
            <a:avLst/>
          </a:prstGeom>
          <a:noFill/>
        </p:spPr>
        <p:txBody>
          <a:bodyPr wrap="square" rtlCol="0">
            <a:spAutoFit/>
          </a:bodyPr>
          <a:lstStyle/>
          <a:p>
            <a:r>
              <a:rPr lang="es-ES" sz="2000" b="1" u="sng" dirty="0"/>
              <a:t>El rol del marco teórico</a:t>
            </a:r>
          </a:p>
        </p:txBody>
      </p:sp>
    </p:spTree>
    <p:extLst>
      <p:ext uri="{BB962C8B-B14F-4D97-AF65-F5344CB8AC3E}">
        <p14:creationId xmlns:p14="http://schemas.microsoft.com/office/powerpoint/2010/main" val="868447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DEBDC1C0-15EF-4AE0-F3DD-F30289BEB36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421D61-E5D2-64C3-5919-52F466DBE971}"/>
              </a:ext>
            </a:extLst>
          </p:cNvPr>
          <p:cNvSpPr txBox="1"/>
          <p:nvPr/>
        </p:nvSpPr>
        <p:spPr>
          <a:xfrm>
            <a:off x="3327621" y="255604"/>
            <a:ext cx="4572000" cy="400110"/>
          </a:xfrm>
          <a:prstGeom prst="rect">
            <a:avLst/>
          </a:prstGeom>
          <a:noFill/>
        </p:spPr>
        <p:txBody>
          <a:bodyPr wrap="square">
            <a:spAutoFit/>
          </a:bodyPr>
          <a:lstStyle/>
          <a:p>
            <a:r>
              <a:rPr lang="es-ES" sz="2000" b="1" i="0" u="none" strike="noStrike" baseline="0" dirty="0">
                <a:solidFill>
                  <a:schemeClr val="tx2">
                    <a:lumMod val="75000"/>
                  </a:schemeClr>
                </a:solidFill>
                <a:latin typeface="Montserrat-Bold"/>
              </a:rPr>
              <a:t>¿Qué es operacionalizar?</a:t>
            </a:r>
            <a:endParaRPr lang="es-ES" sz="2000" dirty="0">
              <a:solidFill>
                <a:schemeClr val="tx2">
                  <a:lumMod val="75000"/>
                </a:schemeClr>
              </a:solidFill>
            </a:endParaRPr>
          </a:p>
        </p:txBody>
      </p:sp>
      <p:pic>
        <p:nvPicPr>
          <p:cNvPr id="5" name="Imagen 4">
            <a:extLst>
              <a:ext uri="{FF2B5EF4-FFF2-40B4-BE49-F238E27FC236}">
                <a16:creationId xmlns:a16="http://schemas.microsoft.com/office/drawing/2014/main" id="{ABC6FBB6-75BA-03FC-BB29-52B3EF1313B8}"/>
              </a:ext>
            </a:extLst>
          </p:cNvPr>
          <p:cNvPicPr>
            <a:picLocks noChangeAspect="1"/>
          </p:cNvPicPr>
          <p:nvPr/>
        </p:nvPicPr>
        <p:blipFill>
          <a:blip r:embed="rId3"/>
          <a:srcRect l="12001" t="19787" r="15391" b="8638"/>
          <a:stretch>
            <a:fillRect/>
          </a:stretch>
        </p:blipFill>
        <p:spPr>
          <a:xfrm>
            <a:off x="0" y="0"/>
            <a:ext cx="9276071" cy="5143500"/>
          </a:xfrm>
          <a:prstGeom prst="rect">
            <a:avLst/>
          </a:prstGeom>
        </p:spPr>
      </p:pic>
    </p:spTree>
    <p:extLst>
      <p:ext uri="{BB962C8B-B14F-4D97-AF65-F5344CB8AC3E}">
        <p14:creationId xmlns:p14="http://schemas.microsoft.com/office/powerpoint/2010/main" val="378350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177E723E-DE3B-B7C6-5D4C-3E57AD15939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1CB2D13-FE19-9CDF-1D37-C3CB53032644}"/>
              </a:ext>
            </a:extLst>
          </p:cNvPr>
          <p:cNvSpPr txBox="1"/>
          <p:nvPr/>
        </p:nvSpPr>
        <p:spPr>
          <a:xfrm>
            <a:off x="2460928" y="510046"/>
            <a:ext cx="4572000" cy="307777"/>
          </a:xfrm>
          <a:prstGeom prst="rect">
            <a:avLst/>
          </a:prstGeom>
          <a:noFill/>
        </p:spPr>
        <p:txBody>
          <a:bodyPr wrap="square">
            <a:spAutoFit/>
          </a:bodyPr>
          <a:lstStyle/>
          <a:p>
            <a:r>
              <a:rPr lang="es-ES" dirty="0">
                <a:solidFill>
                  <a:schemeClr val="tx2">
                    <a:lumMod val="75000"/>
                  </a:schemeClr>
                </a:solidFill>
                <a:highlight>
                  <a:srgbClr val="FFFF00"/>
                </a:highlight>
              </a:rPr>
              <a:t>Operacionalizar:</a:t>
            </a:r>
          </a:p>
        </p:txBody>
      </p:sp>
      <p:graphicFrame>
        <p:nvGraphicFramePr>
          <p:cNvPr id="4" name="Tabla 3">
            <a:extLst>
              <a:ext uri="{FF2B5EF4-FFF2-40B4-BE49-F238E27FC236}">
                <a16:creationId xmlns:a16="http://schemas.microsoft.com/office/drawing/2014/main" id="{60EDE038-74F9-1312-B62A-07A2CDAE27F6}"/>
              </a:ext>
            </a:extLst>
          </p:cNvPr>
          <p:cNvGraphicFramePr>
            <a:graphicFrameLocks noGrp="1"/>
          </p:cNvGraphicFramePr>
          <p:nvPr>
            <p:extLst>
              <p:ext uri="{D42A27DB-BD31-4B8C-83A1-F6EECF244321}">
                <p14:modId xmlns:p14="http://schemas.microsoft.com/office/powerpoint/2010/main" val="1828001115"/>
              </p:ext>
            </p:extLst>
          </p:nvPr>
        </p:nvGraphicFramePr>
        <p:xfrm>
          <a:off x="1213898" y="1035933"/>
          <a:ext cx="7699514" cy="3048000"/>
        </p:xfrm>
        <a:graphic>
          <a:graphicData uri="http://schemas.openxmlformats.org/drawingml/2006/table">
            <a:tbl>
              <a:tblPr firstRow="1" bandRow="1">
                <a:tableStyleId>{5C22544A-7EE6-4342-B048-85BDC9FD1C3A}</a:tableStyleId>
              </a:tblPr>
              <a:tblGrid>
                <a:gridCol w="2001234">
                  <a:extLst>
                    <a:ext uri="{9D8B030D-6E8A-4147-A177-3AD203B41FA5}">
                      <a16:colId xmlns:a16="http://schemas.microsoft.com/office/drawing/2014/main" val="2482597354"/>
                    </a:ext>
                  </a:extLst>
                </a:gridCol>
                <a:gridCol w="2722609">
                  <a:extLst>
                    <a:ext uri="{9D8B030D-6E8A-4147-A177-3AD203B41FA5}">
                      <a16:colId xmlns:a16="http://schemas.microsoft.com/office/drawing/2014/main" val="1955199430"/>
                    </a:ext>
                  </a:extLst>
                </a:gridCol>
                <a:gridCol w="2975671">
                  <a:extLst>
                    <a:ext uri="{9D8B030D-6E8A-4147-A177-3AD203B41FA5}">
                      <a16:colId xmlns:a16="http://schemas.microsoft.com/office/drawing/2014/main" val="2677364197"/>
                    </a:ext>
                  </a:extLst>
                </a:gridCol>
              </a:tblGrid>
              <a:tr h="370840">
                <a:tc>
                  <a:txBody>
                    <a:bodyPr/>
                    <a:lstStyle/>
                    <a:p>
                      <a:r>
                        <a:rPr lang="es-ES" dirty="0"/>
                        <a:t>Concepto</a:t>
                      </a:r>
                    </a:p>
                  </a:txBody>
                  <a:tcPr/>
                </a:tc>
                <a:tc>
                  <a:txBody>
                    <a:bodyPr/>
                    <a:lstStyle/>
                    <a:p>
                      <a:r>
                        <a:rPr lang="es-ES" dirty="0"/>
                        <a:t>Dimensiones</a:t>
                      </a:r>
                    </a:p>
                  </a:txBody>
                  <a:tcPr/>
                </a:tc>
                <a:tc>
                  <a:txBody>
                    <a:bodyPr/>
                    <a:lstStyle/>
                    <a:p>
                      <a:r>
                        <a:rPr lang="es-ES" dirty="0"/>
                        <a:t>Indicadores</a:t>
                      </a:r>
                    </a:p>
                    <a:p>
                      <a:endParaRPr lang="es-ES" dirty="0"/>
                    </a:p>
                  </a:txBody>
                  <a:tcPr/>
                </a:tc>
                <a:extLst>
                  <a:ext uri="{0D108BD9-81ED-4DB2-BD59-A6C34878D82A}">
                    <a16:rowId xmlns:a16="http://schemas.microsoft.com/office/drawing/2014/main" val="4135417169"/>
                  </a:ext>
                </a:extLst>
              </a:tr>
              <a:tr h="370840">
                <a:tc>
                  <a:txBody>
                    <a:bodyPr/>
                    <a:lstStyle/>
                    <a:p>
                      <a:r>
                        <a:rPr lang="es-ES" dirty="0"/>
                        <a:t>Satisfacción laboral</a:t>
                      </a:r>
                    </a:p>
                  </a:txBody>
                  <a:tcPr/>
                </a:tc>
                <a:tc>
                  <a:txBody>
                    <a:bodyPr/>
                    <a:lstStyle/>
                    <a:p>
                      <a:endParaRPr lang="es-ES" dirty="0"/>
                    </a:p>
                    <a:p>
                      <a:endParaRPr lang="es-ES" dirty="0"/>
                    </a:p>
                    <a:p>
                      <a:endParaRPr lang="es-ES" dirty="0"/>
                    </a:p>
                    <a:p>
                      <a:endParaRPr lang="es-ES" dirty="0"/>
                    </a:p>
                    <a:p>
                      <a:endParaRPr lang="es-ES" dirty="0"/>
                    </a:p>
                    <a:p>
                      <a:endParaRPr lang="es-ES" dirty="0"/>
                    </a:p>
                  </a:txBody>
                  <a:tcPr/>
                </a:tc>
                <a:tc>
                  <a:txBody>
                    <a:bodyPr/>
                    <a:lstStyle/>
                    <a:p>
                      <a:endParaRPr lang="es-ES" dirty="0"/>
                    </a:p>
                  </a:txBody>
                  <a:tcPr/>
                </a:tc>
                <a:extLst>
                  <a:ext uri="{0D108BD9-81ED-4DB2-BD59-A6C34878D82A}">
                    <a16:rowId xmlns:a16="http://schemas.microsoft.com/office/drawing/2014/main" val="1904764373"/>
                  </a:ext>
                </a:extLst>
              </a:tr>
              <a:tr h="370840">
                <a:tc>
                  <a:txBody>
                    <a:bodyPr/>
                    <a:lstStyle/>
                    <a:p>
                      <a:r>
                        <a:rPr lang="es-ES" dirty="0"/>
                        <a:t>Rendimiento académico</a:t>
                      </a:r>
                    </a:p>
                  </a:txBody>
                  <a:tcPr/>
                </a:tc>
                <a:tc>
                  <a:txBody>
                    <a:bodyPr/>
                    <a:lstStyle/>
                    <a:p>
                      <a:endParaRPr lang="es-ES" dirty="0"/>
                    </a:p>
                    <a:p>
                      <a:endParaRPr lang="es-ES" dirty="0"/>
                    </a:p>
                    <a:p>
                      <a:endParaRPr lang="es-ES" dirty="0"/>
                    </a:p>
                    <a:p>
                      <a:endParaRPr lang="es-ES" dirty="0"/>
                    </a:p>
                    <a:p>
                      <a:endParaRPr lang="es-ES" dirty="0"/>
                    </a:p>
                  </a:txBody>
                  <a:tcPr/>
                </a:tc>
                <a:tc>
                  <a:txBody>
                    <a:bodyPr/>
                    <a:lstStyle/>
                    <a:p>
                      <a:endParaRPr lang="es-ES" dirty="0"/>
                    </a:p>
                  </a:txBody>
                  <a:tcPr/>
                </a:tc>
                <a:extLst>
                  <a:ext uri="{0D108BD9-81ED-4DB2-BD59-A6C34878D82A}">
                    <a16:rowId xmlns:a16="http://schemas.microsoft.com/office/drawing/2014/main" val="2400515800"/>
                  </a:ext>
                </a:extLst>
              </a:tr>
            </a:tbl>
          </a:graphicData>
        </a:graphic>
      </p:graphicFrame>
      <p:sp>
        <p:nvSpPr>
          <p:cNvPr id="6" name="Rectangle 1">
            <a:extLst>
              <a:ext uri="{FF2B5EF4-FFF2-40B4-BE49-F238E27FC236}">
                <a16:creationId xmlns:a16="http://schemas.microsoft.com/office/drawing/2014/main" id="{B4A16EAB-0B2C-A781-16CD-709E447AFE4C}"/>
              </a:ext>
            </a:extLst>
          </p:cNvPr>
          <p:cNvSpPr>
            <a:spLocks noChangeArrowheads="1"/>
          </p:cNvSpPr>
          <p:nvPr/>
        </p:nvSpPr>
        <p:spPr bwMode="auto">
          <a:xfrm>
            <a:off x="3351474" y="1383770"/>
            <a:ext cx="279090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b="0" i="0" u="none" strike="noStrike" cap="none" normalizeH="0" baseline="0" dirty="0">
                <a:ln>
                  <a:noFill/>
                </a:ln>
                <a:solidFill>
                  <a:schemeClr val="tx1"/>
                </a:solidFill>
                <a:effectLst/>
                <a:latin typeface="Arial" panose="020B0604020202020204" pitchFamily="34" charset="0"/>
              </a:rPr>
              <a:t>Condiciones de trabajo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b="0" i="0" u="none" strike="noStrike" cap="none" normalizeH="0" baseline="0" dirty="0">
                <a:ln>
                  <a:noFill/>
                </a:ln>
                <a:solidFill>
                  <a:schemeClr val="tx1"/>
                </a:solidFill>
                <a:effectLst/>
                <a:latin typeface="Arial" panose="020B0604020202020204" pitchFamily="34" charset="0"/>
              </a:rPr>
              <a:t>Relaciones laborales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b="0" i="0" u="none" strike="noStrike" cap="none" normalizeH="0" baseline="0" dirty="0">
                <a:ln>
                  <a:noFill/>
                </a:ln>
                <a:solidFill>
                  <a:schemeClr val="tx1"/>
                </a:solidFill>
                <a:effectLst/>
                <a:latin typeface="Arial" panose="020B0604020202020204" pitchFamily="34" charset="0"/>
              </a:rPr>
              <a:t>Remuneración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b="0" i="0" u="none" strike="noStrike" cap="none" normalizeH="0" baseline="0" dirty="0">
                <a:ln>
                  <a:noFill/>
                </a:ln>
                <a:solidFill>
                  <a:schemeClr val="tx1"/>
                </a:solidFill>
                <a:effectLst/>
                <a:latin typeface="Arial" panose="020B0604020202020204" pitchFamily="34" charset="0"/>
              </a:rPr>
              <a:t>Desarrollo profesional </a:t>
            </a:r>
          </a:p>
        </p:txBody>
      </p:sp>
      <p:sp>
        <p:nvSpPr>
          <p:cNvPr id="8" name="Rectangle 1">
            <a:extLst>
              <a:ext uri="{FF2B5EF4-FFF2-40B4-BE49-F238E27FC236}">
                <a16:creationId xmlns:a16="http://schemas.microsoft.com/office/drawing/2014/main" id="{5E984C6F-C24B-6098-A870-21792A144C92}"/>
              </a:ext>
            </a:extLst>
          </p:cNvPr>
          <p:cNvSpPr>
            <a:spLocks noChangeArrowheads="1"/>
          </p:cNvSpPr>
          <p:nvPr/>
        </p:nvSpPr>
        <p:spPr bwMode="auto">
          <a:xfrm>
            <a:off x="5949563" y="1383769"/>
            <a:ext cx="290222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dirty="0">
                <a:solidFill>
                  <a:schemeClr val="tx1"/>
                </a:solidFill>
                <a:latin typeface="Arial" panose="020B0604020202020204" pitchFamily="34" charset="0"/>
              </a:rPr>
              <a:t>Nivel de conformidad con el salario</a:t>
            </a:r>
            <a:r>
              <a:rPr kumimoji="0" lang="es-ES" altLang="es-ES"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dirty="0">
                <a:solidFill>
                  <a:schemeClr val="tx1"/>
                </a:solidFill>
                <a:latin typeface="Arial" panose="020B0604020202020204" pitchFamily="34" charset="0"/>
              </a:rPr>
              <a:t>Percepción del clima laboral</a:t>
            </a:r>
            <a:endParaRPr kumimoji="0" lang="es-ES" altLang="es-E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dirty="0">
                <a:solidFill>
                  <a:schemeClr val="tx1"/>
                </a:solidFill>
                <a:latin typeface="Arial" panose="020B0604020202020204" pitchFamily="34" charset="0"/>
              </a:rPr>
              <a:t>Acceso a capacitaciones</a:t>
            </a:r>
            <a:endParaRPr kumimoji="0" lang="es-ES" altLang="es-E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dirty="0">
                <a:solidFill>
                  <a:schemeClr val="tx1"/>
                </a:solidFill>
                <a:latin typeface="Arial" panose="020B0604020202020204" pitchFamily="34" charset="0"/>
              </a:rPr>
              <a:t>Carga horaria</a:t>
            </a:r>
            <a:endParaRPr kumimoji="0" lang="es-ES" altLang="es-ES"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91AACEBD-27EC-9639-1BEF-AF7CA2D2DA9B}"/>
              </a:ext>
            </a:extLst>
          </p:cNvPr>
          <p:cNvSpPr>
            <a:spLocks noChangeArrowheads="1"/>
          </p:cNvSpPr>
          <p:nvPr/>
        </p:nvSpPr>
        <p:spPr bwMode="auto">
          <a:xfrm>
            <a:off x="3199406" y="2841572"/>
            <a:ext cx="27909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dirty="0">
                <a:solidFill>
                  <a:schemeClr val="tx1"/>
                </a:solidFill>
                <a:latin typeface="Arial" panose="020B0604020202020204" pitchFamily="34" charset="0"/>
              </a:rPr>
              <a:t>Desempeño en evaluaciones</a:t>
            </a:r>
            <a:r>
              <a:rPr kumimoji="0" lang="es-ES" altLang="es-ES"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dirty="0">
                <a:solidFill>
                  <a:schemeClr val="tx1"/>
                </a:solidFill>
                <a:latin typeface="Arial" panose="020B0604020202020204" pitchFamily="34" charset="0"/>
              </a:rPr>
              <a:t>Cumplimiento académico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b="0" i="0" u="none" strike="noStrike" cap="none" normalizeH="0" baseline="0" dirty="0">
                <a:ln>
                  <a:noFill/>
                </a:ln>
                <a:solidFill>
                  <a:schemeClr val="tx1"/>
                </a:solidFill>
                <a:effectLst/>
                <a:latin typeface="Arial" panose="020B0604020202020204" pitchFamily="34" charset="0"/>
              </a:rPr>
              <a:t>Participación</a:t>
            </a:r>
          </a:p>
        </p:txBody>
      </p:sp>
      <p:sp>
        <p:nvSpPr>
          <p:cNvPr id="11" name="Rectangle 1">
            <a:extLst>
              <a:ext uri="{FF2B5EF4-FFF2-40B4-BE49-F238E27FC236}">
                <a16:creationId xmlns:a16="http://schemas.microsoft.com/office/drawing/2014/main" id="{5210511D-1639-5FD5-2A11-CD562C476FB5}"/>
              </a:ext>
            </a:extLst>
          </p:cNvPr>
          <p:cNvSpPr>
            <a:spLocks noChangeArrowheads="1"/>
          </p:cNvSpPr>
          <p:nvPr/>
        </p:nvSpPr>
        <p:spPr bwMode="auto">
          <a:xfrm>
            <a:off x="5949563" y="2841571"/>
            <a:ext cx="30433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b="0" i="0" u="none" strike="noStrike" cap="none" normalizeH="0" baseline="0" dirty="0">
                <a:ln>
                  <a:noFill/>
                </a:ln>
                <a:solidFill>
                  <a:schemeClr val="tx1"/>
                </a:solidFill>
                <a:effectLst/>
                <a:latin typeface="Arial" panose="020B0604020202020204" pitchFamily="34" charset="0"/>
              </a:rPr>
              <a:t>Promedio de calificaciones </a:t>
            </a:r>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dirty="0">
                <a:solidFill>
                  <a:schemeClr val="tx1"/>
                </a:solidFill>
                <a:latin typeface="Arial" panose="020B0604020202020204" pitchFamily="34" charset="0"/>
              </a:rPr>
              <a:t>Cantidad de materias aprobadas</a:t>
            </a:r>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dirty="0">
                <a:solidFill>
                  <a:schemeClr val="tx1"/>
                </a:solidFill>
                <a:latin typeface="Arial" panose="020B0604020202020204" pitchFamily="34" charset="0"/>
              </a:rPr>
              <a:t>Asistencia a clases</a:t>
            </a:r>
            <a:endParaRPr kumimoji="0" lang="es-ES" altLang="es-ES" b="0" i="0" u="none" strike="noStrike" cap="none" normalizeH="0" baseline="0" dirty="0">
              <a:ln>
                <a:noFill/>
              </a:ln>
              <a:solidFill>
                <a:schemeClr val="tx1"/>
              </a:solidFill>
              <a:effectLst/>
              <a:latin typeface="Arial" panose="020B0604020202020204" pitchFamily="34" charset="0"/>
            </a:endParaRPr>
          </a:p>
        </p:txBody>
      </p:sp>
      <p:sp>
        <p:nvSpPr>
          <p:cNvPr id="12" name="CuadroTexto 11">
            <a:extLst>
              <a:ext uri="{FF2B5EF4-FFF2-40B4-BE49-F238E27FC236}">
                <a16:creationId xmlns:a16="http://schemas.microsoft.com/office/drawing/2014/main" id="{18371161-5398-1080-3083-2F7E66DB0778}"/>
              </a:ext>
            </a:extLst>
          </p:cNvPr>
          <p:cNvSpPr txBox="1"/>
          <p:nvPr/>
        </p:nvSpPr>
        <p:spPr>
          <a:xfrm>
            <a:off x="389614" y="88921"/>
            <a:ext cx="3800724" cy="307777"/>
          </a:xfrm>
          <a:prstGeom prst="rect">
            <a:avLst/>
          </a:prstGeom>
          <a:noFill/>
        </p:spPr>
        <p:txBody>
          <a:bodyPr wrap="square" rtlCol="0">
            <a:spAutoFit/>
          </a:bodyPr>
          <a:lstStyle/>
          <a:p>
            <a:r>
              <a:rPr lang="es-ES" dirty="0">
                <a:highlight>
                  <a:srgbClr val="FFFF00"/>
                </a:highlight>
              </a:rPr>
              <a:t>Retomaremos próximo práctico…</a:t>
            </a:r>
          </a:p>
        </p:txBody>
      </p:sp>
    </p:spTree>
    <p:extLst>
      <p:ext uri="{BB962C8B-B14F-4D97-AF65-F5344CB8AC3E}">
        <p14:creationId xmlns:p14="http://schemas.microsoft.com/office/powerpoint/2010/main" val="210183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0A9FA-6D73-7E28-795D-BABBE78D7C46}"/>
              </a:ext>
            </a:extLst>
          </p:cNvPr>
          <p:cNvSpPr>
            <a:spLocks noGrp="1"/>
          </p:cNvSpPr>
          <p:nvPr>
            <p:ph type="title"/>
          </p:nvPr>
        </p:nvSpPr>
        <p:spPr/>
        <p:txBody>
          <a:bodyPr/>
          <a:lstStyle/>
          <a:p>
            <a:r>
              <a:rPr lang="es-ES" dirty="0"/>
              <a:t>Bibliografía</a:t>
            </a:r>
          </a:p>
        </p:txBody>
      </p:sp>
      <p:sp>
        <p:nvSpPr>
          <p:cNvPr id="4" name="CuadroTexto 3">
            <a:extLst>
              <a:ext uri="{FF2B5EF4-FFF2-40B4-BE49-F238E27FC236}">
                <a16:creationId xmlns:a16="http://schemas.microsoft.com/office/drawing/2014/main" id="{A074AF10-8B2E-C85F-86C0-DD84B6346A8F}"/>
              </a:ext>
            </a:extLst>
          </p:cNvPr>
          <p:cNvSpPr txBox="1"/>
          <p:nvPr/>
        </p:nvSpPr>
        <p:spPr>
          <a:xfrm>
            <a:off x="850247" y="1142544"/>
            <a:ext cx="7732643" cy="425353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ES" b="0" i="0" dirty="0">
                <a:solidFill>
                  <a:schemeClr val="bg1"/>
                </a:solidFill>
                <a:effectLst/>
                <a:latin typeface="YAFdJt8dAY0_0"/>
              </a:rPr>
              <a:t> </a:t>
            </a:r>
            <a:r>
              <a:rPr lang="es-ES" dirty="0" err="1">
                <a:solidFill>
                  <a:schemeClr val="bg1"/>
                </a:solidFill>
              </a:rPr>
              <a:t>Batthyány</a:t>
            </a:r>
            <a:r>
              <a:rPr lang="es-ES" dirty="0">
                <a:solidFill>
                  <a:schemeClr val="bg1"/>
                </a:solidFill>
              </a:rPr>
              <a:t>, Karina &amp; Cabrera, Mariana (2010) Metodología de la investigación en Ciencias Sociales. Apuntes para el curso inicial. Editorial Comisión Sectorial de Enseñanza, Universidad de la República, Montevideo. Capítulos:</a:t>
            </a:r>
          </a:p>
          <a:p>
            <a:pPr marL="285750" indent="-285750">
              <a:lnSpc>
                <a:spcPct val="150000"/>
              </a:lnSpc>
              <a:buFont typeface="Arial" panose="020B0604020202020204" pitchFamily="34" charset="0"/>
              <a:buChar char="•"/>
            </a:pPr>
            <a:r>
              <a:rPr lang="es-ES" dirty="0">
                <a:solidFill>
                  <a:schemeClr val="bg1"/>
                </a:solidFill>
              </a:rPr>
              <a:t>-  </a:t>
            </a:r>
            <a:r>
              <a:rPr lang="es-ES" b="1" dirty="0">
                <a:solidFill>
                  <a:schemeClr val="bg1"/>
                </a:solidFill>
              </a:rPr>
              <a:t> Capítulo IV: “El marco teórico en la investigación social” (páginas 27-32). </a:t>
            </a:r>
          </a:p>
          <a:p>
            <a:pPr marL="285750" indent="-285750">
              <a:lnSpc>
                <a:spcPct val="150000"/>
              </a:lnSpc>
              <a:buFont typeface="Arial" panose="020B0604020202020204" pitchFamily="34" charset="0"/>
              <a:buChar char="•"/>
            </a:pPr>
            <a:r>
              <a:rPr lang="es-ES" b="1" dirty="0">
                <a:solidFill>
                  <a:schemeClr val="bg1"/>
                </a:solidFill>
              </a:rPr>
              <a:t>- Capitulo VII “Variables, indicadores, índices” </a:t>
            </a:r>
          </a:p>
          <a:p>
            <a:pPr marL="285750" indent="-285750">
              <a:lnSpc>
                <a:spcPct val="150000"/>
              </a:lnSpc>
              <a:buFont typeface="Arial" panose="020B0604020202020204" pitchFamily="34" charset="0"/>
              <a:buChar char="•"/>
            </a:pPr>
            <a:r>
              <a:rPr lang="es-ES" b="1" dirty="0">
                <a:solidFill>
                  <a:schemeClr val="bg1"/>
                </a:solidFill>
              </a:rPr>
              <a:t>- Capítulo VIII “Unidades de análisis y población”.  </a:t>
            </a:r>
          </a:p>
          <a:p>
            <a:pPr marL="285750" indent="-285750">
              <a:lnSpc>
                <a:spcPct val="150000"/>
              </a:lnSpc>
              <a:buFont typeface="Arial" panose="020B0604020202020204" pitchFamily="34" charset="0"/>
              <a:buChar char="•"/>
            </a:pPr>
            <a:endParaRPr lang="es-ES" dirty="0">
              <a:solidFill>
                <a:schemeClr val="bg1"/>
              </a:solidFill>
            </a:endParaRPr>
          </a:p>
          <a:p>
            <a:pPr marL="285750" indent="-285750">
              <a:lnSpc>
                <a:spcPct val="150000"/>
              </a:lnSpc>
              <a:buFont typeface="Arial" panose="020B0604020202020204" pitchFamily="34" charset="0"/>
              <a:buChar char="•"/>
            </a:pPr>
            <a:endParaRPr lang="es-ES" dirty="0">
              <a:solidFill>
                <a:schemeClr val="bg1"/>
              </a:solidFill>
            </a:endParaRPr>
          </a:p>
          <a:p>
            <a:pPr>
              <a:lnSpc>
                <a:spcPct val="150000"/>
              </a:lnSpc>
            </a:pPr>
            <a:r>
              <a:rPr lang="es-ES" dirty="0">
                <a:solidFill>
                  <a:schemeClr val="bg1"/>
                </a:solidFill>
              </a:rPr>
              <a:t>Hernández Sampieri, Roberto (2014) Metodología de la investigación. Sexta edición. Editorial McGraw Hill, México DF. C. </a:t>
            </a:r>
            <a:r>
              <a:rPr lang="es-ES" b="1" i="1" dirty="0">
                <a:solidFill>
                  <a:schemeClr val="bg1"/>
                </a:solidFill>
              </a:rPr>
              <a:t>Capítulo 9: Recolección de datos cuantitativos.. (variables, operacionalización, niveles de medición). </a:t>
            </a:r>
            <a:r>
              <a:rPr lang="es-ES" b="1" i="1" dirty="0">
                <a:solidFill>
                  <a:schemeClr val="bg1"/>
                </a:solidFill>
                <a:hlinkClick r:id="rId2"/>
              </a:rPr>
              <a:t>https://drive.google.com/file/d/1rBU-pV4vlnEz6bzBj_Kvf3otAE1Ziv5P/view</a:t>
            </a:r>
            <a:r>
              <a:rPr lang="es-ES" b="1" i="1" dirty="0">
                <a:solidFill>
                  <a:schemeClr val="bg1"/>
                </a:solidFill>
              </a:rPr>
              <a:t> </a:t>
            </a:r>
            <a:endParaRPr lang="es-ES" i="1" dirty="0">
              <a:solidFill>
                <a:schemeClr val="bg1"/>
              </a:solidFill>
            </a:endParaRPr>
          </a:p>
          <a:p>
            <a:pPr marL="285750" indent="-285750">
              <a:lnSpc>
                <a:spcPct val="150000"/>
              </a:lnSpc>
              <a:buFont typeface="Arial" panose="020B0604020202020204" pitchFamily="34" charset="0"/>
              <a:buChar char="•"/>
            </a:pPr>
            <a:endParaRPr lang="es-ES" dirty="0">
              <a:solidFill>
                <a:schemeClr val="bg1"/>
              </a:solidFill>
            </a:endParaRPr>
          </a:p>
        </p:txBody>
      </p:sp>
    </p:spTree>
    <p:extLst>
      <p:ext uri="{BB962C8B-B14F-4D97-AF65-F5344CB8AC3E}">
        <p14:creationId xmlns:p14="http://schemas.microsoft.com/office/powerpoint/2010/main" val="392829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BE724964-DD56-4560-58CF-61386E7DB464}"/>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5A19AFE8-22DE-13E1-7FED-CE2D85A66F58}"/>
              </a:ext>
            </a:extLst>
          </p:cNvPr>
          <p:cNvSpPr txBox="1">
            <a:spLocks noGrp="1"/>
          </p:cNvSpPr>
          <p:nvPr>
            <p:ph type="title"/>
          </p:nvPr>
        </p:nvSpPr>
        <p:spPr>
          <a:xfrm>
            <a:off x="1236758" y="1272407"/>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sp>
        <p:nvSpPr>
          <p:cNvPr id="3" name="CuadroTexto 2">
            <a:extLst>
              <a:ext uri="{FF2B5EF4-FFF2-40B4-BE49-F238E27FC236}">
                <a16:creationId xmlns:a16="http://schemas.microsoft.com/office/drawing/2014/main" id="{F1055182-A44D-8EF6-AD5B-55F3DA32D09E}"/>
              </a:ext>
            </a:extLst>
          </p:cNvPr>
          <p:cNvSpPr txBox="1"/>
          <p:nvPr/>
        </p:nvSpPr>
        <p:spPr>
          <a:xfrm>
            <a:off x="1387503" y="829664"/>
            <a:ext cx="6579704" cy="2554545"/>
          </a:xfrm>
          <a:prstGeom prst="rect">
            <a:avLst/>
          </a:prstGeom>
          <a:noFill/>
        </p:spPr>
        <p:txBody>
          <a:bodyPr wrap="square">
            <a:spAutoFit/>
          </a:bodyPr>
          <a:lstStyle/>
          <a:p>
            <a:pPr algn="l"/>
            <a:r>
              <a:rPr lang="es-ES" sz="2000" b="0" i="0" u="none" strike="noStrike" baseline="0" dirty="0">
                <a:solidFill>
                  <a:schemeClr val="tx1"/>
                </a:solidFill>
                <a:latin typeface="Montserrat-Regular"/>
              </a:rPr>
              <a:t>¿De dónde sale el marco teórico?</a:t>
            </a:r>
          </a:p>
          <a:p>
            <a:pPr algn="l"/>
            <a:endParaRPr lang="es-ES" sz="2000" b="0" i="0" u="none" strike="noStrike" baseline="0" dirty="0">
              <a:solidFill>
                <a:schemeClr val="tx1"/>
              </a:solidFill>
              <a:latin typeface="Montserrat-Regular"/>
            </a:endParaRPr>
          </a:p>
          <a:p>
            <a:pPr algn="l"/>
            <a:r>
              <a:rPr lang="es-ES" sz="2000" b="1" i="0" u="none" strike="noStrike" baseline="0" dirty="0">
                <a:solidFill>
                  <a:schemeClr val="tx2">
                    <a:lumMod val="75000"/>
                  </a:schemeClr>
                </a:solidFill>
                <a:latin typeface="Lato-Bold"/>
              </a:rPr>
              <a:t>No se </a:t>
            </a:r>
            <a:r>
              <a:rPr lang="es-ES" sz="2000" b="1" i="1" u="none" strike="noStrike" baseline="0" dirty="0">
                <a:solidFill>
                  <a:schemeClr val="tx2">
                    <a:lumMod val="75000"/>
                  </a:schemeClr>
                </a:solidFill>
                <a:latin typeface="Lato-BoldItalic"/>
              </a:rPr>
              <a:t>encuentra hecho </a:t>
            </a:r>
            <a:r>
              <a:rPr lang="es-ES" sz="2000" b="1" i="0" u="none" strike="noStrike" baseline="0" dirty="0">
                <a:solidFill>
                  <a:schemeClr val="tx2">
                    <a:lumMod val="75000"/>
                  </a:schemeClr>
                </a:solidFill>
                <a:latin typeface="Lato-Bold"/>
              </a:rPr>
              <a:t>en la bibliografía.</a:t>
            </a:r>
          </a:p>
          <a:p>
            <a:pPr algn="l"/>
            <a:endParaRPr lang="es-ES" sz="2000" b="1" i="0" u="none" strike="noStrike" baseline="0" dirty="0">
              <a:solidFill>
                <a:schemeClr val="tx2">
                  <a:lumMod val="75000"/>
                </a:schemeClr>
              </a:solidFill>
              <a:latin typeface="Lato-Bold"/>
            </a:endParaRPr>
          </a:p>
          <a:p>
            <a:pPr algn="l"/>
            <a:r>
              <a:rPr lang="es-ES" sz="2000" b="0" i="0" u="none" strike="noStrike" baseline="0" dirty="0">
                <a:solidFill>
                  <a:schemeClr val="tx1"/>
                </a:solidFill>
                <a:latin typeface="Lato-Regular"/>
              </a:rPr>
              <a:t>El marco teórico se construye mediante selección + articulación + justificación.</a:t>
            </a:r>
          </a:p>
          <a:p>
            <a:pPr algn="l"/>
            <a:r>
              <a:rPr lang="es-ES" sz="2000" b="1" i="0" u="none" strike="noStrike" baseline="0" dirty="0">
                <a:solidFill>
                  <a:schemeClr val="tx1"/>
                </a:solidFill>
                <a:latin typeface="Lato-Bold"/>
              </a:rPr>
              <a:t>Se espera una elaboración propia que ensamble conceptos</a:t>
            </a:r>
            <a:endParaRPr lang="es-ES" sz="2000" dirty="0">
              <a:solidFill>
                <a:schemeClr val="tx1"/>
              </a:solidFill>
            </a:endParaRPr>
          </a:p>
        </p:txBody>
      </p:sp>
    </p:spTree>
    <p:extLst>
      <p:ext uri="{BB962C8B-B14F-4D97-AF65-F5344CB8AC3E}">
        <p14:creationId xmlns:p14="http://schemas.microsoft.com/office/powerpoint/2010/main" val="9267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B995CF98-0006-19C8-3D75-0ECF2CB4ED36}"/>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BE11C7A9-02D8-BE0F-12D8-6C8C7AC02CEC}"/>
              </a:ext>
            </a:extLst>
          </p:cNvPr>
          <p:cNvSpPr txBox="1">
            <a:spLocks noGrp="1"/>
          </p:cNvSpPr>
          <p:nvPr>
            <p:ph type="title"/>
          </p:nvPr>
        </p:nvSpPr>
        <p:spPr>
          <a:xfrm>
            <a:off x="1212904" y="1033868"/>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sp>
        <p:nvSpPr>
          <p:cNvPr id="7" name="CuadroTexto 6">
            <a:extLst>
              <a:ext uri="{FF2B5EF4-FFF2-40B4-BE49-F238E27FC236}">
                <a16:creationId xmlns:a16="http://schemas.microsoft.com/office/drawing/2014/main" id="{526E6151-5227-47AF-65F3-EAC69FD1F0F0}"/>
              </a:ext>
            </a:extLst>
          </p:cNvPr>
          <p:cNvSpPr txBox="1"/>
          <p:nvPr/>
        </p:nvSpPr>
        <p:spPr>
          <a:xfrm>
            <a:off x="1333831" y="1033868"/>
            <a:ext cx="6476337" cy="3046988"/>
          </a:xfrm>
          <a:prstGeom prst="rect">
            <a:avLst/>
          </a:prstGeom>
          <a:noFill/>
        </p:spPr>
        <p:txBody>
          <a:bodyPr wrap="square">
            <a:spAutoFit/>
          </a:bodyPr>
          <a:lstStyle/>
          <a:p>
            <a:pPr algn="just"/>
            <a:r>
              <a:rPr lang="es-ES" sz="1600" i="0" u="none" strike="noStrike" dirty="0">
                <a:solidFill>
                  <a:schemeClr val="tx1"/>
                </a:solidFill>
                <a:effectLst/>
                <a:latin typeface="Lato" panose="020F0502020204030203" pitchFamily="34" charset="0"/>
              </a:rPr>
              <a:t>El presente estudio se apoya en el concepto de uso problemático de redes sociales, entendido como un patrón de uso excesivo que interfiere con otras actividades relevantes (Griffiths, 2013). Asimismo, se retoma la teoría de la autorregulación del aprendizaje, que plantea que el rendimiento académico depende de la capacidad del estudiante para planificar, monitorear y controlar su conducta (Zimmerman, 1990). Desde este enfoque, se propone que un uso intensivo de redes sociales puede afectar negativamente la autorregulación, reduciendo el tiempo de estudio y la concentración. En este sentido, ambos conceptos permiten interpretar la relación entre prácticas digitales y desempeño académico, orientando el análisis hacia las estrategias de gestión del tiempo y la atención de los estudiantes.</a:t>
            </a:r>
            <a:endParaRPr lang="es-ES" sz="1600" dirty="0">
              <a:solidFill>
                <a:schemeClr val="tx1"/>
              </a:solidFill>
            </a:endParaRPr>
          </a:p>
        </p:txBody>
      </p:sp>
      <p:sp>
        <p:nvSpPr>
          <p:cNvPr id="8" name="CuadroTexto 7">
            <a:extLst>
              <a:ext uri="{FF2B5EF4-FFF2-40B4-BE49-F238E27FC236}">
                <a16:creationId xmlns:a16="http://schemas.microsoft.com/office/drawing/2014/main" id="{C5FD36E0-7F71-02D4-8419-5B8F8B42189D}"/>
              </a:ext>
            </a:extLst>
          </p:cNvPr>
          <p:cNvSpPr txBox="1"/>
          <p:nvPr/>
        </p:nvSpPr>
        <p:spPr>
          <a:xfrm>
            <a:off x="1604175" y="514015"/>
            <a:ext cx="3721210" cy="307777"/>
          </a:xfrm>
          <a:prstGeom prst="rect">
            <a:avLst/>
          </a:prstGeom>
          <a:noFill/>
        </p:spPr>
        <p:txBody>
          <a:bodyPr wrap="square" rtlCol="0">
            <a:spAutoFit/>
          </a:bodyPr>
          <a:lstStyle/>
          <a:p>
            <a:r>
              <a:rPr lang="es-ES" dirty="0">
                <a:highlight>
                  <a:srgbClr val="FFFF00"/>
                </a:highlight>
              </a:rPr>
              <a:t>Ejemplo de marco teórico</a:t>
            </a:r>
          </a:p>
        </p:txBody>
      </p:sp>
      <p:sp>
        <p:nvSpPr>
          <p:cNvPr id="9" name="CuadroTexto 8">
            <a:extLst>
              <a:ext uri="{FF2B5EF4-FFF2-40B4-BE49-F238E27FC236}">
                <a16:creationId xmlns:a16="http://schemas.microsoft.com/office/drawing/2014/main" id="{D312E911-CAC5-84AE-07D2-63AA9217568C}"/>
              </a:ext>
            </a:extLst>
          </p:cNvPr>
          <p:cNvSpPr txBox="1"/>
          <p:nvPr/>
        </p:nvSpPr>
        <p:spPr>
          <a:xfrm>
            <a:off x="7426518" y="4635610"/>
            <a:ext cx="1311965" cy="307777"/>
          </a:xfrm>
          <a:prstGeom prst="rect">
            <a:avLst/>
          </a:prstGeom>
          <a:noFill/>
        </p:spPr>
        <p:txBody>
          <a:bodyPr wrap="square" rtlCol="0">
            <a:spAutoFit/>
          </a:bodyPr>
          <a:lstStyle/>
          <a:p>
            <a:r>
              <a:rPr lang="es-ES" dirty="0">
                <a:highlight>
                  <a:srgbClr val="FFFF00"/>
                </a:highlight>
              </a:rPr>
              <a:t>Actividad 1</a:t>
            </a:r>
          </a:p>
        </p:txBody>
      </p:sp>
    </p:spTree>
    <p:extLst>
      <p:ext uri="{BB962C8B-B14F-4D97-AF65-F5344CB8AC3E}">
        <p14:creationId xmlns:p14="http://schemas.microsoft.com/office/powerpoint/2010/main" val="2944014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D0FD8008-EF6C-69D4-2EDB-DA458EFE7251}"/>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82030F4E-8328-97C7-AE94-7AF989FEF628}"/>
              </a:ext>
            </a:extLst>
          </p:cNvPr>
          <p:cNvSpPr txBox="1">
            <a:spLocks noGrp="1"/>
          </p:cNvSpPr>
          <p:nvPr>
            <p:ph type="title"/>
          </p:nvPr>
        </p:nvSpPr>
        <p:spPr>
          <a:xfrm>
            <a:off x="1212904" y="1033868"/>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sp>
        <p:nvSpPr>
          <p:cNvPr id="7" name="CuadroTexto 6">
            <a:extLst>
              <a:ext uri="{FF2B5EF4-FFF2-40B4-BE49-F238E27FC236}">
                <a16:creationId xmlns:a16="http://schemas.microsoft.com/office/drawing/2014/main" id="{9506D15F-E9BF-3393-E49A-15B914640B10}"/>
              </a:ext>
            </a:extLst>
          </p:cNvPr>
          <p:cNvSpPr txBox="1"/>
          <p:nvPr/>
        </p:nvSpPr>
        <p:spPr>
          <a:xfrm>
            <a:off x="1333831" y="1062644"/>
            <a:ext cx="6476337" cy="3046988"/>
          </a:xfrm>
          <a:prstGeom prst="rect">
            <a:avLst/>
          </a:prstGeom>
          <a:noFill/>
        </p:spPr>
        <p:txBody>
          <a:bodyPr wrap="square">
            <a:spAutoFit/>
          </a:bodyPr>
          <a:lstStyle/>
          <a:p>
            <a:pPr algn="just"/>
            <a:r>
              <a:rPr lang="es-ES" sz="1600" b="0" i="0" u="none" strike="noStrike" dirty="0">
                <a:solidFill>
                  <a:schemeClr val="tx1"/>
                </a:solidFill>
                <a:effectLst/>
                <a:latin typeface="Lato" panose="020F0502020204030203" pitchFamily="34" charset="0"/>
              </a:rPr>
              <a:t>El presente estudio se apoya en el concepto de </a:t>
            </a:r>
            <a:r>
              <a:rPr lang="es-ES" sz="1600" b="1" i="0" u="none" strike="noStrike" dirty="0">
                <a:solidFill>
                  <a:schemeClr val="tx2"/>
                </a:solidFill>
                <a:effectLst/>
                <a:latin typeface="Lato" panose="020F0502020204030203" pitchFamily="34" charset="0"/>
              </a:rPr>
              <a:t>uso problemático de redes sociales</a:t>
            </a:r>
            <a:r>
              <a:rPr lang="es-ES" sz="1600" b="1" i="0" u="none" strike="noStrike" dirty="0">
                <a:solidFill>
                  <a:schemeClr val="tx1"/>
                </a:solidFill>
                <a:effectLst/>
                <a:latin typeface="Lato" panose="020F0502020204030203" pitchFamily="34" charset="0"/>
              </a:rPr>
              <a:t>, </a:t>
            </a:r>
            <a:r>
              <a:rPr lang="es-ES" sz="1600" b="0" i="0" u="none" strike="noStrike" dirty="0">
                <a:solidFill>
                  <a:schemeClr val="tx1"/>
                </a:solidFill>
                <a:effectLst/>
                <a:latin typeface="Lato" panose="020F0502020204030203" pitchFamily="34" charset="0"/>
              </a:rPr>
              <a:t>entendido como un patrón de uso excesivo que interfiere con otras actividades relevantes (Griffiths, 2013). Asimismo, se retoma la teoría de </a:t>
            </a:r>
            <a:r>
              <a:rPr lang="es-ES" sz="1600" b="1" i="0" u="none" strike="noStrike" dirty="0">
                <a:solidFill>
                  <a:schemeClr val="tx2"/>
                </a:solidFill>
                <a:effectLst/>
                <a:latin typeface="Lato" panose="020F0502020204030203" pitchFamily="34" charset="0"/>
              </a:rPr>
              <a:t>la autorregulación del aprendizaje</a:t>
            </a:r>
            <a:r>
              <a:rPr lang="es-ES" sz="1600" b="1" i="0" u="none" strike="noStrike" dirty="0">
                <a:solidFill>
                  <a:schemeClr val="tx1"/>
                </a:solidFill>
                <a:effectLst/>
                <a:latin typeface="Lato" panose="020F0502020204030203" pitchFamily="34" charset="0"/>
              </a:rPr>
              <a:t>,</a:t>
            </a:r>
            <a:r>
              <a:rPr lang="es-ES" sz="1600" b="0" i="0" u="none" strike="noStrike" dirty="0">
                <a:solidFill>
                  <a:schemeClr val="tx1"/>
                </a:solidFill>
                <a:effectLst/>
                <a:latin typeface="Lato" panose="020F0502020204030203" pitchFamily="34" charset="0"/>
              </a:rPr>
              <a:t> que plantea que el rendimiento académico depende de la capacidad del estudiante para planificar, monitorear y controlar su conducta (Zimmerman, 1990). Desde este enfoque, se propone que un uso intensivo de redes sociales puede afectar negativamente la autorregulación, reduciendo el tiempo de estudio y la concentración. En este sentido, </a:t>
            </a:r>
            <a:r>
              <a:rPr lang="es-ES" sz="1600" b="1" i="0" u="none" strike="noStrike" dirty="0">
                <a:solidFill>
                  <a:schemeClr val="tx2"/>
                </a:solidFill>
                <a:effectLst/>
                <a:latin typeface="Lato" panose="020F0502020204030203" pitchFamily="34" charset="0"/>
              </a:rPr>
              <a:t>ambos conceptos permiten interpretar la relación entre prácticas digitales y desempeño académico, orientando el análisis hacia las estrategias de gestión del tiempo y la atención de los estudiantes.</a:t>
            </a:r>
            <a:endParaRPr lang="es-ES" sz="1600" dirty="0">
              <a:solidFill>
                <a:schemeClr val="tx2"/>
              </a:solidFill>
            </a:endParaRPr>
          </a:p>
        </p:txBody>
      </p:sp>
      <p:sp>
        <p:nvSpPr>
          <p:cNvPr id="8" name="CuadroTexto 7">
            <a:extLst>
              <a:ext uri="{FF2B5EF4-FFF2-40B4-BE49-F238E27FC236}">
                <a16:creationId xmlns:a16="http://schemas.microsoft.com/office/drawing/2014/main" id="{BC0520E4-88A5-8804-7EFE-7E325064AB7F}"/>
              </a:ext>
            </a:extLst>
          </p:cNvPr>
          <p:cNvSpPr txBox="1"/>
          <p:nvPr/>
        </p:nvSpPr>
        <p:spPr>
          <a:xfrm>
            <a:off x="1604175" y="514015"/>
            <a:ext cx="3721210" cy="307777"/>
          </a:xfrm>
          <a:prstGeom prst="rect">
            <a:avLst/>
          </a:prstGeom>
          <a:noFill/>
        </p:spPr>
        <p:txBody>
          <a:bodyPr wrap="square" rtlCol="0">
            <a:spAutoFit/>
          </a:bodyPr>
          <a:lstStyle/>
          <a:p>
            <a:r>
              <a:rPr lang="es-ES" dirty="0">
                <a:highlight>
                  <a:srgbClr val="FFFF00"/>
                </a:highlight>
              </a:rPr>
              <a:t>Ejemplo de marco teórico</a:t>
            </a:r>
          </a:p>
        </p:txBody>
      </p:sp>
    </p:spTree>
    <p:extLst>
      <p:ext uri="{BB962C8B-B14F-4D97-AF65-F5344CB8AC3E}">
        <p14:creationId xmlns:p14="http://schemas.microsoft.com/office/powerpoint/2010/main" val="9643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7012558A-41ED-3C4F-4808-D0E726DD6469}"/>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03EBC92C-D55B-AB52-6F30-FCAED125592E}"/>
              </a:ext>
            </a:extLst>
          </p:cNvPr>
          <p:cNvSpPr txBox="1">
            <a:spLocks noGrp="1"/>
          </p:cNvSpPr>
          <p:nvPr>
            <p:ph type="title"/>
          </p:nvPr>
        </p:nvSpPr>
        <p:spPr>
          <a:xfrm>
            <a:off x="1236758" y="1272407"/>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sp>
        <p:nvSpPr>
          <p:cNvPr id="3" name="CuadroTexto 2">
            <a:extLst>
              <a:ext uri="{FF2B5EF4-FFF2-40B4-BE49-F238E27FC236}">
                <a16:creationId xmlns:a16="http://schemas.microsoft.com/office/drawing/2014/main" id="{11455125-B560-736C-350D-A2A248FC0DE2}"/>
              </a:ext>
            </a:extLst>
          </p:cNvPr>
          <p:cNvSpPr txBox="1"/>
          <p:nvPr/>
        </p:nvSpPr>
        <p:spPr>
          <a:xfrm>
            <a:off x="1554480" y="354616"/>
            <a:ext cx="6352762" cy="646331"/>
          </a:xfrm>
          <a:prstGeom prst="rect">
            <a:avLst/>
          </a:prstGeom>
          <a:noFill/>
        </p:spPr>
        <p:txBody>
          <a:bodyPr wrap="square">
            <a:spAutoFit/>
          </a:bodyPr>
          <a:lstStyle/>
          <a:p>
            <a:pPr algn="l"/>
            <a:r>
              <a:rPr lang="es-ES" sz="1800" b="0" i="0" u="none" strike="noStrike" baseline="0" dirty="0">
                <a:solidFill>
                  <a:schemeClr val="tx2">
                    <a:lumMod val="75000"/>
                  </a:schemeClr>
                </a:solidFill>
                <a:latin typeface="Montserrat-Regular"/>
              </a:rPr>
              <a:t>Completamos nuestro marco teórico. Posible</a:t>
            </a:r>
          </a:p>
          <a:p>
            <a:pPr algn="l"/>
            <a:r>
              <a:rPr lang="es-ES" sz="1800" b="0" i="0" u="none" strike="noStrike" baseline="0" dirty="0">
                <a:solidFill>
                  <a:schemeClr val="tx2">
                    <a:lumMod val="75000"/>
                  </a:schemeClr>
                </a:solidFill>
                <a:latin typeface="Montserrat-Regular"/>
              </a:rPr>
              <a:t>forma de expresarlo</a:t>
            </a:r>
            <a:endParaRPr lang="es-ES" sz="1800" dirty="0">
              <a:solidFill>
                <a:schemeClr val="tx2">
                  <a:lumMod val="75000"/>
                </a:schemeClr>
              </a:solidFill>
            </a:endParaRPr>
          </a:p>
        </p:txBody>
      </p:sp>
      <p:sp>
        <p:nvSpPr>
          <p:cNvPr id="5" name="CuadroTexto 4">
            <a:extLst>
              <a:ext uri="{FF2B5EF4-FFF2-40B4-BE49-F238E27FC236}">
                <a16:creationId xmlns:a16="http://schemas.microsoft.com/office/drawing/2014/main" id="{820D7EB7-C62F-30E2-6631-A6FBAFAF8DAD}"/>
              </a:ext>
            </a:extLst>
          </p:cNvPr>
          <p:cNvSpPr txBox="1"/>
          <p:nvPr/>
        </p:nvSpPr>
        <p:spPr>
          <a:xfrm>
            <a:off x="246491" y="1280557"/>
            <a:ext cx="8802094" cy="3266279"/>
          </a:xfrm>
          <a:prstGeom prst="rect">
            <a:avLst/>
          </a:prstGeom>
          <a:noFill/>
        </p:spPr>
        <p:txBody>
          <a:bodyPr wrap="square">
            <a:spAutoFit/>
          </a:bodyPr>
          <a:lstStyle/>
          <a:p>
            <a:pPr>
              <a:lnSpc>
                <a:spcPct val="150000"/>
              </a:lnSpc>
            </a:pPr>
            <a:r>
              <a:rPr lang="es-ES" sz="2000" b="0" i="0" u="none" strike="noStrike" baseline="0" dirty="0">
                <a:solidFill>
                  <a:schemeClr val="tx1"/>
                </a:solidFill>
                <a:latin typeface="Lato-Regular"/>
              </a:rPr>
              <a:t>“Este trabajo se basa en el concepto de_______________________ __                                    (autor)                    ,entendido como__________________________________ ___</a:t>
            </a:r>
          </a:p>
          <a:p>
            <a:pPr>
              <a:lnSpc>
                <a:spcPct val="150000"/>
              </a:lnSpc>
            </a:pPr>
            <a:r>
              <a:rPr lang="es-ES" sz="2000" b="0" i="0" u="none" strike="noStrike" baseline="0" dirty="0">
                <a:solidFill>
                  <a:schemeClr val="tx1"/>
                </a:solidFill>
                <a:latin typeface="Lato-Regular"/>
              </a:rPr>
              <a:t>Asimismo, se retoma _________________________________(autor)                       que plantea___ _________________________________________________________. Desde este enfoque, se propone qu</a:t>
            </a:r>
            <a:r>
              <a:rPr lang="es-ES" sz="2000" dirty="0">
                <a:solidFill>
                  <a:schemeClr val="tx1"/>
                </a:solidFill>
                <a:latin typeface="Lato-Regular"/>
              </a:rPr>
              <a:t>e ________________________________</a:t>
            </a:r>
            <a:r>
              <a:rPr lang="es-ES" sz="2000" b="0" i="0" u="none" strike="noStrike" baseline="0" dirty="0">
                <a:solidFill>
                  <a:schemeClr val="tx1"/>
                </a:solidFill>
                <a:latin typeface="Lato-Regular"/>
              </a:rPr>
              <a:t> __________________________________. Estos conceptos permiten</a:t>
            </a:r>
          </a:p>
          <a:p>
            <a:pPr algn="l">
              <a:lnSpc>
                <a:spcPct val="150000"/>
              </a:lnSpc>
            </a:pPr>
            <a:r>
              <a:rPr lang="es-ES" sz="2000" b="0" i="0" u="none" strike="noStrike" baseline="0" dirty="0">
                <a:solidFill>
                  <a:schemeClr val="tx1"/>
                </a:solidFill>
                <a:latin typeface="Lato-Regular"/>
              </a:rPr>
              <a:t>analizar _______</a:t>
            </a:r>
            <a:r>
              <a:rPr lang="es-ES" sz="2000" dirty="0">
                <a:solidFill>
                  <a:schemeClr val="tx1"/>
                </a:solidFill>
                <a:latin typeface="Lato-Regular"/>
              </a:rPr>
              <a:t>______________</a:t>
            </a:r>
            <a:r>
              <a:rPr lang="es-ES" sz="2000" b="0" i="0" u="none" strike="noStrike" baseline="0" dirty="0">
                <a:solidFill>
                  <a:schemeClr val="tx1"/>
                </a:solidFill>
                <a:latin typeface="Lato-Regular"/>
              </a:rPr>
              <a:t>__ en relación con _____________________.”</a:t>
            </a:r>
            <a:endParaRPr lang="es-ES" sz="2000" dirty="0">
              <a:solidFill>
                <a:schemeClr val="tx1"/>
              </a:solidFill>
            </a:endParaRPr>
          </a:p>
        </p:txBody>
      </p:sp>
      <p:sp>
        <p:nvSpPr>
          <p:cNvPr id="7" name="CuadroTexto 6">
            <a:extLst>
              <a:ext uri="{FF2B5EF4-FFF2-40B4-BE49-F238E27FC236}">
                <a16:creationId xmlns:a16="http://schemas.microsoft.com/office/drawing/2014/main" id="{AFC676E9-BEBA-ABFC-65AC-E3ED14B1E209}"/>
              </a:ext>
            </a:extLst>
          </p:cNvPr>
          <p:cNvSpPr txBox="1"/>
          <p:nvPr/>
        </p:nvSpPr>
        <p:spPr>
          <a:xfrm>
            <a:off x="696980" y="4714431"/>
            <a:ext cx="8198124" cy="369332"/>
          </a:xfrm>
          <a:prstGeom prst="rect">
            <a:avLst/>
          </a:prstGeom>
          <a:noFill/>
        </p:spPr>
        <p:txBody>
          <a:bodyPr wrap="square">
            <a:spAutoFit/>
          </a:bodyPr>
          <a:lstStyle/>
          <a:p>
            <a:pPr algn="l"/>
            <a:r>
              <a:rPr lang="es-ES" sz="1800" b="0" i="1" u="none" strike="noStrike" baseline="0" dirty="0">
                <a:solidFill>
                  <a:srgbClr val="FF9A00"/>
                </a:solidFill>
                <a:latin typeface="Lato-Italic"/>
              </a:rPr>
              <a:t>Tenemos que citar autores y usar conceptos teóricos para explicar un fenómeno.</a:t>
            </a:r>
            <a:endParaRPr lang="es-ES" sz="1800" dirty="0"/>
          </a:p>
        </p:txBody>
      </p:sp>
      <p:sp>
        <p:nvSpPr>
          <p:cNvPr id="2" name="CuadroTexto 1">
            <a:extLst>
              <a:ext uri="{FF2B5EF4-FFF2-40B4-BE49-F238E27FC236}">
                <a16:creationId xmlns:a16="http://schemas.microsoft.com/office/drawing/2014/main" id="{E8C57BC4-7AF5-4C84-0FC9-EC0D4A3D70B1}"/>
              </a:ext>
            </a:extLst>
          </p:cNvPr>
          <p:cNvSpPr txBox="1"/>
          <p:nvPr/>
        </p:nvSpPr>
        <p:spPr>
          <a:xfrm>
            <a:off x="4683153" y="1466216"/>
            <a:ext cx="3339547" cy="307777"/>
          </a:xfrm>
          <a:prstGeom prst="rect">
            <a:avLst/>
          </a:prstGeom>
          <a:noFill/>
        </p:spPr>
        <p:txBody>
          <a:bodyPr wrap="square" rtlCol="0">
            <a:spAutoFit/>
          </a:bodyPr>
          <a:lstStyle/>
          <a:p>
            <a:r>
              <a:rPr lang="es-ES" b="1" dirty="0">
                <a:solidFill>
                  <a:srgbClr val="FF0000"/>
                </a:solidFill>
              </a:rPr>
              <a:t>uso problemático de redes sociales</a:t>
            </a:r>
            <a:r>
              <a:rPr lang="es-ES" dirty="0">
                <a:solidFill>
                  <a:srgbClr val="FF0000"/>
                </a:solidFill>
              </a:rPr>
              <a:t> </a:t>
            </a:r>
          </a:p>
        </p:txBody>
      </p:sp>
      <p:sp>
        <p:nvSpPr>
          <p:cNvPr id="4" name="CuadroTexto 3">
            <a:extLst>
              <a:ext uri="{FF2B5EF4-FFF2-40B4-BE49-F238E27FC236}">
                <a16:creationId xmlns:a16="http://schemas.microsoft.com/office/drawing/2014/main" id="{C9042BE6-D88B-EF67-E3D4-CC8BC27FF06F}"/>
              </a:ext>
            </a:extLst>
          </p:cNvPr>
          <p:cNvSpPr txBox="1"/>
          <p:nvPr/>
        </p:nvSpPr>
        <p:spPr>
          <a:xfrm>
            <a:off x="1039796" y="1866349"/>
            <a:ext cx="1407381" cy="307777"/>
          </a:xfrm>
          <a:prstGeom prst="rect">
            <a:avLst/>
          </a:prstGeom>
          <a:noFill/>
        </p:spPr>
        <p:txBody>
          <a:bodyPr wrap="square" rtlCol="0">
            <a:spAutoFit/>
          </a:bodyPr>
          <a:lstStyle/>
          <a:p>
            <a:r>
              <a:rPr lang="es-ES" dirty="0">
                <a:solidFill>
                  <a:srgbClr val="FF0000"/>
                </a:solidFill>
              </a:rPr>
              <a:t>(Griffiths, 2013)</a:t>
            </a:r>
          </a:p>
        </p:txBody>
      </p:sp>
      <p:sp>
        <p:nvSpPr>
          <p:cNvPr id="6" name="CuadroTexto 5">
            <a:extLst>
              <a:ext uri="{FF2B5EF4-FFF2-40B4-BE49-F238E27FC236}">
                <a16:creationId xmlns:a16="http://schemas.microsoft.com/office/drawing/2014/main" id="{9F175431-3EAC-6C9D-2C65-68991B54A8A5}"/>
              </a:ext>
            </a:extLst>
          </p:cNvPr>
          <p:cNvSpPr txBox="1"/>
          <p:nvPr/>
        </p:nvSpPr>
        <p:spPr>
          <a:xfrm>
            <a:off x="4213863" y="1927905"/>
            <a:ext cx="4572000" cy="246221"/>
          </a:xfrm>
          <a:prstGeom prst="rect">
            <a:avLst/>
          </a:prstGeom>
          <a:noFill/>
        </p:spPr>
        <p:txBody>
          <a:bodyPr wrap="square" rtlCol="0">
            <a:spAutoFit/>
          </a:bodyPr>
          <a:lstStyle/>
          <a:p>
            <a:r>
              <a:rPr lang="es-ES" sz="1000" dirty="0">
                <a:solidFill>
                  <a:srgbClr val="FF0000"/>
                </a:solidFill>
              </a:rPr>
              <a:t>un patrón de uso excesivo que interfiere con otras actividades relevantes</a:t>
            </a:r>
            <a:r>
              <a:rPr lang="es-ES" sz="1000" dirty="0"/>
              <a:t>.</a:t>
            </a:r>
          </a:p>
        </p:txBody>
      </p:sp>
      <p:sp>
        <p:nvSpPr>
          <p:cNvPr id="8" name="CuadroTexto 7">
            <a:extLst>
              <a:ext uri="{FF2B5EF4-FFF2-40B4-BE49-F238E27FC236}">
                <a16:creationId xmlns:a16="http://schemas.microsoft.com/office/drawing/2014/main" id="{18BA8C0B-7778-3EBD-8E8E-CF0C41D7B12E}"/>
              </a:ext>
            </a:extLst>
          </p:cNvPr>
          <p:cNvSpPr txBox="1"/>
          <p:nvPr/>
        </p:nvSpPr>
        <p:spPr>
          <a:xfrm>
            <a:off x="2760674" y="2362884"/>
            <a:ext cx="4070737" cy="307777"/>
          </a:xfrm>
          <a:prstGeom prst="rect">
            <a:avLst/>
          </a:prstGeom>
          <a:noFill/>
        </p:spPr>
        <p:txBody>
          <a:bodyPr wrap="square" rtlCol="0">
            <a:spAutoFit/>
          </a:bodyPr>
          <a:lstStyle/>
          <a:p>
            <a:r>
              <a:rPr lang="es-ES" dirty="0">
                <a:solidFill>
                  <a:srgbClr val="FF0000"/>
                </a:solidFill>
              </a:rPr>
              <a:t>La teoría de la autorregulación del aprendizaje        </a:t>
            </a:r>
          </a:p>
        </p:txBody>
      </p:sp>
      <p:sp>
        <p:nvSpPr>
          <p:cNvPr id="10" name="CuadroTexto 9">
            <a:extLst>
              <a:ext uri="{FF2B5EF4-FFF2-40B4-BE49-F238E27FC236}">
                <a16:creationId xmlns:a16="http://schemas.microsoft.com/office/drawing/2014/main" id="{ECCEA69C-61EC-7257-BFE1-2B2C0D14F18A}"/>
              </a:ext>
            </a:extLst>
          </p:cNvPr>
          <p:cNvSpPr txBox="1"/>
          <p:nvPr/>
        </p:nvSpPr>
        <p:spPr>
          <a:xfrm>
            <a:off x="7224341" y="2361116"/>
            <a:ext cx="1979875" cy="307777"/>
          </a:xfrm>
          <a:prstGeom prst="rect">
            <a:avLst/>
          </a:prstGeom>
          <a:noFill/>
        </p:spPr>
        <p:txBody>
          <a:bodyPr wrap="square" rtlCol="0">
            <a:spAutoFit/>
          </a:bodyPr>
          <a:lstStyle/>
          <a:p>
            <a:r>
              <a:rPr lang="es-ES" dirty="0">
                <a:solidFill>
                  <a:srgbClr val="FF0000"/>
                </a:solidFill>
              </a:rPr>
              <a:t>(Zimmerman, 1990</a:t>
            </a:r>
            <a:r>
              <a:rPr lang="es-ES" dirty="0"/>
              <a:t>)</a:t>
            </a:r>
          </a:p>
        </p:txBody>
      </p:sp>
      <p:sp>
        <p:nvSpPr>
          <p:cNvPr id="11" name="CuadroTexto 10">
            <a:extLst>
              <a:ext uri="{FF2B5EF4-FFF2-40B4-BE49-F238E27FC236}">
                <a16:creationId xmlns:a16="http://schemas.microsoft.com/office/drawing/2014/main" id="{B01705C0-8035-990F-5F46-2369B554D298}"/>
              </a:ext>
            </a:extLst>
          </p:cNvPr>
          <p:cNvSpPr txBox="1"/>
          <p:nvPr/>
        </p:nvSpPr>
        <p:spPr>
          <a:xfrm>
            <a:off x="1743487" y="2841877"/>
            <a:ext cx="7249437" cy="246221"/>
          </a:xfrm>
          <a:prstGeom prst="rect">
            <a:avLst/>
          </a:prstGeom>
          <a:noFill/>
        </p:spPr>
        <p:txBody>
          <a:bodyPr wrap="square" rtlCol="0">
            <a:spAutoFit/>
          </a:bodyPr>
          <a:lstStyle/>
          <a:p>
            <a:r>
              <a:rPr lang="es-ES" sz="1000" dirty="0">
                <a:solidFill>
                  <a:srgbClr val="FF0000"/>
                </a:solidFill>
              </a:rPr>
              <a:t>que el rendimiento académico depende de la capacidad del estudiante para planificar, monitorear y controlar su conducta</a:t>
            </a:r>
            <a:r>
              <a:rPr lang="es-ES" sz="900" dirty="0">
                <a:solidFill>
                  <a:srgbClr val="FF0000"/>
                </a:solidFill>
              </a:rPr>
              <a:t>.</a:t>
            </a:r>
          </a:p>
        </p:txBody>
      </p:sp>
      <p:sp>
        <p:nvSpPr>
          <p:cNvPr id="12" name="CuadroTexto 11">
            <a:extLst>
              <a:ext uri="{FF2B5EF4-FFF2-40B4-BE49-F238E27FC236}">
                <a16:creationId xmlns:a16="http://schemas.microsoft.com/office/drawing/2014/main" id="{5EC86831-142E-FAE1-7E82-839906471BFC}"/>
              </a:ext>
            </a:extLst>
          </p:cNvPr>
          <p:cNvSpPr txBox="1"/>
          <p:nvPr/>
        </p:nvSpPr>
        <p:spPr>
          <a:xfrm>
            <a:off x="4730861" y="3274144"/>
            <a:ext cx="4923353" cy="246221"/>
          </a:xfrm>
          <a:prstGeom prst="rect">
            <a:avLst/>
          </a:prstGeom>
          <a:noFill/>
        </p:spPr>
        <p:txBody>
          <a:bodyPr wrap="square" rtlCol="0">
            <a:spAutoFit/>
          </a:bodyPr>
          <a:lstStyle/>
          <a:p>
            <a:r>
              <a:rPr lang="es-ES" sz="1000" dirty="0">
                <a:solidFill>
                  <a:srgbClr val="FF0000"/>
                </a:solidFill>
              </a:rPr>
              <a:t>un uso intensivo de redes sociales afecta negativamente la autorregulación, </a:t>
            </a:r>
          </a:p>
        </p:txBody>
      </p:sp>
      <p:sp>
        <p:nvSpPr>
          <p:cNvPr id="13" name="CuadroTexto 12">
            <a:extLst>
              <a:ext uri="{FF2B5EF4-FFF2-40B4-BE49-F238E27FC236}">
                <a16:creationId xmlns:a16="http://schemas.microsoft.com/office/drawing/2014/main" id="{EA835CE1-7B47-7D90-3E99-4B79D5B1C91B}"/>
              </a:ext>
            </a:extLst>
          </p:cNvPr>
          <p:cNvSpPr txBox="1"/>
          <p:nvPr/>
        </p:nvSpPr>
        <p:spPr>
          <a:xfrm>
            <a:off x="128792" y="3707737"/>
            <a:ext cx="4575583" cy="307777"/>
          </a:xfrm>
          <a:prstGeom prst="rect">
            <a:avLst/>
          </a:prstGeom>
          <a:noFill/>
        </p:spPr>
        <p:txBody>
          <a:bodyPr wrap="square" rtlCol="0">
            <a:spAutoFit/>
          </a:bodyPr>
          <a:lstStyle/>
          <a:p>
            <a:r>
              <a:rPr lang="es-ES" dirty="0">
                <a:solidFill>
                  <a:srgbClr val="FF0000"/>
                </a:solidFill>
              </a:rPr>
              <a:t>reduciendo el tiempo de estudio y la concentración.</a:t>
            </a:r>
          </a:p>
        </p:txBody>
      </p:sp>
      <p:sp>
        <p:nvSpPr>
          <p:cNvPr id="14" name="CuadroTexto 13">
            <a:extLst>
              <a:ext uri="{FF2B5EF4-FFF2-40B4-BE49-F238E27FC236}">
                <a16:creationId xmlns:a16="http://schemas.microsoft.com/office/drawing/2014/main" id="{789CF9E0-7431-6AE9-C43A-C10947D9456A}"/>
              </a:ext>
            </a:extLst>
          </p:cNvPr>
          <p:cNvSpPr txBox="1"/>
          <p:nvPr/>
        </p:nvSpPr>
        <p:spPr>
          <a:xfrm>
            <a:off x="1257668" y="4194353"/>
            <a:ext cx="3176381" cy="261610"/>
          </a:xfrm>
          <a:prstGeom prst="rect">
            <a:avLst/>
          </a:prstGeom>
          <a:noFill/>
        </p:spPr>
        <p:txBody>
          <a:bodyPr wrap="square" rtlCol="0">
            <a:spAutoFit/>
          </a:bodyPr>
          <a:lstStyle/>
          <a:p>
            <a:r>
              <a:rPr lang="es-ES" sz="1100" dirty="0">
                <a:solidFill>
                  <a:srgbClr val="FF0000"/>
                </a:solidFill>
              </a:rPr>
              <a:t>las prácticas digitales de los estudiantes</a:t>
            </a:r>
          </a:p>
        </p:txBody>
      </p:sp>
      <p:sp>
        <p:nvSpPr>
          <p:cNvPr id="15" name="CuadroTexto 14">
            <a:extLst>
              <a:ext uri="{FF2B5EF4-FFF2-40B4-BE49-F238E27FC236}">
                <a16:creationId xmlns:a16="http://schemas.microsoft.com/office/drawing/2014/main" id="{C77C1817-E6D1-52D3-EE0F-12E5F3FD01A0}"/>
              </a:ext>
            </a:extLst>
          </p:cNvPr>
          <p:cNvSpPr txBox="1"/>
          <p:nvPr/>
        </p:nvSpPr>
        <p:spPr>
          <a:xfrm>
            <a:off x="6081089" y="4204272"/>
            <a:ext cx="3176381" cy="261610"/>
          </a:xfrm>
          <a:prstGeom prst="rect">
            <a:avLst/>
          </a:prstGeom>
          <a:noFill/>
        </p:spPr>
        <p:txBody>
          <a:bodyPr wrap="square" rtlCol="0">
            <a:spAutoFit/>
          </a:bodyPr>
          <a:lstStyle/>
          <a:p>
            <a:r>
              <a:rPr lang="es-ES" sz="1100" dirty="0">
                <a:solidFill>
                  <a:srgbClr val="FF0000"/>
                </a:solidFill>
              </a:rPr>
              <a:t>su desempeño académico</a:t>
            </a:r>
          </a:p>
        </p:txBody>
      </p:sp>
    </p:spTree>
    <p:extLst>
      <p:ext uri="{BB962C8B-B14F-4D97-AF65-F5344CB8AC3E}">
        <p14:creationId xmlns:p14="http://schemas.microsoft.com/office/powerpoint/2010/main" val="404259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6ACBA0DE-7A43-DD93-9CAC-5E717C507BAE}"/>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2FAC9B8B-E828-694C-F825-BCE9F9DCDAB2}"/>
              </a:ext>
            </a:extLst>
          </p:cNvPr>
          <p:cNvSpPr>
            <a:spLocks noChangeArrowheads="1"/>
          </p:cNvSpPr>
          <p:nvPr/>
        </p:nvSpPr>
        <p:spPr bwMode="auto">
          <a:xfrm>
            <a:off x="2353695" y="379439"/>
            <a:ext cx="107853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sz="1800" b="1" dirty="0">
                <a:solidFill>
                  <a:schemeClr val="tx2"/>
                </a:solidFill>
                <a:latin typeface="Montserrat-Regular"/>
              </a:rPr>
              <a:t>En este marco, ¿cuál es el concepto territorial y</a:t>
            </a:r>
          </a:p>
          <a:p>
            <a:r>
              <a:rPr lang="es-ES" sz="1800" b="1" dirty="0">
                <a:solidFill>
                  <a:schemeClr val="tx2"/>
                </a:solidFill>
                <a:latin typeface="Montserrat-Regular"/>
              </a:rPr>
              <a:t>¿cuál es el concepto sociológico?</a:t>
            </a:r>
            <a:endParaRPr lang="es-ES" sz="1800" b="1" dirty="0">
              <a:solidFill>
                <a:schemeClr val="tx2"/>
              </a:solidFill>
            </a:endParaRPr>
          </a:p>
        </p:txBody>
      </p:sp>
      <p:sp>
        <p:nvSpPr>
          <p:cNvPr id="3" name="CuadroTexto 2">
            <a:extLst>
              <a:ext uri="{FF2B5EF4-FFF2-40B4-BE49-F238E27FC236}">
                <a16:creationId xmlns:a16="http://schemas.microsoft.com/office/drawing/2014/main" id="{E8478594-8675-A098-BEBD-839150CB25B3}"/>
              </a:ext>
            </a:extLst>
          </p:cNvPr>
          <p:cNvSpPr txBox="1"/>
          <p:nvPr/>
        </p:nvSpPr>
        <p:spPr>
          <a:xfrm>
            <a:off x="40430" y="1473964"/>
            <a:ext cx="4626529" cy="3754874"/>
          </a:xfrm>
          <a:prstGeom prst="rect">
            <a:avLst/>
          </a:prstGeom>
          <a:noFill/>
        </p:spPr>
        <p:txBody>
          <a:bodyPr wrap="square">
            <a:spAutoFit/>
          </a:bodyPr>
          <a:lstStyle/>
          <a:p>
            <a:pPr algn="just"/>
            <a:r>
              <a:rPr lang="es-ES" b="0" i="0" u="none" strike="noStrike" baseline="0" dirty="0">
                <a:solidFill>
                  <a:schemeClr val="tx1"/>
                </a:solidFill>
                <a:latin typeface="Lato-Regular"/>
              </a:rPr>
              <a:t>El presente estudio se apoya en el concepto de desigualdad territorial, entendido como la distribución desigual de recursos, oportunidades y servicios según el espacio geográfico (David Harvey).</a:t>
            </a:r>
          </a:p>
          <a:p>
            <a:pPr algn="just"/>
            <a:r>
              <a:rPr lang="es-ES" b="0" i="0" u="none" strike="noStrike" baseline="0" dirty="0">
                <a:solidFill>
                  <a:schemeClr val="tx1"/>
                </a:solidFill>
                <a:latin typeface="Lato-Regular"/>
              </a:rPr>
              <a:t>Asimismo, se retoma la noción de capital cultural, que plantea que los desempeños educativos están condicionados por los recursos simbólicos y disposiciones adquiridas en el entorno familiar y</a:t>
            </a:r>
          </a:p>
          <a:p>
            <a:pPr algn="just"/>
            <a:r>
              <a:rPr lang="es-ES" b="0" i="0" u="none" strike="noStrike" baseline="0" dirty="0">
                <a:solidFill>
                  <a:schemeClr val="tx1"/>
                </a:solidFill>
                <a:latin typeface="Lato-Regular"/>
              </a:rPr>
              <a:t>social (Pierre Bourdieu). </a:t>
            </a:r>
          </a:p>
          <a:p>
            <a:pPr algn="just"/>
            <a:r>
              <a:rPr lang="es-ES" b="0" i="0" u="none" strike="noStrike" baseline="0" dirty="0">
                <a:solidFill>
                  <a:schemeClr val="tx1"/>
                </a:solidFill>
                <a:latin typeface="Lato-Regular"/>
              </a:rPr>
              <a:t>Desde este enfoque, se propone que los territorios de frontera presentan condiciones específicas —como menor acceso a oferta educativa y circulación desigual de capital cultural— que inciden en las trayectorias educativas de los estudiantes. En este sentido, ambos conceptos permiten analizar cómo las condiciones territoriales y sociales se articulan en la producción de desigualdades educativas.</a:t>
            </a:r>
            <a:endParaRPr lang="es-ES" dirty="0">
              <a:solidFill>
                <a:schemeClr val="tx1"/>
              </a:solidFill>
            </a:endParaRPr>
          </a:p>
        </p:txBody>
      </p:sp>
      <p:sp>
        <p:nvSpPr>
          <p:cNvPr id="6" name="CuadroTexto 5">
            <a:extLst>
              <a:ext uri="{FF2B5EF4-FFF2-40B4-BE49-F238E27FC236}">
                <a16:creationId xmlns:a16="http://schemas.microsoft.com/office/drawing/2014/main" id="{02D78FA9-936A-6873-F22D-475345900C79}"/>
              </a:ext>
            </a:extLst>
          </p:cNvPr>
          <p:cNvSpPr txBox="1"/>
          <p:nvPr/>
        </p:nvSpPr>
        <p:spPr>
          <a:xfrm>
            <a:off x="4927018" y="3293692"/>
            <a:ext cx="4176552" cy="1719702"/>
          </a:xfrm>
          <a:prstGeom prst="rect">
            <a:avLst/>
          </a:prstGeom>
          <a:noFill/>
        </p:spPr>
        <p:txBody>
          <a:bodyPr wrap="square">
            <a:spAutoFit/>
          </a:bodyPr>
          <a:lstStyle/>
          <a:p>
            <a:pPr algn="l">
              <a:lnSpc>
                <a:spcPct val="150000"/>
              </a:lnSpc>
            </a:pPr>
            <a:r>
              <a:rPr lang="es-ES" sz="1200" b="0" i="0" u="none" strike="noStrike" baseline="0" dirty="0">
                <a:solidFill>
                  <a:schemeClr val="tx1"/>
                </a:solidFill>
                <a:latin typeface="Lato-Regular"/>
              </a:rPr>
              <a:t>Concepto territorial: </a:t>
            </a:r>
            <a:r>
              <a:rPr lang="es-ES" sz="1200" b="1" i="0" u="none" strike="noStrike" baseline="0" dirty="0">
                <a:solidFill>
                  <a:schemeClr val="tx1"/>
                </a:solidFill>
                <a:latin typeface="Lato-Bold"/>
              </a:rPr>
              <a:t>desigualdad territorial</a:t>
            </a:r>
          </a:p>
          <a:p>
            <a:pPr algn="l">
              <a:lnSpc>
                <a:spcPct val="150000"/>
              </a:lnSpc>
            </a:pPr>
            <a:r>
              <a:rPr lang="es-ES" sz="1200" b="0" i="0" u="none" strike="noStrike" baseline="0" dirty="0">
                <a:solidFill>
                  <a:schemeClr val="tx1"/>
                </a:solidFill>
                <a:latin typeface="Lato-Regular"/>
              </a:rPr>
              <a:t>Concepto sociológico: </a:t>
            </a:r>
            <a:r>
              <a:rPr lang="es-ES" sz="1200" b="1" i="0" u="none" strike="noStrike" baseline="0" dirty="0">
                <a:solidFill>
                  <a:schemeClr val="tx1"/>
                </a:solidFill>
                <a:latin typeface="Lato-Bold"/>
              </a:rPr>
              <a:t>capital cultural</a:t>
            </a:r>
          </a:p>
          <a:p>
            <a:pPr algn="l">
              <a:lnSpc>
                <a:spcPct val="150000"/>
              </a:lnSpc>
            </a:pPr>
            <a:r>
              <a:rPr lang="es-ES" sz="1200" b="0" i="0" u="none" strike="noStrike" baseline="0" dirty="0">
                <a:solidFill>
                  <a:schemeClr val="tx1"/>
                </a:solidFill>
                <a:latin typeface="Lato-Regular"/>
              </a:rPr>
              <a:t>Relación entre ambos: </a:t>
            </a:r>
            <a:r>
              <a:rPr lang="es-ES" sz="1200" b="1" i="0" u="none" strike="noStrike" baseline="0" dirty="0">
                <a:solidFill>
                  <a:schemeClr val="tx1"/>
                </a:solidFill>
                <a:latin typeface="Lato-Bold"/>
              </a:rPr>
              <a:t>el territorio condiciona recursos y  experiencias</a:t>
            </a:r>
          </a:p>
          <a:p>
            <a:pPr algn="l">
              <a:lnSpc>
                <a:spcPct val="150000"/>
              </a:lnSpc>
            </a:pPr>
            <a:r>
              <a:rPr lang="es-ES" sz="1200" b="0" i="0" u="none" strike="noStrike" baseline="0" dirty="0">
                <a:solidFill>
                  <a:schemeClr val="tx1"/>
                </a:solidFill>
                <a:latin typeface="Lato-Regular"/>
              </a:rPr>
              <a:t>Aterrizaje al problema: </a:t>
            </a:r>
            <a:r>
              <a:rPr lang="es-ES" sz="1200" b="1" i="0" u="none" strike="noStrike" baseline="0" dirty="0">
                <a:solidFill>
                  <a:schemeClr val="tx1"/>
                </a:solidFill>
                <a:latin typeface="Lato-Bold"/>
              </a:rPr>
              <a:t>trayectorias educativas en frontera</a:t>
            </a:r>
          </a:p>
          <a:p>
            <a:pPr algn="l">
              <a:lnSpc>
                <a:spcPct val="150000"/>
              </a:lnSpc>
            </a:pPr>
            <a:r>
              <a:rPr lang="es-ES" sz="1200" b="0" i="0" u="none" strike="noStrike" baseline="0" dirty="0">
                <a:solidFill>
                  <a:schemeClr val="tx1"/>
                </a:solidFill>
                <a:latin typeface="Lato-Regular"/>
              </a:rPr>
              <a:t>Función del marco: </a:t>
            </a:r>
            <a:r>
              <a:rPr lang="es-ES" sz="1200" b="1" i="0" u="none" strike="noStrike" baseline="0" dirty="0">
                <a:solidFill>
                  <a:schemeClr val="tx1"/>
                </a:solidFill>
                <a:latin typeface="Lato-Bold"/>
              </a:rPr>
              <a:t>explicar desigualdad educativa</a:t>
            </a:r>
            <a:endParaRPr lang="es-ES" sz="1200" dirty="0">
              <a:solidFill>
                <a:schemeClr val="tx1"/>
              </a:solidFill>
            </a:endParaRPr>
          </a:p>
        </p:txBody>
      </p:sp>
      <p:sp>
        <p:nvSpPr>
          <p:cNvPr id="9" name="CuadroTexto 8">
            <a:extLst>
              <a:ext uri="{FF2B5EF4-FFF2-40B4-BE49-F238E27FC236}">
                <a16:creationId xmlns:a16="http://schemas.microsoft.com/office/drawing/2014/main" id="{43587AB5-BCA1-BB0B-BD23-56EE617652D8}"/>
              </a:ext>
            </a:extLst>
          </p:cNvPr>
          <p:cNvSpPr txBox="1"/>
          <p:nvPr/>
        </p:nvSpPr>
        <p:spPr>
          <a:xfrm>
            <a:off x="5598137" y="1200097"/>
            <a:ext cx="6568580" cy="698204"/>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es-ES" sz="1400" b="0" i="0" u="none" strike="noStrike" baseline="0" dirty="0">
                <a:solidFill>
                  <a:schemeClr val="tx1"/>
                </a:solidFill>
                <a:latin typeface="Lato-Regular"/>
              </a:rPr>
              <a:t>Concepto territorial:</a:t>
            </a:r>
          </a:p>
          <a:p>
            <a:pPr marL="285750" indent="-285750" algn="l">
              <a:lnSpc>
                <a:spcPct val="150000"/>
              </a:lnSpc>
              <a:buFont typeface="Arial" panose="020B0604020202020204" pitchFamily="34" charset="0"/>
              <a:buChar char="•"/>
            </a:pPr>
            <a:r>
              <a:rPr lang="es-ES" sz="1400" b="0" i="0" u="none" strike="noStrike" baseline="0" dirty="0">
                <a:solidFill>
                  <a:schemeClr val="tx1"/>
                </a:solidFill>
                <a:latin typeface="Lato-Regular"/>
              </a:rPr>
              <a:t>Concepto sociológico:</a:t>
            </a:r>
            <a:endParaRPr lang="es-ES" dirty="0">
              <a:solidFill>
                <a:schemeClr val="tx1"/>
              </a:solidFill>
            </a:endParaRPr>
          </a:p>
        </p:txBody>
      </p:sp>
      <p:sp>
        <p:nvSpPr>
          <p:cNvPr id="11" name="CuadroTexto 10">
            <a:extLst>
              <a:ext uri="{FF2B5EF4-FFF2-40B4-BE49-F238E27FC236}">
                <a16:creationId xmlns:a16="http://schemas.microsoft.com/office/drawing/2014/main" id="{43D00667-6E21-BD4D-E59C-5A3D508C3D2D}"/>
              </a:ext>
            </a:extLst>
          </p:cNvPr>
          <p:cNvSpPr txBox="1"/>
          <p:nvPr/>
        </p:nvSpPr>
        <p:spPr>
          <a:xfrm>
            <a:off x="5161910" y="2117210"/>
            <a:ext cx="6568580" cy="738664"/>
          </a:xfrm>
          <a:prstGeom prst="rect">
            <a:avLst/>
          </a:prstGeom>
          <a:noFill/>
        </p:spPr>
        <p:txBody>
          <a:bodyPr wrap="square">
            <a:spAutoFit/>
          </a:bodyPr>
          <a:lstStyle/>
          <a:p>
            <a:pPr algn="l"/>
            <a:r>
              <a:rPr lang="es-ES" sz="1400" b="0" i="0" u="none" strike="noStrike" baseline="0" dirty="0">
                <a:solidFill>
                  <a:schemeClr val="tx1"/>
                </a:solidFill>
                <a:latin typeface="Lato-Regular"/>
              </a:rPr>
              <a:t>Relación entre ambos: </a:t>
            </a:r>
            <a:r>
              <a:rPr lang="es-ES" sz="1400" b="1" i="0" u="none" strike="noStrike" baseline="0" dirty="0">
                <a:solidFill>
                  <a:schemeClr val="tx2"/>
                </a:solidFill>
                <a:latin typeface="Lato-Bold"/>
              </a:rPr>
              <a:t>el territorio condiciona ... ?</a:t>
            </a:r>
          </a:p>
          <a:p>
            <a:pPr algn="l"/>
            <a:r>
              <a:rPr lang="es-ES" sz="1400" b="0" i="0" u="none" strike="noStrike" baseline="0" dirty="0">
                <a:solidFill>
                  <a:schemeClr val="tx1"/>
                </a:solidFill>
                <a:latin typeface="Lato-Regular"/>
              </a:rPr>
              <a:t>Aterrizaje al problema: </a:t>
            </a:r>
            <a:r>
              <a:rPr lang="es-ES" sz="1400" b="1" i="0" u="none" strike="noStrike" baseline="0" dirty="0">
                <a:solidFill>
                  <a:schemeClr val="tx2"/>
                </a:solidFill>
                <a:latin typeface="Lato-Bold"/>
              </a:rPr>
              <a:t>trayectorias educativas ...?</a:t>
            </a:r>
          </a:p>
          <a:p>
            <a:pPr algn="l"/>
            <a:r>
              <a:rPr lang="es-ES" sz="1400" b="0" i="0" u="none" strike="noStrike" baseline="0" dirty="0">
                <a:solidFill>
                  <a:schemeClr val="tx1"/>
                </a:solidFill>
                <a:latin typeface="Lato-Regular"/>
              </a:rPr>
              <a:t>Función del marco</a:t>
            </a:r>
            <a:r>
              <a:rPr lang="es-ES" sz="1400" b="0" i="0" u="none" strike="noStrike" baseline="0" dirty="0">
                <a:solidFill>
                  <a:srgbClr val="FFFFFF"/>
                </a:solidFill>
                <a:latin typeface="Lato-Regular"/>
              </a:rPr>
              <a:t>: </a:t>
            </a:r>
            <a:r>
              <a:rPr lang="es-ES" sz="1400" b="1" i="0" u="none" strike="noStrike" baseline="0" dirty="0">
                <a:solidFill>
                  <a:schemeClr val="tx2"/>
                </a:solidFill>
                <a:latin typeface="Lato-Bold"/>
              </a:rPr>
              <a:t>explicar ...?</a:t>
            </a:r>
            <a:endParaRPr lang="es-ES" dirty="0">
              <a:solidFill>
                <a:schemeClr val="tx2"/>
              </a:solidFill>
            </a:endParaRPr>
          </a:p>
        </p:txBody>
      </p:sp>
    </p:spTree>
    <p:extLst>
      <p:ext uri="{BB962C8B-B14F-4D97-AF65-F5344CB8AC3E}">
        <p14:creationId xmlns:p14="http://schemas.microsoft.com/office/powerpoint/2010/main" val="286216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CA80D7C6-FEC6-B8DC-F29F-3CE35EFB5C80}"/>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C6E967CB-9E29-AAD7-71FA-22FAD6EA2470}"/>
              </a:ext>
            </a:extLst>
          </p:cNvPr>
          <p:cNvSpPr txBox="1">
            <a:spLocks noGrp="1"/>
          </p:cNvSpPr>
          <p:nvPr>
            <p:ph type="title"/>
          </p:nvPr>
        </p:nvSpPr>
        <p:spPr>
          <a:xfrm>
            <a:off x="1044175" y="929274"/>
            <a:ext cx="7811827" cy="3734400"/>
          </a:xfrm>
          <a:prstGeom prst="rect">
            <a:avLst/>
          </a:prstGeom>
        </p:spPr>
        <p:txBody>
          <a:bodyPr spcFirstLastPara="1" wrap="square" lIns="91425" tIns="91425" rIns="91425" bIns="91425" anchor="t" anchorCtr="0">
            <a:normAutofit/>
          </a:bodyPr>
          <a:lstStyle/>
          <a:p>
            <a:br>
              <a:rPr lang="es-ES" dirty="0">
                <a:solidFill>
                  <a:schemeClr val="tx1"/>
                </a:solidFill>
              </a:rPr>
            </a:br>
            <a:br>
              <a:rPr lang="es-ES" dirty="0">
                <a:solidFill>
                  <a:schemeClr val="tx1"/>
                </a:solidFill>
              </a:rPr>
            </a:br>
            <a:endParaRPr dirty="0">
              <a:solidFill>
                <a:schemeClr val="tx1"/>
              </a:solidFill>
            </a:endParaRPr>
          </a:p>
        </p:txBody>
      </p:sp>
      <p:sp>
        <p:nvSpPr>
          <p:cNvPr id="5" name="Rectangle 1">
            <a:extLst>
              <a:ext uri="{FF2B5EF4-FFF2-40B4-BE49-F238E27FC236}">
                <a16:creationId xmlns:a16="http://schemas.microsoft.com/office/drawing/2014/main" id="{82BC7995-7812-DC63-2129-DC24AB81E1BB}"/>
              </a:ext>
            </a:extLst>
          </p:cNvPr>
          <p:cNvSpPr>
            <a:spLocks noChangeArrowheads="1"/>
          </p:cNvSpPr>
          <p:nvPr/>
        </p:nvSpPr>
        <p:spPr bwMode="auto">
          <a:xfrm>
            <a:off x="1892300" y="1441450"/>
            <a:ext cx="10785322" cy="51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4" name="CuadroTexto 3">
            <a:extLst>
              <a:ext uri="{FF2B5EF4-FFF2-40B4-BE49-F238E27FC236}">
                <a16:creationId xmlns:a16="http://schemas.microsoft.com/office/drawing/2014/main" id="{5393A107-FEAD-C9A6-BDF8-74C1554F335F}"/>
              </a:ext>
            </a:extLst>
          </p:cNvPr>
          <p:cNvSpPr txBox="1"/>
          <p:nvPr/>
        </p:nvSpPr>
        <p:spPr>
          <a:xfrm>
            <a:off x="1686441" y="1264949"/>
            <a:ext cx="7365279" cy="2973699"/>
          </a:xfrm>
          <a:prstGeom prst="rect">
            <a:avLst/>
          </a:prstGeom>
          <a:noFill/>
        </p:spPr>
        <p:txBody>
          <a:bodyPr wrap="square">
            <a:spAutoFit/>
          </a:bodyPr>
          <a:lstStyle/>
          <a:p>
            <a:pPr algn="l">
              <a:lnSpc>
                <a:spcPct val="200000"/>
              </a:lnSpc>
            </a:pPr>
            <a:r>
              <a:rPr lang="es-ES" sz="1600" b="0" i="0" u="none" strike="noStrike" baseline="0" dirty="0">
                <a:solidFill>
                  <a:schemeClr val="tx1"/>
                </a:solidFill>
                <a:latin typeface="Montserrat-Regular"/>
              </a:rPr>
              <a:t>1. ¿Qué problemas encontraste entre los antecedentes de tu tema?</a:t>
            </a:r>
          </a:p>
          <a:p>
            <a:pPr algn="l">
              <a:lnSpc>
                <a:spcPct val="200000"/>
              </a:lnSpc>
            </a:pPr>
            <a:r>
              <a:rPr lang="es-ES" sz="1600" b="0" i="0" u="none" strike="noStrike" baseline="0" dirty="0">
                <a:solidFill>
                  <a:schemeClr val="tx1"/>
                </a:solidFill>
                <a:latin typeface="Montserrat-Regular"/>
              </a:rPr>
              <a:t>2. ¿Qué conceptos teóricos encontraste en los distintos trabajos?</a:t>
            </a:r>
          </a:p>
          <a:p>
            <a:pPr algn="l">
              <a:lnSpc>
                <a:spcPct val="200000"/>
              </a:lnSpc>
            </a:pPr>
            <a:r>
              <a:rPr lang="es-ES" sz="1600" b="0" i="0" u="none" strike="noStrike" baseline="0" dirty="0">
                <a:solidFill>
                  <a:schemeClr val="tx1"/>
                </a:solidFill>
                <a:latin typeface="Montserrat-Regular"/>
              </a:rPr>
              <a:t>3. ¿Qué pregunta-problema se te ocurrió?</a:t>
            </a:r>
          </a:p>
          <a:p>
            <a:pPr algn="l">
              <a:lnSpc>
                <a:spcPct val="200000"/>
              </a:lnSpc>
            </a:pPr>
            <a:r>
              <a:rPr lang="es-ES" sz="1600" b="0" i="0" u="none" strike="noStrike" baseline="0" dirty="0">
                <a:solidFill>
                  <a:schemeClr val="tx1"/>
                </a:solidFill>
                <a:latin typeface="Montserrat-Regular"/>
              </a:rPr>
              <a:t>4. ¿Y ahora cómo cambiarías tus preguntas?</a:t>
            </a:r>
          </a:p>
          <a:p>
            <a:pPr algn="l">
              <a:lnSpc>
                <a:spcPct val="200000"/>
              </a:lnSpc>
            </a:pPr>
            <a:r>
              <a:rPr lang="es-ES" sz="1600" b="0" i="0" u="none" strike="noStrike" baseline="0" dirty="0">
                <a:solidFill>
                  <a:schemeClr val="tx1"/>
                </a:solidFill>
                <a:latin typeface="Montserrat-Regular"/>
              </a:rPr>
              <a:t>5. ¿Qué conceptos vas a enfocar en tu marco teórico?</a:t>
            </a:r>
          </a:p>
          <a:p>
            <a:pPr algn="l">
              <a:lnSpc>
                <a:spcPct val="200000"/>
              </a:lnSpc>
            </a:pPr>
            <a:r>
              <a:rPr lang="es-ES" sz="1600" b="0" i="0" u="none" strike="noStrike" baseline="0" dirty="0">
                <a:solidFill>
                  <a:schemeClr val="tx1"/>
                </a:solidFill>
                <a:latin typeface="Montserrat-Regular"/>
              </a:rPr>
              <a:t>6. ¿Cómo se relacionan esos conceptos?</a:t>
            </a:r>
            <a:endParaRPr lang="es-ES" sz="1600" dirty="0">
              <a:solidFill>
                <a:schemeClr val="tx1"/>
              </a:solidFill>
            </a:endParaRPr>
          </a:p>
        </p:txBody>
      </p:sp>
      <p:sp>
        <p:nvSpPr>
          <p:cNvPr id="7" name="CuadroTexto 6">
            <a:extLst>
              <a:ext uri="{FF2B5EF4-FFF2-40B4-BE49-F238E27FC236}">
                <a16:creationId xmlns:a16="http://schemas.microsoft.com/office/drawing/2014/main" id="{1E0F5251-7BDB-E1DB-B9B0-4BEB34300575}"/>
              </a:ext>
            </a:extLst>
          </p:cNvPr>
          <p:cNvSpPr txBox="1"/>
          <p:nvPr/>
        </p:nvSpPr>
        <p:spPr>
          <a:xfrm>
            <a:off x="3563224" y="715033"/>
            <a:ext cx="6337882" cy="400110"/>
          </a:xfrm>
          <a:prstGeom prst="rect">
            <a:avLst/>
          </a:prstGeom>
          <a:noFill/>
        </p:spPr>
        <p:txBody>
          <a:bodyPr wrap="square">
            <a:spAutoFit/>
          </a:bodyPr>
          <a:lstStyle/>
          <a:p>
            <a:r>
              <a:rPr lang="es-ES" sz="2000" b="1" i="0" u="none" strike="noStrike" baseline="0" dirty="0">
                <a:solidFill>
                  <a:srgbClr val="EFCF1A"/>
                </a:solidFill>
                <a:highlight>
                  <a:srgbClr val="FFFF00"/>
                </a:highlight>
                <a:latin typeface="Montserrat-Bold"/>
              </a:rPr>
              <a:t>Actividad 1</a:t>
            </a:r>
            <a:endParaRPr lang="es-ES" sz="2000" dirty="0">
              <a:highlight>
                <a:srgbClr val="FFFF00"/>
              </a:highlight>
            </a:endParaRPr>
          </a:p>
        </p:txBody>
      </p:sp>
    </p:spTree>
    <p:extLst>
      <p:ext uri="{BB962C8B-B14F-4D97-AF65-F5344CB8AC3E}">
        <p14:creationId xmlns:p14="http://schemas.microsoft.com/office/powerpoint/2010/main" val="4066915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1709A386-3C1B-16C4-0CA0-E18EFC80A6B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8D4BBFA6-1D7B-DF81-32CB-19FFE77E8553}"/>
              </a:ext>
            </a:extLst>
          </p:cNvPr>
          <p:cNvPicPr>
            <a:picLocks noChangeAspect="1"/>
          </p:cNvPicPr>
          <p:nvPr/>
        </p:nvPicPr>
        <p:blipFill>
          <a:blip r:embed="rId3"/>
          <a:srcRect l="12935" t="21692" r="17524" b="9480"/>
          <a:stretch>
            <a:fillRect/>
          </a:stretch>
        </p:blipFill>
        <p:spPr>
          <a:xfrm>
            <a:off x="0" y="0"/>
            <a:ext cx="9238800" cy="5143500"/>
          </a:xfrm>
          <a:prstGeom prst="rect">
            <a:avLst/>
          </a:prstGeom>
        </p:spPr>
      </p:pic>
    </p:spTree>
    <p:extLst>
      <p:ext uri="{BB962C8B-B14F-4D97-AF65-F5344CB8AC3E}">
        <p14:creationId xmlns:p14="http://schemas.microsoft.com/office/powerpoint/2010/main" val="2409499432"/>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17869</TotalTime>
  <Words>1338</Words>
  <Application>Microsoft Office PowerPoint</Application>
  <PresentationFormat>Presentación en pantalla (16:9)</PresentationFormat>
  <Paragraphs>141</Paragraphs>
  <Slides>22</Slides>
  <Notes>21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22</vt:i4>
      </vt:variant>
    </vt:vector>
  </HeadingPairs>
  <TitlesOfParts>
    <vt:vector size="34" baseType="lpstr">
      <vt:lpstr>Lato-BoldItalic</vt:lpstr>
      <vt:lpstr>Arial</vt:lpstr>
      <vt:lpstr>Lato-Italic</vt:lpstr>
      <vt:lpstr>Lato</vt:lpstr>
      <vt:lpstr>Montserrat-Regular</vt:lpstr>
      <vt:lpstr>ArialMT</vt:lpstr>
      <vt:lpstr>Lato-Bold</vt:lpstr>
      <vt:lpstr>YAFdJt8dAY0_0</vt:lpstr>
      <vt:lpstr>Lato-Regular</vt:lpstr>
      <vt:lpstr>Montserrat</vt:lpstr>
      <vt:lpstr>Montserrat-Bold</vt:lpstr>
      <vt:lpstr>Focus</vt:lpstr>
      <vt:lpstr>METODOLOGÍA DE LA INVESTIGACIÓN SOCIAL, 2026</vt:lpstr>
      <vt:lpstr>Diferencia entre antecedentes y marco teórico  Antecedentes → qué se ha investigado (estado del arte)  Marco teórico → con qué conceptos voy a pensar mi problema  El antecedente informa; el marco teórico interpreta. Si el texto responde “qué se sabe” → antecedente Si responde “con qué conceptos voy a analizar mi caso” → marco teórico </vt:lpstr>
      <vt:lpstr> </vt:lpstr>
      <vt:lpstr> </vt:lpstr>
      <vt:lpstr> </vt:lpstr>
      <vt:lpstr> </vt:lpstr>
      <vt:lpstr>Presentación de PowerPoint</vt:lpstr>
      <vt:lpstr>  </vt:lpstr>
      <vt:lpstr>Presentación de PowerPoint</vt:lpstr>
      <vt:lpstr>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Lucia Morales</dc:creator>
  <cp:lastModifiedBy>Lucía Morales</cp:lastModifiedBy>
  <cp:revision>27</cp:revision>
  <dcterms:modified xsi:type="dcterms:W3CDTF">2026-04-28T16:03:56Z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2026-03-21T20:52:48Z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6c87b28f-66be-4722-83ac-dd1fc54d0768</vt:lpwstr>
  </property>
  <property fmtid="{D5CDD505-2E9C-101B-9397-08002B2CF9AE}" pid="7" name="MSIP_Label_defa4170-0d19-0005-0004-bc88714345d2_ActionId">
    <vt:lpwstr>71c12bed-a040-415d-af3c-3f72989f4ab8</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