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96" r:id="rId3"/>
    <p:sldId id="342" r:id="rId4"/>
    <p:sldId id="343" r:id="rId5"/>
    <p:sldId id="345" r:id="rId6"/>
    <p:sldId id="347" r:id="rId7"/>
    <p:sldId id="364" r:id="rId8"/>
    <p:sldId id="359" r:id="rId9"/>
    <p:sldId id="360" r:id="rId10"/>
    <p:sldId id="361" r:id="rId11"/>
    <p:sldId id="362" r:id="rId12"/>
    <p:sldId id="354" r:id="rId13"/>
    <p:sldId id="357" r:id="rId14"/>
    <p:sldId id="355" r:id="rId15"/>
    <p:sldId id="356" r:id="rId16"/>
    <p:sldId id="363"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1BFBA67E-0A0E-4640-BEB1-23249D936E6D}">
          <p14:sldIdLst>
            <p14:sldId id="256"/>
            <p14:sldId id="296"/>
            <p14:sldId id="342"/>
            <p14:sldId id="343"/>
            <p14:sldId id="345"/>
            <p14:sldId id="347"/>
            <p14:sldId id="364"/>
            <p14:sldId id="359"/>
            <p14:sldId id="360"/>
            <p14:sldId id="361"/>
            <p14:sldId id="362"/>
            <p14:sldId id="354"/>
            <p14:sldId id="357"/>
            <p14:sldId id="355"/>
            <p14:sldId id="356"/>
            <p14:sldId id="36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varScale="1">
        <p:scale>
          <a:sx n="80" d="100"/>
          <a:sy n="80" d="100"/>
        </p:scale>
        <p:origin x="872"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E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cc4a43459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32" name="Google Shape;132;g3cc4a43459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6928F3C3-9B23-29FF-0F82-0046A02119CC}"/>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6880DC50-09E9-5A0D-80B1-4557B86254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0D4A44C8-70B9-82E7-FBBE-FC6F28EF15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6661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8C16464A-57E2-551D-DD3E-B7F35F040757}"/>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4C45732E-2C64-F5D6-35BC-2B21022859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1D24E647-5897-88B8-D63C-D26365B24B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913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430F98E6-63FF-9688-BE72-D7151F5D689E}"/>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3C333D9B-6FD9-A677-398C-02E55C3DD1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960A8398-6E3E-9FEC-F0F9-272CB33297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452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02283AB-7697-4348-FFFC-F7986CA6D103}"/>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B7FBB7DC-CB22-B872-3B4C-FC4654C573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F0C09380-F087-31A1-8F8D-A8290BF97D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1997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B51D57B-2E86-909D-6E93-0C98E6019C0B}"/>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9BC89B34-FD7F-5947-9E81-FC97792B56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7C93804C-32BE-B446-2C8D-5229577E5D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437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B8AC17EA-40D4-DD35-115E-97488CAB5F02}"/>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402385BC-8B4A-42F6-2EC0-9DE91EF260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59A619FA-0080-F736-7001-A04B4ED1E1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061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1E632822-CA60-E5EC-FD3A-0E65A96085C0}"/>
            </a:ext>
          </a:extLst>
        </p:cNvPr>
        <p:cNvGrpSpPr/>
        <p:nvPr/>
      </p:nvGrpSpPr>
      <p:grpSpPr>
        <a:xfrm>
          <a:off x="0" y="0"/>
          <a:ext cx="0" cy="0"/>
          <a:chOff x="0" y="0"/>
          <a:chExt cx="0" cy="0"/>
        </a:xfrm>
      </p:grpSpPr>
      <p:sp>
        <p:nvSpPr>
          <p:cNvPr id="156" name="Google Shape;156;gcca084c3de_0_779:notes">
            <a:extLst>
              <a:ext uri="{FF2B5EF4-FFF2-40B4-BE49-F238E27FC236}">
                <a16:creationId xmlns:a16="http://schemas.microsoft.com/office/drawing/2014/main" id="{FF53DBFD-497E-687E-BF3A-6E28AF209F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57" name="Google Shape;157;gcca084c3de_0_779:notes">
            <a:extLst>
              <a:ext uri="{FF2B5EF4-FFF2-40B4-BE49-F238E27FC236}">
                <a16:creationId xmlns:a16="http://schemas.microsoft.com/office/drawing/2014/main" id="{68D7C48A-FE56-CEFC-747A-5359CC61EB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777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3ED4FC85-559C-7BA7-6D9C-FC0C7C65ED5C}"/>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AF1E380D-CFD6-7854-E234-67EED719EC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6205F575-3690-4531-7FBE-90A2D00701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20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3A4967F5-178D-787E-3F73-85732F147CB2}"/>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645D6031-17A6-EA91-A561-ED44AAA12B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71CC0BC8-2964-7039-842F-1B1FE02BCD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855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CECD1BD4-D6CA-4167-EA31-1F85567D6A89}"/>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C774E8C9-954C-5ACC-FDDB-B46F09C45C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B9BCAC1D-2638-6470-B867-F01ECE3C9A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112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6E8399FA-F90A-88B2-7029-0415923A9EE6}"/>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CEAB8757-E102-E0A8-1C67-CF469124DD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922341A6-257F-1C6C-9E8B-607291E232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73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BDAE6D2A-83B5-623C-69B8-2B78BC4BA223}"/>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485315B7-E804-AD19-115B-F5C211382D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AACE908F-82ED-42C3-854F-3BE2FDFC9F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039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5474F84A-1BE7-A868-05CC-7DBAE35721FC}"/>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F2996883-04F9-FE53-695C-16B188B930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32FAD682-2269-A746-E012-837AFB44D4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538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7A3A152C-9424-E9F5-0DDF-373B8EEE25AE}"/>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699D0CA0-5605-1AFB-7F78-F06E07D376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8D69B03D-9BF3-D10D-606B-8296BF7FB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993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3FCA2F49-FF68-5046-D268-F60CCCEC126C}"/>
            </a:ext>
          </a:extLst>
        </p:cNvPr>
        <p:cNvGrpSpPr/>
        <p:nvPr/>
      </p:nvGrpSpPr>
      <p:grpSpPr>
        <a:xfrm>
          <a:off x="0" y="0"/>
          <a:ext cx="0" cy="0"/>
          <a:chOff x="0" y="0"/>
          <a:chExt cx="0" cy="0"/>
        </a:xfrm>
      </p:grpSpPr>
      <p:sp>
        <p:nvSpPr>
          <p:cNvPr id="162" name="Google Shape;162;gcca084c3de_0_772:notes">
            <a:extLst>
              <a:ext uri="{FF2B5EF4-FFF2-40B4-BE49-F238E27FC236}">
                <a16:creationId xmlns:a16="http://schemas.microsoft.com/office/drawing/2014/main" id="{CBFA23A9-0C4B-F1E0-D41B-6081EF38EE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
        <p:nvSpPr>
          <p:cNvPr id="163" name="Google Shape;163;gcca084c3de_0_772:notes">
            <a:extLst>
              <a:ext uri="{FF2B5EF4-FFF2-40B4-BE49-F238E27FC236}">
                <a16:creationId xmlns:a16="http://schemas.microsoft.com/office/drawing/2014/main" id="{B91CBE2F-3210-7BB5-C0F6-9D1EC511CA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367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802600" y="713475"/>
            <a:ext cx="5017500" cy="164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419" sz="2800" dirty="0"/>
              <a:t>METODOLOGÍA DE LA INVESTIGACIÓN SOCIAL, 2026</a:t>
            </a:r>
            <a:endParaRPr sz="2800" dirty="0"/>
          </a:p>
        </p:txBody>
      </p:sp>
      <p:sp>
        <p:nvSpPr>
          <p:cNvPr id="135" name="Google Shape;135;p13"/>
          <p:cNvSpPr txBox="1">
            <a:spLocks noGrp="1"/>
          </p:cNvSpPr>
          <p:nvPr>
            <p:ph type="subTitle" idx="1"/>
          </p:nvPr>
        </p:nvSpPr>
        <p:spPr>
          <a:xfrm>
            <a:off x="3004060" y="2571750"/>
            <a:ext cx="6076330" cy="2342156"/>
          </a:xfrm>
          <a:prstGeom prst="rect">
            <a:avLst/>
          </a:prstGeom>
        </p:spPr>
        <p:txBody>
          <a:bodyPr spcFirstLastPara="1" wrap="square" lIns="91425" tIns="91425" rIns="91425" bIns="91425" anchor="t" anchorCtr="0">
            <a:normAutofit/>
          </a:bodyPr>
          <a:lstStyle/>
          <a:p>
            <a:r>
              <a:rPr lang="es-ES" sz="2000" dirty="0"/>
              <a:t>Práctico 11: </a:t>
            </a:r>
            <a:r>
              <a:rPr lang="es-ES" dirty="0"/>
              <a:t>Métodos cualitativos / Procesamiento de datos cualitativos</a:t>
            </a:r>
            <a:endParaRPr lang="es-ES" sz="2000" dirty="0"/>
          </a:p>
          <a:p>
            <a:r>
              <a:rPr lang="es-ES" dirty="0"/>
              <a:t>Métodos Mixtos</a:t>
            </a:r>
          </a:p>
          <a:p>
            <a:endParaRPr lang="es-ES" sz="1600" dirty="0"/>
          </a:p>
          <a:p>
            <a:endParaRPr lang="es-ES" sz="1600" dirty="0"/>
          </a:p>
          <a:p>
            <a:pPr marL="285750" lvl="0" indent="-285750" algn="l" rtl="0">
              <a:lnSpc>
                <a:spcPct val="150000"/>
              </a:lnSpc>
              <a:spcBef>
                <a:spcPts val="0"/>
              </a:spcBef>
              <a:spcAft>
                <a:spcPts val="0"/>
              </a:spcAft>
              <a:buFont typeface="Arial" panose="020B0604020202020204" pitchFamily="34" charset="0"/>
              <a:buChar char="•"/>
            </a:pPr>
            <a:r>
              <a:rPr lang="es-ES" sz="1600" dirty="0"/>
              <a:t>Docente: Lucia Morales</a:t>
            </a:r>
          </a:p>
          <a:p>
            <a:pPr marL="285750" lvl="0" indent="-285750" algn="l" rtl="0">
              <a:lnSpc>
                <a:spcPct val="150000"/>
              </a:lnSpc>
              <a:spcBef>
                <a:spcPts val="0"/>
              </a:spcBef>
              <a:spcAft>
                <a:spcPts val="0"/>
              </a:spcAft>
              <a:buFont typeface="Arial" panose="020B0604020202020204" pitchFamily="34" charset="0"/>
              <a:buChar char="•"/>
            </a:pPr>
            <a:r>
              <a:rPr lang="es-ES" sz="1600" dirty="0"/>
              <a:t>Tacuarembó </a:t>
            </a:r>
          </a:p>
          <a:p>
            <a:pPr marL="285750" lvl="0" indent="-285750" algn="l" rtl="0">
              <a:lnSpc>
                <a:spcPct val="150000"/>
              </a:lnSpc>
              <a:spcBef>
                <a:spcPts val="0"/>
              </a:spcBef>
              <a:spcAft>
                <a:spcPts val="0"/>
              </a:spcAft>
              <a:buFont typeface="Arial" panose="020B0604020202020204" pitchFamily="34" charset="0"/>
              <a:buChar char="•"/>
            </a:pPr>
            <a:r>
              <a:rPr lang="es-ES" sz="1600" dirty="0"/>
              <a:t>16 de junio</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77292A68-75FB-423B-1FF8-64300050667C}"/>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E0C1A748-CE50-24C3-E8B9-D72352EE9FFD}"/>
              </a:ext>
            </a:extLst>
          </p:cNvPr>
          <p:cNvSpPr txBox="1"/>
          <p:nvPr/>
        </p:nvSpPr>
        <p:spPr>
          <a:xfrm>
            <a:off x="2015655" y="193887"/>
            <a:ext cx="5744818" cy="307777"/>
          </a:xfrm>
          <a:prstGeom prst="rect">
            <a:avLst/>
          </a:prstGeom>
          <a:noFill/>
        </p:spPr>
        <p:txBody>
          <a:bodyPr wrap="square">
            <a:spAutoFit/>
          </a:bodyPr>
          <a:lstStyle/>
          <a:p>
            <a:pPr algn="ctr"/>
            <a:r>
              <a:rPr lang="es-ES" sz="1400" b="1" i="0" u="none" strike="noStrike" dirty="0">
                <a:solidFill>
                  <a:schemeClr val="tx1"/>
                </a:solidFill>
                <a:effectLst/>
                <a:latin typeface="Montserrat" panose="00000500000000000000" pitchFamily="2" charset="0"/>
              </a:rPr>
              <a:t>En las siguientes diapositivas, completar celdas en blanco.</a:t>
            </a:r>
            <a:endParaRPr lang="es-ES" b="1" dirty="0">
              <a:solidFill>
                <a:schemeClr val="tx1"/>
              </a:solidFill>
            </a:endParaRPr>
          </a:p>
        </p:txBody>
      </p:sp>
      <p:graphicFrame>
        <p:nvGraphicFramePr>
          <p:cNvPr id="3" name="Tabla 2">
            <a:extLst>
              <a:ext uri="{FF2B5EF4-FFF2-40B4-BE49-F238E27FC236}">
                <a16:creationId xmlns:a16="http://schemas.microsoft.com/office/drawing/2014/main" id="{FE8A2344-7632-4B5E-F38D-320F0F873F2C}"/>
              </a:ext>
            </a:extLst>
          </p:cNvPr>
          <p:cNvGraphicFramePr>
            <a:graphicFrameLocks noGrp="1"/>
          </p:cNvGraphicFramePr>
          <p:nvPr>
            <p:extLst>
              <p:ext uri="{D42A27DB-BD31-4B8C-83A1-F6EECF244321}">
                <p14:modId xmlns:p14="http://schemas.microsoft.com/office/powerpoint/2010/main" val="3882795362"/>
              </p:ext>
            </p:extLst>
          </p:nvPr>
        </p:nvGraphicFramePr>
        <p:xfrm>
          <a:off x="1458650" y="1152526"/>
          <a:ext cx="5924550" cy="3482366"/>
        </p:xfrm>
        <a:graphic>
          <a:graphicData uri="http://schemas.openxmlformats.org/drawingml/2006/table">
            <a:tbl>
              <a:tblPr/>
              <a:tblGrid>
                <a:gridCol w="1562100">
                  <a:extLst>
                    <a:ext uri="{9D8B030D-6E8A-4147-A177-3AD203B41FA5}">
                      <a16:colId xmlns:a16="http://schemas.microsoft.com/office/drawing/2014/main" val="4126444022"/>
                    </a:ext>
                  </a:extLst>
                </a:gridCol>
                <a:gridCol w="1968500">
                  <a:extLst>
                    <a:ext uri="{9D8B030D-6E8A-4147-A177-3AD203B41FA5}">
                      <a16:colId xmlns:a16="http://schemas.microsoft.com/office/drawing/2014/main" val="3683445907"/>
                    </a:ext>
                  </a:extLst>
                </a:gridCol>
                <a:gridCol w="2393950">
                  <a:extLst>
                    <a:ext uri="{9D8B030D-6E8A-4147-A177-3AD203B41FA5}">
                      <a16:colId xmlns:a16="http://schemas.microsoft.com/office/drawing/2014/main" val="711102245"/>
                    </a:ext>
                  </a:extLst>
                </a:gridCol>
              </a:tblGrid>
              <a:tr h="388095">
                <a:tc>
                  <a:txBody>
                    <a:bodyPr/>
                    <a:lstStyle/>
                    <a:p>
                      <a:pPr rtl="0" fontAlgn="t">
                        <a:buNone/>
                      </a:pPr>
                      <a:r>
                        <a:rPr lang="es-ES" sz="1200" b="1" i="0" u="none" strike="noStrike">
                          <a:solidFill>
                            <a:srgbClr val="000000"/>
                          </a:solidFill>
                          <a:effectLst/>
                          <a:latin typeface="Times New Roman" panose="02020603050405020304" pitchFamily="18" charset="0"/>
                        </a:rPr>
                        <a:t>Discursos políticos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Declaraciones de autoridades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Argumentos, ideologías, construcción de problemas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4440"/>
                  </a:ext>
                </a:extLst>
              </a:tr>
              <a:tr h="576898">
                <a:tc>
                  <a:txBody>
                    <a:bodyPr/>
                    <a:lstStyle/>
                    <a:p>
                      <a:pPr rtl="0" fontAlgn="t">
                        <a:buNone/>
                      </a:pPr>
                      <a:r>
                        <a:rPr lang="es-ES" sz="1200" b="1" i="0" u="none" strike="noStrike">
                          <a:solidFill>
                            <a:srgbClr val="000000"/>
                          </a:solidFill>
                          <a:effectLst/>
                          <a:latin typeface="Times New Roman" panose="02020603050405020304" pitchFamily="18" charset="0"/>
                        </a:rPr>
                        <a:t>Publicaciones en redes sociales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Comentarios en Facebook sobre perros callejeros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Emociones, conflictos, representaciones sociales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7219543"/>
                  </a:ext>
                </a:extLst>
              </a:tr>
              <a:tr h="388095">
                <a:tc>
                  <a:txBody>
                    <a:bodyPr/>
                    <a:lstStyle/>
                    <a:p>
                      <a:pPr rtl="0" fontAlgn="t">
                        <a:buNone/>
                      </a:pPr>
                      <a:r>
                        <a:rPr lang="es-ES" sz="1200" b="1" i="0" u="none" strike="noStrike">
                          <a:solidFill>
                            <a:srgbClr val="000000"/>
                          </a:solidFill>
                          <a:effectLst/>
                          <a:latin typeface="Times New Roman" panose="02020603050405020304" pitchFamily="18" charset="0"/>
                        </a:rPr>
                        <a:t>Cartas, correos o mensajes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dirty="0">
                          <a:solidFill>
                            <a:srgbClr val="000000"/>
                          </a:solidFill>
                          <a:effectLst/>
                          <a:latin typeface="Times New Roman" panose="02020603050405020304" pitchFamily="18" charset="0"/>
                        </a:rPr>
                        <a:t>Reclamos de vecinos a la Intendencia</a:t>
                      </a:r>
                      <a:endParaRPr lang="es-ES" sz="1100" dirty="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es-ES" sz="1100">
                          <a:effectLst/>
                        </a:rPr>
                        <a:t> </a:t>
                      </a: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4224151480"/>
                  </a:ext>
                </a:extLst>
              </a:tr>
              <a:tr h="388095">
                <a:tc>
                  <a:txBody>
                    <a:bodyPr/>
                    <a:lstStyle/>
                    <a:p>
                      <a:pPr rtl="0" fontAlgn="t">
                        <a:buNone/>
                      </a:pPr>
                      <a:r>
                        <a:rPr lang="es-ES" sz="1200" b="1" i="0" u="none" strike="noStrike">
                          <a:solidFill>
                            <a:srgbClr val="000000"/>
                          </a:solidFill>
                          <a:effectLst/>
                          <a:latin typeface="Times New Roman" panose="02020603050405020304" pitchFamily="18" charset="0"/>
                        </a:rPr>
                        <a:t>Fotografías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dirty="0">
                          <a:solidFill>
                            <a:srgbClr val="000000"/>
                          </a:solidFill>
                          <a:effectLst/>
                          <a:latin typeface="Times New Roman" panose="02020603050405020304" pitchFamily="18" charset="0"/>
                        </a:rPr>
                        <a:t>Imágenes de perros en espacios públicos</a:t>
                      </a:r>
                      <a:endParaRPr lang="es-ES" sz="1100" dirty="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Representaciones visuales y usos del espacio</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0439100"/>
                  </a:ext>
                </a:extLst>
              </a:tr>
              <a:tr h="388095">
                <a:tc>
                  <a:txBody>
                    <a:bodyPr/>
                    <a:lstStyle/>
                    <a:p>
                      <a:pPr rtl="0" fontAlgn="t">
                        <a:buNone/>
                      </a:pPr>
                      <a:r>
                        <a:rPr lang="es-ES" sz="1200" b="1" i="0" u="none" strike="noStrike">
                          <a:solidFill>
                            <a:srgbClr val="000000"/>
                          </a:solidFill>
                          <a:effectLst/>
                          <a:latin typeface="Times New Roman" panose="02020603050405020304" pitchFamily="18" charset="0"/>
                        </a:rPr>
                        <a:t>Videos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es-ES" sz="1100">
                          <a:effectLst/>
                        </a:rPr>
                        <a:t> </a:t>
                      </a: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AF8"/>
                    </a:solidFill>
                  </a:tcPr>
                </a:tc>
                <a:tc>
                  <a:txBody>
                    <a:bodyPr/>
                    <a:lstStyle/>
                    <a:p>
                      <a:pPr rtl="0" fontAlgn="t">
                        <a:buNone/>
                      </a:pPr>
                      <a:r>
                        <a:rPr lang="es-ES" sz="1200" b="0" i="0" u="none" strike="noStrike">
                          <a:solidFill>
                            <a:srgbClr val="000000"/>
                          </a:solidFill>
                          <a:effectLst/>
                          <a:latin typeface="Times New Roman" panose="02020603050405020304" pitchFamily="18" charset="0"/>
                        </a:rPr>
                        <a:t>Conductas, interacción, comunicación no verbal</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173433"/>
                  </a:ext>
                </a:extLst>
              </a:tr>
              <a:tr h="388095">
                <a:tc>
                  <a:txBody>
                    <a:bodyPr/>
                    <a:lstStyle/>
                    <a:p>
                      <a:pPr rtl="0" fontAlgn="t">
                        <a:buNone/>
                      </a:pPr>
                      <a:r>
                        <a:rPr lang="es-ES" sz="1200" b="1" i="0" u="none" strike="noStrike">
                          <a:solidFill>
                            <a:srgbClr val="000000"/>
                          </a:solidFill>
                          <a:effectLst/>
                          <a:latin typeface="Times New Roman" panose="02020603050405020304" pitchFamily="18" charset="0"/>
                        </a:rPr>
                        <a:t>Material publicitario</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Campañas sobre adopción responsable</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dirty="0">
                          <a:solidFill>
                            <a:srgbClr val="000000"/>
                          </a:solidFill>
                          <a:effectLst/>
                          <a:latin typeface="Times New Roman" panose="02020603050405020304" pitchFamily="18" charset="0"/>
                        </a:rPr>
                        <a:t>Valores, símbolos y estrategias persuasivas</a:t>
                      </a:r>
                      <a:endParaRPr lang="es-ES" sz="1100" dirty="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535416"/>
                  </a:ext>
                </a:extLst>
              </a:tr>
              <a:tr h="388095">
                <a:tc>
                  <a:txBody>
                    <a:bodyPr/>
                    <a:lstStyle/>
                    <a:p>
                      <a:pPr rtl="0" fontAlgn="t">
                        <a:buNone/>
                      </a:pPr>
                      <a:r>
                        <a:rPr lang="es-ES" sz="1200" b="1" i="0" u="none" strike="noStrike">
                          <a:solidFill>
                            <a:srgbClr val="000000"/>
                          </a:solidFill>
                          <a:effectLst/>
                          <a:latin typeface="Times New Roman" panose="02020603050405020304" pitchFamily="18" charset="0"/>
                        </a:rPr>
                        <a:t>Historias de vida</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Trayectorias de rescatistas de animales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Procesos biográficos y construcción de identidades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8694517"/>
                  </a:ext>
                </a:extLst>
              </a:tr>
              <a:tr h="576898">
                <a:tc>
                  <a:txBody>
                    <a:bodyPr/>
                    <a:lstStyle/>
                    <a:p>
                      <a:pPr rtl="0" fontAlgn="t">
                        <a:buNone/>
                      </a:pPr>
                      <a:r>
                        <a:rPr lang="es-ES" sz="1200" b="1" i="0" u="none" strike="noStrike">
                          <a:solidFill>
                            <a:srgbClr val="000000"/>
                          </a:solidFill>
                          <a:effectLst/>
                          <a:latin typeface="Times New Roman" panose="02020603050405020304" pitchFamily="18" charset="0"/>
                        </a:rPr>
                        <a:t>Foros o comunidades virtuales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es-ES" sz="1100">
                          <a:effectLst/>
                        </a:rPr>
                        <a:t> </a:t>
                      </a: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AF8"/>
                    </a:solidFill>
                  </a:tcPr>
                </a:tc>
                <a:tc>
                  <a:txBody>
                    <a:bodyPr/>
                    <a:lstStyle/>
                    <a:p>
                      <a:pPr rtl="0" fontAlgn="t">
                        <a:buNone/>
                      </a:pPr>
                      <a:r>
                        <a:rPr lang="es-ES" sz="1200" b="0" i="0" u="none" strike="noStrike" dirty="0">
                          <a:solidFill>
                            <a:srgbClr val="000000"/>
                          </a:solidFill>
                          <a:effectLst/>
                          <a:latin typeface="Times New Roman" panose="02020603050405020304" pitchFamily="18" charset="0"/>
                        </a:rPr>
                        <a:t>Redes de sentido y construcción colectiva del problema</a:t>
                      </a:r>
                      <a:endParaRPr lang="es-ES" sz="1100" dirty="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9014582"/>
                  </a:ext>
                </a:extLst>
              </a:tr>
            </a:tbl>
          </a:graphicData>
        </a:graphic>
      </p:graphicFrame>
      <p:graphicFrame>
        <p:nvGraphicFramePr>
          <p:cNvPr id="4" name="Tabla 3">
            <a:extLst>
              <a:ext uri="{FF2B5EF4-FFF2-40B4-BE49-F238E27FC236}">
                <a16:creationId xmlns:a16="http://schemas.microsoft.com/office/drawing/2014/main" id="{CFE3A5F3-21A6-1229-D8EF-897D1E80B73F}"/>
              </a:ext>
            </a:extLst>
          </p:cNvPr>
          <p:cNvGraphicFramePr>
            <a:graphicFrameLocks noGrp="1"/>
          </p:cNvGraphicFramePr>
          <p:nvPr>
            <p:extLst>
              <p:ext uri="{D42A27DB-BD31-4B8C-83A1-F6EECF244321}">
                <p14:modId xmlns:p14="http://schemas.microsoft.com/office/powerpoint/2010/main" val="1220789492"/>
              </p:ext>
            </p:extLst>
          </p:nvPr>
        </p:nvGraphicFramePr>
        <p:xfrm>
          <a:off x="1458650" y="621666"/>
          <a:ext cx="5924550" cy="530860"/>
        </p:xfrm>
        <a:graphic>
          <a:graphicData uri="http://schemas.openxmlformats.org/drawingml/2006/table">
            <a:tbl>
              <a:tblPr/>
              <a:tblGrid>
                <a:gridCol w="1562100">
                  <a:extLst>
                    <a:ext uri="{9D8B030D-6E8A-4147-A177-3AD203B41FA5}">
                      <a16:colId xmlns:a16="http://schemas.microsoft.com/office/drawing/2014/main" val="1334335699"/>
                    </a:ext>
                  </a:extLst>
                </a:gridCol>
                <a:gridCol w="1968500">
                  <a:extLst>
                    <a:ext uri="{9D8B030D-6E8A-4147-A177-3AD203B41FA5}">
                      <a16:colId xmlns:a16="http://schemas.microsoft.com/office/drawing/2014/main" val="1701941523"/>
                    </a:ext>
                  </a:extLst>
                </a:gridCol>
                <a:gridCol w="2393950">
                  <a:extLst>
                    <a:ext uri="{9D8B030D-6E8A-4147-A177-3AD203B41FA5}">
                      <a16:colId xmlns:a16="http://schemas.microsoft.com/office/drawing/2014/main" val="1495088577"/>
                    </a:ext>
                  </a:extLst>
                </a:gridCol>
              </a:tblGrid>
              <a:tr h="393700">
                <a:tc>
                  <a:txBody>
                    <a:bodyPr/>
                    <a:lstStyle/>
                    <a:p>
                      <a:pPr algn="ctr" rtl="0" fontAlgn="t">
                        <a:buNone/>
                      </a:pPr>
                      <a:r>
                        <a:rPr lang="es-ES" sz="1700" b="1" i="0" u="none" strike="noStrike">
                          <a:solidFill>
                            <a:srgbClr val="000000"/>
                          </a:solidFill>
                          <a:effectLst/>
                          <a:latin typeface="Times New Roman" panose="02020603050405020304" pitchFamily="18" charset="0"/>
                        </a:rPr>
                        <a:t>Tipo de dato cualitativo</a:t>
                      </a:r>
                      <a:endParaRPr lang="es-ES">
                        <a:effectLst/>
                      </a:endParaRPr>
                    </a:p>
                  </a:txBody>
                  <a:tcPr marL="6350" marR="6350" marT="6350" marB="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buNone/>
                      </a:pPr>
                      <a:r>
                        <a:rPr lang="es-ES" sz="1700" b="1" i="0" u="none" strike="noStrike" dirty="0">
                          <a:solidFill>
                            <a:srgbClr val="000000"/>
                          </a:solidFill>
                          <a:effectLst/>
                          <a:latin typeface="Times New Roman" panose="02020603050405020304" pitchFamily="18" charset="0"/>
                        </a:rPr>
                        <a:t>Ejemplo concreto</a:t>
                      </a:r>
                      <a:endParaRPr lang="es-ES" dirty="0">
                        <a:effectLst/>
                      </a:endParaRPr>
                    </a:p>
                  </a:txBody>
                  <a:tcPr marL="6350" marR="6350" marT="6350" marB="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buNone/>
                      </a:pPr>
                      <a:r>
                        <a:rPr lang="es-ES" sz="1700" b="1" i="0" u="none" strike="noStrike" dirty="0">
                          <a:solidFill>
                            <a:srgbClr val="000000"/>
                          </a:solidFill>
                          <a:effectLst/>
                          <a:latin typeface="Times New Roman" panose="02020603050405020304" pitchFamily="18" charset="0"/>
                        </a:rPr>
                        <a:t>¿Qué se puede analizar?</a:t>
                      </a:r>
                      <a:endParaRPr lang="es-ES" dirty="0">
                        <a:effectLst/>
                      </a:endParaRPr>
                    </a:p>
                  </a:txBody>
                  <a:tcPr marL="6350" marR="6350" marT="6350" marB="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28739202"/>
                  </a:ext>
                </a:extLst>
              </a:tr>
            </a:tbl>
          </a:graphicData>
        </a:graphic>
      </p:graphicFrame>
    </p:spTree>
    <p:extLst>
      <p:ext uri="{BB962C8B-B14F-4D97-AF65-F5344CB8AC3E}">
        <p14:creationId xmlns:p14="http://schemas.microsoft.com/office/powerpoint/2010/main" val="243849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D6403693-056B-39D8-BAD8-2A5A3E4C1168}"/>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17FC791F-F292-B383-3909-18C842E4CE58}"/>
              </a:ext>
            </a:extLst>
          </p:cNvPr>
          <p:cNvSpPr txBox="1"/>
          <p:nvPr/>
        </p:nvSpPr>
        <p:spPr>
          <a:xfrm>
            <a:off x="2015655" y="193887"/>
            <a:ext cx="5744818" cy="307777"/>
          </a:xfrm>
          <a:prstGeom prst="rect">
            <a:avLst/>
          </a:prstGeom>
          <a:noFill/>
        </p:spPr>
        <p:txBody>
          <a:bodyPr wrap="square">
            <a:spAutoFit/>
          </a:bodyPr>
          <a:lstStyle/>
          <a:p>
            <a:pPr algn="ctr"/>
            <a:r>
              <a:rPr lang="es-ES" sz="1400" b="1" i="0" u="none" strike="noStrike" dirty="0">
                <a:solidFill>
                  <a:schemeClr val="tx1"/>
                </a:solidFill>
                <a:effectLst/>
                <a:latin typeface="Montserrat" panose="00000500000000000000" pitchFamily="2" charset="0"/>
              </a:rPr>
              <a:t>En las siguientes diapositivas, completar celdas en blanco.</a:t>
            </a:r>
            <a:endParaRPr lang="es-ES" b="1" dirty="0">
              <a:solidFill>
                <a:schemeClr val="tx1"/>
              </a:solidFill>
            </a:endParaRPr>
          </a:p>
        </p:txBody>
      </p:sp>
      <p:graphicFrame>
        <p:nvGraphicFramePr>
          <p:cNvPr id="2" name="Tabla 1">
            <a:extLst>
              <a:ext uri="{FF2B5EF4-FFF2-40B4-BE49-F238E27FC236}">
                <a16:creationId xmlns:a16="http://schemas.microsoft.com/office/drawing/2014/main" id="{13ECD58D-441C-7743-9620-25B2A2E926A0}"/>
              </a:ext>
            </a:extLst>
          </p:cNvPr>
          <p:cNvGraphicFramePr>
            <a:graphicFrameLocks noGrp="1"/>
          </p:cNvGraphicFramePr>
          <p:nvPr>
            <p:extLst>
              <p:ext uri="{D42A27DB-BD31-4B8C-83A1-F6EECF244321}">
                <p14:modId xmlns:p14="http://schemas.microsoft.com/office/powerpoint/2010/main" val="2642747553"/>
              </p:ext>
            </p:extLst>
          </p:nvPr>
        </p:nvGraphicFramePr>
        <p:xfrm>
          <a:off x="1347331" y="1265499"/>
          <a:ext cx="5924550" cy="3529140"/>
        </p:xfrm>
        <a:graphic>
          <a:graphicData uri="http://schemas.openxmlformats.org/drawingml/2006/table">
            <a:tbl>
              <a:tblPr/>
              <a:tblGrid>
                <a:gridCol w="1562100">
                  <a:extLst>
                    <a:ext uri="{9D8B030D-6E8A-4147-A177-3AD203B41FA5}">
                      <a16:colId xmlns:a16="http://schemas.microsoft.com/office/drawing/2014/main" val="3194890009"/>
                    </a:ext>
                  </a:extLst>
                </a:gridCol>
                <a:gridCol w="1968500">
                  <a:extLst>
                    <a:ext uri="{9D8B030D-6E8A-4147-A177-3AD203B41FA5}">
                      <a16:colId xmlns:a16="http://schemas.microsoft.com/office/drawing/2014/main" val="4087332958"/>
                    </a:ext>
                  </a:extLst>
                </a:gridCol>
                <a:gridCol w="2393950">
                  <a:extLst>
                    <a:ext uri="{9D8B030D-6E8A-4147-A177-3AD203B41FA5}">
                      <a16:colId xmlns:a16="http://schemas.microsoft.com/office/drawing/2014/main" val="3691754747"/>
                    </a:ext>
                  </a:extLst>
                </a:gridCol>
              </a:tblGrid>
              <a:tr h="393308">
                <a:tc>
                  <a:txBody>
                    <a:bodyPr/>
                    <a:lstStyle/>
                    <a:p>
                      <a:pPr rtl="0" fontAlgn="t">
                        <a:buNone/>
                      </a:pPr>
                      <a:r>
                        <a:rPr lang="es-ES" sz="1200" b="1" i="0" u="none" strike="noStrike">
                          <a:solidFill>
                            <a:srgbClr val="000000"/>
                          </a:solidFill>
                          <a:effectLst/>
                          <a:latin typeface="Times New Roman" panose="02020603050405020304" pitchFamily="18" charset="0"/>
                        </a:rPr>
                        <a:t>Discursos políticos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Declaraciones de autoridades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Argumentos, ideologías, construcción de problemas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9240230"/>
                  </a:ext>
                </a:extLst>
              </a:tr>
              <a:tr h="584646">
                <a:tc>
                  <a:txBody>
                    <a:bodyPr/>
                    <a:lstStyle/>
                    <a:p>
                      <a:pPr rtl="0" fontAlgn="t">
                        <a:buNone/>
                      </a:pPr>
                      <a:r>
                        <a:rPr lang="es-ES" sz="1200" b="1" i="0" u="none" strike="noStrike">
                          <a:solidFill>
                            <a:srgbClr val="000000"/>
                          </a:solidFill>
                          <a:effectLst/>
                          <a:latin typeface="Times New Roman" panose="02020603050405020304" pitchFamily="18" charset="0"/>
                        </a:rPr>
                        <a:t>Publicaciones en redes sociales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Comentarios en Facebook sobre perros callejeros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Emociones, conflictos, representaciones sociales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6352169"/>
                  </a:ext>
                </a:extLst>
              </a:tr>
              <a:tr h="393308">
                <a:tc>
                  <a:txBody>
                    <a:bodyPr/>
                    <a:lstStyle/>
                    <a:p>
                      <a:pPr rtl="0" fontAlgn="t">
                        <a:buNone/>
                      </a:pPr>
                      <a:r>
                        <a:rPr lang="es-ES" sz="1200" b="1" i="0" u="none" strike="noStrike">
                          <a:solidFill>
                            <a:srgbClr val="000000"/>
                          </a:solidFill>
                          <a:effectLst/>
                          <a:latin typeface="Times New Roman" panose="02020603050405020304" pitchFamily="18" charset="0"/>
                        </a:rPr>
                        <a:t>Cartas, correos o mensajes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Reclamos de vecinos a la Intendencia</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Demandas ciudadanas y expectativas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4526939"/>
                  </a:ext>
                </a:extLst>
              </a:tr>
              <a:tr h="393308">
                <a:tc>
                  <a:txBody>
                    <a:bodyPr/>
                    <a:lstStyle/>
                    <a:p>
                      <a:pPr rtl="0" fontAlgn="t">
                        <a:buNone/>
                      </a:pPr>
                      <a:r>
                        <a:rPr lang="es-ES" sz="1200" b="1" i="0" u="none" strike="noStrike">
                          <a:solidFill>
                            <a:srgbClr val="000000"/>
                          </a:solidFill>
                          <a:effectLst/>
                          <a:latin typeface="Times New Roman" panose="02020603050405020304" pitchFamily="18" charset="0"/>
                        </a:rPr>
                        <a:t>Fotografías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Imágenes de perros en espacios públicos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Representaciones visuales y usos del espacio público</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4216496"/>
                  </a:ext>
                </a:extLst>
              </a:tr>
              <a:tr h="393308">
                <a:tc>
                  <a:txBody>
                    <a:bodyPr/>
                    <a:lstStyle/>
                    <a:p>
                      <a:pPr rtl="0" fontAlgn="t">
                        <a:buNone/>
                      </a:pPr>
                      <a:r>
                        <a:rPr lang="es-ES" sz="1200" b="1" i="0" u="none" strike="noStrike">
                          <a:solidFill>
                            <a:srgbClr val="000000"/>
                          </a:solidFill>
                          <a:effectLst/>
                          <a:latin typeface="Times New Roman" panose="02020603050405020304" pitchFamily="18" charset="0"/>
                        </a:rPr>
                        <a:t>Videos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Registros de cámaras o campañas públicas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Conductas, interacción, comunicación no verbal</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7644630"/>
                  </a:ext>
                </a:extLst>
              </a:tr>
              <a:tr h="393308">
                <a:tc>
                  <a:txBody>
                    <a:bodyPr/>
                    <a:lstStyle/>
                    <a:p>
                      <a:pPr rtl="0" fontAlgn="t">
                        <a:buNone/>
                      </a:pPr>
                      <a:r>
                        <a:rPr lang="es-ES" sz="1200" b="1" i="0" u="none" strike="noStrike" dirty="0">
                          <a:solidFill>
                            <a:srgbClr val="000000"/>
                          </a:solidFill>
                          <a:effectLst/>
                          <a:latin typeface="Times New Roman" panose="02020603050405020304" pitchFamily="18" charset="0"/>
                        </a:rPr>
                        <a:t>Material publicitario</a:t>
                      </a:r>
                      <a:endParaRPr lang="es-ES" sz="1100" dirty="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Campañas sobre adopción responsable</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Valores, símbolos y estrategias persuasivas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0646747"/>
                  </a:ext>
                </a:extLst>
              </a:tr>
              <a:tr h="393308">
                <a:tc>
                  <a:txBody>
                    <a:bodyPr/>
                    <a:lstStyle/>
                    <a:p>
                      <a:pPr rtl="0" fontAlgn="t">
                        <a:buNone/>
                      </a:pPr>
                      <a:r>
                        <a:rPr lang="es-ES" sz="1200" b="1" i="0" u="none" strike="noStrike">
                          <a:solidFill>
                            <a:srgbClr val="000000"/>
                          </a:solidFill>
                          <a:effectLst/>
                          <a:latin typeface="Times New Roman" panose="02020603050405020304" pitchFamily="18" charset="0"/>
                        </a:rPr>
                        <a:t>Historias de vida</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Trayectorias de rescatistas de animales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Procesos biográficos y construcción de identidades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9009594"/>
                  </a:ext>
                </a:extLst>
              </a:tr>
              <a:tr h="584646">
                <a:tc>
                  <a:txBody>
                    <a:bodyPr/>
                    <a:lstStyle/>
                    <a:p>
                      <a:pPr rtl="0" fontAlgn="t">
                        <a:buNone/>
                      </a:pPr>
                      <a:r>
                        <a:rPr lang="es-ES" sz="1200" b="1" i="0" u="none" strike="noStrike">
                          <a:solidFill>
                            <a:srgbClr val="000000"/>
                          </a:solidFill>
                          <a:effectLst/>
                          <a:latin typeface="Times New Roman" panose="02020603050405020304" pitchFamily="18" charset="0"/>
                        </a:rPr>
                        <a:t>Foros o comunidades virtuales</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a:solidFill>
                            <a:srgbClr val="000000"/>
                          </a:solidFill>
                          <a:effectLst/>
                          <a:latin typeface="Times New Roman" panose="02020603050405020304" pitchFamily="18" charset="0"/>
                        </a:rPr>
                        <a:t>Debates en grupos de protección animal</a:t>
                      </a:r>
                      <a:endParaRPr lang="es-ES" sz="110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200" b="0" i="0" u="none" strike="noStrike" dirty="0">
                          <a:solidFill>
                            <a:srgbClr val="000000"/>
                          </a:solidFill>
                          <a:effectLst/>
                          <a:latin typeface="Times New Roman" panose="02020603050405020304" pitchFamily="18" charset="0"/>
                        </a:rPr>
                        <a:t>Redes de sentido y construcción colectiva del problema</a:t>
                      </a:r>
                      <a:endParaRPr lang="es-ES" sz="1100" dirty="0">
                        <a:effectLst/>
                      </a:endParaRPr>
                    </a:p>
                  </a:txBody>
                  <a:tcPr marL="5145" marR="5145" marT="5145" marB="514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5948626"/>
                  </a:ext>
                </a:extLst>
              </a:tr>
            </a:tbl>
          </a:graphicData>
        </a:graphic>
      </p:graphicFrame>
      <p:graphicFrame>
        <p:nvGraphicFramePr>
          <p:cNvPr id="3" name="Tabla 2">
            <a:extLst>
              <a:ext uri="{FF2B5EF4-FFF2-40B4-BE49-F238E27FC236}">
                <a16:creationId xmlns:a16="http://schemas.microsoft.com/office/drawing/2014/main" id="{6BD16F0C-2565-40ED-029C-F23BC7B5B8DE}"/>
              </a:ext>
            </a:extLst>
          </p:cNvPr>
          <p:cNvGraphicFramePr>
            <a:graphicFrameLocks noGrp="1"/>
          </p:cNvGraphicFramePr>
          <p:nvPr>
            <p:extLst>
              <p:ext uri="{D42A27DB-BD31-4B8C-83A1-F6EECF244321}">
                <p14:modId xmlns:p14="http://schemas.microsoft.com/office/powerpoint/2010/main" val="3780222357"/>
              </p:ext>
            </p:extLst>
          </p:nvPr>
        </p:nvGraphicFramePr>
        <p:xfrm>
          <a:off x="1347332" y="734639"/>
          <a:ext cx="5924550" cy="530860"/>
        </p:xfrm>
        <a:graphic>
          <a:graphicData uri="http://schemas.openxmlformats.org/drawingml/2006/table">
            <a:tbl>
              <a:tblPr/>
              <a:tblGrid>
                <a:gridCol w="1562100">
                  <a:extLst>
                    <a:ext uri="{9D8B030D-6E8A-4147-A177-3AD203B41FA5}">
                      <a16:colId xmlns:a16="http://schemas.microsoft.com/office/drawing/2014/main" val="1475037605"/>
                    </a:ext>
                  </a:extLst>
                </a:gridCol>
                <a:gridCol w="1968500">
                  <a:extLst>
                    <a:ext uri="{9D8B030D-6E8A-4147-A177-3AD203B41FA5}">
                      <a16:colId xmlns:a16="http://schemas.microsoft.com/office/drawing/2014/main" val="4053730787"/>
                    </a:ext>
                  </a:extLst>
                </a:gridCol>
                <a:gridCol w="2393950">
                  <a:extLst>
                    <a:ext uri="{9D8B030D-6E8A-4147-A177-3AD203B41FA5}">
                      <a16:colId xmlns:a16="http://schemas.microsoft.com/office/drawing/2014/main" val="3374080802"/>
                    </a:ext>
                  </a:extLst>
                </a:gridCol>
              </a:tblGrid>
              <a:tr h="393700">
                <a:tc>
                  <a:txBody>
                    <a:bodyPr/>
                    <a:lstStyle/>
                    <a:p>
                      <a:pPr algn="ctr" rtl="0" fontAlgn="t">
                        <a:buNone/>
                      </a:pPr>
                      <a:r>
                        <a:rPr lang="es-ES" sz="1700" b="1" i="0" u="none" strike="noStrike">
                          <a:solidFill>
                            <a:srgbClr val="000000"/>
                          </a:solidFill>
                          <a:effectLst/>
                          <a:latin typeface="Times New Roman" panose="02020603050405020304" pitchFamily="18" charset="0"/>
                        </a:rPr>
                        <a:t>Tipo de dato cualitativo</a:t>
                      </a:r>
                      <a:endParaRPr lang="es-ES">
                        <a:effectLst/>
                      </a:endParaRPr>
                    </a:p>
                  </a:txBody>
                  <a:tcPr marL="6350" marR="6350" marT="6350" marB="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buNone/>
                      </a:pPr>
                      <a:r>
                        <a:rPr lang="es-ES" sz="1700" b="1" i="0" u="none" strike="noStrike">
                          <a:solidFill>
                            <a:srgbClr val="000000"/>
                          </a:solidFill>
                          <a:effectLst/>
                          <a:latin typeface="Times New Roman" panose="02020603050405020304" pitchFamily="18" charset="0"/>
                        </a:rPr>
                        <a:t>Ejemplo concreto</a:t>
                      </a:r>
                      <a:endParaRPr lang="es-ES">
                        <a:effectLst/>
                      </a:endParaRPr>
                    </a:p>
                  </a:txBody>
                  <a:tcPr marL="6350" marR="6350" marT="6350" marB="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buNone/>
                      </a:pPr>
                      <a:r>
                        <a:rPr lang="es-ES" sz="1700" b="1" i="0" u="none" strike="noStrike" dirty="0">
                          <a:solidFill>
                            <a:srgbClr val="000000"/>
                          </a:solidFill>
                          <a:effectLst/>
                          <a:latin typeface="Times New Roman" panose="02020603050405020304" pitchFamily="18" charset="0"/>
                        </a:rPr>
                        <a:t>¿Qué se puede analizar?</a:t>
                      </a:r>
                      <a:endParaRPr lang="es-ES" dirty="0">
                        <a:effectLst/>
                      </a:endParaRPr>
                    </a:p>
                  </a:txBody>
                  <a:tcPr marL="6350" marR="6350" marT="6350" marB="63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86307021"/>
                  </a:ext>
                </a:extLst>
              </a:tr>
            </a:tbl>
          </a:graphicData>
        </a:graphic>
      </p:graphicFrame>
    </p:spTree>
    <p:extLst>
      <p:ext uri="{BB962C8B-B14F-4D97-AF65-F5344CB8AC3E}">
        <p14:creationId xmlns:p14="http://schemas.microsoft.com/office/powerpoint/2010/main" val="402459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D3484EDD-FFA7-83BF-D2F5-E305AB67913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6259976-0047-3F40-D6E7-75965640C4A8}"/>
              </a:ext>
            </a:extLst>
          </p:cNvPr>
          <p:cNvSpPr txBox="1"/>
          <p:nvPr/>
        </p:nvSpPr>
        <p:spPr>
          <a:xfrm>
            <a:off x="2079266" y="397565"/>
            <a:ext cx="5581816" cy="307777"/>
          </a:xfrm>
          <a:prstGeom prst="rect">
            <a:avLst/>
          </a:prstGeom>
          <a:noFill/>
        </p:spPr>
        <p:txBody>
          <a:bodyPr wrap="square" rtlCol="0">
            <a:spAutoFit/>
          </a:bodyPr>
          <a:lstStyle/>
          <a:p>
            <a:pPr algn="ctr"/>
            <a:r>
              <a:rPr lang="es-ES" b="1" dirty="0">
                <a:highlight>
                  <a:srgbClr val="FFFF00"/>
                </a:highlight>
              </a:rPr>
              <a:t>Actividad 2. ¿Cuanti o </a:t>
            </a:r>
            <a:r>
              <a:rPr lang="es-ES" b="1" dirty="0" err="1">
                <a:highlight>
                  <a:srgbClr val="FFFF00"/>
                </a:highlight>
              </a:rPr>
              <a:t>cuali</a:t>
            </a:r>
            <a:r>
              <a:rPr lang="es-ES" b="1" dirty="0">
                <a:highlight>
                  <a:srgbClr val="FFFF00"/>
                </a:highlight>
              </a:rPr>
              <a:t>?</a:t>
            </a:r>
          </a:p>
        </p:txBody>
      </p:sp>
      <p:graphicFrame>
        <p:nvGraphicFramePr>
          <p:cNvPr id="4" name="Tabla 3">
            <a:extLst>
              <a:ext uri="{FF2B5EF4-FFF2-40B4-BE49-F238E27FC236}">
                <a16:creationId xmlns:a16="http://schemas.microsoft.com/office/drawing/2014/main" id="{474F6C0E-4D98-CB8D-C2BD-056B8B5EC433}"/>
              </a:ext>
            </a:extLst>
          </p:cNvPr>
          <p:cNvGraphicFramePr>
            <a:graphicFrameLocks noGrp="1"/>
          </p:cNvGraphicFramePr>
          <p:nvPr>
            <p:extLst>
              <p:ext uri="{D42A27DB-BD31-4B8C-83A1-F6EECF244321}">
                <p14:modId xmlns:p14="http://schemas.microsoft.com/office/powerpoint/2010/main" val="540786496"/>
              </p:ext>
            </p:extLst>
          </p:nvPr>
        </p:nvGraphicFramePr>
        <p:xfrm>
          <a:off x="1701579" y="1329634"/>
          <a:ext cx="5685360" cy="3416301"/>
        </p:xfrm>
        <a:graphic>
          <a:graphicData uri="http://schemas.openxmlformats.org/drawingml/2006/table">
            <a:tbl>
              <a:tblPr>
                <a:tableStyleId>{5940675A-B579-460E-94D1-54222C63F5DA}</a:tableStyleId>
              </a:tblPr>
              <a:tblGrid>
                <a:gridCol w="1421340">
                  <a:extLst>
                    <a:ext uri="{9D8B030D-6E8A-4147-A177-3AD203B41FA5}">
                      <a16:colId xmlns:a16="http://schemas.microsoft.com/office/drawing/2014/main" val="1176850106"/>
                    </a:ext>
                  </a:extLst>
                </a:gridCol>
                <a:gridCol w="1421340">
                  <a:extLst>
                    <a:ext uri="{9D8B030D-6E8A-4147-A177-3AD203B41FA5}">
                      <a16:colId xmlns:a16="http://schemas.microsoft.com/office/drawing/2014/main" val="515187688"/>
                    </a:ext>
                  </a:extLst>
                </a:gridCol>
                <a:gridCol w="1421340">
                  <a:extLst>
                    <a:ext uri="{9D8B030D-6E8A-4147-A177-3AD203B41FA5}">
                      <a16:colId xmlns:a16="http://schemas.microsoft.com/office/drawing/2014/main" val="264001011"/>
                    </a:ext>
                  </a:extLst>
                </a:gridCol>
                <a:gridCol w="1421340">
                  <a:extLst>
                    <a:ext uri="{9D8B030D-6E8A-4147-A177-3AD203B41FA5}">
                      <a16:colId xmlns:a16="http://schemas.microsoft.com/office/drawing/2014/main" val="3287470903"/>
                    </a:ext>
                  </a:extLst>
                </a:gridCol>
              </a:tblGrid>
              <a:tr h="203351">
                <a:tc>
                  <a:txBody>
                    <a:bodyPr/>
                    <a:lstStyle/>
                    <a:p>
                      <a:pPr>
                        <a:buNone/>
                      </a:pPr>
                      <a:r>
                        <a:rPr lang="es-ES" sz="900"/>
                        <a:t>Pregunta</a:t>
                      </a:r>
                    </a:p>
                  </a:txBody>
                  <a:tcPr marL="61005" marR="61005" marT="30503" marB="30503" anchor="ctr"/>
                </a:tc>
                <a:tc>
                  <a:txBody>
                    <a:bodyPr/>
                    <a:lstStyle/>
                    <a:p>
                      <a:pPr>
                        <a:buNone/>
                      </a:pPr>
                      <a:r>
                        <a:rPr lang="es-ES" sz="900"/>
                        <a:t>Cuantitativa</a:t>
                      </a:r>
                    </a:p>
                  </a:txBody>
                  <a:tcPr marL="61005" marR="61005" marT="30503" marB="30503" anchor="ctr"/>
                </a:tc>
                <a:tc>
                  <a:txBody>
                    <a:bodyPr/>
                    <a:lstStyle/>
                    <a:p>
                      <a:pPr>
                        <a:buNone/>
                      </a:pPr>
                      <a:r>
                        <a:rPr lang="es-ES" sz="900"/>
                        <a:t>Cualitativa</a:t>
                      </a:r>
                    </a:p>
                  </a:txBody>
                  <a:tcPr marL="61005" marR="61005" marT="30503" marB="30503" anchor="ctr"/>
                </a:tc>
                <a:tc>
                  <a:txBody>
                    <a:bodyPr/>
                    <a:lstStyle/>
                    <a:p>
                      <a:pPr>
                        <a:buNone/>
                      </a:pPr>
                      <a:r>
                        <a:rPr lang="es-ES" sz="900"/>
                        <a:t>Justificación</a:t>
                      </a:r>
                    </a:p>
                  </a:txBody>
                  <a:tcPr marL="61005" marR="61005" marT="30503" marB="30503" anchor="ctr"/>
                </a:tc>
                <a:extLst>
                  <a:ext uri="{0D108BD9-81ED-4DB2-BD59-A6C34878D82A}">
                    <a16:rowId xmlns:a16="http://schemas.microsoft.com/office/drawing/2014/main" val="4257857190"/>
                  </a:ext>
                </a:extLst>
              </a:tr>
              <a:tr h="488043">
                <a:tc>
                  <a:txBody>
                    <a:bodyPr/>
                    <a:lstStyle/>
                    <a:p>
                      <a:pPr>
                        <a:buNone/>
                      </a:pPr>
                      <a:r>
                        <a:rPr lang="es-ES" sz="900"/>
                        <a:t>¿Cuántas horas utilizan redes sociales los estudiantes por día?</a:t>
                      </a:r>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a:p>
                  </a:txBody>
                  <a:tcPr marL="61005" marR="61005" marT="30503" marB="30503" anchor="ctr"/>
                </a:tc>
                <a:extLst>
                  <a:ext uri="{0D108BD9-81ED-4DB2-BD59-A6C34878D82A}">
                    <a16:rowId xmlns:a16="http://schemas.microsoft.com/office/drawing/2014/main" val="3343578444"/>
                  </a:ext>
                </a:extLst>
              </a:tr>
              <a:tr h="488043">
                <a:tc>
                  <a:txBody>
                    <a:bodyPr/>
                    <a:lstStyle/>
                    <a:p>
                      <a:pPr>
                        <a:buNone/>
                      </a:pPr>
                      <a:r>
                        <a:rPr lang="es-ES" sz="900"/>
                        <a:t>¿Qué significado tiene TikTok para los adolescentes?</a:t>
                      </a:r>
                    </a:p>
                  </a:txBody>
                  <a:tcPr marL="61005" marR="61005" marT="30503" marB="30503" anchor="ctr"/>
                </a:tc>
                <a:tc>
                  <a:txBody>
                    <a:bodyPr/>
                    <a:lstStyle/>
                    <a:p>
                      <a:pPr>
                        <a:buNone/>
                      </a:pPr>
                      <a:endParaRPr lang="es-ES" sz="900" dirty="0"/>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a:p>
                  </a:txBody>
                  <a:tcPr marL="61005" marR="61005" marT="30503" marB="30503" anchor="ctr"/>
                </a:tc>
                <a:extLst>
                  <a:ext uri="{0D108BD9-81ED-4DB2-BD59-A6C34878D82A}">
                    <a16:rowId xmlns:a16="http://schemas.microsoft.com/office/drawing/2014/main" val="1733846012"/>
                  </a:ext>
                </a:extLst>
              </a:tr>
              <a:tr h="488043">
                <a:tc>
                  <a:txBody>
                    <a:bodyPr/>
                    <a:lstStyle/>
                    <a:p>
                      <a:pPr>
                        <a:buNone/>
                      </a:pPr>
                      <a:r>
                        <a:rPr lang="es-ES" sz="900"/>
                        <a:t>¿Existe relación entre el uso del celular y las calificaciones?</a:t>
                      </a:r>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dirty="0"/>
                    </a:p>
                  </a:txBody>
                  <a:tcPr marL="61005" marR="61005" marT="30503" marB="30503" anchor="ctr"/>
                </a:tc>
                <a:extLst>
                  <a:ext uri="{0D108BD9-81ED-4DB2-BD59-A6C34878D82A}">
                    <a16:rowId xmlns:a16="http://schemas.microsoft.com/office/drawing/2014/main" val="1321486290"/>
                  </a:ext>
                </a:extLst>
              </a:tr>
              <a:tr h="630389">
                <a:tc>
                  <a:txBody>
                    <a:bodyPr/>
                    <a:lstStyle/>
                    <a:p>
                      <a:pPr>
                        <a:buNone/>
                      </a:pPr>
                      <a:r>
                        <a:rPr lang="es-ES" sz="900"/>
                        <a:t>¿Cómo experimentan los estudiantes la presión de estar siempre conectados?</a:t>
                      </a:r>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a:p>
                  </a:txBody>
                  <a:tcPr marL="61005" marR="61005" marT="30503" marB="30503" anchor="ctr"/>
                </a:tc>
                <a:extLst>
                  <a:ext uri="{0D108BD9-81ED-4DB2-BD59-A6C34878D82A}">
                    <a16:rowId xmlns:a16="http://schemas.microsoft.com/office/drawing/2014/main" val="72337354"/>
                  </a:ext>
                </a:extLst>
              </a:tr>
              <a:tr h="630389">
                <a:tc>
                  <a:txBody>
                    <a:bodyPr/>
                    <a:lstStyle/>
                    <a:p>
                      <a:pPr>
                        <a:buNone/>
                      </a:pPr>
                      <a:r>
                        <a:rPr lang="es-ES" sz="900"/>
                        <a:t>¿Qué porcentaje de estudiantes utiliza inteligencia artificial para estudiar?</a:t>
                      </a:r>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a:p>
                  </a:txBody>
                  <a:tcPr marL="61005" marR="61005" marT="30503" marB="30503" anchor="ctr"/>
                </a:tc>
                <a:extLst>
                  <a:ext uri="{0D108BD9-81ED-4DB2-BD59-A6C34878D82A}">
                    <a16:rowId xmlns:a16="http://schemas.microsoft.com/office/drawing/2014/main" val="1471966434"/>
                  </a:ext>
                </a:extLst>
              </a:tr>
              <a:tr h="488043">
                <a:tc>
                  <a:txBody>
                    <a:bodyPr/>
                    <a:lstStyle/>
                    <a:p>
                      <a:pPr>
                        <a:buNone/>
                      </a:pPr>
                      <a:r>
                        <a:rPr lang="es-ES" sz="900"/>
                        <a:t>¿Cómo perciben los docentes el uso de IA en las tareas escolares?</a:t>
                      </a:r>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a:p>
                  </a:txBody>
                  <a:tcPr marL="61005" marR="61005" marT="30503" marB="30503" anchor="ctr"/>
                </a:tc>
                <a:tc>
                  <a:txBody>
                    <a:bodyPr/>
                    <a:lstStyle/>
                    <a:p>
                      <a:pPr>
                        <a:buNone/>
                      </a:pPr>
                      <a:endParaRPr lang="es-ES" sz="900" dirty="0"/>
                    </a:p>
                  </a:txBody>
                  <a:tcPr marL="61005" marR="61005" marT="30503" marB="30503" anchor="ctr"/>
                </a:tc>
                <a:extLst>
                  <a:ext uri="{0D108BD9-81ED-4DB2-BD59-A6C34878D82A}">
                    <a16:rowId xmlns:a16="http://schemas.microsoft.com/office/drawing/2014/main" val="3601549990"/>
                  </a:ext>
                </a:extLst>
              </a:tr>
            </a:tbl>
          </a:graphicData>
        </a:graphic>
      </p:graphicFrame>
      <p:sp>
        <p:nvSpPr>
          <p:cNvPr id="7" name="CuadroTexto 6">
            <a:extLst>
              <a:ext uri="{FF2B5EF4-FFF2-40B4-BE49-F238E27FC236}">
                <a16:creationId xmlns:a16="http://schemas.microsoft.com/office/drawing/2014/main" id="{73041C24-8419-B96B-CC39-714FCCA4725A}"/>
              </a:ext>
            </a:extLst>
          </p:cNvPr>
          <p:cNvSpPr txBox="1"/>
          <p:nvPr/>
        </p:nvSpPr>
        <p:spPr>
          <a:xfrm>
            <a:off x="1482918" y="705342"/>
            <a:ext cx="6881854" cy="523220"/>
          </a:xfrm>
          <a:prstGeom prst="rect">
            <a:avLst/>
          </a:prstGeom>
          <a:noFill/>
        </p:spPr>
        <p:txBody>
          <a:bodyPr wrap="square">
            <a:spAutoFit/>
          </a:bodyPr>
          <a:lstStyle/>
          <a:p>
            <a:r>
              <a:rPr lang="es-ES" dirty="0"/>
              <a:t>Clasifiquen las siguientes preguntas según correspondan a un enfoque </a:t>
            </a:r>
            <a:r>
              <a:rPr lang="es-ES" b="1" dirty="0"/>
              <a:t>cuantitativo</a:t>
            </a:r>
            <a:r>
              <a:rPr lang="es-ES" dirty="0"/>
              <a:t> o </a:t>
            </a:r>
            <a:r>
              <a:rPr lang="es-ES" b="1" dirty="0"/>
              <a:t>cualitativo</a:t>
            </a:r>
            <a:r>
              <a:rPr lang="es-ES" dirty="0"/>
              <a:t> y justifiquen brevemente la respuesta.</a:t>
            </a:r>
          </a:p>
        </p:txBody>
      </p:sp>
    </p:spTree>
    <p:extLst>
      <p:ext uri="{BB962C8B-B14F-4D97-AF65-F5344CB8AC3E}">
        <p14:creationId xmlns:p14="http://schemas.microsoft.com/office/powerpoint/2010/main" val="33816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7267351F-0549-E323-964F-013D5DE6FC71}"/>
            </a:ext>
          </a:extLst>
        </p:cNvPr>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6FBBD496-9521-B413-3C28-97D54F7581A8}"/>
              </a:ext>
            </a:extLst>
          </p:cNvPr>
          <p:cNvGraphicFramePr>
            <a:graphicFrameLocks noGrp="1"/>
          </p:cNvGraphicFramePr>
          <p:nvPr>
            <p:extLst>
              <p:ext uri="{D42A27DB-BD31-4B8C-83A1-F6EECF244321}">
                <p14:modId xmlns:p14="http://schemas.microsoft.com/office/powerpoint/2010/main" val="1447136701"/>
              </p:ext>
            </p:extLst>
          </p:nvPr>
        </p:nvGraphicFramePr>
        <p:xfrm>
          <a:off x="759874" y="2651544"/>
          <a:ext cx="7624252" cy="1828800"/>
        </p:xfrm>
        <a:graphic>
          <a:graphicData uri="http://schemas.openxmlformats.org/drawingml/2006/table">
            <a:tbl>
              <a:tblPr>
                <a:tableStyleId>{616DA210-FB5B-4158-B5E0-FEB733F419BA}</a:tableStyleId>
              </a:tblPr>
              <a:tblGrid>
                <a:gridCol w="3812126">
                  <a:extLst>
                    <a:ext uri="{9D8B030D-6E8A-4147-A177-3AD203B41FA5}">
                      <a16:colId xmlns:a16="http://schemas.microsoft.com/office/drawing/2014/main" val="2629080978"/>
                    </a:ext>
                  </a:extLst>
                </a:gridCol>
                <a:gridCol w="3812126">
                  <a:extLst>
                    <a:ext uri="{9D8B030D-6E8A-4147-A177-3AD203B41FA5}">
                      <a16:colId xmlns:a16="http://schemas.microsoft.com/office/drawing/2014/main" val="702277279"/>
                    </a:ext>
                  </a:extLst>
                </a:gridCol>
              </a:tblGrid>
              <a:tr h="0">
                <a:tc>
                  <a:txBody>
                    <a:bodyPr/>
                    <a:lstStyle/>
                    <a:p>
                      <a:pPr>
                        <a:buNone/>
                      </a:pPr>
                      <a:r>
                        <a:rPr lang="es-ES" dirty="0">
                          <a:highlight>
                            <a:srgbClr val="FFFF00"/>
                          </a:highlight>
                        </a:rPr>
                        <a:t>Fuente de información</a:t>
                      </a:r>
                    </a:p>
                  </a:txBody>
                  <a:tcPr anchor="ctr"/>
                </a:tc>
                <a:tc>
                  <a:txBody>
                    <a:bodyPr/>
                    <a:lstStyle/>
                    <a:p>
                      <a:pPr algn="ctr">
                        <a:buNone/>
                      </a:pPr>
                      <a:r>
                        <a:rPr lang="es-ES" dirty="0">
                          <a:highlight>
                            <a:srgbClr val="FFFF00"/>
                          </a:highlight>
                        </a:rPr>
                        <a:t>¿Qué información podría aportar?</a:t>
                      </a:r>
                    </a:p>
                  </a:txBody>
                  <a:tcPr anchor="ctr"/>
                </a:tc>
                <a:extLst>
                  <a:ext uri="{0D108BD9-81ED-4DB2-BD59-A6C34878D82A}">
                    <a16:rowId xmlns:a16="http://schemas.microsoft.com/office/drawing/2014/main" val="607559857"/>
                  </a:ext>
                </a:extLst>
              </a:tr>
              <a:tr h="0">
                <a:tc>
                  <a:txBody>
                    <a:bodyPr/>
                    <a:lstStyle/>
                    <a:p>
                      <a:pPr>
                        <a:buNone/>
                      </a:pPr>
                      <a:r>
                        <a:rPr lang="es-ES"/>
                        <a:t>Entrevistas</a:t>
                      </a:r>
                    </a:p>
                  </a:txBody>
                  <a:tcPr anchor="ctr"/>
                </a:tc>
                <a:tc>
                  <a:txBody>
                    <a:bodyPr/>
                    <a:lstStyle/>
                    <a:p>
                      <a:pPr>
                        <a:buNone/>
                      </a:pPr>
                      <a:endParaRPr lang="es-ES"/>
                    </a:p>
                  </a:txBody>
                  <a:tcPr anchor="ctr"/>
                </a:tc>
                <a:extLst>
                  <a:ext uri="{0D108BD9-81ED-4DB2-BD59-A6C34878D82A}">
                    <a16:rowId xmlns:a16="http://schemas.microsoft.com/office/drawing/2014/main" val="907320125"/>
                  </a:ext>
                </a:extLst>
              </a:tr>
              <a:tr h="0">
                <a:tc>
                  <a:txBody>
                    <a:bodyPr/>
                    <a:lstStyle/>
                    <a:p>
                      <a:pPr>
                        <a:buNone/>
                      </a:pPr>
                      <a:r>
                        <a:rPr lang="es-ES" dirty="0"/>
                        <a:t>Redes sociales</a:t>
                      </a:r>
                    </a:p>
                  </a:txBody>
                  <a:tcPr anchor="ctr"/>
                </a:tc>
                <a:tc>
                  <a:txBody>
                    <a:bodyPr/>
                    <a:lstStyle/>
                    <a:p>
                      <a:pPr>
                        <a:buNone/>
                      </a:pPr>
                      <a:endParaRPr lang="es-ES" dirty="0"/>
                    </a:p>
                  </a:txBody>
                  <a:tcPr anchor="ctr"/>
                </a:tc>
                <a:extLst>
                  <a:ext uri="{0D108BD9-81ED-4DB2-BD59-A6C34878D82A}">
                    <a16:rowId xmlns:a16="http://schemas.microsoft.com/office/drawing/2014/main" val="3265588357"/>
                  </a:ext>
                </a:extLst>
              </a:tr>
              <a:tr h="0">
                <a:tc>
                  <a:txBody>
                    <a:bodyPr/>
                    <a:lstStyle/>
                    <a:p>
                      <a:pPr>
                        <a:buNone/>
                      </a:pPr>
                      <a:r>
                        <a:rPr lang="es-ES" dirty="0"/>
                        <a:t>Observaciones</a:t>
                      </a:r>
                    </a:p>
                  </a:txBody>
                  <a:tcPr anchor="ctr"/>
                </a:tc>
                <a:tc>
                  <a:txBody>
                    <a:bodyPr/>
                    <a:lstStyle/>
                    <a:p>
                      <a:pPr>
                        <a:buNone/>
                      </a:pPr>
                      <a:endParaRPr lang="es-ES" dirty="0"/>
                    </a:p>
                  </a:txBody>
                  <a:tcPr anchor="ctr"/>
                </a:tc>
                <a:extLst>
                  <a:ext uri="{0D108BD9-81ED-4DB2-BD59-A6C34878D82A}">
                    <a16:rowId xmlns:a16="http://schemas.microsoft.com/office/drawing/2014/main" val="88095435"/>
                  </a:ext>
                </a:extLst>
              </a:tr>
              <a:tr h="0">
                <a:tc>
                  <a:txBody>
                    <a:bodyPr/>
                    <a:lstStyle/>
                    <a:p>
                      <a:pPr>
                        <a:buNone/>
                      </a:pPr>
                      <a:r>
                        <a:rPr lang="es-ES" dirty="0"/>
                        <a:t>Fotografías</a:t>
                      </a:r>
                    </a:p>
                  </a:txBody>
                  <a:tcPr anchor="ctr"/>
                </a:tc>
                <a:tc>
                  <a:txBody>
                    <a:bodyPr/>
                    <a:lstStyle/>
                    <a:p>
                      <a:pPr>
                        <a:buNone/>
                      </a:pPr>
                      <a:endParaRPr lang="es-ES"/>
                    </a:p>
                  </a:txBody>
                  <a:tcPr anchor="ctr"/>
                </a:tc>
                <a:extLst>
                  <a:ext uri="{0D108BD9-81ED-4DB2-BD59-A6C34878D82A}">
                    <a16:rowId xmlns:a16="http://schemas.microsoft.com/office/drawing/2014/main" val="2655821692"/>
                  </a:ext>
                </a:extLst>
              </a:tr>
              <a:tr h="0">
                <a:tc>
                  <a:txBody>
                    <a:bodyPr/>
                    <a:lstStyle/>
                    <a:p>
                      <a:pPr>
                        <a:buNone/>
                      </a:pPr>
                      <a:r>
                        <a:rPr lang="es-ES"/>
                        <a:t>Documentos institucionales</a:t>
                      </a:r>
                    </a:p>
                  </a:txBody>
                  <a:tcPr anchor="ctr"/>
                </a:tc>
                <a:tc>
                  <a:txBody>
                    <a:bodyPr/>
                    <a:lstStyle/>
                    <a:p>
                      <a:pPr>
                        <a:buNone/>
                      </a:pPr>
                      <a:endParaRPr lang="es-ES" dirty="0"/>
                    </a:p>
                  </a:txBody>
                  <a:tcPr anchor="ctr"/>
                </a:tc>
                <a:extLst>
                  <a:ext uri="{0D108BD9-81ED-4DB2-BD59-A6C34878D82A}">
                    <a16:rowId xmlns:a16="http://schemas.microsoft.com/office/drawing/2014/main" val="3445295625"/>
                  </a:ext>
                </a:extLst>
              </a:tr>
            </a:tbl>
          </a:graphicData>
        </a:graphic>
      </p:graphicFrame>
      <p:sp>
        <p:nvSpPr>
          <p:cNvPr id="9" name="CuadroTexto 8">
            <a:extLst>
              <a:ext uri="{FF2B5EF4-FFF2-40B4-BE49-F238E27FC236}">
                <a16:creationId xmlns:a16="http://schemas.microsoft.com/office/drawing/2014/main" id="{8DA2FC7F-83A1-1FB0-EECC-9294E13C2C65}"/>
              </a:ext>
            </a:extLst>
          </p:cNvPr>
          <p:cNvSpPr txBox="1"/>
          <p:nvPr/>
        </p:nvSpPr>
        <p:spPr>
          <a:xfrm>
            <a:off x="1514723" y="285134"/>
            <a:ext cx="6611509" cy="2206823"/>
          </a:xfrm>
          <a:prstGeom prst="rect">
            <a:avLst/>
          </a:prstGeom>
          <a:noFill/>
        </p:spPr>
        <p:txBody>
          <a:bodyPr wrap="square">
            <a:spAutoFit/>
          </a:bodyPr>
          <a:lstStyle/>
          <a:p>
            <a:pPr algn="ctr">
              <a:buNone/>
            </a:pPr>
            <a:r>
              <a:rPr lang="es-ES" b="1" dirty="0">
                <a:highlight>
                  <a:srgbClr val="FFFF00"/>
                </a:highlight>
              </a:rPr>
              <a:t>Actividad 3:  ¿Qué datos utilizarías?</a:t>
            </a:r>
          </a:p>
          <a:p>
            <a:pPr>
              <a:lnSpc>
                <a:spcPct val="150000"/>
              </a:lnSpc>
              <a:buNone/>
            </a:pPr>
            <a:r>
              <a:rPr lang="es-ES" b="1" dirty="0"/>
              <a:t>Objetivo</a:t>
            </a:r>
          </a:p>
          <a:p>
            <a:pPr>
              <a:lnSpc>
                <a:spcPct val="150000"/>
              </a:lnSpc>
              <a:buNone/>
            </a:pPr>
            <a:r>
              <a:rPr lang="es-ES" dirty="0"/>
              <a:t>Reconocer diferentes tipos de datos cualitativos.</a:t>
            </a:r>
          </a:p>
          <a:p>
            <a:pPr>
              <a:lnSpc>
                <a:spcPct val="150000"/>
              </a:lnSpc>
              <a:buNone/>
            </a:pPr>
            <a:r>
              <a:rPr lang="es-ES" b="1" dirty="0"/>
              <a:t>Consigna</a:t>
            </a:r>
          </a:p>
          <a:p>
            <a:pPr>
              <a:lnSpc>
                <a:spcPct val="150000"/>
              </a:lnSpc>
              <a:buNone/>
            </a:pPr>
            <a:r>
              <a:rPr lang="es-ES" dirty="0"/>
              <a:t>Supongan que quieren investigar el uso de inteligencia artificial por estudiantes universitarios.</a:t>
            </a:r>
          </a:p>
          <a:p>
            <a:pPr>
              <a:lnSpc>
                <a:spcPct val="150000"/>
              </a:lnSpc>
              <a:buNone/>
            </a:pPr>
            <a:r>
              <a:rPr lang="es-ES" dirty="0"/>
              <a:t>Completen la siguiente tabla:</a:t>
            </a:r>
          </a:p>
        </p:txBody>
      </p:sp>
    </p:spTree>
    <p:extLst>
      <p:ext uri="{BB962C8B-B14F-4D97-AF65-F5344CB8AC3E}">
        <p14:creationId xmlns:p14="http://schemas.microsoft.com/office/powerpoint/2010/main" val="4000375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BED6AF6B-0AC3-0D2C-3488-DBC779889910}"/>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5D747F7-5798-8A88-6C46-D0D5E04313F6}"/>
              </a:ext>
            </a:extLst>
          </p:cNvPr>
          <p:cNvSpPr txBox="1"/>
          <p:nvPr/>
        </p:nvSpPr>
        <p:spPr>
          <a:xfrm>
            <a:off x="1133061" y="342311"/>
            <a:ext cx="4572000" cy="307777"/>
          </a:xfrm>
          <a:prstGeom prst="rect">
            <a:avLst/>
          </a:prstGeom>
          <a:noFill/>
        </p:spPr>
        <p:txBody>
          <a:bodyPr wrap="square">
            <a:spAutoFit/>
          </a:bodyPr>
          <a:lstStyle/>
          <a:p>
            <a:r>
              <a:rPr lang="es-ES" b="1" dirty="0">
                <a:highlight>
                  <a:srgbClr val="FFFF00"/>
                </a:highlight>
              </a:rPr>
              <a:t>Actividad 4:  Del dato a la categoría</a:t>
            </a:r>
          </a:p>
        </p:txBody>
      </p:sp>
      <p:sp>
        <p:nvSpPr>
          <p:cNvPr id="8" name="CuadroTexto 7">
            <a:extLst>
              <a:ext uri="{FF2B5EF4-FFF2-40B4-BE49-F238E27FC236}">
                <a16:creationId xmlns:a16="http://schemas.microsoft.com/office/drawing/2014/main" id="{969A8C53-27C2-3B2E-E778-B6F988F4B7CB}"/>
              </a:ext>
            </a:extLst>
          </p:cNvPr>
          <p:cNvSpPr txBox="1"/>
          <p:nvPr/>
        </p:nvSpPr>
        <p:spPr>
          <a:xfrm>
            <a:off x="1133061" y="767973"/>
            <a:ext cx="4572000" cy="307777"/>
          </a:xfrm>
          <a:prstGeom prst="rect">
            <a:avLst/>
          </a:prstGeom>
          <a:noFill/>
        </p:spPr>
        <p:txBody>
          <a:bodyPr wrap="square">
            <a:spAutoFit/>
          </a:bodyPr>
          <a:lstStyle/>
          <a:p>
            <a:r>
              <a:rPr lang="es-ES" dirty="0"/>
              <a:t>Introducir el procesamiento de datos cualitativos.</a:t>
            </a:r>
          </a:p>
        </p:txBody>
      </p:sp>
      <p:sp>
        <p:nvSpPr>
          <p:cNvPr id="10" name="CuadroTexto 9">
            <a:extLst>
              <a:ext uri="{FF2B5EF4-FFF2-40B4-BE49-F238E27FC236}">
                <a16:creationId xmlns:a16="http://schemas.microsoft.com/office/drawing/2014/main" id="{FE14AB16-A8CA-DC5E-A71B-9EC2B349575A}"/>
              </a:ext>
            </a:extLst>
          </p:cNvPr>
          <p:cNvSpPr txBox="1"/>
          <p:nvPr/>
        </p:nvSpPr>
        <p:spPr>
          <a:xfrm>
            <a:off x="234563" y="1496007"/>
            <a:ext cx="5013298" cy="523220"/>
          </a:xfrm>
          <a:prstGeom prst="rect">
            <a:avLst/>
          </a:prstGeom>
          <a:noFill/>
        </p:spPr>
        <p:txBody>
          <a:bodyPr wrap="square">
            <a:spAutoFit/>
          </a:bodyPr>
          <a:lstStyle/>
          <a:p>
            <a:r>
              <a:rPr lang="es-ES" dirty="0"/>
              <a:t>Lean las siguientes respuestas de estudiantes sobre inteligencia artificial</a:t>
            </a:r>
          </a:p>
        </p:txBody>
      </p:sp>
      <p:graphicFrame>
        <p:nvGraphicFramePr>
          <p:cNvPr id="11" name="Tabla 10">
            <a:extLst>
              <a:ext uri="{FF2B5EF4-FFF2-40B4-BE49-F238E27FC236}">
                <a16:creationId xmlns:a16="http://schemas.microsoft.com/office/drawing/2014/main" id="{F6939177-7E34-C001-AAFD-E0D8447DDC09}"/>
              </a:ext>
            </a:extLst>
          </p:cNvPr>
          <p:cNvGraphicFramePr>
            <a:graphicFrameLocks noGrp="1"/>
          </p:cNvGraphicFramePr>
          <p:nvPr>
            <p:extLst>
              <p:ext uri="{D42A27DB-BD31-4B8C-83A1-F6EECF244321}">
                <p14:modId xmlns:p14="http://schemas.microsoft.com/office/powerpoint/2010/main" val="3408203668"/>
              </p:ext>
            </p:extLst>
          </p:nvPr>
        </p:nvGraphicFramePr>
        <p:xfrm>
          <a:off x="113306" y="2095951"/>
          <a:ext cx="4665428" cy="2947894"/>
        </p:xfrm>
        <a:graphic>
          <a:graphicData uri="http://schemas.openxmlformats.org/drawingml/2006/table">
            <a:tbl>
              <a:tblPr>
                <a:tableStyleId>{5940675A-B579-460E-94D1-54222C63F5DA}</a:tableStyleId>
              </a:tblPr>
              <a:tblGrid>
                <a:gridCol w="2332714">
                  <a:extLst>
                    <a:ext uri="{9D8B030D-6E8A-4147-A177-3AD203B41FA5}">
                      <a16:colId xmlns:a16="http://schemas.microsoft.com/office/drawing/2014/main" val="3009941189"/>
                    </a:ext>
                  </a:extLst>
                </a:gridCol>
                <a:gridCol w="2332714">
                  <a:extLst>
                    <a:ext uri="{9D8B030D-6E8A-4147-A177-3AD203B41FA5}">
                      <a16:colId xmlns:a16="http://schemas.microsoft.com/office/drawing/2014/main" val="2533456545"/>
                    </a:ext>
                  </a:extLst>
                </a:gridCol>
              </a:tblGrid>
              <a:tr h="357094">
                <a:tc>
                  <a:txBody>
                    <a:bodyPr/>
                    <a:lstStyle/>
                    <a:p>
                      <a:pPr algn="ctr">
                        <a:buNone/>
                      </a:pPr>
                      <a:r>
                        <a:rPr lang="es-ES" b="1" dirty="0"/>
                        <a:t>Frase</a:t>
                      </a:r>
                    </a:p>
                  </a:txBody>
                  <a:tcPr anchor="ctr"/>
                </a:tc>
                <a:tc>
                  <a:txBody>
                    <a:bodyPr/>
                    <a:lstStyle/>
                    <a:p>
                      <a:pPr algn="ctr">
                        <a:buNone/>
                      </a:pPr>
                      <a:r>
                        <a:rPr lang="es-ES" b="1" dirty="0"/>
                        <a:t>Categoría</a:t>
                      </a:r>
                    </a:p>
                  </a:txBody>
                  <a:tcPr anchor="ctr"/>
                </a:tc>
                <a:extLst>
                  <a:ext uri="{0D108BD9-81ED-4DB2-BD59-A6C34878D82A}">
                    <a16:rowId xmlns:a16="http://schemas.microsoft.com/office/drawing/2014/main" val="2323229446"/>
                  </a:ext>
                </a:extLst>
              </a:tr>
              <a:tr h="357094">
                <a:tc>
                  <a:txBody>
                    <a:bodyPr/>
                    <a:lstStyle/>
                    <a:p>
                      <a:pPr>
                        <a:buNone/>
                      </a:pPr>
                      <a:r>
                        <a:rPr lang="es-ES"/>
                        <a:t>La IA me ayuda a resumir textos</a:t>
                      </a:r>
                    </a:p>
                  </a:txBody>
                  <a:tcPr anchor="ctr"/>
                </a:tc>
                <a:tc>
                  <a:txBody>
                    <a:bodyPr/>
                    <a:lstStyle/>
                    <a:p>
                      <a:pPr>
                        <a:buNone/>
                      </a:pPr>
                      <a:endParaRPr lang="es-ES" dirty="0"/>
                    </a:p>
                  </a:txBody>
                  <a:tcPr anchor="ctr"/>
                </a:tc>
                <a:extLst>
                  <a:ext uri="{0D108BD9-81ED-4DB2-BD59-A6C34878D82A}">
                    <a16:rowId xmlns:a16="http://schemas.microsoft.com/office/drawing/2014/main" val="1732732268"/>
                  </a:ext>
                </a:extLst>
              </a:tr>
              <a:tr h="428185">
                <a:tc>
                  <a:txBody>
                    <a:bodyPr/>
                    <a:lstStyle/>
                    <a:p>
                      <a:pPr>
                        <a:buNone/>
                      </a:pPr>
                      <a:r>
                        <a:rPr lang="es-ES"/>
                        <a:t>Me permite estudiar más rápido</a:t>
                      </a:r>
                    </a:p>
                  </a:txBody>
                  <a:tcPr anchor="ctr"/>
                </a:tc>
                <a:tc>
                  <a:txBody>
                    <a:bodyPr/>
                    <a:lstStyle/>
                    <a:p>
                      <a:pPr>
                        <a:buNone/>
                      </a:pPr>
                      <a:endParaRPr lang="es-ES" dirty="0"/>
                    </a:p>
                  </a:txBody>
                  <a:tcPr anchor="ctr"/>
                </a:tc>
                <a:extLst>
                  <a:ext uri="{0D108BD9-81ED-4DB2-BD59-A6C34878D82A}">
                    <a16:rowId xmlns:a16="http://schemas.microsoft.com/office/drawing/2014/main" val="2187518816"/>
                  </a:ext>
                </a:extLst>
              </a:tr>
              <a:tr h="357094">
                <a:tc>
                  <a:txBody>
                    <a:bodyPr/>
                    <a:lstStyle/>
                    <a:p>
                      <a:pPr>
                        <a:buNone/>
                      </a:pPr>
                      <a:r>
                        <a:rPr lang="es-ES" dirty="0"/>
                        <a:t>Me preocupa volverme dependiente</a:t>
                      </a:r>
                    </a:p>
                  </a:txBody>
                  <a:tcPr anchor="ctr"/>
                </a:tc>
                <a:tc>
                  <a:txBody>
                    <a:bodyPr/>
                    <a:lstStyle/>
                    <a:p>
                      <a:pPr>
                        <a:buNone/>
                      </a:pPr>
                      <a:endParaRPr lang="es-ES" dirty="0"/>
                    </a:p>
                  </a:txBody>
                  <a:tcPr anchor="ctr"/>
                </a:tc>
                <a:extLst>
                  <a:ext uri="{0D108BD9-81ED-4DB2-BD59-A6C34878D82A}">
                    <a16:rowId xmlns:a16="http://schemas.microsoft.com/office/drawing/2014/main" val="1611823342"/>
                  </a:ext>
                </a:extLst>
              </a:tr>
              <a:tr h="357094">
                <a:tc>
                  <a:txBody>
                    <a:bodyPr/>
                    <a:lstStyle/>
                    <a:p>
                      <a:pPr>
                        <a:buNone/>
                      </a:pPr>
                      <a:r>
                        <a:rPr lang="es-ES" dirty="0"/>
                        <a:t>La uso para practicar preguntas</a:t>
                      </a:r>
                    </a:p>
                  </a:txBody>
                  <a:tcPr anchor="ctr"/>
                </a:tc>
                <a:tc>
                  <a:txBody>
                    <a:bodyPr/>
                    <a:lstStyle/>
                    <a:p>
                      <a:pPr>
                        <a:buNone/>
                      </a:pPr>
                      <a:endParaRPr lang="es-ES" dirty="0"/>
                    </a:p>
                  </a:txBody>
                  <a:tcPr anchor="ctr"/>
                </a:tc>
                <a:extLst>
                  <a:ext uri="{0D108BD9-81ED-4DB2-BD59-A6C34878D82A}">
                    <a16:rowId xmlns:a16="http://schemas.microsoft.com/office/drawing/2014/main" val="2118612767"/>
                  </a:ext>
                </a:extLst>
              </a:tr>
              <a:tr h="357094">
                <a:tc>
                  <a:txBody>
                    <a:bodyPr/>
                    <a:lstStyle/>
                    <a:p>
                      <a:pPr>
                        <a:buNone/>
                      </a:pPr>
                      <a:r>
                        <a:rPr lang="es-ES"/>
                        <a:t>Ya no leo los textos completos</a:t>
                      </a:r>
                    </a:p>
                  </a:txBody>
                  <a:tcPr anchor="ctr"/>
                </a:tc>
                <a:tc>
                  <a:txBody>
                    <a:bodyPr/>
                    <a:lstStyle/>
                    <a:p>
                      <a:pPr>
                        <a:buNone/>
                      </a:pPr>
                      <a:endParaRPr lang="es-ES" dirty="0"/>
                    </a:p>
                  </a:txBody>
                  <a:tcPr anchor="ctr"/>
                </a:tc>
                <a:extLst>
                  <a:ext uri="{0D108BD9-81ED-4DB2-BD59-A6C34878D82A}">
                    <a16:rowId xmlns:a16="http://schemas.microsoft.com/office/drawing/2014/main" val="783577503"/>
                  </a:ext>
                </a:extLst>
              </a:tr>
            </a:tbl>
          </a:graphicData>
        </a:graphic>
      </p:graphicFrame>
      <p:pic>
        <p:nvPicPr>
          <p:cNvPr id="12" name="Imagen 11">
            <a:extLst>
              <a:ext uri="{FF2B5EF4-FFF2-40B4-BE49-F238E27FC236}">
                <a16:creationId xmlns:a16="http://schemas.microsoft.com/office/drawing/2014/main" id="{B4EDE1E1-47CB-05B2-8B49-AB384EB09AA9}"/>
              </a:ext>
            </a:extLst>
          </p:cNvPr>
          <p:cNvPicPr>
            <a:picLocks noChangeAspect="1"/>
          </p:cNvPicPr>
          <p:nvPr/>
        </p:nvPicPr>
        <p:blipFill>
          <a:blip r:embed="rId3"/>
          <a:stretch>
            <a:fillRect/>
          </a:stretch>
        </p:blipFill>
        <p:spPr>
          <a:xfrm>
            <a:off x="5446645" y="0"/>
            <a:ext cx="3387255" cy="5080883"/>
          </a:xfrm>
          <a:prstGeom prst="rect">
            <a:avLst/>
          </a:prstGeom>
        </p:spPr>
      </p:pic>
    </p:spTree>
    <p:extLst>
      <p:ext uri="{BB962C8B-B14F-4D97-AF65-F5344CB8AC3E}">
        <p14:creationId xmlns:p14="http://schemas.microsoft.com/office/powerpoint/2010/main" val="352886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779558A5-AF0C-913D-CFD8-D26EB9EF8E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3ECD88F-8311-F5B8-5AD9-181BE341110E}"/>
              </a:ext>
            </a:extLst>
          </p:cNvPr>
          <p:cNvSpPr txBox="1"/>
          <p:nvPr/>
        </p:nvSpPr>
        <p:spPr>
          <a:xfrm>
            <a:off x="2532490" y="366923"/>
            <a:ext cx="4572000" cy="307777"/>
          </a:xfrm>
          <a:prstGeom prst="rect">
            <a:avLst/>
          </a:prstGeom>
          <a:noFill/>
        </p:spPr>
        <p:txBody>
          <a:bodyPr wrap="square">
            <a:spAutoFit/>
          </a:bodyPr>
          <a:lstStyle/>
          <a:p>
            <a:r>
              <a:rPr lang="es-ES" b="1" dirty="0">
                <a:highlight>
                  <a:srgbClr val="FFFF00"/>
                </a:highlight>
              </a:rPr>
              <a:t>Actividad 5. Diseñando una investigación mixta</a:t>
            </a:r>
          </a:p>
        </p:txBody>
      </p:sp>
      <p:sp>
        <p:nvSpPr>
          <p:cNvPr id="5" name="CuadroTexto 4">
            <a:extLst>
              <a:ext uri="{FF2B5EF4-FFF2-40B4-BE49-F238E27FC236}">
                <a16:creationId xmlns:a16="http://schemas.microsoft.com/office/drawing/2014/main" id="{C6F65700-D1CC-D55B-D803-3D98E4679C2E}"/>
              </a:ext>
            </a:extLst>
          </p:cNvPr>
          <p:cNvSpPr txBox="1"/>
          <p:nvPr/>
        </p:nvSpPr>
        <p:spPr>
          <a:xfrm>
            <a:off x="1383527" y="674700"/>
            <a:ext cx="5720963" cy="523220"/>
          </a:xfrm>
          <a:prstGeom prst="rect">
            <a:avLst/>
          </a:prstGeom>
          <a:noFill/>
        </p:spPr>
        <p:txBody>
          <a:bodyPr wrap="square">
            <a:spAutoFit/>
          </a:bodyPr>
          <a:lstStyle/>
          <a:p>
            <a:pPr>
              <a:buNone/>
            </a:pPr>
            <a:endParaRPr lang="es-ES" b="1" dirty="0"/>
          </a:p>
          <a:p>
            <a:pPr>
              <a:buNone/>
            </a:pPr>
            <a:r>
              <a:rPr lang="es-ES" dirty="0"/>
              <a:t>Uso de plataformas digitales en estudiantes universitarios</a:t>
            </a:r>
            <a:r>
              <a:rPr lang="es-ES" b="1" dirty="0"/>
              <a:t>.</a:t>
            </a:r>
            <a:endParaRPr lang="es-ES" dirty="0"/>
          </a:p>
        </p:txBody>
      </p:sp>
      <p:graphicFrame>
        <p:nvGraphicFramePr>
          <p:cNvPr id="6" name="Tabla 5">
            <a:extLst>
              <a:ext uri="{FF2B5EF4-FFF2-40B4-BE49-F238E27FC236}">
                <a16:creationId xmlns:a16="http://schemas.microsoft.com/office/drawing/2014/main" id="{669B994A-148F-6B94-4A31-19E26276FE55}"/>
              </a:ext>
            </a:extLst>
          </p:cNvPr>
          <p:cNvGraphicFramePr>
            <a:graphicFrameLocks noGrp="1"/>
          </p:cNvGraphicFramePr>
          <p:nvPr>
            <p:extLst>
              <p:ext uri="{D42A27DB-BD31-4B8C-83A1-F6EECF244321}">
                <p14:modId xmlns:p14="http://schemas.microsoft.com/office/powerpoint/2010/main" val="3383267418"/>
              </p:ext>
            </p:extLst>
          </p:nvPr>
        </p:nvGraphicFramePr>
        <p:xfrm>
          <a:off x="1201696" y="1275387"/>
          <a:ext cx="6964294" cy="2191380"/>
        </p:xfrm>
        <a:graphic>
          <a:graphicData uri="http://schemas.openxmlformats.org/drawingml/2006/table">
            <a:tbl>
              <a:tblPr>
                <a:tableStyleId>{5940675A-B579-460E-94D1-54222C63F5DA}</a:tableStyleId>
              </a:tblPr>
              <a:tblGrid>
                <a:gridCol w="3482147">
                  <a:extLst>
                    <a:ext uri="{9D8B030D-6E8A-4147-A177-3AD203B41FA5}">
                      <a16:colId xmlns:a16="http://schemas.microsoft.com/office/drawing/2014/main" val="2935214315"/>
                    </a:ext>
                  </a:extLst>
                </a:gridCol>
                <a:gridCol w="3482147">
                  <a:extLst>
                    <a:ext uri="{9D8B030D-6E8A-4147-A177-3AD203B41FA5}">
                      <a16:colId xmlns:a16="http://schemas.microsoft.com/office/drawing/2014/main" val="2087584478"/>
                    </a:ext>
                  </a:extLst>
                </a:gridCol>
              </a:tblGrid>
              <a:tr h="547845">
                <a:tc>
                  <a:txBody>
                    <a:bodyPr/>
                    <a:lstStyle/>
                    <a:p>
                      <a:pPr algn="ctr">
                        <a:buNone/>
                      </a:pPr>
                      <a:r>
                        <a:rPr lang="es-ES" b="1" dirty="0"/>
                        <a:t>Enfoque cuantitativo</a:t>
                      </a:r>
                    </a:p>
                  </a:txBody>
                  <a:tcPr anchor="ctr"/>
                </a:tc>
                <a:tc>
                  <a:txBody>
                    <a:bodyPr/>
                    <a:lstStyle/>
                    <a:p>
                      <a:pPr algn="ctr">
                        <a:buNone/>
                      </a:pPr>
                      <a:r>
                        <a:rPr lang="es-ES" b="1" dirty="0"/>
                        <a:t>Enfoque cualitativo</a:t>
                      </a:r>
                    </a:p>
                  </a:txBody>
                  <a:tcPr anchor="ctr"/>
                </a:tc>
                <a:extLst>
                  <a:ext uri="{0D108BD9-81ED-4DB2-BD59-A6C34878D82A}">
                    <a16:rowId xmlns:a16="http://schemas.microsoft.com/office/drawing/2014/main" val="36544988"/>
                  </a:ext>
                </a:extLst>
              </a:tr>
              <a:tr h="547845">
                <a:tc>
                  <a:txBody>
                    <a:bodyPr/>
                    <a:lstStyle/>
                    <a:p>
                      <a:pPr>
                        <a:buNone/>
                      </a:pPr>
                      <a:r>
                        <a:rPr lang="es-ES" dirty="0"/>
                        <a:t>¿Qué medirían?</a:t>
                      </a:r>
                    </a:p>
                  </a:txBody>
                  <a:tcPr anchor="ctr"/>
                </a:tc>
                <a:tc>
                  <a:txBody>
                    <a:bodyPr/>
                    <a:lstStyle/>
                    <a:p>
                      <a:pPr>
                        <a:buNone/>
                      </a:pPr>
                      <a:r>
                        <a:rPr lang="es-ES" dirty="0"/>
                        <a:t>¿Qué comprenderían?</a:t>
                      </a:r>
                    </a:p>
                  </a:txBody>
                  <a:tcPr anchor="ctr"/>
                </a:tc>
                <a:extLst>
                  <a:ext uri="{0D108BD9-81ED-4DB2-BD59-A6C34878D82A}">
                    <a16:rowId xmlns:a16="http://schemas.microsoft.com/office/drawing/2014/main" val="4063958716"/>
                  </a:ext>
                </a:extLst>
              </a:tr>
              <a:tr h="547845">
                <a:tc>
                  <a:txBody>
                    <a:bodyPr/>
                    <a:lstStyle/>
                    <a:p>
                      <a:pPr>
                        <a:buNone/>
                      </a:pPr>
                      <a:r>
                        <a:rPr lang="es-ES"/>
                        <a:t>¿Qué técnica utilizarían?</a:t>
                      </a:r>
                    </a:p>
                  </a:txBody>
                  <a:tcPr anchor="ctr"/>
                </a:tc>
                <a:tc>
                  <a:txBody>
                    <a:bodyPr/>
                    <a:lstStyle/>
                    <a:p>
                      <a:pPr>
                        <a:buNone/>
                      </a:pPr>
                      <a:r>
                        <a:rPr lang="es-ES" dirty="0"/>
                        <a:t>¿Qué técnica utilizarían?</a:t>
                      </a:r>
                    </a:p>
                  </a:txBody>
                  <a:tcPr anchor="ctr"/>
                </a:tc>
                <a:extLst>
                  <a:ext uri="{0D108BD9-81ED-4DB2-BD59-A6C34878D82A}">
                    <a16:rowId xmlns:a16="http://schemas.microsoft.com/office/drawing/2014/main" val="2717912088"/>
                  </a:ext>
                </a:extLst>
              </a:tr>
              <a:tr h="547845">
                <a:tc>
                  <a:txBody>
                    <a:bodyPr/>
                    <a:lstStyle/>
                    <a:p>
                      <a:pPr>
                        <a:buNone/>
                      </a:pPr>
                      <a:r>
                        <a:rPr lang="es-ES" dirty="0"/>
                        <a:t>¿Qué datos obtendrían?</a:t>
                      </a:r>
                    </a:p>
                  </a:txBody>
                  <a:tcPr anchor="ctr"/>
                </a:tc>
                <a:tc>
                  <a:txBody>
                    <a:bodyPr/>
                    <a:lstStyle/>
                    <a:p>
                      <a:pPr>
                        <a:buNone/>
                      </a:pPr>
                      <a:r>
                        <a:rPr lang="es-ES" dirty="0"/>
                        <a:t>¿Qué datos obtendrían?</a:t>
                      </a:r>
                    </a:p>
                  </a:txBody>
                  <a:tcPr anchor="ctr"/>
                </a:tc>
                <a:extLst>
                  <a:ext uri="{0D108BD9-81ED-4DB2-BD59-A6C34878D82A}">
                    <a16:rowId xmlns:a16="http://schemas.microsoft.com/office/drawing/2014/main" val="3167391718"/>
                  </a:ext>
                </a:extLst>
              </a:tr>
            </a:tbl>
          </a:graphicData>
        </a:graphic>
      </p:graphicFrame>
      <p:sp>
        <p:nvSpPr>
          <p:cNvPr id="8" name="CuadroTexto 7">
            <a:extLst>
              <a:ext uri="{FF2B5EF4-FFF2-40B4-BE49-F238E27FC236}">
                <a16:creationId xmlns:a16="http://schemas.microsoft.com/office/drawing/2014/main" id="{2D287EE2-1F3E-76AC-AC78-A84E376C0244}"/>
              </a:ext>
            </a:extLst>
          </p:cNvPr>
          <p:cNvSpPr txBox="1"/>
          <p:nvPr/>
        </p:nvSpPr>
        <p:spPr>
          <a:xfrm>
            <a:off x="1440179" y="3654211"/>
            <a:ext cx="6756622" cy="307777"/>
          </a:xfrm>
          <a:prstGeom prst="rect">
            <a:avLst/>
          </a:prstGeom>
          <a:noFill/>
        </p:spPr>
        <p:txBody>
          <a:bodyPr wrap="square">
            <a:spAutoFit/>
          </a:bodyPr>
          <a:lstStyle/>
          <a:p>
            <a:r>
              <a:rPr lang="es-ES" dirty="0"/>
              <a:t>¿Por qué sería útil combinar ambos enfoques en una misma investigación?</a:t>
            </a:r>
          </a:p>
        </p:txBody>
      </p:sp>
    </p:spTree>
    <p:extLst>
      <p:ext uri="{BB962C8B-B14F-4D97-AF65-F5344CB8AC3E}">
        <p14:creationId xmlns:p14="http://schemas.microsoft.com/office/powerpoint/2010/main" val="229429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a:extLst>
            <a:ext uri="{FF2B5EF4-FFF2-40B4-BE49-F238E27FC236}">
              <a16:creationId xmlns:a16="http://schemas.microsoft.com/office/drawing/2014/main" id="{2A5A0FDF-4AF6-0953-4179-668D6CE90A5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F981D53-B3A5-8081-400D-8C174B9724AC}"/>
              </a:ext>
            </a:extLst>
          </p:cNvPr>
          <p:cNvSpPr txBox="1"/>
          <p:nvPr/>
        </p:nvSpPr>
        <p:spPr>
          <a:xfrm>
            <a:off x="2532490" y="366923"/>
            <a:ext cx="4572000" cy="307777"/>
          </a:xfrm>
          <a:prstGeom prst="rect">
            <a:avLst/>
          </a:prstGeom>
          <a:noFill/>
        </p:spPr>
        <p:txBody>
          <a:bodyPr wrap="square">
            <a:spAutoFit/>
          </a:bodyPr>
          <a:lstStyle/>
          <a:p>
            <a:r>
              <a:rPr lang="es-ES" b="1" dirty="0">
                <a:highlight>
                  <a:srgbClr val="FFFF00"/>
                </a:highlight>
              </a:rPr>
              <a:t>Analizar la infografía</a:t>
            </a:r>
          </a:p>
        </p:txBody>
      </p:sp>
      <p:sp>
        <p:nvSpPr>
          <p:cNvPr id="4" name="CuadroTexto 3">
            <a:extLst>
              <a:ext uri="{FF2B5EF4-FFF2-40B4-BE49-F238E27FC236}">
                <a16:creationId xmlns:a16="http://schemas.microsoft.com/office/drawing/2014/main" id="{1D289743-5B23-04DB-1369-0A0F5CB2E7AD}"/>
              </a:ext>
            </a:extLst>
          </p:cNvPr>
          <p:cNvSpPr txBox="1"/>
          <p:nvPr/>
        </p:nvSpPr>
        <p:spPr>
          <a:xfrm>
            <a:off x="2286000" y="2418359"/>
            <a:ext cx="4572000" cy="307777"/>
          </a:xfrm>
          <a:prstGeom prst="rect">
            <a:avLst/>
          </a:prstGeom>
          <a:noFill/>
        </p:spPr>
        <p:txBody>
          <a:bodyPr wrap="square">
            <a:spAutoFit/>
          </a:bodyPr>
          <a:lstStyle/>
          <a:p>
            <a:endParaRPr lang="es-ES" dirty="0"/>
          </a:p>
        </p:txBody>
      </p:sp>
      <p:sp>
        <p:nvSpPr>
          <p:cNvPr id="9" name="CuadroTexto 8">
            <a:extLst>
              <a:ext uri="{FF2B5EF4-FFF2-40B4-BE49-F238E27FC236}">
                <a16:creationId xmlns:a16="http://schemas.microsoft.com/office/drawing/2014/main" id="{7573136D-1C39-2B94-A01A-275CB2A7BEB9}"/>
              </a:ext>
            </a:extLst>
          </p:cNvPr>
          <p:cNvSpPr txBox="1"/>
          <p:nvPr/>
        </p:nvSpPr>
        <p:spPr>
          <a:xfrm>
            <a:off x="2286000" y="2418359"/>
            <a:ext cx="4572000" cy="307777"/>
          </a:xfrm>
          <a:prstGeom prst="rect">
            <a:avLst/>
          </a:prstGeom>
          <a:noFill/>
        </p:spPr>
        <p:txBody>
          <a:bodyPr wrap="square">
            <a:spAutoFit/>
          </a:bodyPr>
          <a:lstStyle/>
          <a:p>
            <a:endParaRPr lang="es-ES" dirty="0"/>
          </a:p>
        </p:txBody>
      </p:sp>
      <p:pic>
        <p:nvPicPr>
          <p:cNvPr id="11" name="Imagen 10">
            <a:extLst>
              <a:ext uri="{FF2B5EF4-FFF2-40B4-BE49-F238E27FC236}">
                <a16:creationId xmlns:a16="http://schemas.microsoft.com/office/drawing/2014/main" id="{0D38EE70-E141-A3F4-7263-BD271220C7A9}"/>
              </a:ext>
            </a:extLst>
          </p:cNvPr>
          <p:cNvPicPr>
            <a:picLocks noChangeAspect="1"/>
          </p:cNvPicPr>
          <p:nvPr/>
        </p:nvPicPr>
        <p:blipFill>
          <a:blip r:embed="rId3"/>
          <a:stretch>
            <a:fillRect/>
          </a:stretch>
        </p:blipFill>
        <p:spPr>
          <a:xfrm>
            <a:off x="4572000" y="0"/>
            <a:ext cx="3429000" cy="5143500"/>
          </a:xfrm>
          <a:prstGeom prst="rect">
            <a:avLst/>
          </a:prstGeom>
        </p:spPr>
      </p:pic>
      <p:sp>
        <p:nvSpPr>
          <p:cNvPr id="13" name="CuadroTexto 12">
            <a:extLst>
              <a:ext uri="{FF2B5EF4-FFF2-40B4-BE49-F238E27FC236}">
                <a16:creationId xmlns:a16="http://schemas.microsoft.com/office/drawing/2014/main" id="{21F2628D-56FB-8507-9B2B-244405880994}"/>
              </a:ext>
            </a:extLst>
          </p:cNvPr>
          <p:cNvSpPr txBox="1"/>
          <p:nvPr/>
        </p:nvSpPr>
        <p:spPr>
          <a:xfrm>
            <a:off x="103367" y="4749153"/>
            <a:ext cx="4572000" cy="369332"/>
          </a:xfrm>
          <a:prstGeom prst="rect">
            <a:avLst/>
          </a:prstGeom>
          <a:noFill/>
        </p:spPr>
        <p:txBody>
          <a:bodyPr wrap="square">
            <a:spAutoFit/>
          </a:bodyPr>
          <a:lstStyle/>
          <a:p>
            <a:pPr algn="ctr">
              <a:spcBef>
                <a:spcPts val="500"/>
              </a:spcBef>
              <a:spcAft>
                <a:spcPts val="500"/>
              </a:spcAft>
              <a:buNone/>
            </a:pPr>
            <a:r>
              <a:rPr lang="es-ES" sz="900" dirty="0">
                <a:effectLst/>
                <a:latin typeface="Times New Roman" panose="02020603050405020304" pitchFamily="18" charset="0"/>
                <a:ea typeface="Times New Roman" panose="02020603050405020304" pitchFamily="18" charset="0"/>
              </a:rPr>
              <a:t>Fuente: Material didáctico creado para el curso de Metodología de la Investigación - Infografía creada con IA a partir de investigaciones mixtas. Lucia Morales, 2026.</a:t>
            </a:r>
          </a:p>
        </p:txBody>
      </p:sp>
    </p:spTree>
    <p:extLst>
      <p:ext uri="{BB962C8B-B14F-4D97-AF65-F5344CB8AC3E}">
        <p14:creationId xmlns:p14="http://schemas.microsoft.com/office/powerpoint/2010/main" val="366255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22C7F6B8-3480-A364-06EB-5C0A590CD17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2AA13B2-B094-DAC3-6A94-C134295E329E}"/>
              </a:ext>
            </a:extLst>
          </p:cNvPr>
          <p:cNvSpPr txBox="1"/>
          <p:nvPr/>
        </p:nvSpPr>
        <p:spPr>
          <a:xfrm>
            <a:off x="1306001" y="500932"/>
            <a:ext cx="6392849" cy="523220"/>
          </a:xfrm>
          <a:prstGeom prst="rect">
            <a:avLst/>
          </a:prstGeom>
          <a:noFill/>
        </p:spPr>
        <p:txBody>
          <a:bodyPr wrap="square" rtlCol="0">
            <a:spAutoFit/>
          </a:bodyPr>
          <a:lstStyle/>
          <a:p>
            <a:r>
              <a:rPr lang="es-ES" sz="2800" b="1" dirty="0">
                <a:solidFill>
                  <a:schemeClr val="accent6">
                    <a:lumMod val="60000"/>
                    <a:lumOff val="40000"/>
                  </a:schemeClr>
                </a:solidFill>
              </a:rPr>
              <a:t>Investigación cualitativa </a:t>
            </a:r>
          </a:p>
        </p:txBody>
      </p:sp>
      <p:sp>
        <p:nvSpPr>
          <p:cNvPr id="7" name="CuadroTexto 6">
            <a:extLst>
              <a:ext uri="{FF2B5EF4-FFF2-40B4-BE49-F238E27FC236}">
                <a16:creationId xmlns:a16="http://schemas.microsoft.com/office/drawing/2014/main" id="{17D12715-EF39-483D-B751-968148A22C75}"/>
              </a:ext>
            </a:extLst>
          </p:cNvPr>
          <p:cNvSpPr txBox="1"/>
          <p:nvPr/>
        </p:nvSpPr>
        <p:spPr>
          <a:xfrm>
            <a:off x="902473" y="1641211"/>
            <a:ext cx="7199906" cy="2308324"/>
          </a:xfrm>
          <a:prstGeom prst="rect">
            <a:avLst/>
          </a:prstGeom>
          <a:noFill/>
        </p:spPr>
        <p:txBody>
          <a:bodyPr wrap="square">
            <a:spAutoFit/>
          </a:bodyPr>
          <a:lstStyle/>
          <a:p>
            <a:pPr algn="just"/>
            <a:r>
              <a:rPr lang="es-ES" sz="2400" i="0" u="none" strike="noStrike" dirty="0">
                <a:solidFill>
                  <a:schemeClr val="tx1"/>
                </a:solidFill>
                <a:effectLst/>
                <a:latin typeface="Lato" panose="020F0502020204030203" pitchFamily="34" charset="0"/>
              </a:rPr>
              <a:t>El término cualitativo implica un énfasis en las </a:t>
            </a:r>
            <a:r>
              <a:rPr lang="es-ES" sz="2400" i="0" u="none" strike="noStrike" dirty="0">
                <a:solidFill>
                  <a:schemeClr val="tx1"/>
                </a:solidFill>
                <a:effectLst/>
                <a:highlight>
                  <a:srgbClr val="C0C0C0"/>
                </a:highlight>
                <a:latin typeface="Lato" panose="020F0502020204030203" pitchFamily="34" charset="0"/>
              </a:rPr>
              <a:t>cualidades de los entes y en los procesos y significados que no pueden examinarse o medirse experimentalmente</a:t>
            </a:r>
            <a:r>
              <a:rPr lang="es-ES" sz="2400" i="0" u="none" strike="noStrike" dirty="0">
                <a:solidFill>
                  <a:schemeClr val="tx1"/>
                </a:solidFill>
                <a:effectLst/>
                <a:latin typeface="Lato" panose="020F0502020204030203" pitchFamily="34" charset="0"/>
              </a:rPr>
              <a:t> (si es que pueden medirse en absoluto) en función de cantidad, número, intensidad  o frecuencia</a:t>
            </a:r>
            <a:r>
              <a:rPr lang="es-ES" sz="1400" b="1" i="0" u="none" strike="noStrike" dirty="0">
                <a:solidFill>
                  <a:srgbClr val="FFFFFF"/>
                </a:solidFill>
                <a:effectLst/>
                <a:latin typeface="Lato" panose="020F0502020204030203" pitchFamily="34" charset="0"/>
              </a:rPr>
              <a:t> intensidad o frecuencia.</a:t>
            </a:r>
            <a:endParaRPr lang="es-ES" dirty="0"/>
          </a:p>
        </p:txBody>
      </p:sp>
    </p:spTree>
    <p:extLst>
      <p:ext uri="{BB962C8B-B14F-4D97-AF65-F5344CB8AC3E}">
        <p14:creationId xmlns:p14="http://schemas.microsoft.com/office/powerpoint/2010/main" val="414011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A8D53B5F-D72A-BA10-F375-5A7605D3884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51D8F80-F679-6DC4-7358-2ECC14516180}"/>
              </a:ext>
            </a:extLst>
          </p:cNvPr>
          <p:cNvSpPr>
            <a:spLocks noGrp="1"/>
          </p:cNvSpPr>
          <p:nvPr>
            <p:ph type="title"/>
          </p:nvPr>
        </p:nvSpPr>
        <p:spPr/>
        <p:txBody>
          <a:bodyPr/>
          <a:lstStyle/>
          <a:p>
            <a:r>
              <a:rPr lang="es-ES" dirty="0">
                <a:solidFill>
                  <a:schemeClr val="accent6">
                    <a:lumMod val="60000"/>
                    <a:lumOff val="40000"/>
                  </a:schemeClr>
                </a:solidFill>
              </a:rPr>
              <a:t>La investigación cualitativa </a:t>
            </a:r>
          </a:p>
        </p:txBody>
      </p:sp>
      <p:sp>
        <p:nvSpPr>
          <p:cNvPr id="6" name="CuadroTexto 5">
            <a:extLst>
              <a:ext uri="{FF2B5EF4-FFF2-40B4-BE49-F238E27FC236}">
                <a16:creationId xmlns:a16="http://schemas.microsoft.com/office/drawing/2014/main" id="{55C121D4-3E7E-43D9-09DF-DC4B0D965DC7}"/>
              </a:ext>
            </a:extLst>
          </p:cNvPr>
          <p:cNvSpPr txBox="1"/>
          <p:nvPr/>
        </p:nvSpPr>
        <p:spPr>
          <a:xfrm>
            <a:off x="1297500" y="959739"/>
            <a:ext cx="6635363" cy="2610266"/>
          </a:xfrm>
          <a:prstGeom prst="rect">
            <a:avLst/>
          </a:prstGeom>
          <a:noFill/>
        </p:spPr>
        <p:txBody>
          <a:bodyPr wrap="square">
            <a:spAutoFit/>
          </a:bodyPr>
          <a:lstStyle/>
          <a:p>
            <a:pPr algn="just">
              <a:lnSpc>
                <a:spcPct val="200000"/>
              </a:lnSpc>
            </a:pPr>
            <a:r>
              <a:rPr lang="es-ES" sz="1400" i="0" u="none" strike="noStrike" dirty="0">
                <a:solidFill>
                  <a:schemeClr val="tx1"/>
                </a:solidFill>
                <a:effectLst/>
                <a:latin typeface="Lato" panose="020F0502020204030203" pitchFamily="34" charset="0"/>
              </a:rPr>
              <a:t>Los investigadores </a:t>
            </a:r>
            <a:r>
              <a:rPr lang="es-ES" sz="1400" i="0" u="none" strike="noStrike" dirty="0">
                <a:solidFill>
                  <a:schemeClr val="tx1"/>
                </a:solidFill>
                <a:effectLst/>
                <a:highlight>
                  <a:srgbClr val="C0C0C0"/>
                </a:highlight>
                <a:latin typeface="Lato" panose="020F0502020204030203" pitchFamily="34" charset="0"/>
              </a:rPr>
              <a:t>cualitativos subrayan la naturaleza socialmente construida de la realidad, la relación íntima entre el investigador y aquello que se estudia y las restricciones contextuales que dan forma a la investigación</a:t>
            </a:r>
            <a:r>
              <a:rPr lang="es-ES" sz="1400" i="0" u="none" strike="noStrike" dirty="0">
                <a:solidFill>
                  <a:schemeClr val="tx1"/>
                </a:solidFill>
                <a:effectLst/>
                <a:latin typeface="Lato" panose="020F0502020204030203" pitchFamily="34" charset="0"/>
              </a:rPr>
              <a:t>. Tales investigaciones hacen énfasis en la naturaleza esencialmente valorativa de la investigación. Formulan preguntas y construyen respuestas que permiten destacar el modo en que la experiencia social es creada y dotada de sentido. </a:t>
            </a:r>
            <a:endParaRPr lang="es-ES" dirty="0">
              <a:solidFill>
                <a:schemeClr val="tx1"/>
              </a:solidFill>
            </a:endParaRPr>
          </a:p>
        </p:txBody>
      </p:sp>
    </p:spTree>
    <p:extLst>
      <p:ext uri="{BB962C8B-B14F-4D97-AF65-F5344CB8AC3E}">
        <p14:creationId xmlns:p14="http://schemas.microsoft.com/office/powerpoint/2010/main" val="232555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01B9993A-B188-E339-1217-03F353887F91}"/>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345364F8-D15E-4A49-A1C9-CD24EEF8E6DE}"/>
              </a:ext>
            </a:extLst>
          </p:cNvPr>
          <p:cNvSpPr txBox="1">
            <a:spLocks noGrp="1"/>
          </p:cNvSpPr>
          <p:nvPr>
            <p:ph type="title"/>
          </p:nvPr>
        </p:nvSpPr>
        <p:spPr>
          <a:xfrm>
            <a:off x="1022074" y="1224699"/>
            <a:ext cx="5179944" cy="3734400"/>
          </a:xfrm>
          <a:prstGeom prst="rect">
            <a:avLst/>
          </a:prstGeom>
        </p:spPr>
        <p:txBody>
          <a:bodyPr spcFirstLastPara="1" wrap="square" lIns="91425" tIns="91425" rIns="91425" bIns="91425" anchor="t" anchorCtr="0">
            <a:normAutofit/>
          </a:bodyPr>
          <a:lstStyle/>
          <a:p>
            <a:pPr algn="just" fontAlgn="base">
              <a:lnSpc>
                <a:spcPct val="150000"/>
              </a:lnSpc>
            </a:pPr>
            <a:r>
              <a:rPr lang="es-ES" sz="1600" dirty="0">
                <a:solidFill>
                  <a:schemeClr val="tx1"/>
                </a:solidFill>
              </a:rPr>
              <a:t>En contraste, los estudios cuantitativos enfatizan la </a:t>
            </a:r>
            <a:r>
              <a:rPr lang="es-ES" sz="1600" b="1" dirty="0">
                <a:solidFill>
                  <a:schemeClr val="tx1"/>
                </a:solidFill>
              </a:rPr>
              <a:t>medición y el análisis de las relaciones causales entre variables, no entre procesos. Los defensores de la investigación </a:t>
            </a:r>
            <a:r>
              <a:rPr lang="es-ES" sz="1600" dirty="0">
                <a:solidFill>
                  <a:schemeClr val="tx1"/>
                </a:solidFill>
              </a:rPr>
              <a:t>cuantitativa sostienen que su trabajo se realiza en un ambiente libre de valoraciones. (Denzin, </a:t>
            </a:r>
            <a:r>
              <a:rPr lang="es-ES" sz="1600" dirty="0" err="1">
                <a:solidFill>
                  <a:schemeClr val="tx1"/>
                </a:solidFill>
              </a:rPr>
              <a:t>LIncoln</a:t>
            </a:r>
            <a:r>
              <a:rPr lang="es-ES" sz="1600" dirty="0">
                <a:solidFill>
                  <a:schemeClr val="tx1"/>
                </a:solidFill>
              </a:rPr>
              <a:t>, 2011, p.62)</a:t>
            </a:r>
            <a:endParaRPr sz="1600" dirty="0">
              <a:solidFill>
                <a:schemeClr val="tx1"/>
              </a:solidFill>
            </a:endParaRPr>
          </a:p>
        </p:txBody>
      </p:sp>
      <p:sp>
        <p:nvSpPr>
          <p:cNvPr id="4" name="CuadroTexto 3">
            <a:extLst>
              <a:ext uri="{FF2B5EF4-FFF2-40B4-BE49-F238E27FC236}">
                <a16:creationId xmlns:a16="http://schemas.microsoft.com/office/drawing/2014/main" id="{90845F42-4C8F-0552-7929-E30D60048275}"/>
              </a:ext>
            </a:extLst>
          </p:cNvPr>
          <p:cNvSpPr txBox="1"/>
          <p:nvPr/>
        </p:nvSpPr>
        <p:spPr>
          <a:xfrm>
            <a:off x="1757238" y="453224"/>
            <a:ext cx="5581816" cy="523220"/>
          </a:xfrm>
          <a:prstGeom prst="rect">
            <a:avLst/>
          </a:prstGeom>
          <a:noFill/>
        </p:spPr>
        <p:txBody>
          <a:bodyPr wrap="square" rtlCol="0">
            <a:spAutoFit/>
          </a:bodyPr>
          <a:lstStyle/>
          <a:p>
            <a:r>
              <a:rPr lang="es-ES" sz="2800" dirty="0">
                <a:solidFill>
                  <a:schemeClr val="accent6">
                    <a:lumMod val="75000"/>
                  </a:schemeClr>
                </a:solidFill>
              </a:rPr>
              <a:t>La investigación cuantitativa </a:t>
            </a:r>
          </a:p>
        </p:txBody>
      </p:sp>
      <p:pic>
        <p:nvPicPr>
          <p:cNvPr id="5" name="Imagen 4">
            <a:extLst>
              <a:ext uri="{FF2B5EF4-FFF2-40B4-BE49-F238E27FC236}">
                <a16:creationId xmlns:a16="http://schemas.microsoft.com/office/drawing/2014/main" id="{9E7FDF4C-D007-88C8-B4DD-17744C365405}"/>
              </a:ext>
            </a:extLst>
          </p:cNvPr>
          <p:cNvPicPr>
            <a:picLocks noChangeAspect="1"/>
          </p:cNvPicPr>
          <p:nvPr/>
        </p:nvPicPr>
        <p:blipFill>
          <a:blip r:embed="rId3"/>
          <a:stretch>
            <a:fillRect/>
          </a:stretch>
        </p:blipFill>
        <p:spPr>
          <a:xfrm>
            <a:off x="6706630" y="1542552"/>
            <a:ext cx="1936437" cy="1740342"/>
          </a:xfrm>
          <a:prstGeom prst="rect">
            <a:avLst/>
          </a:prstGeom>
        </p:spPr>
      </p:pic>
    </p:spTree>
    <p:extLst>
      <p:ext uri="{BB962C8B-B14F-4D97-AF65-F5344CB8AC3E}">
        <p14:creationId xmlns:p14="http://schemas.microsoft.com/office/powerpoint/2010/main" val="107905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FCCF5A99-3614-DE23-4542-6FAFDE9707C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597B409-999C-D6ED-02FB-D01E1670F8AC}"/>
              </a:ext>
            </a:extLst>
          </p:cNvPr>
          <p:cNvPicPr>
            <a:picLocks noChangeAspect="1"/>
          </p:cNvPicPr>
          <p:nvPr/>
        </p:nvPicPr>
        <p:blipFill>
          <a:blip r:embed="rId3"/>
          <a:srcRect l="36000" t="54106" r="23130" b="24429"/>
          <a:stretch>
            <a:fillRect/>
          </a:stretch>
        </p:blipFill>
        <p:spPr>
          <a:xfrm>
            <a:off x="263627" y="1652680"/>
            <a:ext cx="8616746" cy="2545610"/>
          </a:xfrm>
          <a:prstGeom prst="rect">
            <a:avLst/>
          </a:prstGeom>
        </p:spPr>
      </p:pic>
      <p:pic>
        <p:nvPicPr>
          <p:cNvPr id="5" name="Imagen 4">
            <a:extLst>
              <a:ext uri="{FF2B5EF4-FFF2-40B4-BE49-F238E27FC236}">
                <a16:creationId xmlns:a16="http://schemas.microsoft.com/office/drawing/2014/main" id="{630E0B37-E60D-17B5-FDBC-0746845FFC3E}"/>
              </a:ext>
            </a:extLst>
          </p:cNvPr>
          <p:cNvPicPr>
            <a:picLocks noChangeAspect="1"/>
          </p:cNvPicPr>
          <p:nvPr/>
        </p:nvPicPr>
        <p:blipFill>
          <a:blip r:embed="rId4"/>
          <a:stretch>
            <a:fillRect/>
          </a:stretch>
        </p:blipFill>
        <p:spPr>
          <a:xfrm>
            <a:off x="7235687" y="87465"/>
            <a:ext cx="1829770" cy="1408923"/>
          </a:xfrm>
          <a:prstGeom prst="rect">
            <a:avLst/>
          </a:prstGeom>
        </p:spPr>
      </p:pic>
      <p:sp>
        <p:nvSpPr>
          <p:cNvPr id="7" name="CuadroTexto 6">
            <a:extLst>
              <a:ext uri="{FF2B5EF4-FFF2-40B4-BE49-F238E27FC236}">
                <a16:creationId xmlns:a16="http://schemas.microsoft.com/office/drawing/2014/main" id="{19C52703-FF3C-B156-A801-EE360A6FAFFE}"/>
              </a:ext>
            </a:extLst>
          </p:cNvPr>
          <p:cNvSpPr txBox="1"/>
          <p:nvPr/>
        </p:nvSpPr>
        <p:spPr>
          <a:xfrm>
            <a:off x="1133390" y="731308"/>
            <a:ext cx="5609315" cy="707886"/>
          </a:xfrm>
          <a:prstGeom prst="rect">
            <a:avLst/>
          </a:prstGeom>
          <a:noFill/>
        </p:spPr>
        <p:txBody>
          <a:bodyPr wrap="square">
            <a:spAutoFit/>
          </a:bodyPr>
          <a:lstStyle/>
          <a:p>
            <a:pPr rtl="0">
              <a:buNone/>
            </a:pPr>
            <a:r>
              <a:rPr lang="es-ES" sz="2000" b="1" i="0" u="none" strike="noStrike" dirty="0">
                <a:solidFill>
                  <a:schemeClr val="tx1"/>
                </a:solidFill>
                <a:effectLst/>
                <a:latin typeface="Montserrat" panose="00000500000000000000" pitchFamily="2" charset="0"/>
              </a:rPr>
              <a:t>Métodos mixtos.</a:t>
            </a:r>
            <a:endParaRPr lang="es-ES" sz="2000" b="1" dirty="0">
              <a:solidFill>
                <a:schemeClr val="tx1"/>
              </a:solidFill>
              <a:effectLst/>
            </a:endParaRPr>
          </a:p>
          <a:p>
            <a:pPr rtl="0">
              <a:buNone/>
            </a:pPr>
            <a:r>
              <a:rPr lang="es-ES" sz="2000" b="1" i="0" u="none" strike="noStrike" dirty="0">
                <a:solidFill>
                  <a:schemeClr val="tx1"/>
                </a:solidFill>
                <a:effectLst/>
                <a:latin typeface="Montserrat" panose="00000500000000000000" pitchFamily="2" charset="0"/>
              </a:rPr>
              <a:t>Complementariedad y convergencia</a:t>
            </a:r>
            <a:endParaRPr lang="es-ES" sz="2000" b="1" dirty="0">
              <a:solidFill>
                <a:schemeClr val="tx1"/>
              </a:solidFill>
              <a:effectLst/>
            </a:endParaRPr>
          </a:p>
        </p:txBody>
      </p:sp>
    </p:spTree>
    <p:extLst>
      <p:ext uri="{BB962C8B-B14F-4D97-AF65-F5344CB8AC3E}">
        <p14:creationId xmlns:p14="http://schemas.microsoft.com/office/powerpoint/2010/main" val="191039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496C3D71-ED6D-3A94-18F2-4AECD58DE668}"/>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1341A5F4-406D-9A6A-3C11-CA245A915A65}"/>
              </a:ext>
            </a:extLst>
          </p:cNvPr>
          <p:cNvSpPr txBox="1">
            <a:spLocks noGrp="1"/>
          </p:cNvSpPr>
          <p:nvPr>
            <p:ph type="title"/>
          </p:nvPr>
        </p:nvSpPr>
        <p:spPr>
          <a:xfrm>
            <a:off x="1212904" y="1256504"/>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pic>
        <p:nvPicPr>
          <p:cNvPr id="2" name="Imagen 1">
            <a:extLst>
              <a:ext uri="{FF2B5EF4-FFF2-40B4-BE49-F238E27FC236}">
                <a16:creationId xmlns:a16="http://schemas.microsoft.com/office/drawing/2014/main" id="{06DA5A3E-6F6E-6802-7442-76739401A569}"/>
              </a:ext>
            </a:extLst>
          </p:cNvPr>
          <p:cNvPicPr>
            <a:picLocks noChangeAspect="1"/>
          </p:cNvPicPr>
          <p:nvPr/>
        </p:nvPicPr>
        <p:blipFill>
          <a:blip r:embed="rId3"/>
          <a:stretch>
            <a:fillRect/>
          </a:stretch>
        </p:blipFill>
        <p:spPr>
          <a:xfrm>
            <a:off x="2322276" y="0"/>
            <a:ext cx="6352597" cy="4235065"/>
          </a:xfrm>
          <a:prstGeom prst="rect">
            <a:avLst/>
          </a:prstGeom>
        </p:spPr>
      </p:pic>
      <p:sp>
        <p:nvSpPr>
          <p:cNvPr id="4" name="CuadroTexto 3">
            <a:extLst>
              <a:ext uri="{FF2B5EF4-FFF2-40B4-BE49-F238E27FC236}">
                <a16:creationId xmlns:a16="http://schemas.microsoft.com/office/drawing/2014/main" id="{71944023-78A1-9470-AC33-F298D41F2496}"/>
              </a:ext>
            </a:extLst>
          </p:cNvPr>
          <p:cNvSpPr txBox="1"/>
          <p:nvPr/>
        </p:nvSpPr>
        <p:spPr>
          <a:xfrm>
            <a:off x="1319918" y="4189393"/>
            <a:ext cx="7291346" cy="954107"/>
          </a:xfrm>
          <a:prstGeom prst="rect">
            <a:avLst/>
          </a:prstGeom>
          <a:noFill/>
        </p:spPr>
        <p:txBody>
          <a:bodyPr wrap="square" rtlCol="0">
            <a:spAutoFit/>
          </a:bodyPr>
          <a:lstStyle/>
          <a:p>
            <a:pPr algn="ctr"/>
            <a:r>
              <a:rPr lang="es-ES" b="1" dirty="0"/>
              <a:t>Mientras el enfoque cuantitativo permite medir, comparar y generalizar resultados, el enfoque cualitativo posibilita comprender significados, experiencias y contextos.</a:t>
            </a:r>
          </a:p>
          <a:p>
            <a:br>
              <a:rPr lang="es-ES" dirty="0"/>
            </a:br>
            <a:endParaRPr lang="es-ES" dirty="0"/>
          </a:p>
        </p:txBody>
      </p:sp>
      <p:sp>
        <p:nvSpPr>
          <p:cNvPr id="6" name="CuadroTexto 5">
            <a:extLst>
              <a:ext uri="{FF2B5EF4-FFF2-40B4-BE49-F238E27FC236}">
                <a16:creationId xmlns:a16="http://schemas.microsoft.com/office/drawing/2014/main" id="{AFAB6BB7-4526-15F3-758F-6F9C9FE1716C}"/>
              </a:ext>
            </a:extLst>
          </p:cNvPr>
          <p:cNvSpPr txBox="1"/>
          <p:nvPr/>
        </p:nvSpPr>
        <p:spPr>
          <a:xfrm>
            <a:off x="51766" y="2373511"/>
            <a:ext cx="2322276" cy="1815882"/>
          </a:xfrm>
          <a:prstGeom prst="rect">
            <a:avLst/>
          </a:prstGeom>
          <a:noFill/>
        </p:spPr>
        <p:txBody>
          <a:bodyPr wrap="square">
            <a:spAutoFit/>
          </a:bodyPr>
          <a:lstStyle/>
          <a:p>
            <a:r>
              <a:rPr lang="es-ES" sz="1400" b="1" i="0" u="none" strike="noStrike" dirty="0">
                <a:solidFill>
                  <a:schemeClr val="accent6"/>
                </a:solidFill>
                <a:effectLst/>
                <a:latin typeface="Arial" panose="020B0604020202020204" pitchFamily="34" charset="0"/>
              </a:rPr>
              <a:t>"Los métodos mixtos no reemplazan a los enfoques cuantitativo y cualitativo: los articulan para producir un conocimiento más robusto y contextualizado."</a:t>
            </a:r>
            <a:endParaRPr lang="es-ES" dirty="0">
              <a:solidFill>
                <a:schemeClr val="accent6"/>
              </a:solidFill>
            </a:endParaRPr>
          </a:p>
        </p:txBody>
      </p:sp>
    </p:spTree>
    <p:extLst>
      <p:ext uri="{BB962C8B-B14F-4D97-AF65-F5344CB8AC3E}">
        <p14:creationId xmlns:p14="http://schemas.microsoft.com/office/powerpoint/2010/main" val="38281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B3C4A018-9F29-2340-A4AF-30851C65A3F7}"/>
            </a:ext>
          </a:extLst>
        </p:cNvPr>
        <p:cNvGrpSpPr/>
        <p:nvPr/>
      </p:nvGrpSpPr>
      <p:grpSpPr>
        <a:xfrm>
          <a:off x="0" y="0"/>
          <a:ext cx="0" cy="0"/>
          <a:chOff x="0" y="0"/>
          <a:chExt cx="0" cy="0"/>
        </a:xfrm>
      </p:grpSpPr>
      <p:sp>
        <p:nvSpPr>
          <p:cNvPr id="165" name="Google Shape;165;p17">
            <a:extLst>
              <a:ext uri="{FF2B5EF4-FFF2-40B4-BE49-F238E27FC236}">
                <a16:creationId xmlns:a16="http://schemas.microsoft.com/office/drawing/2014/main" id="{757C598E-2442-D2B9-C661-B3CC33C1C370}"/>
              </a:ext>
            </a:extLst>
          </p:cNvPr>
          <p:cNvSpPr txBox="1">
            <a:spLocks noGrp="1"/>
          </p:cNvSpPr>
          <p:nvPr>
            <p:ph type="title"/>
          </p:nvPr>
        </p:nvSpPr>
        <p:spPr>
          <a:xfrm>
            <a:off x="1212904" y="1256504"/>
            <a:ext cx="7525579" cy="3734400"/>
          </a:xfrm>
          <a:prstGeom prst="rect">
            <a:avLst/>
          </a:prstGeom>
        </p:spPr>
        <p:txBody>
          <a:bodyPr spcFirstLastPara="1" wrap="square" lIns="91425" tIns="91425" rIns="91425" bIns="91425" anchor="t" anchorCtr="0">
            <a:normAutofit/>
          </a:bodyPr>
          <a:lstStyle/>
          <a:p>
            <a:pPr marL="342900" indent="-342900" fontAlgn="base">
              <a:buFont typeface="Arial" panose="020B0604020202020204" pitchFamily="34" charset="0"/>
              <a:buChar char="•"/>
            </a:pPr>
            <a:br>
              <a:rPr lang="es-ES" dirty="0">
                <a:solidFill>
                  <a:schemeClr val="tx1"/>
                </a:solidFill>
              </a:rPr>
            </a:br>
            <a:endParaRPr dirty="0">
              <a:solidFill>
                <a:schemeClr val="tx1"/>
              </a:solidFill>
            </a:endParaRPr>
          </a:p>
        </p:txBody>
      </p:sp>
      <p:pic>
        <p:nvPicPr>
          <p:cNvPr id="3" name="Imagen 2">
            <a:extLst>
              <a:ext uri="{FF2B5EF4-FFF2-40B4-BE49-F238E27FC236}">
                <a16:creationId xmlns:a16="http://schemas.microsoft.com/office/drawing/2014/main" id="{C4053A14-FC72-0C63-7F73-5438390A0F08}"/>
              </a:ext>
            </a:extLst>
          </p:cNvPr>
          <p:cNvPicPr>
            <a:picLocks noChangeAspect="1"/>
          </p:cNvPicPr>
          <p:nvPr/>
        </p:nvPicPr>
        <p:blipFill>
          <a:blip r:embed="rId3"/>
          <a:stretch>
            <a:fillRect/>
          </a:stretch>
        </p:blipFill>
        <p:spPr>
          <a:xfrm>
            <a:off x="5552839" y="579451"/>
            <a:ext cx="2077585" cy="3858372"/>
          </a:xfrm>
          <a:prstGeom prst="rect">
            <a:avLst/>
          </a:prstGeom>
        </p:spPr>
      </p:pic>
      <p:sp>
        <p:nvSpPr>
          <p:cNvPr id="7" name="CuadroTexto 6">
            <a:extLst>
              <a:ext uri="{FF2B5EF4-FFF2-40B4-BE49-F238E27FC236}">
                <a16:creationId xmlns:a16="http://schemas.microsoft.com/office/drawing/2014/main" id="{9FF15465-A97B-1BCF-36FA-0113D87C3C89}"/>
              </a:ext>
            </a:extLst>
          </p:cNvPr>
          <p:cNvSpPr txBox="1"/>
          <p:nvPr/>
        </p:nvSpPr>
        <p:spPr>
          <a:xfrm>
            <a:off x="846814" y="2263973"/>
            <a:ext cx="4572000" cy="523220"/>
          </a:xfrm>
          <a:prstGeom prst="rect">
            <a:avLst/>
          </a:prstGeom>
          <a:noFill/>
        </p:spPr>
        <p:txBody>
          <a:bodyPr wrap="square">
            <a:spAutoFit/>
          </a:bodyPr>
          <a:lstStyle/>
          <a:p>
            <a:r>
              <a:rPr lang="es-ES" dirty="0"/>
              <a:t>Video: https://www.instagram.com/reels/DP4noYWAvqK/</a:t>
            </a:r>
          </a:p>
        </p:txBody>
      </p:sp>
    </p:spTree>
    <p:extLst>
      <p:ext uri="{BB962C8B-B14F-4D97-AF65-F5344CB8AC3E}">
        <p14:creationId xmlns:p14="http://schemas.microsoft.com/office/powerpoint/2010/main" val="156063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910F91A0-60BD-2D39-9A5E-3E5FC90DB5D1}"/>
            </a:ext>
          </a:extLst>
        </p:cNvPr>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9968C9BB-E451-CF54-0417-53A93759CFB5}"/>
              </a:ext>
            </a:extLst>
          </p:cNvPr>
          <p:cNvGraphicFramePr>
            <a:graphicFrameLocks noGrp="1"/>
          </p:cNvGraphicFramePr>
          <p:nvPr>
            <p:extLst>
              <p:ext uri="{D42A27DB-BD31-4B8C-83A1-F6EECF244321}">
                <p14:modId xmlns:p14="http://schemas.microsoft.com/office/powerpoint/2010/main" val="741185434"/>
              </p:ext>
            </p:extLst>
          </p:nvPr>
        </p:nvGraphicFramePr>
        <p:xfrm>
          <a:off x="1157729" y="985549"/>
          <a:ext cx="7453534" cy="3964064"/>
        </p:xfrm>
        <a:graphic>
          <a:graphicData uri="http://schemas.openxmlformats.org/drawingml/2006/table">
            <a:tbl>
              <a:tblPr/>
              <a:tblGrid>
                <a:gridCol w="1871381">
                  <a:extLst>
                    <a:ext uri="{9D8B030D-6E8A-4147-A177-3AD203B41FA5}">
                      <a16:colId xmlns:a16="http://schemas.microsoft.com/office/drawing/2014/main" val="2797982676"/>
                    </a:ext>
                  </a:extLst>
                </a:gridCol>
                <a:gridCol w="2495174">
                  <a:extLst>
                    <a:ext uri="{9D8B030D-6E8A-4147-A177-3AD203B41FA5}">
                      <a16:colId xmlns:a16="http://schemas.microsoft.com/office/drawing/2014/main" val="2748541319"/>
                    </a:ext>
                  </a:extLst>
                </a:gridCol>
                <a:gridCol w="3086979">
                  <a:extLst>
                    <a:ext uri="{9D8B030D-6E8A-4147-A177-3AD203B41FA5}">
                      <a16:colId xmlns:a16="http://schemas.microsoft.com/office/drawing/2014/main" val="2496074047"/>
                    </a:ext>
                  </a:extLst>
                </a:gridCol>
              </a:tblGrid>
              <a:tr h="327226">
                <a:tc>
                  <a:txBody>
                    <a:bodyPr/>
                    <a:lstStyle/>
                    <a:p>
                      <a:pPr algn="ctr" rtl="0" fontAlgn="t">
                        <a:buNone/>
                      </a:pPr>
                      <a:r>
                        <a:rPr lang="es-ES" sz="1600" b="1" i="0" u="none" strike="noStrike" dirty="0">
                          <a:solidFill>
                            <a:srgbClr val="000000"/>
                          </a:solidFill>
                          <a:effectLst/>
                          <a:latin typeface="Times New Roman" panose="02020603050405020304" pitchFamily="18" charset="0"/>
                        </a:rPr>
                        <a:t>Tipo de dato cualitativo</a:t>
                      </a:r>
                      <a:endParaRPr lang="es-ES" sz="1600" dirty="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buNone/>
                      </a:pPr>
                      <a:r>
                        <a:rPr lang="es-ES" sz="1600" b="1" i="0" u="none" strike="noStrike">
                          <a:solidFill>
                            <a:srgbClr val="000000"/>
                          </a:solidFill>
                          <a:effectLst/>
                          <a:latin typeface="Times New Roman" panose="02020603050405020304" pitchFamily="18" charset="0"/>
                        </a:rPr>
                        <a:t>Ejemplo concreto</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buNone/>
                      </a:pPr>
                      <a:r>
                        <a:rPr lang="es-ES" sz="1600" b="1" i="0" u="none" strike="noStrike">
                          <a:solidFill>
                            <a:srgbClr val="000000"/>
                          </a:solidFill>
                          <a:effectLst/>
                          <a:latin typeface="Times New Roman" panose="02020603050405020304" pitchFamily="18" charset="0"/>
                        </a:rPr>
                        <a:t>¿Qué se puede analizar?</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84483609"/>
                  </a:ext>
                </a:extLst>
              </a:tr>
              <a:tr h="327226">
                <a:tc>
                  <a:txBody>
                    <a:bodyPr/>
                    <a:lstStyle/>
                    <a:p>
                      <a:pPr rtl="0" fontAlgn="t">
                        <a:buNone/>
                      </a:pPr>
                      <a:r>
                        <a:rPr lang="es-ES" sz="1600" b="1" i="0" u="none" strike="noStrike">
                          <a:solidFill>
                            <a:srgbClr val="000000"/>
                          </a:solidFill>
                          <a:effectLst/>
                          <a:latin typeface="Times New Roman" panose="02020603050405020304" pitchFamily="18" charset="0"/>
                        </a:rPr>
                        <a:t>Entrevistas en profundidad</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600" b="0" i="0" u="none" strike="noStrike">
                          <a:solidFill>
                            <a:srgbClr val="000000"/>
                          </a:solidFill>
                          <a:effectLst/>
                          <a:latin typeface="Times New Roman" panose="02020603050405020304" pitchFamily="18" charset="0"/>
                        </a:rPr>
                        <a:t>Entrevistas a dueños de perros sueltos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600" b="0" i="0" u="none" strike="noStrike">
                          <a:solidFill>
                            <a:srgbClr val="000000"/>
                          </a:solidFill>
                          <a:effectLst/>
                          <a:latin typeface="Times New Roman" panose="02020603050405020304" pitchFamily="18" charset="0"/>
                        </a:rPr>
                        <a:t>Experiencias, percepciones, justificaciones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3936617"/>
                  </a:ext>
                </a:extLst>
              </a:tr>
              <a:tr h="486924">
                <a:tc>
                  <a:txBody>
                    <a:bodyPr/>
                    <a:lstStyle/>
                    <a:p>
                      <a:pPr rtl="0" fontAlgn="t">
                        <a:buNone/>
                      </a:pPr>
                      <a:r>
                        <a:rPr lang="es-ES" sz="1600" b="1" i="0" u="none" strike="noStrike">
                          <a:solidFill>
                            <a:srgbClr val="000000"/>
                          </a:solidFill>
                          <a:effectLst/>
                          <a:latin typeface="Times New Roman" panose="02020603050405020304" pitchFamily="18" charset="0"/>
                        </a:rPr>
                        <a:t>Grupos focales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600" b="0" i="0" u="none" strike="noStrike">
                          <a:solidFill>
                            <a:srgbClr val="000000"/>
                          </a:solidFill>
                          <a:effectLst/>
                          <a:latin typeface="Times New Roman" panose="02020603050405020304" pitchFamily="18" charset="0"/>
                        </a:rPr>
                        <a:t>Debate entre vecinos sobre tenencia responsable</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es-ES" sz="1600">
                          <a:effectLst/>
                        </a:rPr>
                        <a:t> </a:t>
                      </a: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3022161779"/>
                  </a:ext>
                </a:extLst>
              </a:tr>
              <a:tr h="486924">
                <a:tc>
                  <a:txBody>
                    <a:bodyPr/>
                    <a:lstStyle/>
                    <a:p>
                      <a:pPr rtl="0" fontAlgn="t">
                        <a:buNone/>
                      </a:pPr>
                      <a:r>
                        <a:rPr lang="es-ES" sz="1600" b="1" i="0" u="none" strike="noStrike">
                          <a:solidFill>
                            <a:srgbClr val="000000"/>
                          </a:solidFill>
                          <a:effectLst/>
                          <a:latin typeface="Times New Roman" panose="02020603050405020304" pitchFamily="18" charset="0"/>
                        </a:rPr>
                        <a:t>Observaciones de campo</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600" b="0" i="0" u="none" strike="noStrike">
                          <a:solidFill>
                            <a:srgbClr val="000000"/>
                          </a:solidFill>
                          <a:effectLst/>
                          <a:latin typeface="Times New Roman" panose="02020603050405020304" pitchFamily="18" charset="0"/>
                        </a:rPr>
                        <a:t>Registro de plazas donde circulan perros sueltos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600" b="0" i="0" u="none" strike="noStrike">
                          <a:solidFill>
                            <a:srgbClr val="000000"/>
                          </a:solidFill>
                          <a:effectLst/>
                          <a:latin typeface="Times New Roman" panose="02020603050405020304" pitchFamily="18" charset="0"/>
                        </a:rPr>
                        <a:t>Prácticas sociales, interacciones, rutinas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7473699"/>
                  </a:ext>
                </a:extLst>
              </a:tr>
              <a:tr h="486924">
                <a:tc>
                  <a:txBody>
                    <a:bodyPr/>
                    <a:lstStyle/>
                    <a:p>
                      <a:pPr rtl="0" fontAlgn="t">
                        <a:buNone/>
                      </a:pPr>
                      <a:r>
                        <a:rPr lang="es-ES" sz="1600" b="1" i="0" u="none" strike="noStrike">
                          <a:solidFill>
                            <a:srgbClr val="000000"/>
                          </a:solidFill>
                          <a:effectLst/>
                          <a:latin typeface="Times New Roman" panose="02020603050405020304" pitchFamily="18" charset="0"/>
                        </a:rPr>
                        <a:t>Diarios de campo del investigador</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600" b="0" i="0" u="none" strike="noStrike">
                          <a:solidFill>
                            <a:srgbClr val="000000"/>
                          </a:solidFill>
                          <a:effectLst/>
                          <a:latin typeface="Times New Roman" panose="02020603050405020304" pitchFamily="18" charset="0"/>
                        </a:rPr>
                        <a:t>Notas del trabajo de campo</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600" b="0" i="0" u="none" strike="noStrike">
                          <a:solidFill>
                            <a:srgbClr val="000000"/>
                          </a:solidFill>
                          <a:effectLst/>
                          <a:latin typeface="Times New Roman" panose="02020603050405020304" pitchFamily="18" charset="0"/>
                        </a:rPr>
                        <a:t>Reflexividad, contexto, eventos relevantes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4379039"/>
                  </a:ext>
                </a:extLst>
              </a:tr>
              <a:tr h="486924">
                <a:tc>
                  <a:txBody>
                    <a:bodyPr/>
                    <a:lstStyle/>
                    <a:p>
                      <a:pPr rtl="0" fontAlgn="t">
                        <a:buNone/>
                      </a:pPr>
                      <a:r>
                        <a:rPr lang="es-ES" sz="1600" b="1" i="0" u="none" strike="noStrike">
                          <a:solidFill>
                            <a:srgbClr val="000000"/>
                          </a:solidFill>
                          <a:effectLst/>
                          <a:latin typeface="Times New Roman" panose="02020603050405020304" pitchFamily="18" charset="0"/>
                        </a:rPr>
                        <a:t>Documentos institucionales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es-ES" sz="1600">
                          <a:effectLst/>
                        </a:rPr>
                        <a:t> </a:t>
                      </a: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rtl="0" fontAlgn="t">
                        <a:buNone/>
                      </a:pPr>
                      <a:r>
                        <a:rPr lang="es-ES" sz="1600" b="0" i="0" u="none" strike="noStrike">
                          <a:solidFill>
                            <a:srgbClr val="000000"/>
                          </a:solidFill>
                          <a:effectLst/>
                          <a:latin typeface="Times New Roman" panose="02020603050405020304" pitchFamily="18" charset="0"/>
                        </a:rPr>
                        <a:t>Normas, definiciones oficiales, marcos regulatorios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1431858"/>
                  </a:ext>
                </a:extLst>
              </a:tr>
              <a:tr h="327226">
                <a:tc>
                  <a:txBody>
                    <a:bodyPr/>
                    <a:lstStyle/>
                    <a:p>
                      <a:pPr rtl="0" fontAlgn="t">
                        <a:buNone/>
                      </a:pPr>
                      <a:r>
                        <a:rPr lang="es-ES" sz="1600" b="1" i="0" u="none" strike="noStrike">
                          <a:solidFill>
                            <a:srgbClr val="000000"/>
                          </a:solidFill>
                          <a:effectLst/>
                          <a:latin typeface="Times New Roman" panose="02020603050405020304" pitchFamily="18" charset="0"/>
                        </a:rPr>
                        <a:t>Noticias de prensa</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600" b="0" i="0" u="none" strike="noStrike">
                          <a:solidFill>
                            <a:srgbClr val="000000"/>
                          </a:solidFill>
                          <a:effectLst/>
                          <a:latin typeface="Times New Roman" panose="02020603050405020304" pitchFamily="18" charset="0"/>
                        </a:rPr>
                        <a:t>Artículos sobre ataques de perros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600" b="0" i="0" u="none" strike="noStrike">
                          <a:solidFill>
                            <a:srgbClr val="000000"/>
                          </a:solidFill>
                          <a:effectLst/>
                          <a:latin typeface="Times New Roman" panose="02020603050405020304" pitchFamily="18" charset="0"/>
                        </a:rPr>
                        <a:t>Encuadres mediáticos, prioridades temáticas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4532925"/>
                  </a:ext>
                </a:extLst>
              </a:tr>
              <a:tr h="486924">
                <a:tc>
                  <a:txBody>
                    <a:bodyPr/>
                    <a:lstStyle/>
                    <a:p>
                      <a:pPr rtl="0" fontAlgn="t">
                        <a:buNone/>
                      </a:pPr>
                      <a:r>
                        <a:rPr lang="es-ES" sz="1600" b="1" i="0" u="none" strike="noStrike">
                          <a:solidFill>
                            <a:srgbClr val="000000"/>
                          </a:solidFill>
                          <a:effectLst/>
                          <a:latin typeface="Times New Roman" panose="02020603050405020304" pitchFamily="18" charset="0"/>
                        </a:rPr>
                        <a:t>Titulares de prensa</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600" b="0" i="0" u="none" strike="noStrike">
                          <a:solidFill>
                            <a:srgbClr val="000000"/>
                          </a:solidFill>
                          <a:effectLst/>
                          <a:latin typeface="Times New Roman" panose="02020603050405020304" pitchFamily="18" charset="0"/>
                        </a:rPr>
                        <a:t>"Aumentan los ataques de perros sueltos"</a:t>
                      </a:r>
                      <a:endParaRPr lang="es-ES" sz="16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buNone/>
                      </a:pPr>
                      <a:r>
                        <a:rPr lang="es-ES" sz="1600" dirty="0">
                          <a:effectLst/>
                        </a:rPr>
                        <a:t> </a:t>
                      </a: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2457803148"/>
                  </a:ext>
                </a:extLst>
              </a:tr>
            </a:tbl>
          </a:graphicData>
        </a:graphic>
      </p:graphicFrame>
      <p:sp>
        <p:nvSpPr>
          <p:cNvPr id="9" name="CuadroTexto 8">
            <a:extLst>
              <a:ext uri="{FF2B5EF4-FFF2-40B4-BE49-F238E27FC236}">
                <a16:creationId xmlns:a16="http://schemas.microsoft.com/office/drawing/2014/main" id="{38590F11-4136-F7EC-6AE7-89542DAF3C2B}"/>
              </a:ext>
            </a:extLst>
          </p:cNvPr>
          <p:cNvSpPr txBox="1"/>
          <p:nvPr/>
        </p:nvSpPr>
        <p:spPr>
          <a:xfrm>
            <a:off x="2015655" y="193887"/>
            <a:ext cx="5744818" cy="523220"/>
          </a:xfrm>
          <a:prstGeom prst="rect">
            <a:avLst/>
          </a:prstGeom>
          <a:noFill/>
        </p:spPr>
        <p:txBody>
          <a:bodyPr wrap="square">
            <a:spAutoFit/>
          </a:bodyPr>
          <a:lstStyle/>
          <a:p>
            <a:pPr algn="ctr"/>
            <a:r>
              <a:rPr lang="es-ES" sz="1400" b="1" i="0" u="none" strike="noStrike" dirty="0">
                <a:solidFill>
                  <a:schemeClr val="tx1"/>
                </a:solidFill>
                <a:effectLst/>
                <a:highlight>
                  <a:srgbClr val="FFFF00"/>
                </a:highlight>
                <a:latin typeface="Montserrat" panose="00000500000000000000" pitchFamily="2" charset="0"/>
              </a:rPr>
              <a:t>Actividad 1:</a:t>
            </a:r>
            <a:r>
              <a:rPr lang="es-ES" sz="1400" b="1" i="0" u="none" strike="noStrike" dirty="0">
                <a:solidFill>
                  <a:schemeClr val="tx1"/>
                </a:solidFill>
                <a:effectLst/>
                <a:latin typeface="Montserrat" panose="00000500000000000000" pitchFamily="2" charset="0"/>
              </a:rPr>
              <a:t> En las siguientes diapositivas, completar celdas en blanco.</a:t>
            </a:r>
            <a:endParaRPr lang="es-ES" b="1" dirty="0">
              <a:solidFill>
                <a:schemeClr val="tx1"/>
              </a:solidFill>
            </a:endParaRPr>
          </a:p>
        </p:txBody>
      </p:sp>
    </p:spTree>
    <p:extLst>
      <p:ext uri="{BB962C8B-B14F-4D97-AF65-F5344CB8AC3E}">
        <p14:creationId xmlns:p14="http://schemas.microsoft.com/office/powerpoint/2010/main" val="373206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EBA8F9FA-DB23-7CB7-D197-5660D0FE0E27}"/>
            </a:ext>
          </a:extLst>
        </p:cNvPr>
        <p:cNvGrpSpPr/>
        <p:nvPr/>
      </p:nvGrpSpPr>
      <p:grpSpPr>
        <a:xfrm>
          <a:off x="0" y="0"/>
          <a:ext cx="0" cy="0"/>
          <a:chOff x="0" y="0"/>
          <a:chExt cx="0" cy="0"/>
        </a:xfrm>
      </p:grpSpPr>
      <p:sp>
        <p:nvSpPr>
          <p:cNvPr id="9" name="CuadroTexto 8">
            <a:extLst>
              <a:ext uri="{FF2B5EF4-FFF2-40B4-BE49-F238E27FC236}">
                <a16:creationId xmlns:a16="http://schemas.microsoft.com/office/drawing/2014/main" id="{EF82DE2C-8E20-CC36-3667-D897F3E80D87}"/>
              </a:ext>
            </a:extLst>
          </p:cNvPr>
          <p:cNvSpPr txBox="1"/>
          <p:nvPr/>
        </p:nvSpPr>
        <p:spPr>
          <a:xfrm>
            <a:off x="2015655" y="193887"/>
            <a:ext cx="5744818" cy="307777"/>
          </a:xfrm>
          <a:prstGeom prst="rect">
            <a:avLst/>
          </a:prstGeom>
          <a:noFill/>
        </p:spPr>
        <p:txBody>
          <a:bodyPr wrap="square">
            <a:spAutoFit/>
          </a:bodyPr>
          <a:lstStyle/>
          <a:p>
            <a:pPr algn="ctr"/>
            <a:r>
              <a:rPr lang="es-ES" sz="1400" b="1" i="0" u="none" strike="noStrike" dirty="0">
                <a:solidFill>
                  <a:schemeClr val="tx1"/>
                </a:solidFill>
                <a:effectLst/>
                <a:latin typeface="Montserrat" panose="00000500000000000000" pitchFamily="2" charset="0"/>
              </a:rPr>
              <a:t>En las siguientes diapositivas, completar celdas en blanco.</a:t>
            </a:r>
            <a:endParaRPr lang="es-ES" b="1" dirty="0">
              <a:solidFill>
                <a:schemeClr val="tx1"/>
              </a:solidFill>
            </a:endParaRPr>
          </a:p>
        </p:txBody>
      </p:sp>
      <p:graphicFrame>
        <p:nvGraphicFramePr>
          <p:cNvPr id="2" name="Tabla 1">
            <a:extLst>
              <a:ext uri="{FF2B5EF4-FFF2-40B4-BE49-F238E27FC236}">
                <a16:creationId xmlns:a16="http://schemas.microsoft.com/office/drawing/2014/main" id="{B84DEB48-7441-E587-50E1-5450117D8E41}"/>
              </a:ext>
            </a:extLst>
          </p:cNvPr>
          <p:cNvGraphicFramePr>
            <a:graphicFrameLocks noGrp="1"/>
          </p:cNvGraphicFramePr>
          <p:nvPr>
            <p:extLst>
              <p:ext uri="{D42A27DB-BD31-4B8C-83A1-F6EECF244321}">
                <p14:modId xmlns:p14="http://schemas.microsoft.com/office/powerpoint/2010/main" val="2096562463"/>
              </p:ext>
            </p:extLst>
          </p:nvPr>
        </p:nvGraphicFramePr>
        <p:xfrm>
          <a:off x="1380366" y="863601"/>
          <a:ext cx="6952601" cy="3630942"/>
        </p:xfrm>
        <a:graphic>
          <a:graphicData uri="http://schemas.openxmlformats.org/drawingml/2006/table">
            <a:tbl>
              <a:tblPr/>
              <a:tblGrid>
                <a:gridCol w="1745610">
                  <a:extLst>
                    <a:ext uri="{9D8B030D-6E8A-4147-A177-3AD203B41FA5}">
                      <a16:colId xmlns:a16="http://schemas.microsoft.com/office/drawing/2014/main" val="3538795487"/>
                    </a:ext>
                  </a:extLst>
                </a:gridCol>
                <a:gridCol w="2327480">
                  <a:extLst>
                    <a:ext uri="{9D8B030D-6E8A-4147-A177-3AD203B41FA5}">
                      <a16:colId xmlns:a16="http://schemas.microsoft.com/office/drawing/2014/main" val="45781756"/>
                    </a:ext>
                  </a:extLst>
                </a:gridCol>
                <a:gridCol w="2879511">
                  <a:extLst>
                    <a:ext uri="{9D8B030D-6E8A-4147-A177-3AD203B41FA5}">
                      <a16:colId xmlns:a16="http://schemas.microsoft.com/office/drawing/2014/main" val="3454847491"/>
                    </a:ext>
                  </a:extLst>
                </a:gridCol>
              </a:tblGrid>
              <a:tr h="327226">
                <a:tc>
                  <a:txBody>
                    <a:bodyPr/>
                    <a:lstStyle/>
                    <a:p>
                      <a:pPr algn="ctr" rtl="0" fontAlgn="t">
                        <a:buNone/>
                      </a:pPr>
                      <a:r>
                        <a:rPr lang="es-ES" sz="1000" b="1" i="0" u="none" strike="noStrike">
                          <a:solidFill>
                            <a:srgbClr val="000000"/>
                          </a:solidFill>
                          <a:effectLst/>
                          <a:latin typeface="Times New Roman" panose="02020603050405020304" pitchFamily="18" charset="0"/>
                        </a:rPr>
                        <a:t>Tipo de dato cualitativo</a:t>
                      </a:r>
                      <a:endParaRPr lang="es-ES" sz="9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buNone/>
                      </a:pPr>
                      <a:r>
                        <a:rPr lang="es-ES" sz="1000" b="1" i="0" u="none" strike="noStrike">
                          <a:solidFill>
                            <a:srgbClr val="000000"/>
                          </a:solidFill>
                          <a:effectLst/>
                          <a:latin typeface="Times New Roman" panose="02020603050405020304" pitchFamily="18" charset="0"/>
                        </a:rPr>
                        <a:t>Ejemplo concreto</a:t>
                      </a:r>
                      <a:endParaRPr lang="es-ES" sz="9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buNone/>
                      </a:pPr>
                      <a:r>
                        <a:rPr lang="es-ES" sz="1000" b="1" i="0" u="none" strike="noStrike">
                          <a:solidFill>
                            <a:srgbClr val="000000"/>
                          </a:solidFill>
                          <a:effectLst/>
                          <a:latin typeface="Times New Roman" panose="02020603050405020304" pitchFamily="18" charset="0"/>
                        </a:rPr>
                        <a:t>¿Qué se puede analizar?</a:t>
                      </a:r>
                      <a:endParaRPr lang="es-ES" sz="9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43593908"/>
                  </a:ext>
                </a:extLst>
              </a:tr>
              <a:tr h="327226">
                <a:tc>
                  <a:txBody>
                    <a:bodyPr/>
                    <a:lstStyle/>
                    <a:p>
                      <a:pPr rtl="0" fontAlgn="t">
                        <a:buNone/>
                      </a:pPr>
                      <a:r>
                        <a:rPr lang="es-ES" sz="1400" b="1" i="0" u="none" strike="noStrike">
                          <a:solidFill>
                            <a:srgbClr val="000000"/>
                          </a:solidFill>
                          <a:effectLst/>
                          <a:latin typeface="Times New Roman" panose="02020603050405020304" pitchFamily="18" charset="0"/>
                        </a:rPr>
                        <a:t>Entrevistas en profundidad</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Entrevistas a dueños de perros sueltos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Experiencias, percepciones, justificaciones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8678252"/>
                  </a:ext>
                </a:extLst>
              </a:tr>
              <a:tr h="486924">
                <a:tc>
                  <a:txBody>
                    <a:bodyPr/>
                    <a:lstStyle/>
                    <a:p>
                      <a:pPr rtl="0" fontAlgn="t">
                        <a:buNone/>
                      </a:pPr>
                      <a:r>
                        <a:rPr lang="es-ES" sz="1400" b="1" i="0" u="none" strike="noStrike">
                          <a:solidFill>
                            <a:srgbClr val="000000"/>
                          </a:solidFill>
                          <a:effectLst/>
                          <a:latin typeface="Times New Roman" panose="02020603050405020304" pitchFamily="18" charset="0"/>
                        </a:rPr>
                        <a:t>Grupos focales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Debate entre vecinos sobre tenencia responsable</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Acuerdos, conflictos, construcción colectiva de significados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3936736"/>
                  </a:ext>
                </a:extLst>
              </a:tr>
              <a:tr h="486924">
                <a:tc>
                  <a:txBody>
                    <a:bodyPr/>
                    <a:lstStyle/>
                    <a:p>
                      <a:pPr rtl="0" fontAlgn="t">
                        <a:buNone/>
                      </a:pPr>
                      <a:r>
                        <a:rPr lang="es-ES" sz="1400" b="1" i="0" u="none" strike="noStrike">
                          <a:solidFill>
                            <a:srgbClr val="000000"/>
                          </a:solidFill>
                          <a:effectLst/>
                          <a:latin typeface="Times New Roman" panose="02020603050405020304" pitchFamily="18" charset="0"/>
                        </a:rPr>
                        <a:t>Observaciones de campo</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Registro de plazas donde circulan perros sueltos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Prácticas sociales, interacciones, rutinas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801298"/>
                  </a:ext>
                </a:extLst>
              </a:tr>
              <a:tr h="486924">
                <a:tc>
                  <a:txBody>
                    <a:bodyPr/>
                    <a:lstStyle/>
                    <a:p>
                      <a:pPr rtl="0" fontAlgn="t">
                        <a:buNone/>
                      </a:pPr>
                      <a:r>
                        <a:rPr lang="es-ES" sz="1400" b="1" i="0" u="none" strike="noStrike">
                          <a:solidFill>
                            <a:srgbClr val="000000"/>
                          </a:solidFill>
                          <a:effectLst/>
                          <a:latin typeface="Times New Roman" panose="02020603050405020304" pitchFamily="18" charset="0"/>
                        </a:rPr>
                        <a:t>Diarios de campo del investigador</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Notas del trabajo de campo</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Reflexividad, contexto, eventos relevantes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1685394"/>
                  </a:ext>
                </a:extLst>
              </a:tr>
              <a:tr h="486924">
                <a:tc>
                  <a:txBody>
                    <a:bodyPr/>
                    <a:lstStyle/>
                    <a:p>
                      <a:pPr rtl="0" fontAlgn="t">
                        <a:buNone/>
                      </a:pPr>
                      <a:r>
                        <a:rPr lang="es-ES" sz="1400" b="1" i="0" u="none" strike="noStrike">
                          <a:solidFill>
                            <a:srgbClr val="000000"/>
                          </a:solidFill>
                          <a:effectLst/>
                          <a:latin typeface="Times New Roman" panose="02020603050405020304" pitchFamily="18" charset="0"/>
                        </a:rPr>
                        <a:t>Documentos institucionales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Ordenanzas municipales, reglamentos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Normas, definiciones oficiales, marcos regulatorios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7231152"/>
                  </a:ext>
                </a:extLst>
              </a:tr>
              <a:tr h="327226">
                <a:tc>
                  <a:txBody>
                    <a:bodyPr/>
                    <a:lstStyle/>
                    <a:p>
                      <a:pPr rtl="0" fontAlgn="t">
                        <a:buNone/>
                      </a:pPr>
                      <a:r>
                        <a:rPr lang="es-ES" sz="1400" b="1" i="0" u="none" strike="noStrike">
                          <a:solidFill>
                            <a:srgbClr val="000000"/>
                          </a:solidFill>
                          <a:effectLst/>
                          <a:latin typeface="Times New Roman" panose="02020603050405020304" pitchFamily="18" charset="0"/>
                        </a:rPr>
                        <a:t>Noticias de prensa</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Artículos sobre ataques de perros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Encuadres mediáticos, prioridades temáticas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658529"/>
                  </a:ext>
                </a:extLst>
              </a:tr>
              <a:tr h="486924">
                <a:tc>
                  <a:txBody>
                    <a:bodyPr/>
                    <a:lstStyle/>
                    <a:p>
                      <a:pPr rtl="0" fontAlgn="t">
                        <a:buNone/>
                      </a:pPr>
                      <a:r>
                        <a:rPr lang="es-ES" sz="1400" b="1" i="0" u="none" strike="noStrike">
                          <a:solidFill>
                            <a:srgbClr val="000000"/>
                          </a:solidFill>
                          <a:effectLst/>
                          <a:latin typeface="Times New Roman" panose="02020603050405020304" pitchFamily="18" charset="0"/>
                        </a:rPr>
                        <a:t>Titulares de prensa</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a:solidFill>
                            <a:srgbClr val="000000"/>
                          </a:solidFill>
                          <a:effectLst/>
                          <a:latin typeface="Times New Roman" panose="02020603050405020304" pitchFamily="18" charset="0"/>
                        </a:rPr>
                        <a:t>"Aumentan los ataques de perros sueltos"</a:t>
                      </a:r>
                      <a:endParaRPr lang="es-ES" sz="140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buNone/>
                      </a:pPr>
                      <a:r>
                        <a:rPr lang="es-ES" sz="1400" b="0" i="0" u="none" strike="noStrike" dirty="0">
                          <a:solidFill>
                            <a:srgbClr val="000000"/>
                          </a:solidFill>
                          <a:effectLst/>
                          <a:latin typeface="Times New Roman" panose="02020603050405020304" pitchFamily="18" charset="0"/>
                        </a:rPr>
                        <a:t>Identificación de problemas públicos. Jerarquización de los problemas</a:t>
                      </a:r>
                      <a:endParaRPr lang="es-ES" sz="1400" dirty="0">
                        <a:effectLst/>
                      </a:endParaRPr>
                    </a:p>
                  </a:txBody>
                  <a:tcPr marL="3914" marR="3914" marT="3914" marB="39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4744857"/>
                  </a:ext>
                </a:extLst>
              </a:tr>
            </a:tbl>
          </a:graphicData>
        </a:graphic>
      </p:graphicFrame>
    </p:spTree>
    <p:extLst>
      <p:ext uri="{BB962C8B-B14F-4D97-AF65-F5344CB8AC3E}">
        <p14:creationId xmlns:p14="http://schemas.microsoft.com/office/powerpoint/2010/main" val="1503918115"/>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31197</TotalTime>
  <Words>1075</Words>
  <Application>Microsoft Office PowerPoint</Application>
  <PresentationFormat>Presentación en pantalla (16:9)</PresentationFormat>
  <Paragraphs>177</Paragraphs>
  <Slides>16</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Times New Roman</vt:lpstr>
      <vt:lpstr>Montserrat</vt:lpstr>
      <vt:lpstr>Lato</vt:lpstr>
      <vt:lpstr>Focus</vt:lpstr>
      <vt:lpstr>METODOLOGÍA DE LA INVESTIGACIÓN SOCIAL, 2026</vt:lpstr>
      <vt:lpstr>Presentación de PowerPoint</vt:lpstr>
      <vt:lpstr>La investigación cualitativa </vt:lpstr>
      <vt:lpstr>En contraste, los estudios cuantitativos enfatizan la medición y el análisis de las relaciones causales entre variables, no entre procesos. Los defensores de la investigación cuantitativa sostienen que su trabajo se realiza en un ambiente libre de valoraciones. (Denzin, LIncoln, 2011, p.62)</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Lucia Morales</dc:creator>
  <cp:lastModifiedBy>Lucía Morales</cp:lastModifiedBy>
  <cp:revision>60</cp:revision>
  <dcterms:modified xsi:type="dcterms:W3CDTF">2026-06-16T16:57:16Z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2026-03-21T20:52:48Z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6c87b28f-66be-4722-83ac-dd1fc54d0768</vt:lpwstr>
  </property>
  <property fmtid="{D5CDD505-2E9C-101B-9397-08002B2CF9AE}" pid="7" name="MSIP_Label_defa4170-0d19-0005-0004-bc88714345d2_ActionId">
    <vt:lpwstr>71c12bed-a040-415d-af3c-3f72989f4ab8</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