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96" r:id="rId3"/>
    <p:sldId id="342" r:id="rId4"/>
    <p:sldId id="343" r:id="rId5"/>
    <p:sldId id="344" r:id="rId6"/>
    <p:sldId id="345" r:id="rId7"/>
    <p:sldId id="347" r:id="rId8"/>
    <p:sldId id="348" r:id="rId9"/>
    <p:sldId id="352" r:id="rId10"/>
    <p:sldId id="354" r:id="rId11"/>
    <p:sldId id="346" r:id="rId12"/>
    <p:sldId id="332" r:id="rId13"/>
    <p:sldId id="349" r:id="rId14"/>
    <p:sldId id="340" r:id="rId15"/>
    <p:sldId id="341" r:id="rId16"/>
    <p:sldId id="356" r:id="rId17"/>
    <p:sldId id="357" r:id="rId18"/>
  </p:sldIdLst>
  <p:sldSz cx="9144000" cy="5143500" type="screen16x9"/>
  <p:notesSz cx="6858000" cy="9144000"/>
  <p:embeddedFontLst>
    <p:embeddedFont>
      <p:font typeface="Lato" panose="020F0502020204030203" pitchFamily="3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1BFBA67E-0A0E-4640-BEB1-23249D936E6D}">
          <p14:sldIdLst>
            <p14:sldId id="256"/>
            <p14:sldId id="296"/>
            <p14:sldId id="342"/>
            <p14:sldId id="343"/>
            <p14:sldId id="344"/>
            <p14:sldId id="345"/>
            <p14:sldId id="347"/>
            <p14:sldId id="348"/>
            <p14:sldId id="352"/>
            <p14:sldId id="354"/>
            <p14:sldId id="346"/>
            <p14:sldId id="332"/>
            <p14:sldId id="349"/>
            <p14:sldId id="340"/>
            <p14:sldId id="341"/>
            <p14:sldId id="356"/>
            <p14:sldId id="35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napToGrid="0">
      <p:cViewPr varScale="1">
        <p:scale>
          <a:sx n="80" d="100"/>
          <a:sy n="80" d="100"/>
        </p:scale>
        <p:origin x="872"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E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cc4a43459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32" name="Google Shape;132;g3cc4a43459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430F98E6-63FF-9688-BE72-D7151F5D689E}"/>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3C333D9B-6FD9-A677-398C-02E55C3DD1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960A8398-6E3E-9FEC-F0F9-272CB33297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4527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671DB8FB-3365-B4AB-E7A3-FBB7A7B5E903}"/>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5363EF08-4A4C-DB29-C9A3-0F960AF7B4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A171685D-9EA0-E6FA-B56B-52B040A0C0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330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F14C971D-C9BF-091E-D641-1114254FFC0D}"/>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4DB3EC0F-EEBF-2FDC-8237-6DA3CBCAC1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AEBBFAD7-56AB-A897-7953-05DD0DDFB9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1122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6715789F-0796-C05A-6237-53F0A33FCCAB}"/>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04E0A873-121B-A9E3-76A5-CD02DA680A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FBD05E00-BD29-1C34-4D44-A3992E94D2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153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5A59E93A-751C-0968-6282-73DB76255024}"/>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540E4CF2-7D16-D183-BA55-63354C8B7B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8493B20F-D074-D773-F6A9-7E6B196D1E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70867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321D3579-64B4-D271-A00D-125E41BDC954}"/>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820739E7-55ED-D5DC-02D3-D54186EF2E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B90BED1A-BB74-A023-CA33-A8C8CF1C01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9344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D4CCE36A-86C8-7579-3D98-2C8A0A390BA6}"/>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1C9CA6B9-D0EB-9193-5412-510255E552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7248A868-BD6C-0C12-9178-7FFE9915A8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6907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14C79F9C-F210-3E58-4893-3E6F608A702B}"/>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960C0BD7-14B7-6692-EA47-A7C4F8DDF5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02962A2C-7328-81DA-50BE-91B18D971C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004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3ED4FC85-559C-7BA7-6D9C-FC0C7C65ED5C}"/>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AF1E380D-CFD6-7854-E234-67EED719EC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6205F575-3690-4531-7FBE-90A2D00701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120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3A4967F5-178D-787E-3F73-85732F147CB2}"/>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645D6031-17A6-EA91-A561-ED44AAA12B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71CC0BC8-2964-7039-842F-1B1FE02BCD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855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CECD1BD4-D6CA-4167-EA31-1F85567D6A89}"/>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C774E8C9-954C-5ACC-FDDB-B46F09C45C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B9BCAC1D-2638-6470-B867-F01ECE3C9A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1128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EB29ECBE-8DC5-EABA-D22F-351252961FBD}"/>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3FC18359-B912-9FBA-D0E6-E9A7842761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0164F678-D629-5D1F-EE0B-61A062DF18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753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6E8399FA-F90A-88B2-7029-0415923A9EE6}"/>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CEAB8757-E102-E0A8-1C67-CF469124DD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922341A6-257F-1C6C-9E8B-607291E232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734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BDAE6D2A-83B5-623C-69B8-2B78BC4BA223}"/>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485315B7-E804-AD19-115B-F5C211382D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AACE908F-82ED-42C3-854F-3BE2FDFC9F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039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0A30A244-092B-14DD-FA9B-73CD01FB09B9}"/>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C2CCF195-237F-8FBF-C4B8-09D63DDC55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BB6F80BC-2F0D-403E-604F-D255071970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4491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F7891211-3270-A5E1-231E-C3B4349BC251}"/>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96CD1911-80FD-88CA-9956-6511F471F3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F62AE827-582B-E629-10D4-9EAC3D3024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101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802600" y="713475"/>
            <a:ext cx="5017500" cy="164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419" sz="2800" dirty="0"/>
              <a:t>METODOLOGÍA DE LA INVESTIGACIÓN SOCIAL, 2026</a:t>
            </a:r>
            <a:endParaRPr sz="2800" dirty="0"/>
          </a:p>
        </p:txBody>
      </p:sp>
      <p:sp>
        <p:nvSpPr>
          <p:cNvPr id="135" name="Google Shape;135;p13"/>
          <p:cNvSpPr txBox="1">
            <a:spLocks noGrp="1"/>
          </p:cNvSpPr>
          <p:nvPr>
            <p:ph type="subTitle" idx="1"/>
          </p:nvPr>
        </p:nvSpPr>
        <p:spPr>
          <a:xfrm>
            <a:off x="3004060" y="2571750"/>
            <a:ext cx="5017500" cy="1928688"/>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ES" sz="2000" dirty="0"/>
              <a:t>Práctico 10</a:t>
            </a:r>
          </a:p>
          <a:p>
            <a:pPr marL="0" lvl="0" indent="0" algn="l" rtl="0">
              <a:lnSpc>
                <a:spcPct val="150000"/>
              </a:lnSpc>
              <a:spcBef>
                <a:spcPts val="0"/>
              </a:spcBef>
              <a:spcAft>
                <a:spcPts val="0"/>
              </a:spcAft>
              <a:buNone/>
            </a:pPr>
            <a:endParaRPr lang="es-ES" sz="1600" dirty="0"/>
          </a:p>
          <a:p>
            <a:pPr marL="285750" lvl="0" indent="-285750" algn="l" rtl="0">
              <a:lnSpc>
                <a:spcPct val="150000"/>
              </a:lnSpc>
              <a:spcBef>
                <a:spcPts val="0"/>
              </a:spcBef>
              <a:spcAft>
                <a:spcPts val="0"/>
              </a:spcAft>
              <a:buFont typeface="Arial" panose="020B0604020202020204" pitchFamily="34" charset="0"/>
              <a:buChar char="•"/>
            </a:pPr>
            <a:r>
              <a:rPr lang="es-ES" sz="1600" dirty="0"/>
              <a:t>Docente: Lucia Morales</a:t>
            </a:r>
          </a:p>
          <a:p>
            <a:pPr marL="285750" lvl="0" indent="-285750" algn="l" rtl="0">
              <a:lnSpc>
                <a:spcPct val="150000"/>
              </a:lnSpc>
              <a:spcBef>
                <a:spcPts val="0"/>
              </a:spcBef>
              <a:spcAft>
                <a:spcPts val="0"/>
              </a:spcAft>
              <a:buFont typeface="Arial" panose="020B0604020202020204" pitchFamily="34" charset="0"/>
              <a:buChar char="•"/>
            </a:pPr>
            <a:r>
              <a:rPr lang="es-ES" sz="1600" dirty="0"/>
              <a:t>Tacuarembó </a:t>
            </a:r>
          </a:p>
          <a:p>
            <a:pPr marL="285750" lvl="0" indent="-285750" algn="l" rtl="0">
              <a:lnSpc>
                <a:spcPct val="150000"/>
              </a:lnSpc>
              <a:spcBef>
                <a:spcPts val="0"/>
              </a:spcBef>
              <a:spcAft>
                <a:spcPts val="0"/>
              </a:spcAft>
              <a:buFont typeface="Arial" panose="020B0604020202020204" pitchFamily="34" charset="0"/>
              <a:buChar char="•"/>
            </a:pPr>
            <a:r>
              <a:rPr lang="es-ES" sz="1600" dirty="0"/>
              <a:t>9 de junio</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D3484EDD-FFA7-83BF-D2F5-E305AB679134}"/>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BE4660C1-3098-6D8D-37B4-3FBDF41A5645}"/>
              </a:ext>
            </a:extLst>
          </p:cNvPr>
          <p:cNvPicPr>
            <a:picLocks noChangeAspect="1"/>
          </p:cNvPicPr>
          <p:nvPr/>
        </p:nvPicPr>
        <p:blipFill>
          <a:blip r:embed="rId3"/>
          <a:srcRect l="33913" t="32309" r="24435" b="27652"/>
          <a:stretch>
            <a:fillRect/>
          </a:stretch>
        </p:blipFill>
        <p:spPr>
          <a:xfrm>
            <a:off x="0" y="0"/>
            <a:ext cx="6384898" cy="3452378"/>
          </a:xfrm>
          <a:prstGeom prst="rect">
            <a:avLst/>
          </a:prstGeom>
        </p:spPr>
      </p:pic>
      <p:pic>
        <p:nvPicPr>
          <p:cNvPr id="5" name="Imagen 4">
            <a:extLst>
              <a:ext uri="{FF2B5EF4-FFF2-40B4-BE49-F238E27FC236}">
                <a16:creationId xmlns:a16="http://schemas.microsoft.com/office/drawing/2014/main" id="{29DE01B0-1C8C-FB4E-C9BE-2881417C841F}"/>
              </a:ext>
            </a:extLst>
          </p:cNvPr>
          <p:cNvPicPr>
            <a:picLocks noChangeAspect="1"/>
          </p:cNvPicPr>
          <p:nvPr/>
        </p:nvPicPr>
        <p:blipFill>
          <a:blip r:embed="rId4"/>
          <a:srcRect l="31130" t="32879" r="23739" b="19923"/>
          <a:stretch>
            <a:fillRect/>
          </a:stretch>
        </p:blipFill>
        <p:spPr>
          <a:xfrm>
            <a:off x="5589766" y="2908534"/>
            <a:ext cx="3554233" cy="2090869"/>
          </a:xfrm>
          <a:prstGeom prst="rect">
            <a:avLst/>
          </a:prstGeom>
        </p:spPr>
      </p:pic>
    </p:spTree>
    <p:extLst>
      <p:ext uri="{BB962C8B-B14F-4D97-AF65-F5344CB8AC3E}">
        <p14:creationId xmlns:p14="http://schemas.microsoft.com/office/powerpoint/2010/main" val="33816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7F5D867C-1BF5-AF5E-E0FA-96A59DD4D9D4}"/>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E58B5F9D-A640-44A2-EAAE-D69426B7CC0D}"/>
              </a:ext>
            </a:extLst>
          </p:cNvPr>
          <p:cNvSpPr txBox="1">
            <a:spLocks noGrp="1"/>
          </p:cNvSpPr>
          <p:nvPr>
            <p:ph type="title"/>
          </p:nvPr>
        </p:nvSpPr>
        <p:spPr>
          <a:xfrm>
            <a:off x="1212904" y="1256504"/>
            <a:ext cx="7525579" cy="3734400"/>
          </a:xfrm>
          <a:prstGeom prst="rect">
            <a:avLst/>
          </a:prstGeom>
        </p:spPr>
        <p:txBody>
          <a:bodyPr spcFirstLastPara="1" wrap="square" lIns="91425" tIns="91425" rIns="91425" bIns="91425" anchor="t" anchorCtr="0">
            <a:normAutofit/>
          </a:bodyPr>
          <a:lstStyle/>
          <a:p>
            <a:pPr marL="342900" indent="-342900" fontAlgn="base">
              <a:buFont typeface="Arial" panose="020B0604020202020204" pitchFamily="34" charset="0"/>
              <a:buChar char="•"/>
            </a:pPr>
            <a:br>
              <a:rPr lang="es-ES" dirty="0">
                <a:solidFill>
                  <a:schemeClr val="tx1"/>
                </a:solidFill>
              </a:rPr>
            </a:br>
            <a:endParaRPr dirty="0">
              <a:solidFill>
                <a:schemeClr val="tx1"/>
              </a:solidFill>
            </a:endParaRPr>
          </a:p>
        </p:txBody>
      </p:sp>
      <p:pic>
        <p:nvPicPr>
          <p:cNvPr id="3" name="Imagen 2">
            <a:extLst>
              <a:ext uri="{FF2B5EF4-FFF2-40B4-BE49-F238E27FC236}">
                <a16:creationId xmlns:a16="http://schemas.microsoft.com/office/drawing/2014/main" id="{7A911A49-2BEA-4E5D-B61C-E1AC36F128A0}"/>
              </a:ext>
            </a:extLst>
          </p:cNvPr>
          <p:cNvPicPr>
            <a:picLocks noChangeAspect="1"/>
          </p:cNvPicPr>
          <p:nvPr/>
        </p:nvPicPr>
        <p:blipFill>
          <a:blip r:embed="rId3"/>
          <a:srcRect l="30609" t="29218" r="24521" b="24429"/>
          <a:stretch>
            <a:fillRect/>
          </a:stretch>
        </p:blipFill>
        <p:spPr>
          <a:xfrm>
            <a:off x="644054" y="491259"/>
            <a:ext cx="7743256" cy="4499645"/>
          </a:xfrm>
          <a:prstGeom prst="rect">
            <a:avLst/>
          </a:prstGeom>
        </p:spPr>
      </p:pic>
    </p:spTree>
    <p:extLst>
      <p:ext uri="{BB962C8B-B14F-4D97-AF65-F5344CB8AC3E}">
        <p14:creationId xmlns:p14="http://schemas.microsoft.com/office/powerpoint/2010/main" val="4272864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918F8B8C-B6A4-026E-4B26-B295907E0C6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8DA4FE9-A85F-99B3-2A36-FC5D864DA94A}"/>
              </a:ext>
            </a:extLst>
          </p:cNvPr>
          <p:cNvPicPr>
            <a:picLocks noChangeAspect="1"/>
          </p:cNvPicPr>
          <p:nvPr/>
        </p:nvPicPr>
        <p:blipFill>
          <a:blip r:embed="rId3"/>
          <a:srcRect l="33131" t="30454" r="25217" b="25952"/>
          <a:stretch>
            <a:fillRect/>
          </a:stretch>
        </p:blipFill>
        <p:spPr>
          <a:xfrm>
            <a:off x="310100" y="63610"/>
            <a:ext cx="8103560" cy="4770783"/>
          </a:xfrm>
          <a:prstGeom prst="rect">
            <a:avLst/>
          </a:prstGeom>
        </p:spPr>
      </p:pic>
    </p:spTree>
    <p:extLst>
      <p:ext uri="{BB962C8B-B14F-4D97-AF65-F5344CB8AC3E}">
        <p14:creationId xmlns:p14="http://schemas.microsoft.com/office/powerpoint/2010/main" val="2153893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B9EB7F4E-A44D-C0B5-8A3C-C76949C5CED1}"/>
            </a:ext>
          </a:extLst>
        </p:cNvPr>
        <p:cNvGrpSpPr/>
        <p:nvPr/>
      </p:nvGrpSpPr>
      <p:grpSpPr>
        <a:xfrm>
          <a:off x="0" y="0"/>
          <a:ext cx="0" cy="0"/>
          <a:chOff x="0" y="0"/>
          <a:chExt cx="0" cy="0"/>
        </a:xfrm>
      </p:grpSpPr>
      <p:pic>
        <p:nvPicPr>
          <p:cNvPr id="2" name="Imagen 1" descr="Icono Plano De Investigación Ilustraciones Stock, Vectores, Y Clipart –  (208,995 Ilustraciones Stock)">
            <a:extLst>
              <a:ext uri="{FF2B5EF4-FFF2-40B4-BE49-F238E27FC236}">
                <a16:creationId xmlns:a16="http://schemas.microsoft.com/office/drawing/2014/main" id="{7228EFAE-FEBA-6246-C589-70E1FDDC7169}"/>
              </a:ext>
            </a:extLst>
          </p:cNvPr>
          <p:cNvPicPr>
            <a:picLocks noChangeAspect="1"/>
          </p:cNvPicPr>
          <p:nvPr/>
        </p:nvPicPr>
        <p:blipFill>
          <a:blip r:embed="rId3"/>
          <a:stretch>
            <a:fillRect/>
          </a:stretch>
        </p:blipFill>
        <p:spPr>
          <a:xfrm>
            <a:off x="7847936" y="3847436"/>
            <a:ext cx="1296063" cy="1296063"/>
          </a:xfrm>
          <a:prstGeom prst="rect">
            <a:avLst/>
          </a:prstGeom>
        </p:spPr>
      </p:pic>
      <p:pic>
        <p:nvPicPr>
          <p:cNvPr id="4" name="Imagen 3">
            <a:extLst>
              <a:ext uri="{FF2B5EF4-FFF2-40B4-BE49-F238E27FC236}">
                <a16:creationId xmlns:a16="http://schemas.microsoft.com/office/drawing/2014/main" id="{C9E7DDC2-62D1-277A-CEEA-75DCEFD33E24}"/>
              </a:ext>
            </a:extLst>
          </p:cNvPr>
          <p:cNvPicPr>
            <a:picLocks noChangeAspect="1"/>
          </p:cNvPicPr>
          <p:nvPr/>
        </p:nvPicPr>
        <p:blipFill>
          <a:blip r:embed="rId4"/>
          <a:srcRect l="31217" t="28599" r="26174" b="25797"/>
          <a:stretch>
            <a:fillRect/>
          </a:stretch>
        </p:blipFill>
        <p:spPr>
          <a:xfrm>
            <a:off x="397565" y="0"/>
            <a:ext cx="7620582" cy="4587904"/>
          </a:xfrm>
          <a:prstGeom prst="rect">
            <a:avLst/>
          </a:prstGeom>
        </p:spPr>
      </p:pic>
    </p:spTree>
    <p:extLst>
      <p:ext uri="{BB962C8B-B14F-4D97-AF65-F5344CB8AC3E}">
        <p14:creationId xmlns:p14="http://schemas.microsoft.com/office/powerpoint/2010/main" val="3339407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C59AEE56-6982-376D-EFAD-722DF0C80BF3}"/>
            </a:ext>
          </a:extLst>
        </p:cNvPr>
        <p:cNvGrpSpPr/>
        <p:nvPr/>
      </p:nvGrpSpPr>
      <p:grpSpPr>
        <a:xfrm>
          <a:off x="0" y="0"/>
          <a:ext cx="0" cy="0"/>
          <a:chOff x="0" y="0"/>
          <a:chExt cx="0" cy="0"/>
        </a:xfrm>
      </p:grpSpPr>
      <p:pic>
        <p:nvPicPr>
          <p:cNvPr id="2" name="Imagen 1" descr="Icono Plano De Investigación Ilustraciones Stock, Vectores, Y Clipart –  (208,995 Ilustraciones Stock)">
            <a:extLst>
              <a:ext uri="{FF2B5EF4-FFF2-40B4-BE49-F238E27FC236}">
                <a16:creationId xmlns:a16="http://schemas.microsoft.com/office/drawing/2014/main" id="{65E76496-E156-E027-E81B-38F7BB5691B6}"/>
              </a:ext>
            </a:extLst>
          </p:cNvPr>
          <p:cNvPicPr>
            <a:picLocks noChangeAspect="1"/>
          </p:cNvPicPr>
          <p:nvPr/>
        </p:nvPicPr>
        <p:blipFill>
          <a:blip r:embed="rId3"/>
          <a:stretch>
            <a:fillRect/>
          </a:stretch>
        </p:blipFill>
        <p:spPr>
          <a:xfrm>
            <a:off x="6528021" y="2713382"/>
            <a:ext cx="2430118" cy="2430118"/>
          </a:xfrm>
          <a:prstGeom prst="rect">
            <a:avLst/>
          </a:prstGeom>
        </p:spPr>
      </p:pic>
      <p:pic>
        <p:nvPicPr>
          <p:cNvPr id="6" name="Imagen 5">
            <a:extLst>
              <a:ext uri="{FF2B5EF4-FFF2-40B4-BE49-F238E27FC236}">
                <a16:creationId xmlns:a16="http://schemas.microsoft.com/office/drawing/2014/main" id="{0E7E9B80-FD15-2910-CF57-7908FA35F632}"/>
              </a:ext>
            </a:extLst>
          </p:cNvPr>
          <p:cNvPicPr>
            <a:picLocks noChangeAspect="1"/>
          </p:cNvPicPr>
          <p:nvPr/>
        </p:nvPicPr>
        <p:blipFill>
          <a:blip r:embed="rId4"/>
          <a:srcRect l="34696" t="30145" r="29652" b="27807"/>
          <a:stretch>
            <a:fillRect/>
          </a:stretch>
        </p:blipFill>
        <p:spPr>
          <a:xfrm>
            <a:off x="0" y="0"/>
            <a:ext cx="6711835" cy="4452730"/>
          </a:xfrm>
          <a:prstGeom prst="rect">
            <a:avLst/>
          </a:prstGeom>
        </p:spPr>
      </p:pic>
    </p:spTree>
    <p:extLst>
      <p:ext uri="{BB962C8B-B14F-4D97-AF65-F5344CB8AC3E}">
        <p14:creationId xmlns:p14="http://schemas.microsoft.com/office/powerpoint/2010/main" val="181294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867464B6-34CB-9CFA-6A4D-3165581D320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208CF1A-CE2E-257D-375F-47661A3ADF48}"/>
              </a:ext>
            </a:extLst>
          </p:cNvPr>
          <p:cNvPicPr>
            <a:picLocks noChangeAspect="1"/>
          </p:cNvPicPr>
          <p:nvPr/>
        </p:nvPicPr>
        <p:blipFill>
          <a:blip r:embed="rId3"/>
          <a:srcRect l="31218" t="29990" r="26435" b="24870"/>
          <a:stretch>
            <a:fillRect/>
          </a:stretch>
        </p:blipFill>
        <p:spPr>
          <a:xfrm>
            <a:off x="318052" y="128069"/>
            <a:ext cx="8364772" cy="5015431"/>
          </a:xfrm>
          <a:prstGeom prst="rect">
            <a:avLst/>
          </a:prstGeom>
        </p:spPr>
      </p:pic>
    </p:spTree>
    <p:extLst>
      <p:ext uri="{BB962C8B-B14F-4D97-AF65-F5344CB8AC3E}">
        <p14:creationId xmlns:p14="http://schemas.microsoft.com/office/powerpoint/2010/main" val="548618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2428F25F-38FD-CDBA-3233-A40E7C80AA7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8D26374-FAEE-5372-E2BC-A06CA74D3BE3}"/>
              </a:ext>
            </a:extLst>
          </p:cNvPr>
          <p:cNvSpPr txBox="1"/>
          <p:nvPr/>
        </p:nvSpPr>
        <p:spPr>
          <a:xfrm>
            <a:off x="2862470" y="341906"/>
            <a:ext cx="4420925" cy="584775"/>
          </a:xfrm>
          <a:prstGeom prst="rect">
            <a:avLst/>
          </a:prstGeom>
          <a:noFill/>
        </p:spPr>
        <p:txBody>
          <a:bodyPr wrap="square" rtlCol="0">
            <a:spAutoFit/>
          </a:bodyPr>
          <a:lstStyle/>
          <a:p>
            <a:r>
              <a:rPr lang="es-ES" sz="3200" dirty="0">
                <a:highlight>
                  <a:srgbClr val="FFFF00"/>
                </a:highlight>
              </a:rPr>
              <a:t>Actividades</a:t>
            </a:r>
          </a:p>
        </p:txBody>
      </p:sp>
      <p:pic>
        <p:nvPicPr>
          <p:cNvPr id="5" name="Imagen 4">
            <a:extLst>
              <a:ext uri="{FF2B5EF4-FFF2-40B4-BE49-F238E27FC236}">
                <a16:creationId xmlns:a16="http://schemas.microsoft.com/office/drawing/2014/main" id="{6E6E8C2F-B25A-D019-E465-F45466AFAEA2}"/>
              </a:ext>
            </a:extLst>
          </p:cNvPr>
          <p:cNvPicPr>
            <a:picLocks noChangeAspect="1"/>
          </p:cNvPicPr>
          <p:nvPr/>
        </p:nvPicPr>
        <p:blipFill>
          <a:blip r:embed="rId3"/>
          <a:srcRect l="6521" t="34627" r="55913" b="14358"/>
          <a:stretch>
            <a:fillRect/>
          </a:stretch>
        </p:blipFill>
        <p:spPr>
          <a:xfrm>
            <a:off x="270344" y="1053901"/>
            <a:ext cx="3949746" cy="3017167"/>
          </a:xfrm>
          <a:prstGeom prst="rect">
            <a:avLst/>
          </a:prstGeom>
        </p:spPr>
      </p:pic>
      <p:pic>
        <p:nvPicPr>
          <p:cNvPr id="8" name="Imagen 7">
            <a:extLst>
              <a:ext uri="{FF2B5EF4-FFF2-40B4-BE49-F238E27FC236}">
                <a16:creationId xmlns:a16="http://schemas.microsoft.com/office/drawing/2014/main" id="{04881297-087E-4B05-1FD4-C7F990380D4E}"/>
              </a:ext>
            </a:extLst>
          </p:cNvPr>
          <p:cNvPicPr>
            <a:picLocks noChangeAspect="1"/>
          </p:cNvPicPr>
          <p:nvPr/>
        </p:nvPicPr>
        <p:blipFill>
          <a:blip r:embed="rId4"/>
          <a:srcRect l="10000" t="36947" r="55826" b="31672"/>
          <a:stretch>
            <a:fillRect/>
          </a:stretch>
        </p:blipFill>
        <p:spPr>
          <a:xfrm>
            <a:off x="4158532" y="1072432"/>
            <a:ext cx="4696915" cy="2426142"/>
          </a:xfrm>
          <a:prstGeom prst="rect">
            <a:avLst/>
          </a:prstGeom>
        </p:spPr>
      </p:pic>
    </p:spTree>
    <p:extLst>
      <p:ext uri="{BB962C8B-B14F-4D97-AF65-F5344CB8AC3E}">
        <p14:creationId xmlns:p14="http://schemas.microsoft.com/office/powerpoint/2010/main" val="147462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0FD49E25-FC83-C99D-CD3E-537C46EA201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45FBD89-D467-936C-4513-89DE221911FC}"/>
              </a:ext>
            </a:extLst>
          </p:cNvPr>
          <p:cNvSpPr txBox="1"/>
          <p:nvPr/>
        </p:nvSpPr>
        <p:spPr>
          <a:xfrm>
            <a:off x="2862470" y="341906"/>
            <a:ext cx="4420925" cy="584775"/>
          </a:xfrm>
          <a:prstGeom prst="rect">
            <a:avLst/>
          </a:prstGeom>
          <a:noFill/>
        </p:spPr>
        <p:txBody>
          <a:bodyPr wrap="square" rtlCol="0">
            <a:spAutoFit/>
          </a:bodyPr>
          <a:lstStyle/>
          <a:p>
            <a:r>
              <a:rPr lang="es-ES" sz="3200" dirty="0">
                <a:highlight>
                  <a:srgbClr val="FFFF00"/>
                </a:highlight>
              </a:rPr>
              <a:t>Actividades</a:t>
            </a:r>
          </a:p>
        </p:txBody>
      </p:sp>
      <p:pic>
        <p:nvPicPr>
          <p:cNvPr id="4" name="Imagen 3">
            <a:extLst>
              <a:ext uri="{FF2B5EF4-FFF2-40B4-BE49-F238E27FC236}">
                <a16:creationId xmlns:a16="http://schemas.microsoft.com/office/drawing/2014/main" id="{4D0295C7-FADA-2D28-53E8-54CA8103DCCE}"/>
              </a:ext>
            </a:extLst>
          </p:cNvPr>
          <p:cNvPicPr>
            <a:picLocks noChangeAspect="1"/>
          </p:cNvPicPr>
          <p:nvPr/>
        </p:nvPicPr>
        <p:blipFill>
          <a:blip r:embed="rId3"/>
          <a:srcRect l="55913" t="44522" r="10087" b="25642"/>
          <a:stretch>
            <a:fillRect/>
          </a:stretch>
        </p:blipFill>
        <p:spPr>
          <a:xfrm>
            <a:off x="104095" y="1423283"/>
            <a:ext cx="4735932" cy="2337683"/>
          </a:xfrm>
          <a:prstGeom prst="rect">
            <a:avLst/>
          </a:prstGeom>
        </p:spPr>
      </p:pic>
      <p:pic>
        <p:nvPicPr>
          <p:cNvPr id="7" name="Imagen 6">
            <a:extLst>
              <a:ext uri="{FF2B5EF4-FFF2-40B4-BE49-F238E27FC236}">
                <a16:creationId xmlns:a16="http://schemas.microsoft.com/office/drawing/2014/main" id="{5992A6DE-3C83-B0CF-9773-FB46BA6B65C1}"/>
              </a:ext>
            </a:extLst>
          </p:cNvPr>
          <p:cNvPicPr>
            <a:picLocks noChangeAspect="1"/>
          </p:cNvPicPr>
          <p:nvPr/>
        </p:nvPicPr>
        <p:blipFill>
          <a:blip r:embed="rId4"/>
          <a:srcRect l="32609" t="41739" r="32870" b="17224"/>
          <a:stretch>
            <a:fillRect/>
          </a:stretch>
        </p:blipFill>
        <p:spPr>
          <a:xfrm>
            <a:off x="4651512" y="1423283"/>
            <a:ext cx="4245269" cy="2838615"/>
          </a:xfrm>
          <a:prstGeom prst="rect">
            <a:avLst/>
          </a:prstGeom>
        </p:spPr>
      </p:pic>
    </p:spTree>
    <p:extLst>
      <p:ext uri="{BB962C8B-B14F-4D97-AF65-F5344CB8AC3E}">
        <p14:creationId xmlns:p14="http://schemas.microsoft.com/office/powerpoint/2010/main" val="38006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22C7F6B8-3480-A364-06EB-5C0A590CD17B}"/>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0465D4FB-9C92-5337-55DF-B323FAD59541}"/>
              </a:ext>
            </a:extLst>
          </p:cNvPr>
          <p:cNvSpPr txBox="1">
            <a:spLocks noGrp="1"/>
          </p:cNvSpPr>
          <p:nvPr>
            <p:ph type="title"/>
          </p:nvPr>
        </p:nvSpPr>
        <p:spPr>
          <a:xfrm>
            <a:off x="1037975" y="827133"/>
            <a:ext cx="7525579" cy="3734400"/>
          </a:xfrm>
          <a:prstGeom prst="rect">
            <a:avLst/>
          </a:prstGeom>
        </p:spPr>
        <p:txBody>
          <a:bodyPr spcFirstLastPara="1" wrap="square" lIns="91425" tIns="91425" rIns="91425" bIns="91425" anchor="t" anchorCtr="0">
            <a:normAutofit/>
          </a:bodyPr>
          <a:lstStyle/>
          <a:p>
            <a:pPr marL="342900" indent="-342900" fontAlgn="base">
              <a:buFont typeface="Arial" panose="020B0604020202020204" pitchFamily="34" charset="0"/>
              <a:buChar char="•"/>
            </a:pPr>
            <a:br>
              <a:rPr lang="es-ES" dirty="0">
                <a:solidFill>
                  <a:schemeClr val="tx1"/>
                </a:solidFill>
              </a:rPr>
            </a:br>
            <a:r>
              <a:rPr lang="es-ES" dirty="0">
                <a:solidFill>
                  <a:schemeClr val="tx1"/>
                </a:solidFill>
              </a:rPr>
              <a:t>La Gestión de Datos de Investigación (RDM, </a:t>
            </a:r>
            <a:r>
              <a:rPr lang="es-ES" dirty="0" err="1">
                <a:solidFill>
                  <a:schemeClr val="tx1"/>
                </a:solidFill>
              </a:rPr>
              <a:t>Research</a:t>
            </a:r>
            <a:r>
              <a:rPr lang="es-ES" dirty="0">
                <a:solidFill>
                  <a:schemeClr val="tx1"/>
                </a:solidFill>
              </a:rPr>
              <a:t> Data Management) está presente en todas las fases de la investigación y engloba la recopilación, organización, documentación, almacenamiento y preservación de los datos utilizados o generados durante un proyecto de investigación. </a:t>
            </a:r>
            <a:endParaRPr dirty="0">
              <a:solidFill>
                <a:schemeClr val="tx1"/>
              </a:solidFill>
            </a:endParaRPr>
          </a:p>
        </p:txBody>
      </p:sp>
      <p:sp>
        <p:nvSpPr>
          <p:cNvPr id="2" name="CuadroTexto 1">
            <a:extLst>
              <a:ext uri="{FF2B5EF4-FFF2-40B4-BE49-F238E27FC236}">
                <a16:creationId xmlns:a16="http://schemas.microsoft.com/office/drawing/2014/main" id="{66D183B6-2B04-3CFA-4818-1CFD078F7A31}"/>
              </a:ext>
            </a:extLst>
          </p:cNvPr>
          <p:cNvSpPr txBox="1"/>
          <p:nvPr/>
        </p:nvSpPr>
        <p:spPr>
          <a:xfrm>
            <a:off x="1351722" y="691763"/>
            <a:ext cx="5899868" cy="461665"/>
          </a:xfrm>
          <a:prstGeom prst="rect">
            <a:avLst/>
          </a:prstGeom>
          <a:noFill/>
        </p:spPr>
        <p:txBody>
          <a:bodyPr wrap="square" rtlCol="0">
            <a:spAutoFit/>
          </a:bodyPr>
          <a:lstStyle/>
          <a:p>
            <a:r>
              <a:rPr lang="es-ES" sz="2400" b="1" dirty="0"/>
              <a:t>Gestión de datos </a:t>
            </a:r>
          </a:p>
        </p:txBody>
      </p:sp>
    </p:spTree>
    <p:extLst>
      <p:ext uri="{BB962C8B-B14F-4D97-AF65-F5344CB8AC3E}">
        <p14:creationId xmlns:p14="http://schemas.microsoft.com/office/powerpoint/2010/main" val="414011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A8D53B5F-D72A-BA10-F375-5A7605D38848}"/>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05C8932A-5BE5-C651-7E37-8839F3CB7619}"/>
              </a:ext>
            </a:extLst>
          </p:cNvPr>
          <p:cNvSpPr txBox="1">
            <a:spLocks noGrp="1"/>
          </p:cNvSpPr>
          <p:nvPr>
            <p:ph type="title"/>
          </p:nvPr>
        </p:nvSpPr>
        <p:spPr>
          <a:xfrm>
            <a:off x="1308320" y="952031"/>
            <a:ext cx="7525579" cy="3734400"/>
          </a:xfrm>
          <a:prstGeom prst="rect">
            <a:avLst/>
          </a:prstGeom>
        </p:spPr>
        <p:txBody>
          <a:bodyPr spcFirstLastPara="1" wrap="square" lIns="91425" tIns="91425" rIns="91425" bIns="91425" anchor="t" anchorCtr="0">
            <a:normAutofit fontScale="90000"/>
          </a:bodyPr>
          <a:lstStyle/>
          <a:p>
            <a:pPr fontAlgn="base">
              <a:lnSpc>
                <a:spcPct val="150000"/>
              </a:lnSpc>
            </a:pPr>
            <a:br>
              <a:rPr lang="es-ES" sz="1600" dirty="0">
                <a:solidFill>
                  <a:schemeClr val="tx1"/>
                </a:solidFill>
              </a:rPr>
            </a:br>
            <a:r>
              <a:rPr lang="es-ES" sz="1600" dirty="0">
                <a:solidFill>
                  <a:schemeClr val="tx1"/>
                </a:solidFill>
              </a:rPr>
              <a:t>Los datos pueden tener </a:t>
            </a:r>
            <a:r>
              <a:rPr lang="es-ES" sz="1600" dirty="0">
                <a:solidFill>
                  <a:schemeClr val="tx1"/>
                </a:solidFill>
                <a:highlight>
                  <a:srgbClr val="FFFF00"/>
                </a:highlight>
              </a:rPr>
              <a:t>varios formatos y orígenes</a:t>
            </a:r>
            <a:br>
              <a:rPr lang="es-ES" sz="1600" dirty="0">
                <a:solidFill>
                  <a:schemeClr val="tx1"/>
                </a:solidFill>
              </a:rPr>
            </a:br>
            <a:r>
              <a:rPr lang="es-ES" sz="1600" dirty="0">
                <a:solidFill>
                  <a:schemeClr val="tx1"/>
                </a:solidFill>
                <a:highlight>
                  <a:srgbClr val="FFFF00"/>
                </a:highlight>
              </a:rPr>
              <a:t>Según su naturaleza</a:t>
            </a:r>
            <a:r>
              <a:rPr lang="es-ES" sz="1600" dirty="0">
                <a:solidFill>
                  <a:schemeClr val="tx1"/>
                </a:solidFill>
              </a:rPr>
              <a:t>: cualitativos o cuantitativos </a:t>
            </a:r>
            <a:br>
              <a:rPr lang="es-ES" sz="1600" dirty="0">
                <a:solidFill>
                  <a:schemeClr val="tx1"/>
                </a:solidFill>
              </a:rPr>
            </a:br>
            <a:r>
              <a:rPr lang="es-ES" sz="1600" dirty="0">
                <a:solidFill>
                  <a:schemeClr val="tx1"/>
                </a:solidFill>
              </a:rPr>
              <a:t>Según </a:t>
            </a:r>
            <a:r>
              <a:rPr lang="es-ES" sz="1600" dirty="0">
                <a:solidFill>
                  <a:schemeClr val="tx1"/>
                </a:solidFill>
                <a:highlight>
                  <a:srgbClr val="FFFF00"/>
                </a:highlight>
              </a:rPr>
              <a:t>su nivel de procesamiento</a:t>
            </a:r>
            <a:r>
              <a:rPr lang="es-ES" sz="1600" dirty="0">
                <a:solidFill>
                  <a:schemeClr val="tx1"/>
                </a:solidFill>
              </a:rPr>
              <a:t>: En estado bruto (datos primarios), procesados o analizados. </a:t>
            </a:r>
            <a:br>
              <a:rPr lang="es-ES" sz="1600" dirty="0">
                <a:solidFill>
                  <a:schemeClr val="tx1"/>
                </a:solidFill>
              </a:rPr>
            </a:br>
            <a:r>
              <a:rPr lang="es-ES" sz="1600" dirty="0">
                <a:solidFill>
                  <a:schemeClr val="tx1"/>
                </a:solidFill>
              </a:rPr>
              <a:t>Según la </a:t>
            </a:r>
            <a:r>
              <a:rPr lang="es-ES" sz="1600" dirty="0">
                <a:solidFill>
                  <a:schemeClr val="tx1"/>
                </a:solidFill>
                <a:highlight>
                  <a:srgbClr val="FFFF00"/>
                </a:highlight>
              </a:rPr>
              <a:t>fuente </a:t>
            </a:r>
            <a:r>
              <a:rPr lang="es-ES" sz="1600" dirty="0">
                <a:solidFill>
                  <a:schemeClr val="tx1"/>
                </a:solidFill>
              </a:rPr>
              <a:t>de la que provienen pueden ser experimentales , observacionales,  computacionales.</a:t>
            </a:r>
            <a:br>
              <a:rPr lang="es-ES" sz="1600" dirty="0">
                <a:solidFill>
                  <a:schemeClr val="tx1"/>
                </a:solidFill>
              </a:rPr>
            </a:br>
            <a:r>
              <a:rPr lang="es-ES" sz="1600" dirty="0">
                <a:solidFill>
                  <a:schemeClr val="tx1"/>
                </a:solidFill>
              </a:rPr>
              <a:t>Según su formato:  Textuales (Wod, PDF, RTF, etc.), Numéricos (Excel, CSV, etc.), Multimedia (JPEG, MPEG, WAV, etc.), Estructurados (XML, MySQL, etc.), Código de software (Java, C, etc.), Específicos de un software (Mesh, 3D CAD, modelo estadístico, etc.), específicos de una disciplina o instrumento. </a:t>
            </a:r>
            <a:br>
              <a:rPr lang="es-ES" sz="1600" dirty="0">
                <a:solidFill>
                  <a:schemeClr val="tx1"/>
                </a:solidFill>
              </a:rPr>
            </a:br>
            <a:endParaRPr sz="1600" dirty="0">
              <a:solidFill>
                <a:schemeClr val="tx1"/>
              </a:solidFill>
            </a:endParaRPr>
          </a:p>
        </p:txBody>
      </p:sp>
      <p:sp>
        <p:nvSpPr>
          <p:cNvPr id="2" name="CuadroTexto 1">
            <a:extLst>
              <a:ext uri="{FF2B5EF4-FFF2-40B4-BE49-F238E27FC236}">
                <a16:creationId xmlns:a16="http://schemas.microsoft.com/office/drawing/2014/main" id="{B16B5290-EFA7-A89A-1294-21C5515EDA8F}"/>
              </a:ext>
            </a:extLst>
          </p:cNvPr>
          <p:cNvSpPr txBox="1"/>
          <p:nvPr/>
        </p:nvSpPr>
        <p:spPr>
          <a:xfrm>
            <a:off x="1820849" y="644056"/>
            <a:ext cx="5271714" cy="400110"/>
          </a:xfrm>
          <a:prstGeom prst="rect">
            <a:avLst/>
          </a:prstGeom>
          <a:noFill/>
        </p:spPr>
        <p:txBody>
          <a:bodyPr wrap="square" rtlCol="0">
            <a:spAutoFit/>
          </a:bodyPr>
          <a:lstStyle/>
          <a:p>
            <a:r>
              <a:rPr lang="es-ES" sz="2000" b="1" dirty="0"/>
              <a:t>Tipos de datos</a:t>
            </a:r>
          </a:p>
        </p:txBody>
      </p:sp>
    </p:spTree>
    <p:extLst>
      <p:ext uri="{BB962C8B-B14F-4D97-AF65-F5344CB8AC3E}">
        <p14:creationId xmlns:p14="http://schemas.microsoft.com/office/powerpoint/2010/main" val="232555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01B9993A-B188-E339-1217-03F353887F91}"/>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345364F8-D15E-4A49-A1C9-CD24EEF8E6DE}"/>
              </a:ext>
            </a:extLst>
          </p:cNvPr>
          <p:cNvSpPr txBox="1">
            <a:spLocks noGrp="1"/>
          </p:cNvSpPr>
          <p:nvPr>
            <p:ph type="title"/>
          </p:nvPr>
        </p:nvSpPr>
        <p:spPr>
          <a:xfrm>
            <a:off x="1212904" y="1256504"/>
            <a:ext cx="7525579" cy="3734400"/>
          </a:xfrm>
          <a:prstGeom prst="rect">
            <a:avLst/>
          </a:prstGeom>
        </p:spPr>
        <p:txBody>
          <a:bodyPr spcFirstLastPara="1" wrap="square" lIns="91425" tIns="91425" rIns="91425" bIns="91425" anchor="t" anchorCtr="0">
            <a:normAutofit/>
          </a:bodyPr>
          <a:lstStyle/>
          <a:p>
            <a:pPr marL="342900" indent="-342900" fontAlgn="base">
              <a:buFont typeface="Arial" panose="020B0604020202020204" pitchFamily="34" charset="0"/>
              <a:buChar char="•"/>
            </a:pPr>
            <a:br>
              <a:rPr lang="es-ES" dirty="0">
                <a:solidFill>
                  <a:schemeClr val="tx1"/>
                </a:solidFill>
              </a:rPr>
            </a:br>
            <a:endParaRPr dirty="0">
              <a:solidFill>
                <a:schemeClr val="tx1"/>
              </a:solidFill>
            </a:endParaRPr>
          </a:p>
        </p:txBody>
      </p:sp>
      <p:sp>
        <p:nvSpPr>
          <p:cNvPr id="2" name="CuadroTexto 1">
            <a:extLst>
              <a:ext uri="{FF2B5EF4-FFF2-40B4-BE49-F238E27FC236}">
                <a16:creationId xmlns:a16="http://schemas.microsoft.com/office/drawing/2014/main" id="{BA54EEC0-C7A4-1B9D-E9B6-610DEB3B29D2}"/>
              </a:ext>
            </a:extLst>
          </p:cNvPr>
          <p:cNvSpPr txBox="1"/>
          <p:nvPr/>
        </p:nvSpPr>
        <p:spPr>
          <a:xfrm>
            <a:off x="1924216" y="389614"/>
            <a:ext cx="4659464" cy="707886"/>
          </a:xfrm>
          <a:prstGeom prst="rect">
            <a:avLst/>
          </a:prstGeom>
          <a:noFill/>
        </p:spPr>
        <p:txBody>
          <a:bodyPr wrap="square" rtlCol="0">
            <a:spAutoFit/>
          </a:bodyPr>
          <a:lstStyle/>
          <a:p>
            <a:pPr algn="ctr"/>
            <a:r>
              <a:rPr lang="es-ES" sz="2000" b="1" dirty="0"/>
              <a:t>Tipos de diseños según el dato: cuantitativos o cualitativos</a:t>
            </a:r>
          </a:p>
        </p:txBody>
      </p:sp>
      <p:pic>
        <p:nvPicPr>
          <p:cNvPr id="3" name="Imagen 2">
            <a:extLst>
              <a:ext uri="{FF2B5EF4-FFF2-40B4-BE49-F238E27FC236}">
                <a16:creationId xmlns:a16="http://schemas.microsoft.com/office/drawing/2014/main" id="{9D1629BA-3DAE-730F-CCF2-E549FDC7FF2F}"/>
              </a:ext>
            </a:extLst>
          </p:cNvPr>
          <p:cNvPicPr>
            <a:picLocks noChangeAspect="1"/>
          </p:cNvPicPr>
          <p:nvPr/>
        </p:nvPicPr>
        <p:blipFill>
          <a:blip r:embed="rId3"/>
          <a:stretch>
            <a:fillRect/>
          </a:stretch>
        </p:blipFill>
        <p:spPr>
          <a:xfrm>
            <a:off x="1332216" y="1256504"/>
            <a:ext cx="6829425" cy="3581400"/>
          </a:xfrm>
          <a:prstGeom prst="rect">
            <a:avLst/>
          </a:prstGeom>
        </p:spPr>
      </p:pic>
    </p:spTree>
    <p:extLst>
      <p:ext uri="{BB962C8B-B14F-4D97-AF65-F5344CB8AC3E}">
        <p14:creationId xmlns:p14="http://schemas.microsoft.com/office/powerpoint/2010/main" val="107905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84338A4E-38B6-6E67-367E-1C60F01D460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D5B4CB21-2843-9416-65E9-231108CD523F}"/>
              </a:ext>
            </a:extLst>
          </p:cNvPr>
          <p:cNvSpPr txBox="1"/>
          <p:nvPr/>
        </p:nvSpPr>
        <p:spPr>
          <a:xfrm>
            <a:off x="2286000" y="2418359"/>
            <a:ext cx="4572000" cy="307777"/>
          </a:xfrm>
          <a:prstGeom prst="rect">
            <a:avLst/>
          </a:prstGeom>
          <a:noFill/>
        </p:spPr>
        <p:txBody>
          <a:bodyPr wrap="square">
            <a:spAutoFit/>
          </a:bodyPr>
          <a:lstStyle/>
          <a:p>
            <a:endParaRPr lang="es-ES" dirty="0"/>
          </a:p>
        </p:txBody>
      </p:sp>
      <p:pic>
        <p:nvPicPr>
          <p:cNvPr id="9" name="Imagen 8">
            <a:extLst>
              <a:ext uri="{FF2B5EF4-FFF2-40B4-BE49-F238E27FC236}">
                <a16:creationId xmlns:a16="http://schemas.microsoft.com/office/drawing/2014/main" id="{54D5B6E8-18B5-7166-C9E5-E6A7DE027089}"/>
              </a:ext>
            </a:extLst>
          </p:cNvPr>
          <p:cNvPicPr>
            <a:picLocks noChangeAspect="1"/>
          </p:cNvPicPr>
          <p:nvPr/>
        </p:nvPicPr>
        <p:blipFill>
          <a:blip r:embed="rId3"/>
          <a:srcRect l="34609" t="30015" r="28956" b="26725"/>
          <a:stretch>
            <a:fillRect/>
          </a:stretch>
        </p:blipFill>
        <p:spPr>
          <a:xfrm>
            <a:off x="1912289" y="549556"/>
            <a:ext cx="6055446" cy="4044387"/>
          </a:xfrm>
          <a:prstGeom prst="rect">
            <a:avLst/>
          </a:prstGeom>
        </p:spPr>
      </p:pic>
    </p:spTree>
    <p:extLst>
      <p:ext uri="{BB962C8B-B14F-4D97-AF65-F5344CB8AC3E}">
        <p14:creationId xmlns:p14="http://schemas.microsoft.com/office/powerpoint/2010/main" val="583466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FCCF5A99-3614-DE23-4542-6FAFDE9707C2}"/>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F97FFEF8-4181-D053-4729-8940BE18DF58}"/>
              </a:ext>
            </a:extLst>
          </p:cNvPr>
          <p:cNvSpPr txBox="1">
            <a:spLocks noGrp="1"/>
          </p:cNvSpPr>
          <p:nvPr>
            <p:ph type="title"/>
          </p:nvPr>
        </p:nvSpPr>
        <p:spPr>
          <a:xfrm>
            <a:off x="1212904" y="1256504"/>
            <a:ext cx="7525579" cy="3734400"/>
          </a:xfrm>
          <a:prstGeom prst="rect">
            <a:avLst/>
          </a:prstGeom>
        </p:spPr>
        <p:txBody>
          <a:bodyPr spcFirstLastPara="1" wrap="square" lIns="91425" tIns="91425" rIns="91425" bIns="91425" anchor="t" anchorCtr="0">
            <a:normAutofit/>
          </a:bodyPr>
          <a:lstStyle/>
          <a:p>
            <a:pPr marL="342900" indent="-342900" fontAlgn="base">
              <a:buFont typeface="Arial" panose="020B0604020202020204" pitchFamily="34" charset="0"/>
              <a:buChar char="•"/>
            </a:pPr>
            <a:br>
              <a:rPr lang="es-ES" dirty="0">
                <a:solidFill>
                  <a:schemeClr val="tx1"/>
                </a:solidFill>
              </a:rPr>
            </a:br>
            <a:endParaRPr dirty="0">
              <a:solidFill>
                <a:schemeClr val="tx1"/>
              </a:solidFill>
            </a:endParaRPr>
          </a:p>
        </p:txBody>
      </p:sp>
      <p:pic>
        <p:nvPicPr>
          <p:cNvPr id="3" name="Imagen 2">
            <a:extLst>
              <a:ext uri="{FF2B5EF4-FFF2-40B4-BE49-F238E27FC236}">
                <a16:creationId xmlns:a16="http://schemas.microsoft.com/office/drawing/2014/main" id="{BCEF735C-E379-DB8D-C4C5-8368A49244D7}"/>
              </a:ext>
            </a:extLst>
          </p:cNvPr>
          <p:cNvPicPr>
            <a:picLocks noChangeAspect="1"/>
          </p:cNvPicPr>
          <p:nvPr/>
        </p:nvPicPr>
        <p:blipFill>
          <a:blip r:embed="rId3"/>
          <a:srcRect l="30087" t="32309" r="24435" b="25643"/>
          <a:stretch>
            <a:fillRect/>
          </a:stretch>
        </p:blipFill>
        <p:spPr>
          <a:xfrm>
            <a:off x="1407380" y="747422"/>
            <a:ext cx="6314242" cy="3283889"/>
          </a:xfrm>
          <a:prstGeom prst="rect">
            <a:avLst/>
          </a:prstGeom>
        </p:spPr>
      </p:pic>
    </p:spTree>
    <p:extLst>
      <p:ext uri="{BB962C8B-B14F-4D97-AF65-F5344CB8AC3E}">
        <p14:creationId xmlns:p14="http://schemas.microsoft.com/office/powerpoint/2010/main" val="191039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496C3D71-ED6D-3A94-18F2-4AECD58DE668}"/>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1341A5F4-406D-9A6A-3C11-CA245A915A65}"/>
              </a:ext>
            </a:extLst>
          </p:cNvPr>
          <p:cNvSpPr txBox="1">
            <a:spLocks noGrp="1"/>
          </p:cNvSpPr>
          <p:nvPr>
            <p:ph type="title"/>
          </p:nvPr>
        </p:nvSpPr>
        <p:spPr>
          <a:xfrm>
            <a:off x="1212904" y="1256504"/>
            <a:ext cx="7525579" cy="3734400"/>
          </a:xfrm>
          <a:prstGeom prst="rect">
            <a:avLst/>
          </a:prstGeom>
        </p:spPr>
        <p:txBody>
          <a:bodyPr spcFirstLastPara="1" wrap="square" lIns="91425" tIns="91425" rIns="91425" bIns="91425" anchor="t" anchorCtr="0">
            <a:normAutofit/>
          </a:bodyPr>
          <a:lstStyle/>
          <a:p>
            <a:pPr marL="342900" indent="-342900" fontAlgn="base">
              <a:buFont typeface="Arial" panose="020B0604020202020204" pitchFamily="34" charset="0"/>
              <a:buChar char="•"/>
            </a:pPr>
            <a:br>
              <a:rPr lang="es-ES" dirty="0">
                <a:solidFill>
                  <a:schemeClr val="tx1"/>
                </a:solidFill>
              </a:rPr>
            </a:br>
            <a:endParaRPr dirty="0">
              <a:solidFill>
                <a:schemeClr val="tx1"/>
              </a:solidFill>
            </a:endParaRPr>
          </a:p>
        </p:txBody>
      </p:sp>
      <p:pic>
        <p:nvPicPr>
          <p:cNvPr id="3" name="Imagen 2">
            <a:extLst>
              <a:ext uri="{FF2B5EF4-FFF2-40B4-BE49-F238E27FC236}">
                <a16:creationId xmlns:a16="http://schemas.microsoft.com/office/drawing/2014/main" id="{B395094E-CE52-AB6E-A609-35EF88A5B45B}"/>
              </a:ext>
            </a:extLst>
          </p:cNvPr>
          <p:cNvPicPr>
            <a:picLocks noChangeAspect="1"/>
          </p:cNvPicPr>
          <p:nvPr/>
        </p:nvPicPr>
        <p:blipFill>
          <a:blip r:embed="rId3"/>
          <a:srcRect l="29826" t="29836" r="24261" b="24429"/>
          <a:stretch>
            <a:fillRect/>
          </a:stretch>
        </p:blipFill>
        <p:spPr>
          <a:xfrm>
            <a:off x="1212904" y="683813"/>
            <a:ext cx="7407489" cy="4150580"/>
          </a:xfrm>
          <a:prstGeom prst="rect">
            <a:avLst/>
          </a:prstGeom>
        </p:spPr>
      </p:pic>
    </p:spTree>
    <p:extLst>
      <p:ext uri="{BB962C8B-B14F-4D97-AF65-F5344CB8AC3E}">
        <p14:creationId xmlns:p14="http://schemas.microsoft.com/office/powerpoint/2010/main" val="38281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41067B6C-6A3C-93FD-BCDE-AC98EF498F71}"/>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3D99103E-FD9F-8670-D5C3-2CDC5DEFEDDD}"/>
              </a:ext>
            </a:extLst>
          </p:cNvPr>
          <p:cNvSpPr txBox="1">
            <a:spLocks noGrp="1"/>
          </p:cNvSpPr>
          <p:nvPr>
            <p:ph type="title"/>
          </p:nvPr>
        </p:nvSpPr>
        <p:spPr>
          <a:xfrm>
            <a:off x="1212904" y="1256504"/>
            <a:ext cx="7525579" cy="3734400"/>
          </a:xfrm>
          <a:prstGeom prst="rect">
            <a:avLst/>
          </a:prstGeom>
        </p:spPr>
        <p:txBody>
          <a:bodyPr spcFirstLastPara="1" wrap="square" lIns="91425" tIns="91425" rIns="91425" bIns="91425" anchor="t" anchorCtr="0">
            <a:normAutofit/>
          </a:bodyPr>
          <a:lstStyle/>
          <a:p>
            <a:pPr marL="342900" indent="-342900" fontAlgn="base">
              <a:buFont typeface="Arial" panose="020B0604020202020204" pitchFamily="34" charset="0"/>
              <a:buChar char="•"/>
            </a:pPr>
            <a:br>
              <a:rPr lang="es-ES" dirty="0">
                <a:solidFill>
                  <a:schemeClr val="tx1"/>
                </a:solidFill>
              </a:rPr>
            </a:br>
            <a:endParaRPr dirty="0">
              <a:solidFill>
                <a:schemeClr val="tx1"/>
              </a:solidFill>
            </a:endParaRPr>
          </a:p>
        </p:txBody>
      </p:sp>
      <p:pic>
        <p:nvPicPr>
          <p:cNvPr id="5" name="Imagen 4">
            <a:extLst>
              <a:ext uri="{FF2B5EF4-FFF2-40B4-BE49-F238E27FC236}">
                <a16:creationId xmlns:a16="http://schemas.microsoft.com/office/drawing/2014/main" id="{DC92BE9C-241E-FCB6-CFC3-4274F63A85BB}"/>
              </a:ext>
            </a:extLst>
          </p:cNvPr>
          <p:cNvPicPr>
            <a:picLocks noChangeAspect="1"/>
          </p:cNvPicPr>
          <p:nvPr/>
        </p:nvPicPr>
        <p:blipFill>
          <a:blip r:embed="rId3"/>
          <a:srcRect l="30348" t="30299" r="23827" b="26261"/>
          <a:stretch>
            <a:fillRect/>
          </a:stretch>
        </p:blipFill>
        <p:spPr>
          <a:xfrm>
            <a:off x="-1" y="-1"/>
            <a:ext cx="9245591" cy="4929809"/>
          </a:xfrm>
          <a:prstGeom prst="rect">
            <a:avLst/>
          </a:prstGeom>
        </p:spPr>
      </p:pic>
    </p:spTree>
    <p:extLst>
      <p:ext uri="{BB962C8B-B14F-4D97-AF65-F5344CB8AC3E}">
        <p14:creationId xmlns:p14="http://schemas.microsoft.com/office/powerpoint/2010/main" val="2616543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C0EA5AD1-7861-78D6-9017-057EF3806250}"/>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DE965FCA-4789-60E3-74DC-D4DB0F19ED89}"/>
              </a:ext>
            </a:extLst>
          </p:cNvPr>
          <p:cNvPicPr>
            <a:picLocks noChangeAspect="1"/>
          </p:cNvPicPr>
          <p:nvPr/>
        </p:nvPicPr>
        <p:blipFill>
          <a:blip r:embed="rId3"/>
          <a:srcRect l="31739" t="33855" r="24435" b="19459"/>
          <a:stretch>
            <a:fillRect/>
          </a:stretch>
        </p:blipFill>
        <p:spPr>
          <a:xfrm>
            <a:off x="0" y="-63611"/>
            <a:ext cx="7919499" cy="4745415"/>
          </a:xfrm>
          <a:prstGeom prst="rect">
            <a:avLst/>
          </a:prstGeom>
        </p:spPr>
      </p:pic>
    </p:spTree>
    <p:extLst>
      <p:ext uri="{BB962C8B-B14F-4D97-AF65-F5344CB8AC3E}">
        <p14:creationId xmlns:p14="http://schemas.microsoft.com/office/powerpoint/2010/main" val="967585087"/>
      </p:ext>
    </p:extLst>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29820</TotalTime>
  <Words>212</Words>
  <Application>Microsoft Office PowerPoint</Application>
  <PresentationFormat>Presentación en pantalla (16:9)</PresentationFormat>
  <Paragraphs>18</Paragraphs>
  <Slides>17</Slides>
  <Notes>17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Montserrat</vt:lpstr>
      <vt:lpstr>Lato</vt:lpstr>
      <vt:lpstr>Focus</vt:lpstr>
      <vt:lpstr>METODOLOGÍA DE LA INVESTIGACIÓN SOCIAL, 2026</vt:lpstr>
      <vt:lpstr> La Gestión de Datos de Investigación (RDM, Research Data Management) está presente en todas las fases de la investigación y engloba la recopilación, organización, documentación, almacenamiento y preservación de los datos utilizados o generados durante un proyecto de investigación. </vt:lpstr>
      <vt:lpstr> Los datos pueden tener varios formatos y orígenes Según su naturaleza: cualitativos o cuantitativos  Según su nivel de procesamiento: En estado bruto (datos primarios), procesados o analizados.  Según la fuente de la que provienen pueden ser experimentales , observacionales,  computacionales. Según su formato:  Textuales (Wod, PDF, RTF, etc.), Numéricos (Excel, CSV, etc.), Multimedia (JPEG, MPEG, WAV, etc.), Estructurados (XML, MySQL, etc.), Código de software (Java, C, etc.), Específicos de un software (Mesh, 3D CAD, modelo estadístico, etc.), específicos de una disciplina o instrumento.  </vt:lpstr>
      <vt:lpstr> </vt:lpstr>
      <vt:lpstr>Presentación de PowerPoint</vt:lpstr>
      <vt:lpstr> </vt:lpstr>
      <vt:lpstr> </vt:lpstr>
      <vt:lpstr> </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Lucia Morales</dc:creator>
  <cp:lastModifiedBy>Lucía Morales</cp:lastModifiedBy>
  <cp:revision>55</cp:revision>
  <dcterms:modified xsi:type="dcterms:W3CDTF">2026-06-09T16:47:59Z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2026-03-21T20:52:48Z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6c87b28f-66be-4722-83ac-dd1fc54d0768</vt:lpwstr>
  </property>
  <property fmtid="{D5CDD505-2E9C-101B-9397-08002B2CF9AE}" pid="7" name="MSIP_Label_defa4170-0d19-0005-0004-bc88714345d2_ActionId">
    <vt:lpwstr>71c12bed-a040-415d-af3c-3f72989f4ab8</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