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57" r:id="rId3"/>
    <p:sldId id="258" r:id="rId4"/>
    <p:sldId id="259" r:id="rId5"/>
    <p:sldId id="261" r:id="rId6"/>
    <p:sldId id="262" r:id="rId7"/>
    <p:sldId id="263" r:id="rId8"/>
    <p:sldId id="264" r:id="rId9"/>
    <p:sldId id="271" r:id="rId10"/>
    <p:sldId id="265" r:id="rId11"/>
    <p:sldId id="267" r:id="rId12"/>
    <p:sldId id="268" r:id="rId13"/>
    <p:sldId id="269" r:id="rId14"/>
    <p:sldId id="270" r:id="rId15"/>
    <p:sldId id="260" r:id="rId16"/>
    <p:sldId id="266"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80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t>3/17/2023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t>3/17/2023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t>3/17/2023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t>3/17/2023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3/17/2023</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t>3/17/2023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t>3/17/2023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t>3/17/2023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3/17/2023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s-ES"/>
              <a:t>Haga clic para modificar el estilo de título del patrón</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DA16AA21-1863-4931-97CB-99D0A168701B}" type="datetimeFigureOut">
              <a:rPr lang="en-US" dirty="0"/>
              <a:t>3/17/2023</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3772C379-9A7C-4C87-A116-CBE9F58B04C5}" type="datetimeFigureOut">
              <a:rPr lang="en-US" dirty="0"/>
              <a:t>3/17/2023</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3/17/2023</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bbc.com/mundo/video_fotos/2016/04/160405_video_isla_botellas_plasticas_mexico_ch#:~:text=En%20el%20circuito%20de%20Isla,con%20botellas%20de%20pl%C3%A1stico%20adentro" TargetMode="External"/><Relationship Id="rId2" Type="http://schemas.openxmlformats.org/officeDocument/2006/relationships/hyperlink" Target="https://www.biodiversidad.gob.mx/planeta/quees" TargetMode="External"/><Relationship Id="rId1" Type="http://schemas.openxmlformats.org/officeDocument/2006/relationships/slideLayout" Target="../slideLayouts/slideLayout2.xml"/><Relationship Id="rId6" Type="http://schemas.openxmlformats.org/officeDocument/2006/relationships/hyperlink" Target="https://www.significados.com/sociedad/" TargetMode="External"/><Relationship Id="rId5" Type="http://schemas.openxmlformats.org/officeDocument/2006/relationships/hyperlink" Target="http://sociologiadivertida.blogspot.com/2015/02/que-es-la-sociedad.html" TargetMode="External"/><Relationship Id="rId4" Type="http://schemas.openxmlformats.org/officeDocument/2006/relationships/hyperlink" Target="https://economipedia.com/definiciones/sociedad.html"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redalyc.org/pdf/177/17731129004.pdf" TargetMode="External"/><Relationship Id="rId2" Type="http://schemas.openxmlformats.org/officeDocument/2006/relationships/hyperlink" Target="http://www.nocierreslosojos.com/durkheim-emile-sociologia/" TargetMode="External"/><Relationship Id="rId1" Type="http://schemas.openxmlformats.org/officeDocument/2006/relationships/slideLayout" Target="../slideLayouts/slideLayout2.xml"/><Relationship Id="rId5" Type="http://schemas.openxmlformats.org/officeDocument/2006/relationships/hyperlink" Target="https://doi.org/10.15517/rcs.v0i153.28168" TargetMode="External"/><Relationship Id="rId4" Type="http://schemas.openxmlformats.org/officeDocument/2006/relationships/hyperlink" Target="file:///C:\Users\gusta\Downloads\marcodiaz,+Gestor_a+de+la+revista,+c01_Fernando+Ocariz%20(1).pdf"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significados.com/sociedad/" TargetMode="External"/><Relationship Id="rId2" Type="http://schemas.openxmlformats.org/officeDocument/2006/relationships/hyperlink" Target="https://economipedia.com/definiciones/sociedad.html"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ociologiadivertida.blogspot.com/2015/02/que-es-la-sociedad.htm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E0B1C7-302D-81E0-9F00-A2C125A57A47}"/>
              </a:ext>
            </a:extLst>
          </p:cNvPr>
          <p:cNvSpPr>
            <a:spLocks noGrp="1"/>
          </p:cNvSpPr>
          <p:nvPr>
            <p:ph type="ctrTitle"/>
          </p:nvPr>
        </p:nvSpPr>
        <p:spPr/>
        <p:txBody>
          <a:bodyPr/>
          <a:lstStyle/>
          <a:p>
            <a:r>
              <a:rPr lang="es-UY" dirty="0"/>
              <a:t>Ambiente y sociedad</a:t>
            </a:r>
          </a:p>
        </p:txBody>
      </p:sp>
    </p:spTree>
    <p:extLst>
      <p:ext uri="{BB962C8B-B14F-4D97-AF65-F5344CB8AC3E}">
        <p14:creationId xmlns:p14="http://schemas.microsoft.com/office/powerpoint/2010/main" val="24226167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042191AE-9471-2E50-9E9D-9A67787045F5}"/>
              </a:ext>
            </a:extLst>
          </p:cNvPr>
          <p:cNvSpPr txBox="1"/>
          <p:nvPr/>
        </p:nvSpPr>
        <p:spPr>
          <a:xfrm>
            <a:off x="5821680" y="2093976"/>
            <a:ext cx="6096000" cy="2308324"/>
          </a:xfrm>
          <a:prstGeom prst="rect">
            <a:avLst/>
          </a:prstGeom>
          <a:noFill/>
        </p:spPr>
        <p:txBody>
          <a:bodyPr wrap="square">
            <a:spAutoFit/>
          </a:bodyPr>
          <a:lstStyle/>
          <a:p>
            <a:r>
              <a:rPr lang="es-UY" dirty="0"/>
              <a:t>La sociedad es concebida como una realidad distinta al sujeto individual, tiene una suerte de primacía ontológica sobre éste y constituye un nuevo objeto de estudio. La idea </a:t>
            </a:r>
            <a:r>
              <a:rPr lang="es-UY" dirty="0" err="1"/>
              <a:t>comteana</a:t>
            </a:r>
            <a:r>
              <a:rPr lang="es-UY" dirty="0"/>
              <a:t> de que el individuo es producto del desarrollo histórico y no una abstracción fundamenta una nueva perspectiva social “puesto que el hombre no se desarrolla aisladamente sino colectivamente”. (Comte, 1975, p. 21)</a:t>
            </a:r>
          </a:p>
        </p:txBody>
      </p:sp>
      <p:pic>
        <p:nvPicPr>
          <p:cNvPr id="3074" name="Picture 2" descr="Biografia de Augusto Comte">
            <a:extLst>
              <a:ext uri="{FF2B5EF4-FFF2-40B4-BE49-F238E27FC236}">
                <a16:creationId xmlns:a16="http://schemas.microsoft.com/office/drawing/2014/main" id="{E0274068-C9BD-4FF3-05E4-27C69A08F8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3752" y="1828913"/>
            <a:ext cx="3238500" cy="2838450"/>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63B47699-F16A-92F2-70EF-E2B8E0A8898A}"/>
              </a:ext>
            </a:extLst>
          </p:cNvPr>
          <p:cNvSpPr txBox="1"/>
          <p:nvPr/>
        </p:nvSpPr>
        <p:spPr>
          <a:xfrm>
            <a:off x="609600" y="4667363"/>
            <a:ext cx="6096000" cy="830997"/>
          </a:xfrm>
          <a:prstGeom prst="rect">
            <a:avLst/>
          </a:prstGeom>
          <a:noFill/>
        </p:spPr>
        <p:txBody>
          <a:bodyPr wrap="square">
            <a:spAutoFit/>
          </a:bodyPr>
          <a:lstStyle/>
          <a:p>
            <a:r>
              <a:rPr lang="fr-FR" sz="1600" i="0" dirty="0">
                <a:solidFill>
                  <a:srgbClr val="202122"/>
                </a:solidFill>
                <a:effectLst/>
                <a:latin typeface="Arial" panose="020B0604020202020204" pitchFamily="34" charset="0"/>
              </a:rPr>
              <a:t>Isidore Marie Auguste François Xavier Comte</a:t>
            </a:r>
            <a:br>
              <a:rPr lang="fr-FR" sz="1600" i="0" dirty="0">
                <a:solidFill>
                  <a:srgbClr val="202122"/>
                </a:solidFill>
                <a:effectLst/>
                <a:latin typeface="Arial" panose="020B0604020202020204" pitchFamily="34" charset="0"/>
              </a:rPr>
            </a:br>
            <a:r>
              <a:rPr lang="fr-FR" sz="1600" i="0" dirty="0">
                <a:solidFill>
                  <a:srgbClr val="202122"/>
                </a:solidFill>
                <a:effectLst/>
                <a:latin typeface="Arial" panose="020B0604020202020204" pitchFamily="34" charset="0"/>
              </a:rPr>
              <a:t>(</a:t>
            </a:r>
            <a:r>
              <a:rPr lang="es-UY" sz="1600" i="0" dirty="0">
                <a:solidFill>
                  <a:srgbClr val="202122"/>
                </a:solidFill>
                <a:effectLst/>
                <a:latin typeface="Arial" panose="020B0604020202020204" pitchFamily="34" charset="0"/>
              </a:rPr>
              <a:t>Montpellier, 19 de enero de 1798-París, 5 de septiembre de 1857)</a:t>
            </a:r>
            <a:endParaRPr lang="es-UY" sz="1600" dirty="0"/>
          </a:p>
        </p:txBody>
      </p:sp>
      <p:sp>
        <p:nvSpPr>
          <p:cNvPr id="9" name="CuadroTexto 8">
            <a:extLst>
              <a:ext uri="{FF2B5EF4-FFF2-40B4-BE49-F238E27FC236}">
                <a16:creationId xmlns:a16="http://schemas.microsoft.com/office/drawing/2014/main" id="{8793E42E-4097-288E-9957-467782F8AB46}"/>
              </a:ext>
            </a:extLst>
          </p:cNvPr>
          <p:cNvSpPr txBox="1"/>
          <p:nvPr/>
        </p:nvSpPr>
        <p:spPr>
          <a:xfrm>
            <a:off x="8981440" y="4482697"/>
            <a:ext cx="6096000" cy="369332"/>
          </a:xfrm>
          <a:prstGeom prst="rect">
            <a:avLst/>
          </a:prstGeom>
          <a:noFill/>
        </p:spPr>
        <p:txBody>
          <a:bodyPr wrap="square">
            <a:spAutoFit/>
          </a:bodyPr>
          <a:lstStyle/>
          <a:p>
            <a:r>
              <a:rPr lang="es-UY" dirty="0"/>
              <a:t>(Fernández, 2008:25)</a:t>
            </a:r>
          </a:p>
        </p:txBody>
      </p:sp>
    </p:spTree>
    <p:extLst>
      <p:ext uri="{BB962C8B-B14F-4D97-AF65-F5344CB8AC3E}">
        <p14:creationId xmlns:p14="http://schemas.microsoft.com/office/powerpoint/2010/main" val="38413891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86CBCEE7-877F-A168-506F-7CDCBBE99491}"/>
              </a:ext>
            </a:extLst>
          </p:cNvPr>
          <p:cNvSpPr txBox="1"/>
          <p:nvPr/>
        </p:nvSpPr>
        <p:spPr>
          <a:xfrm>
            <a:off x="5303520" y="1803738"/>
            <a:ext cx="6096000" cy="2308324"/>
          </a:xfrm>
          <a:prstGeom prst="rect">
            <a:avLst/>
          </a:prstGeom>
          <a:noFill/>
        </p:spPr>
        <p:txBody>
          <a:bodyPr wrap="square">
            <a:spAutoFit/>
          </a:bodyPr>
          <a:lstStyle/>
          <a:p>
            <a:r>
              <a:rPr lang="es-UY" dirty="0"/>
              <a:t>propone el estudio del sistema industrial y de las nuevas relaciones sociales que se establecen entre los productores incipientes. El advenimiento del industrialismo y la incorporación del concepto de totalidad social son uno de los fundamentos de la utopía </a:t>
            </a:r>
            <a:r>
              <a:rPr lang="es-UY" dirty="0" err="1"/>
              <a:t>saintsimoniana</a:t>
            </a:r>
            <a:r>
              <a:rPr lang="es-UY" dirty="0"/>
              <a:t> que ve a la política y a la ciencia unidas en la administración de la nueva sociedad</a:t>
            </a:r>
          </a:p>
          <a:p>
            <a:r>
              <a:rPr lang="es-UY" dirty="0"/>
              <a:t>                                                                             (</a:t>
            </a:r>
            <a:r>
              <a:rPr lang="es-UY" dirty="0" err="1"/>
              <a:t>idem</a:t>
            </a:r>
            <a:r>
              <a:rPr lang="es-UY" dirty="0"/>
              <a:t>, p. 26)</a:t>
            </a:r>
          </a:p>
        </p:txBody>
      </p:sp>
      <p:pic>
        <p:nvPicPr>
          <p:cNvPr id="4098" name="Picture 2" descr="Biografia de Conde de Saint-Simon">
            <a:extLst>
              <a:ext uri="{FF2B5EF4-FFF2-40B4-BE49-F238E27FC236}">
                <a16:creationId xmlns:a16="http://schemas.microsoft.com/office/drawing/2014/main" id="{2209696C-CFA0-B163-4C93-DD132E9384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390" y="1568887"/>
            <a:ext cx="3238500" cy="2543175"/>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a:extLst>
              <a:ext uri="{FF2B5EF4-FFF2-40B4-BE49-F238E27FC236}">
                <a16:creationId xmlns:a16="http://schemas.microsoft.com/office/drawing/2014/main" id="{6CC7B548-10D5-81CE-FBFF-C8CC671AEEE2}"/>
              </a:ext>
            </a:extLst>
          </p:cNvPr>
          <p:cNvSpPr txBox="1"/>
          <p:nvPr/>
        </p:nvSpPr>
        <p:spPr>
          <a:xfrm>
            <a:off x="487680" y="4112062"/>
            <a:ext cx="6096000" cy="830997"/>
          </a:xfrm>
          <a:prstGeom prst="rect">
            <a:avLst/>
          </a:prstGeom>
          <a:noFill/>
        </p:spPr>
        <p:txBody>
          <a:bodyPr wrap="square">
            <a:spAutoFit/>
          </a:bodyPr>
          <a:lstStyle/>
          <a:p>
            <a:r>
              <a:rPr lang="es-UY" sz="1600" dirty="0"/>
              <a:t>Claude-Henri de </a:t>
            </a:r>
            <a:r>
              <a:rPr lang="es-UY" sz="1600" dirty="0" err="1"/>
              <a:t>Rouvroy</a:t>
            </a:r>
            <a:r>
              <a:rPr lang="es-UY" sz="1600" dirty="0"/>
              <a:t>, conde de Saint-</a:t>
            </a:r>
            <a:r>
              <a:rPr lang="es-UY" sz="1600" dirty="0" err="1"/>
              <a:t>Simon</a:t>
            </a:r>
            <a:r>
              <a:rPr lang="es-UY" sz="1600" dirty="0"/>
              <a:t>, frecuentemente nombrado como Henri de Saint-</a:t>
            </a:r>
            <a:r>
              <a:rPr lang="es-UY" sz="1600" dirty="0" err="1"/>
              <a:t>Simon</a:t>
            </a:r>
            <a:r>
              <a:rPr lang="es-UY" sz="1600" dirty="0"/>
              <a:t> (París, 17 de octubre de 1760-ibíd., 19 de mayo de 1825)</a:t>
            </a:r>
          </a:p>
        </p:txBody>
      </p:sp>
    </p:spTree>
    <p:extLst>
      <p:ext uri="{BB962C8B-B14F-4D97-AF65-F5344CB8AC3E}">
        <p14:creationId xmlns:p14="http://schemas.microsoft.com/office/powerpoint/2010/main" val="23480683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Émile Durkheim: vida, influências, obras, frases - Mundo ...">
            <a:extLst>
              <a:ext uri="{FF2B5EF4-FFF2-40B4-BE49-F238E27FC236}">
                <a16:creationId xmlns:a16="http://schemas.microsoft.com/office/drawing/2014/main" id="{6503DEA3-EB3B-A30E-3897-3A076531AC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155" y="814070"/>
            <a:ext cx="3371850" cy="47625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emile-durkheim-sociologia">
            <a:extLst>
              <a:ext uri="{FF2B5EF4-FFF2-40B4-BE49-F238E27FC236}">
                <a16:creationId xmlns:a16="http://schemas.microsoft.com/office/drawing/2014/main" id="{0CCE6EAA-9F74-339A-8B67-7D98E223A2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9760" y="576580"/>
            <a:ext cx="6096000" cy="3429000"/>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18DD2E10-EB32-1B9F-E856-E321CB2EBD49}"/>
              </a:ext>
            </a:extLst>
          </p:cNvPr>
          <p:cNvSpPr txBox="1"/>
          <p:nvPr/>
        </p:nvSpPr>
        <p:spPr>
          <a:xfrm>
            <a:off x="4429760" y="3806875"/>
            <a:ext cx="6096000" cy="246221"/>
          </a:xfrm>
          <a:prstGeom prst="rect">
            <a:avLst/>
          </a:prstGeom>
          <a:noFill/>
        </p:spPr>
        <p:txBody>
          <a:bodyPr wrap="square">
            <a:spAutoFit/>
          </a:bodyPr>
          <a:lstStyle/>
          <a:p>
            <a:r>
              <a:rPr lang="es-UY" sz="1000" dirty="0"/>
              <a:t>http://www.nocierreslosojos.com/durkheim-emile-sociologia/</a:t>
            </a:r>
          </a:p>
        </p:txBody>
      </p:sp>
      <p:sp>
        <p:nvSpPr>
          <p:cNvPr id="8" name="CuadroTexto 7">
            <a:extLst>
              <a:ext uri="{FF2B5EF4-FFF2-40B4-BE49-F238E27FC236}">
                <a16:creationId xmlns:a16="http://schemas.microsoft.com/office/drawing/2014/main" id="{23533B48-72A4-9213-D9D7-A0639B49CCF0}"/>
              </a:ext>
            </a:extLst>
          </p:cNvPr>
          <p:cNvSpPr txBox="1"/>
          <p:nvPr/>
        </p:nvSpPr>
        <p:spPr>
          <a:xfrm rot="20259834">
            <a:off x="4694940" y="4273313"/>
            <a:ext cx="7294113" cy="646331"/>
          </a:xfrm>
          <a:prstGeom prst="rect">
            <a:avLst/>
          </a:prstGeom>
          <a:noFill/>
        </p:spPr>
        <p:txBody>
          <a:bodyPr wrap="none" rtlCol="0">
            <a:spAutoFit/>
          </a:bodyPr>
          <a:lstStyle/>
          <a:p>
            <a:r>
              <a:rPr lang="es-UY" dirty="0"/>
              <a:t>Socialización/sociedades modernas y tradicionales/</a:t>
            </a:r>
          </a:p>
          <a:p>
            <a:r>
              <a:rPr lang="es-UY" dirty="0"/>
              <a:t>conciencia colectiva/solidaridad social/interdependencia funcional</a:t>
            </a:r>
          </a:p>
        </p:txBody>
      </p:sp>
      <p:sp>
        <p:nvSpPr>
          <p:cNvPr id="14" name="CuadroTexto 13">
            <a:extLst>
              <a:ext uri="{FF2B5EF4-FFF2-40B4-BE49-F238E27FC236}">
                <a16:creationId xmlns:a16="http://schemas.microsoft.com/office/drawing/2014/main" id="{12C5B2C6-2945-7B18-439C-C0B9948BC1DC}"/>
              </a:ext>
            </a:extLst>
          </p:cNvPr>
          <p:cNvSpPr txBox="1"/>
          <p:nvPr/>
        </p:nvSpPr>
        <p:spPr>
          <a:xfrm>
            <a:off x="353768" y="5567095"/>
            <a:ext cx="3913432" cy="830997"/>
          </a:xfrm>
          <a:prstGeom prst="rect">
            <a:avLst/>
          </a:prstGeom>
          <a:noFill/>
        </p:spPr>
        <p:txBody>
          <a:bodyPr wrap="square">
            <a:spAutoFit/>
          </a:bodyPr>
          <a:lstStyle/>
          <a:p>
            <a:r>
              <a:rPr lang="es-UY" sz="1600" dirty="0"/>
              <a:t>Émile Durkheim (</a:t>
            </a:r>
            <a:r>
              <a:rPr lang="es-UY" sz="1600" dirty="0" err="1"/>
              <a:t>Épinal</a:t>
            </a:r>
            <a:r>
              <a:rPr lang="es-UY" sz="1600" dirty="0"/>
              <a:t>, Lorena, 15 de abril de 1858-París, 15 de noviembre de 1917)</a:t>
            </a:r>
          </a:p>
        </p:txBody>
      </p:sp>
    </p:spTree>
    <p:extLst>
      <p:ext uri="{BB962C8B-B14F-4D97-AF65-F5344CB8AC3E}">
        <p14:creationId xmlns:p14="http://schemas.microsoft.com/office/powerpoint/2010/main" val="10362484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7A2CFF3D-24FC-CEBC-714E-830A016E2B47}"/>
              </a:ext>
            </a:extLst>
          </p:cNvPr>
          <p:cNvSpPr txBox="1"/>
          <p:nvPr/>
        </p:nvSpPr>
        <p:spPr>
          <a:xfrm>
            <a:off x="5679440" y="1762036"/>
            <a:ext cx="6096000" cy="2308324"/>
          </a:xfrm>
          <a:prstGeom prst="rect">
            <a:avLst/>
          </a:prstGeom>
          <a:noFill/>
        </p:spPr>
        <p:txBody>
          <a:bodyPr wrap="square">
            <a:spAutoFit/>
          </a:bodyPr>
          <a:lstStyle/>
          <a:p>
            <a:r>
              <a:rPr lang="es-UY" sz="2400" dirty="0"/>
              <a:t>la sociedad moderna era el resultado de un proceso histórico-universal de racionalización ("acción racional con arreglo a fines") que sólo podía desplegarse en Occidente y que supuso el "desencantamiento".</a:t>
            </a:r>
          </a:p>
        </p:txBody>
      </p:sp>
      <p:sp>
        <p:nvSpPr>
          <p:cNvPr id="6" name="CuadroTexto 5">
            <a:extLst>
              <a:ext uri="{FF2B5EF4-FFF2-40B4-BE49-F238E27FC236}">
                <a16:creationId xmlns:a16="http://schemas.microsoft.com/office/drawing/2014/main" id="{CB85B752-008D-2075-A3D3-15F779D5988A}"/>
              </a:ext>
            </a:extLst>
          </p:cNvPr>
          <p:cNvSpPr txBox="1"/>
          <p:nvPr/>
        </p:nvSpPr>
        <p:spPr>
          <a:xfrm>
            <a:off x="9534866" y="3972560"/>
            <a:ext cx="1855764" cy="369332"/>
          </a:xfrm>
          <a:prstGeom prst="rect">
            <a:avLst/>
          </a:prstGeom>
          <a:noFill/>
        </p:spPr>
        <p:txBody>
          <a:bodyPr wrap="none" rtlCol="0">
            <a:spAutoFit/>
          </a:bodyPr>
          <a:lstStyle/>
          <a:p>
            <a:r>
              <a:rPr lang="es-UY" dirty="0"/>
              <a:t>(Daza, 2010 :71)</a:t>
            </a:r>
          </a:p>
        </p:txBody>
      </p:sp>
      <p:pic>
        <p:nvPicPr>
          <p:cNvPr id="6146" name="Picture 2">
            <a:extLst>
              <a:ext uri="{FF2B5EF4-FFF2-40B4-BE49-F238E27FC236}">
                <a16:creationId xmlns:a16="http://schemas.microsoft.com/office/drawing/2014/main" id="{7AD55220-8179-0846-5C07-E81B48CBFC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1370" y="674688"/>
            <a:ext cx="2815590" cy="3852239"/>
          </a:xfrm>
          <a:prstGeom prst="rect">
            <a:avLst/>
          </a:prstGeom>
          <a:noFill/>
          <a:extLst>
            <a:ext uri="{909E8E84-426E-40DD-AFC4-6F175D3DCCD1}">
              <a14:hiddenFill xmlns:a14="http://schemas.microsoft.com/office/drawing/2010/main">
                <a:solidFill>
                  <a:srgbClr val="FFFFFF"/>
                </a:solidFill>
              </a14:hiddenFill>
            </a:ext>
          </a:extLst>
        </p:spPr>
      </p:pic>
      <p:sp>
        <p:nvSpPr>
          <p:cNvPr id="9" name="CuadroTexto 8">
            <a:extLst>
              <a:ext uri="{FF2B5EF4-FFF2-40B4-BE49-F238E27FC236}">
                <a16:creationId xmlns:a16="http://schemas.microsoft.com/office/drawing/2014/main" id="{5749969E-E439-AE93-EBDA-5D8E5C3AFE9D}"/>
              </a:ext>
            </a:extLst>
          </p:cNvPr>
          <p:cNvSpPr txBox="1"/>
          <p:nvPr/>
        </p:nvSpPr>
        <p:spPr>
          <a:xfrm>
            <a:off x="518160" y="4526927"/>
            <a:ext cx="3667760" cy="830997"/>
          </a:xfrm>
          <a:prstGeom prst="rect">
            <a:avLst/>
          </a:prstGeom>
          <a:noFill/>
        </p:spPr>
        <p:txBody>
          <a:bodyPr wrap="square">
            <a:spAutoFit/>
          </a:bodyPr>
          <a:lstStyle/>
          <a:p>
            <a:r>
              <a:rPr lang="es-UY" sz="1600" dirty="0" err="1"/>
              <a:t>Maximilian</a:t>
            </a:r>
            <a:r>
              <a:rPr lang="es-UY" sz="1600" dirty="0"/>
              <a:t> Karl Emil Weber (Erfurt, 21 de abril de 1864-Múnich, 14 de junio de 1920)</a:t>
            </a:r>
          </a:p>
        </p:txBody>
      </p:sp>
    </p:spTree>
    <p:extLst>
      <p:ext uri="{BB962C8B-B14F-4D97-AF65-F5344CB8AC3E}">
        <p14:creationId xmlns:p14="http://schemas.microsoft.com/office/powerpoint/2010/main" val="40370862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2C745C4A-8545-A82E-24FB-6EAF31F309DD}"/>
              </a:ext>
            </a:extLst>
          </p:cNvPr>
          <p:cNvSpPr txBox="1"/>
          <p:nvPr/>
        </p:nvSpPr>
        <p:spPr>
          <a:xfrm>
            <a:off x="4439920" y="1240640"/>
            <a:ext cx="7244080" cy="4401205"/>
          </a:xfrm>
          <a:prstGeom prst="rect">
            <a:avLst/>
          </a:prstGeom>
          <a:noFill/>
        </p:spPr>
        <p:txBody>
          <a:bodyPr wrap="square">
            <a:spAutoFit/>
          </a:bodyPr>
          <a:lstStyle/>
          <a:p>
            <a:r>
              <a:rPr lang="es-UY" sz="2000" dirty="0"/>
              <a:t>Por ‘sociedad’ hay que entender ‘lo real social’, en el marco de ‘lo real’ en general, es decir, el mundo-universo del que se ha llegado a ser parte, como momento diferenciado. En otros términos, ‘la sociedad’ es la sociedad humana o la humanidad socializada, el conjunto de las relaciones que los seres humanos traban entre sí y que dan lugar a lo que se llama ‘vida social’; por eso no se puede hablar de ‘individuo’, a secas, como gustan los empiristas-liberales, epistemológicamente atomistas, sino de ‘individuo social’, como dice Marx, no es solo un ‘</a:t>
            </a:r>
            <a:r>
              <a:rPr lang="es-UY" sz="2000" dirty="0" err="1"/>
              <a:t>zoon</a:t>
            </a:r>
            <a:r>
              <a:rPr lang="es-UY" sz="2000" dirty="0"/>
              <a:t> </a:t>
            </a:r>
            <a:r>
              <a:rPr lang="es-UY" sz="2000" dirty="0" err="1"/>
              <a:t>politikon</a:t>
            </a:r>
            <a:r>
              <a:rPr lang="es-UY" sz="2000" dirty="0"/>
              <a:t>’, no solo un animal social, sino un animal que únicamente en sociedad puede transformarse en un individuo-sujeto, desarrollar una identidad personal.</a:t>
            </a:r>
          </a:p>
          <a:p>
            <a:r>
              <a:rPr lang="es-UY" sz="2000" dirty="0"/>
              <a:t>                                                                                   (Ayala: 2016)</a:t>
            </a:r>
          </a:p>
        </p:txBody>
      </p:sp>
      <p:pic>
        <p:nvPicPr>
          <p:cNvPr id="7170" name="Picture 2" descr="Karl Marx - Wikipedia, la enciclopedia libre">
            <a:extLst>
              <a:ext uri="{FF2B5EF4-FFF2-40B4-BE49-F238E27FC236}">
                <a16:creationId xmlns:a16="http://schemas.microsoft.com/office/drawing/2014/main" id="{4D9BCAE1-A185-E1AA-F24E-D9AB01DA2B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000" y="914400"/>
            <a:ext cx="3145155" cy="3982142"/>
          </a:xfrm>
          <a:prstGeom prst="rect">
            <a:avLst/>
          </a:prstGeom>
          <a:noFill/>
          <a:extLst>
            <a:ext uri="{909E8E84-426E-40DD-AFC4-6F175D3DCCD1}">
              <a14:hiddenFill xmlns:a14="http://schemas.microsoft.com/office/drawing/2010/main">
                <a:solidFill>
                  <a:srgbClr val="FFFFFF"/>
                </a:solidFill>
              </a14:hiddenFill>
            </a:ext>
          </a:extLst>
        </p:spPr>
      </p:pic>
      <p:sp>
        <p:nvSpPr>
          <p:cNvPr id="13" name="CuadroTexto 12">
            <a:extLst>
              <a:ext uri="{FF2B5EF4-FFF2-40B4-BE49-F238E27FC236}">
                <a16:creationId xmlns:a16="http://schemas.microsoft.com/office/drawing/2014/main" id="{B40B7333-9EAC-30D0-328D-3DE5E81E9365}"/>
              </a:ext>
            </a:extLst>
          </p:cNvPr>
          <p:cNvSpPr txBox="1"/>
          <p:nvPr/>
        </p:nvSpPr>
        <p:spPr>
          <a:xfrm>
            <a:off x="365760" y="4896542"/>
            <a:ext cx="3556000" cy="830997"/>
          </a:xfrm>
          <a:prstGeom prst="rect">
            <a:avLst/>
          </a:prstGeom>
          <a:noFill/>
        </p:spPr>
        <p:txBody>
          <a:bodyPr wrap="square">
            <a:spAutoFit/>
          </a:bodyPr>
          <a:lstStyle/>
          <a:p>
            <a:r>
              <a:rPr lang="es-UY" sz="1600" dirty="0"/>
              <a:t>Karl Heinrich Marx (Tréveris, 5 de mayo de 1818-Londres, 14 de marzo de 1883)</a:t>
            </a:r>
          </a:p>
        </p:txBody>
      </p:sp>
    </p:spTree>
    <p:extLst>
      <p:ext uri="{BB962C8B-B14F-4D97-AF65-F5344CB8AC3E}">
        <p14:creationId xmlns:p14="http://schemas.microsoft.com/office/powerpoint/2010/main" val="24372114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631A59-89E8-6FB8-ECA3-97CA23EFC16A}"/>
              </a:ext>
            </a:extLst>
          </p:cNvPr>
          <p:cNvSpPr>
            <a:spLocks noGrp="1"/>
          </p:cNvSpPr>
          <p:nvPr>
            <p:ph type="title"/>
          </p:nvPr>
        </p:nvSpPr>
        <p:spPr/>
        <p:txBody>
          <a:bodyPr/>
          <a:lstStyle/>
          <a:p>
            <a:r>
              <a:rPr lang="es-UY" dirty="0"/>
              <a:t>referencias</a:t>
            </a:r>
          </a:p>
        </p:txBody>
      </p:sp>
      <p:sp>
        <p:nvSpPr>
          <p:cNvPr id="3" name="Marcador de contenido 2">
            <a:extLst>
              <a:ext uri="{FF2B5EF4-FFF2-40B4-BE49-F238E27FC236}">
                <a16:creationId xmlns:a16="http://schemas.microsoft.com/office/drawing/2014/main" id="{1FFB5093-6DAA-90B0-87E8-D53B17C1198C}"/>
              </a:ext>
            </a:extLst>
          </p:cNvPr>
          <p:cNvSpPr>
            <a:spLocks noGrp="1"/>
          </p:cNvSpPr>
          <p:nvPr>
            <p:ph idx="1"/>
          </p:nvPr>
        </p:nvSpPr>
        <p:spPr/>
        <p:txBody>
          <a:bodyPr>
            <a:normAutofit fontScale="92500" lnSpcReduction="20000"/>
          </a:bodyPr>
          <a:lstStyle/>
          <a:p>
            <a:r>
              <a:rPr lang="es-UY" dirty="0">
                <a:hlinkClick r:id="rId2"/>
              </a:rPr>
              <a:t>https://www.biodiversidad.gob.mx/planeta/quees</a:t>
            </a:r>
            <a:endParaRPr lang="es-UY" dirty="0"/>
          </a:p>
          <a:p>
            <a:r>
              <a:rPr lang="es-UY" dirty="0"/>
              <a:t>Carlos </a:t>
            </a:r>
            <a:r>
              <a:rPr lang="es-UY" dirty="0" err="1"/>
              <a:t>Reboratti</a:t>
            </a:r>
            <a:r>
              <a:rPr lang="es-UY" dirty="0"/>
              <a:t>. Ambiente y sociedad. Conceptos y relaciones. Buenos Aires: Ariel (2000).</a:t>
            </a:r>
          </a:p>
          <a:p>
            <a:r>
              <a:rPr lang="es-UY" dirty="0">
                <a:hlinkClick r:id="rId3"/>
              </a:rPr>
              <a:t>https://www.bbc.com/mundo/video_fotos/2016/04/160405_video_isla_botellas_plasticas_mexico_ch#:~:text=En%20el%20circuito%20de%20Isla,con%20botellas%20de%20pl%C3%A1stico%20adentro</a:t>
            </a:r>
            <a:r>
              <a:rPr lang="es-UY" dirty="0"/>
              <a:t>.</a:t>
            </a:r>
          </a:p>
          <a:p>
            <a:r>
              <a:rPr lang="es-UY" dirty="0">
                <a:hlinkClick r:id="rId4"/>
              </a:rPr>
              <a:t>https://economipedia.com/definiciones/sociedad.html</a:t>
            </a:r>
            <a:endParaRPr lang="es-UY" dirty="0"/>
          </a:p>
          <a:p>
            <a:r>
              <a:rPr lang="es-UY" dirty="0">
                <a:hlinkClick r:id="rId5"/>
              </a:rPr>
              <a:t>http://sociologiadivertida.blogspot.com/2015/02/que-es-la-sociedad.html</a:t>
            </a:r>
            <a:endParaRPr lang="es-UY" dirty="0"/>
          </a:p>
          <a:p>
            <a:r>
              <a:rPr lang="es-UY" dirty="0">
                <a:hlinkClick r:id="rId6"/>
              </a:rPr>
              <a:t>https://www.significados.com/sociedad/</a:t>
            </a:r>
            <a:endParaRPr lang="es-UY" dirty="0"/>
          </a:p>
          <a:p>
            <a:r>
              <a:rPr lang="es-UY" dirty="0"/>
              <a:t>Fernández, A. El primer positivismo. Algunas consideraciones sobre el pensamiento social en Saint </a:t>
            </a:r>
            <a:r>
              <a:rPr lang="es-UY" dirty="0" err="1"/>
              <a:t>Simon</a:t>
            </a:r>
            <a:r>
              <a:rPr lang="es-UY" dirty="0"/>
              <a:t> y Comte. Conflicto Social. Revista del Programa de Investigaciones sobre Conflicto Social (Año I no. 0 noviembre 2008). Buenos Aires. Instituto de Investigaciones Gino Germani, Facultad de Ciencias Sociales, UBA. http://biblioteca.clacso.edu.ar/Argentina/iigg-uba/20140715044732/fernandez01.pdf</a:t>
            </a:r>
          </a:p>
          <a:p>
            <a:endParaRPr lang="es-UY" dirty="0"/>
          </a:p>
          <a:p>
            <a:endParaRPr lang="es-UY" dirty="0"/>
          </a:p>
          <a:p>
            <a:endParaRPr lang="es-UY" dirty="0"/>
          </a:p>
        </p:txBody>
      </p:sp>
    </p:spTree>
    <p:extLst>
      <p:ext uri="{BB962C8B-B14F-4D97-AF65-F5344CB8AC3E}">
        <p14:creationId xmlns:p14="http://schemas.microsoft.com/office/powerpoint/2010/main" val="37986050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68B185B-0D94-92A5-DF5A-ECAE2765F91B}"/>
              </a:ext>
            </a:extLst>
          </p:cNvPr>
          <p:cNvSpPr>
            <a:spLocks noGrp="1"/>
          </p:cNvSpPr>
          <p:nvPr>
            <p:ph idx="1"/>
          </p:nvPr>
        </p:nvSpPr>
        <p:spPr>
          <a:xfrm>
            <a:off x="490728" y="485648"/>
            <a:ext cx="10058400" cy="4050792"/>
          </a:xfrm>
        </p:spPr>
        <p:txBody>
          <a:bodyPr/>
          <a:lstStyle/>
          <a:p>
            <a:r>
              <a:rPr lang="es-UY" dirty="0"/>
              <a:t>Émile Durkheim y la sociología. </a:t>
            </a:r>
            <a:r>
              <a:rPr lang="es-UY" dirty="0">
                <a:hlinkClick r:id="rId2"/>
              </a:rPr>
              <a:t>http://www.nocierreslosojos.com/durkheim-emile-sociologia/</a:t>
            </a:r>
            <a:endParaRPr lang="es-UY" dirty="0"/>
          </a:p>
          <a:p>
            <a:r>
              <a:rPr lang="es-UY" dirty="0"/>
              <a:t>Daza, H. La sociedad moderna Revista Venezolana de Economía y Ciencias Sociales, vol. 16, núm. 2, mayo-agosto, 2010, pp. 61-83 Universidad Central de Venezuela Caracas, Venezuela. </a:t>
            </a:r>
            <a:r>
              <a:rPr lang="es-UY" dirty="0">
                <a:hlinkClick r:id="rId3"/>
              </a:rPr>
              <a:t>https://www.redalyc.org/pdf/177/17731129004.pdf</a:t>
            </a:r>
            <a:endParaRPr lang="es-UY" dirty="0"/>
          </a:p>
          <a:p>
            <a:r>
              <a:rPr lang="es-UY" dirty="0">
                <a:hlinkClick r:id="rId4" action="ppaction://hlinkfile"/>
              </a:rPr>
              <a:t>file:///C:/Users/gusta/Downloads/marcodiaz,+Gestor_a+de+la+revista,+c01_Fernando+Ocariz%20(1).pdf</a:t>
            </a:r>
            <a:endParaRPr lang="es-UY" dirty="0"/>
          </a:p>
          <a:p>
            <a:endParaRPr lang="es-UY" dirty="0"/>
          </a:p>
        </p:txBody>
      </p:sp>
      <p:sp>
        <p:nvSpPr>
          <p:cNvPr id="7" name="CuadroTexto 6">
            <a:extLst>
              <a:ext uri="{FF2B5EF4-FFF2-40B4-BE49-F238E27FC236}">
                <a16:creationId xmlns:a16="http://schemas.microsoft.com/office/drawing/2014/main" id="{09DC8B14-B943-0EFC-D416-72877DD5C592}"/>
              </a:ext>
            </a:extLst>
          </p:cNvPr>
          <p:cNvSpPr txBox="1"/>
          <p:nvPr/>
        </p:nvSpPr>
        <p:spPr>
          <a:xfrm>
            <a:off x="629920" y="2917041"/>
            <a:ext cx="10363200" cy="1477328"/>
          </a:xfrm>
          <a:prstGeom prst="rect">
            <a:avLst/>
          </a:prstGeom>
          <a:noFill/>
        </p:spPr>
        <p:txBody>
          <a:bodyPr wrap="square">
            <a:spAutoFit/>
          </a:bodyPr>
          <a:lstStyle/>
          <a:p>
            <a:r>
              <a:rPr lang="es-UY" dirty="0"/>
              <a:t>Roberto Ayala Saavedra. Universidad de Costa Rica , Costa Rica</a:t>
            </a:r>
          </a:p>
          <a:p>
            <a:r>
              <a:rPr lang="es-UY" dirty="0"/>
              <a:t>MARXISMO Y SOCIOLOGÍA HOY. Revista de Ciencias Sociales (Cr), vol. III, núm. 153, pp. 121-146, 2016. Universidad de Costa Rica. Recepción: 29 Octubre 2015. Aprobación: 25 Junio 2016. DOI: </a:t>
            </a:r>
            <a:r>
              <a:rPr lang="es-UY" dirty="0">
                <a:hlinkClick r:id="rId5"/>
              </a:rPr>
              <a:t>https://doi.org/10.15517/rcs.v0i153.28168</a:t>
            </a:r>
            <a:r>
              <a:rPr lang="es-UY" dirty="0"/>
              <a:t> https://www.redalyc.org/journal/153/15350006009/html/</a:t>
            </a:r>
          </a:p>
        </p:txBody>
      </p:sp>
    </p:spTree>
    <p:extLst>
      <p:ext uri="{BB962C8B-B14F-4D97-AF65-F5344CB8AC3E}">
        <p14:creationId xmlns:p14="http://schemas.microsoft.com/office/powerpoint/2010/main" val="35915694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Qué es Sociedad - Definición, Significado y Concepto">
            <a:extLst>
              <a:ext uri="{FF2B5EF4-FFF2-40B4-BE49-F238E27FC236}">
                <a16:creationId xmlns:a16="http://schemas.microsoft.com/office/drawing/2014/main" id="{C8FB3E84-E9B4-54E9-C8C2-7E5C53C257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081" y="74907"/>
            <a:ext cx="5830888" cy="388019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Qué es el medioambiente y por qué es clave para la vida?">
            <a:extLst>
              <a:ext uri="{FF2B5EF4-FFF2-40B4-BE49-F238E27FC236}">
                <a16:creationId xmlns:a16="http://schemas.microsoft.com/office/drawing/2014/main" id="{24F093D0-2701-1872-D407-58962731A8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9033" y="341626"/>
            <a:ext cx="5445442" cy="334675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l fracaso mundial en el intento de cumplir 20 metas para proteger al medio  ambiente - BBC News Mundo">
            <a:extLst>
              <a:ext uri="{FF2B5EF4-FFF2-40B4-BE49-F238E27FC236}">
                <a16:creationId xmlns:a16="http://schemas.microsoft.com/office/drawing/2014/main" id="{092B723D-2ECA-ACBD-3CE5-D6F8B46ECE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033052">
            <a:off x="2764473" y="3724909"/>
            <a:ext cx="4962604" cy="27914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46070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78C288-369A-1427-7E6E-3F13BEB3A1E0}"/>
              </a:ext>
            </a:extLst>
          </p:cNvPr>
          <p:cNvSpPr>
            <a:spLocks noGrp="1"/>
          </p:cNvSpPr>
          <p:nvPr>
            <p:ph type="title"/>
          </p:nvPr>
        </p:nvSpPr>
        <p:spPr/>
        <p:txBody>
          <a:bodyPr/>
          <a:lstStyle/>
          <a:p>
            <a:r>
              <a:rPr lang="es-UY" dirty="0"/>
              <a:t>Ambiente y sociedad</a:t>
            </a:r>
          </a:p>
        </p:txBody>
      </p:sp>
      <p:sp>
        <p:nvSpPr>
          <p:cNvPr id="3" name="Marcador de contenido 2">
            <a:extLst>
              <a:ext uri="{FF2B5EF4-FFF2-40B4-BE49-F238E27FC236}">
                <a16:creationId xmlns:a16="http://schemas.microsoft.com/office/drawing/2014/main" id="{9326640C-296E-639B-3117-191667534DA6}"/>
              </a:ext>
            </a:extLst>
          </p:cNvPr>
          <p:cNvSpPr>
            <a:spLocks noGrp="1"/>
          </p:cNvSpPr>
          <p:nvPr>
            <p:ph idx="1"/>
          </p:nvPr>
        </p:nvSpPr>
        <p:spPr/>
        <p:txBody>
          <a:bodyPr/>
          <a:lstStyle/>
          <a:p>
            <a:r>
              <a:rPr lang="es-UY" dirty="0"/>
              <a:t>¿Existe un ambiente específico del hombre?</a:t>
            </a:r>
          </a:p>
          <a:p>
            <a:r>
              <a:rPr lang="es-UY" dirty="0"/>
              <a:t>¿Es posible separar “los” ambientes y estudiarlos por separado?</a:t>
            </a:r>
          </a:p>
          <a:p>
            <a:r>
              <a:rPr lang="es-UY" dirty="0"/>
              <a:t>¿Por qué lo haríamos? ¿Qué implicancias metodológicas tiene?</a:t>
            </a:r>
          </a:p>
          <a:p>
            <a:r>
              <a:rPr lang="es-UY" dirty="0"/>
              <a:t>¿Por qué concebir el ambiente desde una perspectiva sistémica?</a:t>
            </a:r>
          </a:p>
          <a:p>
            <a:endParaRPr lang="es-UY" dirty="0"/>
          </a:p>
          <a:p>
            <a:r>
              <a:rPr lang="es-UY" dirty="0"/>
              <a:t>La diferenciación de ambientes está directamente relacionada con mis intereses de conocimiento y con la escala y el nivel de detalle que busco.</a:t>
            </a:r>
          </a:p>
          <a:p>
            <a:endParaRPr lang="es-UY" dirty="0"/>
          </a:p>
        </p:txBody>
      </p:sp>
    </p:spTree>
    <p:extLst>
      <p:ext uri="{BB962C8B-B14F-4D97-AF65-F5344CB8AC3E}">
        <p14:creationId xmlns:p14="http://schemas.microsoft.com/office/powerpoint/2010/main" val="16745711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iosfera | Portal Académico del CCH">
            <a:extLst>
              <a:ext uri="{FF2B5EF4-FFF2-40B4-BE49-F238E27FC236}">
                <a16:creationId xmlns:a16="http://schemas.microsoft.com/office/drawing/2014/main" id="{E3E4264D-63FF-1233-802A-1AD4E7612D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005" y="146209"/>
            <a:ext cx="6082498" cy="4395755"/>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7EC72B26-4D4A-9FDB-3150-DB285635F2BD}"/>
              </a:ext>
            </a:extLst>
          </p:cNvPr>
          <p:cNvSpPr txBox="1"/>
          <p:nvPr/>
        </p:nvSpPr>
        <p:spPr>
          <a:xfrm>
            <a:off x="167005" y="4541965"/>
            <a:ext cx="6096000" cy="2308324"/>
          </a:xfrm>
          <a:prstGeom prst="rect">
            <a:avLst/>
          </a:prstGeom>
          <a:noFill/>
        </p:spPr>
        <p:txBody>
          <a:bodyPr wrap="square">
            <a:spAutoFit/>
          </a:bodyPr>
          <a:lstStyle/>
          <a:p>
            <a:pPr algn="l"/>
            <a:r>
              <a:rPr lang="es-UY" sz="1200" b="0" i="0" dirty="0">
                <a:solidFill>
                  <a:srgbClr val="212529"/>
                </a:solidFill>
                <a:effectLst/>
                <a:latin typeface="freight-sans-pro"/>
              </a:rPr>
              <a:t>El desarrollo del término se atribuye al geólogo inglés Eduard </a:t>
            </a:r>
            <a:r>
              <a:rPr lang="es-UY" sz="1200" b="0" i="0" dirty="0" err="1">
                <a:solidFill>
                  <a:srgbClr val="212529"/>
                </a:solidFill>
                <a:effectLst/>
                <a:latin typeface="freight-sans-pro"/>
              </a:rPr>
              <a:t>Suess</a:t>
            </a:r>
            <a:r>
              <a:rPr lang="es-UY" sz="1200" b="0" i="0" dirty="0">
                <a:solidFill>
                  <a:srgbClr val="212529"/>
                </a:solidFill>
                <a:effectLst/>
                <a:latin typeface="freight-sans-pro"/>
              </a:rPr>
              <a:t> (1831-1914)  y al físico ruso Vladimir I. </a:t>
            </a:r>
            <a:r>
              <a:rPr lang="es-UY" sz="1200" b="0" i="0" dirty="0" err="1">
                <a:solidFill>
                  <a:srgbClr val="212529"/>
                </a:solidFill>
                <a:effectLst/>
                <a:latin typeface="freight-sans-pro"/>
              </a:rPr>
              <a:t>Vernadsky</a:t>
            </a:r>
            <a:r>
              <a:rPr lang="es-UY" sz="1200" b="0" i="0" dirty="0">
                <a:solidFill>
                  <a:srgbClr val="212529"/>
                </a:solidFill>
                <a:effectLst/>
                <a:latin typeface="freight-sans-pro"/>
              </a:rPr>
              <a:t> (1863-1945). La biósfera es una de las cuatro capas que rodean la Tierra junto con la litósfera (rocas), hidrósfera (agua), y atmósfera (aire) y es la suma de todos los ecosistemas. La biósfera es única. Hasta el momento no se ha encontrado existencia de vida en ninguna otra parte del universo. La vida en el planeta Tierra depende del Sol. La energía proveniente del Sol en forma de luz es capturada por las plantas, algunas bacterias y protistas, mediante el maravilloso fenómeno de la fotosíntesis. La energía capturada transforma al bióxido de carbono en compuestos orgánicos, como los azúcares y se produce oxígeno. La inmensa mayoría de las especies de animales, hongos, plantas parásitas y muchas bacterias dependemos directa o indirectamente de la fotosíntesis. </a:t>
            </a:r>
          </a:p>
          <a:p>
            <a:br>
              <a:rPr lang="es-UY" sz="1200" dirty="0"/>
            </a:br>
            <a:endParaRPr lang="es-UY" sz="1200" dirty="0"/>
          </a:p>
        </p:txBody>
      </p:sp>
      <p:pic>
        <p:nvPicPr>
          <p:cNvPr id="11" name="Imagen 10">
            <a:extLst>
              <a:ext uri="{FF2B5EF4-FFF2-40B4-BE49-F238E27FC236}">
                <a16:creationId xmlns:a16="http://schemas.microsoft.com/office/drawing/2014/main" id="{F2957EB6-3C2A-4276-7C18-5EDE3B05990A}"/>
              </a:ext>
            </a:extLst>
          </p:cNvPr>
          <p:cNvPicPr>
            <a:picLocks noChangeAspect="1"/>
          </p:cNvPicPr>
          <p:nvPr/>
        </p:nvPicPr>
        <p:blipFill rotWithShape="1">
          <a:blip r:embed="rId3"/>
          <a:srcRect l="21250" t="45482" r="22917" b="18666"/>
          <a:stretch/>
        </p:blipFill>
        <p:spPr>
          <a:xfrm>
            <a:off x="4908984" y="808578"/>
            <a:ext cx="7283016" cy="3357022"/>
          </a:xfrm>
          <a:prstGeom prst="rect">
            <a:avLst/>
          </a:prstGeom>
        </p:spPr>
      </p:pic>
      <p:sp>
        <p:nvSpPr>
          <p:cNvPr id="12" name="Flecha: a la derecha 11">
            <a:extLst>
              <a:ext uri="{FF2B5EF4-FFF2-40B4-BE49-F238E27FC236}">
                <a16:creationId xmlns:a16="http://schemas.microsoft.com/office/drawing/2014/main" id="{2767E3D2-631B-A0D1-C504-D34DAC2BDD4E}"/>
              </a:ext>
            </a:extLst>
          </p:cNvPr>
          <p:cNvSpPr/>
          <p:nvPr/>
        </p:nvSpPr>
        <p:spPr>
          <a:xfrm>
            <a:off x="5029200" y="914400"/>
            <a:ext cx="975360" cy="1727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Y"/>
          </a:p>
        </p:txBody>
      </p:sp>
      <p:sp>
        <p:nvSpPr>
          <p:cNvPr id="17" name="CuadroTexto 16">
            <a:extLst>
              <a:ext uri="{FF2B5EF4-FFF2-40B4-BE49-F238E27FC236}">
                <a16:creationId xmlns:a16="http://schemas.microsoft.com/office/drawing/2014/main" id="{B0B5D012-1A16-B740-5AC3-E01C1F446AFC}"/>
              </a:ext>
            </a:extLst>
          </p:cNvPr>
          <p:cNvSpPr txBox="1"/>
          <p:nvPr/>
        </p:nvSpPr>
        <p:spPr>
          <a:xfrm>
            <a:off x="9987280" y="3796268"/>
            <a:ext cx="2306320" cy="369332"/>
          </a:xfrm>
          <a:prstGeom prst="rect">
            <a:avLst/>
          </a:prstGeom>
          <a:noFill/>
        </p:spPr>
        <p:txBody>
          <a:bodyPr wrap="square">
            <a:spAutoFit/>
          </a:bodyPr>
          <a:lstStyle/>
          <a:p>
            <a:r>
              <a:rPr lang="es-UY" dirty="0"/>
              <a:t>(</a:t>
            </a:r>
            <a:r>
              <a:rPr lang="es-UY" dirty="0" err="1"/>
              <a:t>Reboratti</a:t>
            </a:r>
            <a:r>
              <a:rPr lang="es-UY" dirty="0"/>
              <a:t>, 2000: 8) </a:t>
            </a:r>
          </a:p>
        </p:txBody>
      </p:sp>
    </p:spTree>
    <p:extLst>
      <p:ext uri="{BB962C8B-B14F-4D97-AF65-F5344CB8AC3E}">
        <p14:creationId xmlns:p14="http://schemas.microsoft.com/office/powerpoint/2010/main" val="17194376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6E55651-F831-60F3-DC20-3877AA50A977}"/>
              </a:ext>
            </a:extLst>
          </p:cNvPr>
          <p:cNvSpPr>
            <a:spLocks noGrp="1"/>
          </p:cNvSpPr>
          <p:nvPr>
            <p:ph idx="1"/>
          </p:nvPr>
        </p:nvSpPr>
        <p:spPr>
          <a:xfrm>
            <a:off x="592328" y="780288"/>
            <a:ext cx="10058400" cy="4050792"/>
          </a:xfrm>
        </p:spPr>
        <p:txBody>
          <a:bodyPr/>
          <a:lstStyle/>
          <a:p>
            <a:r>
              <a:rPr lang="es-UY" dirty="0"/>
              <a:t>Ambiente engloba todo la natural y todo lo producido por el hombre.</a:t>
            </a:r>
          </a:p>
        </p:txBody>
      </p:sp>
      <p:sp>
        <p:nvSpPr>
          <p:cNvPr id="5" name="CuadroTexto 4">
            <a:extLst>
              <a:ext uri="{FF2B5EF4-FFF2-40B4-BE49-F238E27FC236}">
                <a16:creationId xmlns:a16="http://schemas.microsoft.com/office/drawing/2014/main" id="{D1FECAD0-B738-36FA-03FD-8375127E7B89}"/>
              </a:ext>
            </a:extLst>
          </p:cNvPr>
          <p:cNvSpPr txBox="1"/>
          <p:nvPr/>
        </p:nvSpPr>
        <p:spPr>
          <a:xfrm>
            <a:off x="1374648" y="2367281"/>
            <a:ext cx="7464552" cy="3139321"/>
          </a:xfrm>
          <a:prstGeom prst="rect">
            <a:avLst/>
          </a:prstGeom>
          <a:noFill/>
        </p:spPr>
        <p:txBody>
          <a:bodyPr wrap="square">
            <a:spAutoFit/>
          </a:bodyPr>
          <a:lstStyle/>
          <a:p>
            <a:pPr algn="l" rtl="0"/>
            <a:r>
              <a:rPr lang="es-UY" b="0" i="0" dirty="0">
                <a:solidFill>
                  <a:srgbClr val="141414"/>
                </a:solidFill>
                <a:effectLst/>
                <a:latin typeface="ReithSans"/>
              </a:rPr>
              <a:t>“Un paraíso... reciclado.</a:t>
            </a:r>
          </a:p>
          <a:p>
            <a:pPr algn="l" rtl="0"/>
            <a:r>
              <a:rPr lang="es-UY" b="0" i="0" dirty="0">
                <a:solidFill>
                  <a:srgbClr val="141414"/>
                </a:solidFill>
                <a:effectLst/>
                <a:latin typeface="ReithSans"/>
              </a:rPr>
              <a:t>Eso es lo que pretende hacer el artista británico </a:t>
            </a:r>
            <a:r>
              <a:rPr lang="es-UY" b="1" i="0" dirty="0">
                <a:solidFill>
                  <a:srgbClr val="141414"/>
                </a:solidFill>
                <a:effectLst/>
                <a:latin typeface="ReithSans"/>
              </a:rPr>
              <a:t>Richard </a:t>
            </a:r>
            <a:r>
              <a:rPr lang="es-UY" b="1" i="0" dirty="0" err="1">
                <a:solidFill>
                  <a:srgbClr val="141414"/>
                </a:solidFill>
                <a:effectLst/>
                <a:latin typeface="ReithSans"/>
              </a:rPr>
              <a:t>Sowa</a:t>
            </a:r>
            <a:r>
              <a:rPr lang="es-UY" b="0" i="0" dirty="0">
                <a:solidFill>
                  <a:srgbClr val="141414"/>
                </a:solidFill>
                <a:effectLst/>
                <a:latin typeface="ReithSans"/>
              </a:rPr>
              <a:t>, en la Riviera Maya mexicana.</a:t>
            </a:r>
          </a:p>
          <a:p>
            <a:pPr algn="l" rtl="0"/>
            <a:r>
              <a:rPr lang="es-UY" b="0" i="0" dirty="0">
                <a:solidFill>
                  <a:srgbClr val="141414"/>
                </a:solidFill>
                <a:effectLst/>
                <a:latin typeface="ReithSans"/>
              </a:rPr>
              <a:t>En el circuito de</a:t>
            </a:r>
            <a:r>
              <a:rPr lang="es-UY" b="1" i="0" dirty="0">
                <a:solidFill>
                  <a:srgbClr val="141414"/>
                </a:solidFill>
                <a:effectLst/>
                <a:latin typeface="ReithSans"/>
              </a:rPr>
              <a:t> Isla Mujeres</a:t>
            </a:r>
            <a:r>
              <a:rPr lang="es-UY" b="0" i="0" dirty="0">
                <a:solidFill>
                  <a:srgbClr val="141414"/>
                </a:solidFill>
                <a:effectLst/>
                <a:latin typeface="ReithSans"/>
              </a:rPr>
              <a:t>, </a:t>
            </a:r>
            <a:r>
              <a:rPr lang="es-UY" b="0" i="0" dirty="0" err="1">
                <a:solidFill>
                  <a:srgbClr val="141414"/>
                </a:solidFill>
                <a:effectLst/>
                <a:latin typeface="ReithSans"/>
              </a:rPr>
              <a:t>Sowa</a:t>
            </a:r>
            <a:r>
              <a:rPr lang="es-UY" b="0" i="0" dirty="0">
                <a:solidFill>
                  <a:srgbClr val="141414"/>
                </a:solidFill>
                <a:effectLst/>
                <a:latin typeface="ReithSans"/>
              </a:rPr>
              <a:t> construyó una isla hecha completamente de material reciclado, principalmente botellas de plástico.</a:t>
            </a:r>
          </a:p>
          <a:p>
            <a:pPr algn="l" rtl="0"/>
            <a:r>
              <a:rPr lang="es-UY" b="0" i="0" dirty="0">
                <a:solidFill>
                  <a:srgbClr val="141414"/>
                </a:solidFill>
                <a:effectLst/>
                <a:latin typeface="ReithSans"/>
              </a:rPr>
              <a:t>La isla es una gran plataforma de madera, que flota sobre bolsas de fruta con botellas de plástico adentro.</a:t>
            </a:r>
          </a:p>
          <a:p>
            <a:pPr algn="l" rtl="0"/>
            <a:r>
              <a:rPr lang="es-UY" b="0" i="0" dirty="0">
                <a:solidFill>
                  <a:srgbClr val="141414"/>
                </a:solidFill>
                <a:effectLst/>
                <a:latin typeface="ReithSans"/>
              </a:rPr>
              <a:t>Las autoridades mexicanas ya inspeccionaron el lugar y están evaluando qué tipo de certificación le otorgarán así como un reconocimiento legal.</a:t>
            </a:r>
          </a:p>
          <a:p>
            <a:pPr algn="l" rtl="0"/>
            <a:r>
              <a:rPr lang="es-UY" b="0" i="0" dirty="0" err="1">
                <a:solidFill>
                  <a:srgbClr val="141414"/>
                </a:solidFill>
                <a:effectLst/>
                <a:latin typeface="ReithSans"/>
              </a:rPr>
              <a:t>Sowa</a:t>
            </a:r>
            <a:r>
              <a:rPr lang="es-UY" b="1" i="0" dirty="0">
                <a:solidFill>
                  <a:srgbClr val="141414"/>
                </a:solidFill>
                <a:effectLst/>
                <a:latin typeface="ReithSans"/>
              </a:rPr>
              <a:t> busca atraer turistas</a:t>
            </a:r>
            <a:r>
              <a:rPr lang="es-UY" b="0" i="0" dirty="0">
                <a:solidFill>
                  <a:srgbClr val="141414"/>
                </a:solidFill>
                <a:effectLst/>
                <a:latin typeface="ReithSans"/>
              </a:rPr>
              <a:t> a lo que considera "la transformación de basura en un paraíso".</a:t>
            </a:r>
          </a:p>
        </p:txBody>
      </p:sp>
      <p:sp>
        <p:nvSpPr>
          <p:cNvPr id="6" name="Flecha: a la derecha 5">
            <a:extLst>
              <a:ext uri="{FF2B5EF4-FFF2-40B4-BE49-F238E27FC236}">
                <a16:creationId xmlns:a16="http://schemas.microsoft.com/office/drawing/2014/main" id="{AE1016B7-8BBE-C55A-961F-51D9464DEF5C}"/>
              </a:ext>
            </a:extLst>
          </p:cNvPr>
          <p:cNvSpPr/>
          <p:nvPr/>
        </p:nvSpPr>
        <p:spPr>
          <a:xfrm>
            <a:off x="9276080" y="3048000"/>
            <a:ext cx="2156968" cy="13309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Y"/>
          </a:p>
        </p:txBody>
      </p:sp>
    </p:spTree>
    <p:extLst>
      <p:ext uri="{BB962C8B-B14F-4D97-AF65-F5344CB8AC3E}">
        <p14:creationId xmlns:p14="http://schemas.microsoft.com/office/powerpoint/2010/main" val="2906850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3989CD85-2EA4-6F5F-9B49-C539AA74E1D4}"/>
              </a:ext>
            </a:extLst>
          </p:cNvPr>
          <p:cNvPicPr>
            <a:picLocks noChangeAspect="1"/>
          </p:cNvPicPr>
          <p:nvPr/>
        </p:nvPicPr>
        <p:blipFill rotWithShape="1">
          <a:blip r:embed="rId2"/>
          <a:srcRect l="20500" t="30222" r="21917" b="12593"/>
          <a:stretch/>
        </p:blipFill>
        <p:spPr>
          <a:xfrm>
            <a:off x="714938" y="589280"/>
            <a:ext cx="10403524" cy="5811520"/>
          </a:xfrm>
          <a:prstGeom prst="rect">
            <a:avLst/>
          </a:prstGeom>
        </p:spPr>
      </p:pic>
    </p:spTree>
    <p:extLst>
      <p:ext uri="{BB962C8B-B14F-4D97-AF65-F5344CB8AC3E}">
        <p14:creationId xmlns:p14="http://schemas.microsoft.com/office/powerpoint/2010/main" val="15008023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F17949-96CC-4E60-8FED-DAD9B5E35A64}"/>
              </a:ext>
            </a:extLst>
          </p:cNvPr>
          <p:cNvSpPr>
            <a:spLocks noGrp="1"/>
          </p:cNvSpPr>
          <p:nvPr>
            <p:ph type="title"/>
          </p:nvPr>
        </p:nvSpPr>
        <p:spPr/>
        <p:txBody>
          <a:bodyPr/>
          <a:lstStyle/>
          <a:p>
            <a:r>
              <a:rPr lang="es-UY" dirty="0"/>
              <a:t>La sociedad</a:t>
            </a:r>
          </a:p>
        </p:txBody>
      </p:sp>
      <p:sp>
        <p:nvSpPr>
          <p:cNvPr id="3" name="Marcador de contenido 2">
            <a:extLst>
              <a:ext uri="{FF2B5EF4-FFF2-40B4-BE49-F238E27FC236}">
                <a16:creationId xmlns:a16="http://schemas.microsoft.com/office/drawing/2014/main" id="{2AD93495-26ED-5D1C-76DB-5A188F869A21}"/>
              </a:ext>
            </a:extLst>
          </p:cNvPr>
          <p:cNvSpPr>
            <a:spLocks noGrp="1"/>
          </p:cNvSpPr>
          <p:nvPr>
            <p:ph idx="1"/>
          </p:nvPr>
        </p:nvSpPr>
        <p:spPr/>
        <p:txBody>
          <a:bodyPr>
            <a:normAutofit/>
          </a:bodyPr>
          <a:lstStyle/>
          <a:p>
            <a:r>
              <a:rPr lang="es-UY" b="0" i="0" dirty="0">
                <a:solidFill>
                  <a:srgbClr val="212529"/>
                </a:solidFill>
                <a:effectLst/>
                <a:latin typeface="system-ui"/>
              </a:rPr>
              <a:t>La sociedad es un conjunto de individuos que conviven en un mismo territorio bajo un determinado esquema de organización, compartiendo además lazos económicos, políticos y culturales.</a:t>
            </a:r>
            <a:br>
              <a:rPr lang="es-UY" b="0" i="0" dirty="0">
                <a:solidFill>
                  <a:srgbClr val="212529"/>
                </a:solidFill>
                <a:effectLst/>
                <a:latin typeface="system-ui"/>
              </a:rPr>
            </a:br>
            <a:r>
              <a:rPr lang="es-UY" b="0" i="0" dirty="0">
                <a:solidFill>
                  <a:srgbClr val="212529"/>
                </a:solidFill>
                <a:effectLst/>
                <a:latin typeface="system-ui"/>
              </a:rPr>
              <a:t>(</a:t>
            </a:r>
            <a:r>
              <a:rPr lang="es-UY" b="0" i="0" dirty="0">
                <a:solidFill>
                  <a:srgbClr val="212529"/>
                </a:solidFill>
                <a:effectLst/>
                <a:latin typeface="system-ui"/>
                <a:hlinkClick r:id="rId2"/>
              </a:rPr>
              <a:t>https://economipedia.com/definiciones/sociedad.html</a:t>
            </a:r>
            <a:r>
              <a:rPr lang="es-UY" b="0" i="0" dirty="0">
                <a:solidFill>
                  <a:srgbClr val="212529"/>
                </a:solidFill>
                <a:effectLst/>
                <a:latin typeface="system-ui"/>
              </a:rPr>
              <a:t>)</a:t>
            </a:r>
          </a:p>
          <a:p>
            <a:pPr algn="l" fontAlgn="t"/>
            <a:r>
              <a:rPr lang="es-UY" b="0" i="0" dirty="0">
                <a:solidFill>
                  <a:srgbClr val="404040"/>
                </a:solidFill>
                <a:effectLst/>
                <a:latin typeface="Open Sans" panose="020B0606030504020204" pitchFamily="34" charset="0"/>
              </a:rPr>
              <a:t>Sociedad es un </a:t>
            </a:r>
            <a:r>
              <a:rPr lang="es-UY" b="1" i="0" dirty="0">
                <a:solidFill>
                  <a:srgbClr val="404040"/>
                </a:solidFill>
                <a:effectLst/>
                <a:latin typeface="Open Sans" panose="020B0606030504020204" pitchFamily="34" charset="0"/>
              </a:rPr>
              <a:t>grupo de seres</a:t>
            </a:r>
            <a:r>
              <a:rPr lang="es-UY" b="0" i="0" dirty="0">
                <a:solidFill>
                  <a:srgbClr val="404040"/>
                </a:solidFill>
                <a:effectLst/>
                <a:latin typeface="Open Sans" panose="020B0606030504020204" pitchFamily="34" charset="0"/>
              </a:rPr>
              <a:t> que viven de una </a:t>
            </a:r>
            <a:r>
              <a:rPr lang="es-UY" b="1" i="0" dirty="0">
                <a:solidFill>
                  <a:srgbClr val="404040"/>
                </a:solidFill>
                <a:effectLst/>
                <a:latin typeface="Open Sans" panose="020B0606030504020204" pitchFamily="34" charset="0"/>
              </a:rPr>
              <a:t>manera organizada</a:t>
            </a:r>
            <a:r>
              <a:rPr lang="es-UY" b="0" i="0" dirty="0">
                <a:solidFill>
                  <a:srgbClr val="404040"/>
                </a:solidFill>
                <a:effectLst/>
                <a:latin typeface="Open Sans" panose="020B0606030504020204" pitchFamily="34" charset="0"/>
              </a:rPr>
              <a:t>. La palabra proviene del latín </a:t>
            </a:r>
            <a:r>
              <a:rPr lang="es-UY" b="0" i="1" dirty="0">
                <a:solidFill>
                  <a:srgbClr val="404040"/>
                </a:solidFill>
                <a:effectLst/>
                <a:latin typeface="Open Sans" panose="020B0606030504020204" pitchFamily="34" charset="0"/>
              </a:rPr>
              <a:t>societas</a:t>
            </a:r>
            <a:r>
              <a:rPr lang="es-UY" b="0" i="0" dirty="0">
                <a:solidFill>
                  <a:srgbClr val="404040"/>
                </a:solidFill>
                <a:effectLst/>
                <a:latin typeface="Open Sans" panose="020B0606030504020204" pitchFamily="34" charset="0"/>
              </a:rPr>
              <a:t>, que significa </a:t>
            </a:r>
            <a:r>
              <a:rPr lang="es-UY" b="1" i="0" dirty="0">
                <a:solidFill>
                  <a:srgbClr val="404040"/>
                </a:solidFill>
                <a:effectLst/>
                <a:latin typeface="Open Sans" panose="020B0606030504020204" pitchFamily="34" charset="0"/>
              </a:rPr>
              <a:t>asociación amistosa con los demás</a:t>
            </a:r>
            <a:r>
              <a:rPr lang="es-UY" b="0" i="0" dirty="0">
                <a:solidFill>
                  <a:srgbClr val="404040"/>
                </a:solidFill>
                <a:effectLst/>
                <a:latin typeface="Open Sans" panose="020B0606030504020204" pitchFamily="34" charset="0"/>
              </a:rPr>
              <a:t>.</a:t>
            </a:r>
            <a:br>
              <a:rPr lang="es-UY" b="0" i="0" dirty="0">
                <a:solidFill>
                  <a:srgbClr val="404040"/>
                </a:solidFill>
                <a:effectLst/>
                <a:latin typeface="Open Sans" panose="020B0606030504020204" pitchFamily="34" charset="0"/>
              </a:rPr>
            </a:br>
            <a:r>
              <a:rPr lang="es-UY" b="0" i="0" dirty="0">
                <a:solidFill>
                  <a:srgbClr val="404040"/>
                </a:solidFill>
                <a:effectLst/>
                <a:latin typeface="Open Sans" panose="020B0606030504020204" pitchFamily="34" charset="0"/>
              </a:rPr>
              <a:t>El concepto de sociedad supone la convivencia y la actividad conjunta de los individuos de manera organizada u ordenada, e implica un cierto grado de comunicación y cooperación.</a:t>
            </a:r>
          </a:p>
          <a:p>
            <a:pPr marL="0" indent="0">
              <a:buNone/>
            </a:pPr>
            <a:r>
              <a:rPr lang="es-UY" dirty="0"/>
              <a:t>     (</a:t>
            </a:r>
            <a:r>
              <a:rPr lang="es-UY" dirty="0">
                <a:hlinkClick r:id="rId3"/>
              </a:rPr>
              <a:t>https://www.significados.com/sociedad/</a:t>
            </a:r>
            <a:r>
              <a:rPr lang="es-UY" dirty="0"/>
              <a:t>)</a:t>
            </a:r>
          </a:p>
          <a:p>
            <a:endParaRPr lang="es-UY" b="0" i="0" dirty="0">
              <a:solidFill>
                <a:srgbClr val="212529"/>
              </a:solidFill>
              <a:effectLst/>
              <a:latin typeface="system-ui"/>
            </a:endParaRPr>
          </a:p>
          <a:p>
            <a:pPr algn="just"/>
            <a:endParaRPr lang="es-UY" b="0" i="0" dirty="0">
              <a:solidFill>
                <a:srgbClr val="333333"/>
              </a:solidFill>
              <a:effectLst/>
              <a:latin typeface="Arial" panose="020B0604020202020204" pitchFamily="34" charset="0"/>
            </a:endParaRPr>
          </a:p>
          <a:p>
            <a:pPr marL="0" indent="0" algn="just">
              <a:buNone/>
            </a:pPr>
            <a:endParaRPr lang="es-UY" b="0" i="0" dirty="0">
              <a:solidFill>
                <a:srgbClr val="333333"/>
              </a:solidFill>
              <a:effectLst/>
              <a:latin typeface="Arial" panose="020B0604020202020204" pitchFamily="34" charset="0"/>
            </a:endParaRPr>
          </a:p>
          <a:p>
            <a:endParaRPr lang="es-UY" b="0" i="0" dirty="0">
              <a:solidFill>
                <a:srgbClr val="212529"/>
              </a:solidFill>
              <a:effectLst/>
              <a:latin typeface="system-ui"/>
            </a:endParaRPr>
          </a:p>
          <a:p>
            <a:endParaRPr lang="es-UY" dirty="0"/>
          </a:p>
        </p:txBody>
      </p:sp>
      <p:sp>
        <p:nvSpPr>
          <p:cNvPr id="4" name="Rectángulo 3">
            <a:extLst>
              <a:ext uri="{FF2B5EF4-FFF2-40B4-BE49-F238E27FC236}">
                <a16:creationId xmlns:a16="http://schemas.microsoft.com/office/drawing/2014/main" id="{952615C5-BDBD-9B72-894D-53988A41455C}"/>
              </a:ext>
            </a:extLst>
          </p:cNvPr>
          <p:cNvSpPr/>
          <p:nvPr/>
        </p:nvSpPr>
        <p:spPr>
          <a:xfrm rot="965645">
            <a:off x="7179564" y="1257300"/>
            <a:ext cx="3474720" cy="5262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Y" dirty="0"/>
              <a:t>Google, ¿qué es la sociedad?</a:t>
            </a:r>
          </a:p>
        </p:txBody>
      </p:sp>
    </p:spTree>
    <p:extLst>
      <p:ext uri="{BB962C8B-B14F-4D97-AF65-F5344CB8AC3E}">
        <p14:creationId xmlns:p14="http://schemas.microsoft.com/office/powerpoint/2010/main" val="30245586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D0DE2766-3D37-8DA6-9C19-F5F0F967575C}"/>
              </a:ext>
            </a:extLst>
          </p:cNvPr>
          <p:cNvSpPr>
            <a:spLocks noGrp="1"/>
          </p:cNvSpPr>
          <p:nvPr>
            <p:ph idx="1"/>
          </p:nvPr>
        </p:nvSpPr>
        <p:spPr>
          <a:xfrm>
            <a:off x="500888" y="394208"/>
            <a:ext cx="10058400" cy="4050792"/>
          </a:xfrm>
        </p:spPr>
        <p:txBody>
          <a:bodyPr>
            <a:normAutofit/>
          </a:bodyPr>
          <a:lstStyle/>
          <a:p>
            <a:pPr algn="just"/>
            <a:r>
              <a:rPr lang="es-UY" b="0" i="0" dirty="0">
                <a:solidFill>
                  <a:srgbClr val="333333"/>
                </a:solidFill>
                <a:effectLst/>
                <a:latin typeface="Arial" panose="020B0604020202020204" pitchFamily="34" charset="0"/>
              </a:rPr>
              <a:t>Esta pregunta, ¿qué es la sociedad?, se la hicieron en 1987  a la primera ministra del Reino Unido Margaret Thatcher (1) durante una entrevista que no debió tener ningún desperdicio dado el carácter de la buena señora.</a:t>
            </a:r>
            <a:br>
              <a:rPr lang="es-UY" b="0" i="0" dirty="0">
                <a:solidFill>
                  <a:srgbClr val="333333"/>
                </a:solidFill>
                <a:effectLst/>
                <a:latin typeface="Arial" panose="020B0604020202020204" pitchFamily="34" charset="0"/>
              </a:rPr>
            </a:br>
            <a:r>
              <a:rPr lang="es-UY" b="0" i="1" dirty="0">
                <a:solidFill>
                  <a:srgbClr val="333333"/>
                </a:solidFill>
                <a:effectLst/>
                <a:latin typeface="Arial" panose="020B0604020202020204" pitchFamily="34" charset="0"/>
              </a:rPr>
              <a:t>“¿La sociedad?, no existe tal cosa. Hay individuos, hombres y mujeres, y hay familias.”</a:t>
            </a:r>
            <a:endParaRPr lang="es-UY" b="0" i="0" dirty="0">
              <a:solidFill>
                <a:srgbClr val="333333"/>
              </a:solidFill>
              <a:effectLst/>
              <a:latin typeface="Arial" panose="020B0604020202020204" pitchFamily="34" charset="0"/>
            </a:endParaRPr>
          </a:p>
          <a:p>
            <a:pPr marL="0" indent="0" algn="just">
              <a:buNone/>
            </a:pPr>
            <a:r>
              <a:rPr lang="es-UY" b="0" i="0" dirty="0">
                <a:solidFill>
                  <a:srgbClr val="333333"/>
                </a:solidFill>
                <a:effectLst/>
                <a:latin typeface="Arial" panose="020B0604020202020204" pitchFamily="34" charset="0"/>
              </a:rPr>
              <a:t>Lo curioso fue que durante el resto de la entrevista Thatcher hizo hincapié en la importancia de las obligaciones sociales recíprocas y de los vínculos entre las personas lo que demostraría la existencia de la sociedad, ¿verdad?.</a:t>
            </a:r>
            <a:br>
              <a:rPr lang="es-UY" b="0" i="0" dirty="0">
                <a:solidFill>
                  <a:srgbClr val="333333"/>
                </a:solidFill>
                <a:effectLst/>
                <a:latin typeface="Arial" panose="020B0604020202020204" pitchFamily="34" charset="0"/>
              </a:rPr>
            </a:br>
            <a:r>
              <a:rPr lang="es-UY" b="0" i="0" dirty="0">
                <a:solidFill>
                  <a:srgbClr val="333333"/>
                </a:solidFill>
                <a:effectLst/>
                <a:latin typeface="Arial" panose="020B0604020202020204" pitchFamily="34" charset="0"/>
              </a:rPr>
              <a:t>(</a:t>
            </a:r>
            <a:r>
              <a:rPr lang="es-UY" b="0" i="0" dirty="0">
                <a:solidFill>
                  <a:srgbClr val="333333"/>
                </a:solidFill>
                <a:effectLst/>
                <a:latin typeface="Arial" panose="020B0604020202020204" pitchFamily="34" charset="0"/>
                <a:hlinkClick r:id="rId2"/>
              </a:rPr>
              <a:t>http://sociologiadivertida.blogspot.com/2015/02/que-es-la-sociedad.html</a:t>
            </a:r>
            <a:r>
              <a:rPr lang="es-UY" b="0" i="0" dirty="0">
                <a:solidFill>
                  <a:srgbClr val="333333"/>
                </a:solidFill>
                <a:effectLst/>
                <a:latin typeface="Arial" panose="020B0604020202020204" pitchFamily="34" charset="0"/>
              </a:rPr>
              <a:t>)</a:t>
            </a:r>
          </a:p>
          <a:p>
            <a:pPr marL="0" indent="0">
              <a:buNone/>
            </a:pPr>
            <a:endParaRPr lang="es-UY" dirty="0"/>
          </a:p>
        </p:txBody>
      </p:sp>
      <p:sp>
        <p:nvSpPr>
          <p:cNvPr id="4" name="Rectángulo 3">
            <a:extLst>
              <a:ext uri="{FF2B5EF4-FFF2-40B4-BE49-F238E27FC236}">
                <a16:creationId xmlns:a16="http://schemas.microsoft.com/office/drawing/2014/main" id="{B73A030A-37EB-DB10-FC1A-9C108D64A2E4}"/>
              </a:ext>
            </a:extLst>
          </p:cNvPr>
          <p:cNvSpPr/>
          <p:nvPr/>
        </p:nvSpPr>
        <p:spPr>
          <a:xfrm rot="19223859">
            <a:off x="8300720" y="3789680"/>
            <a:ext cx="2336800" cy="8432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Y" dirty="0"/>
              <a:t>Gracias </a:t>
            </a:r>
            <a:r>
              <a:rPr lang="es-UY" dirty="0" err="1"/>
              <a:t>google</a:t>
            </a:r>
            <a:endParaRPr lang="es-UY" dirty="0"/>
          </a:p>
        </p:txBody>
      </p:sp>
    </p:spTree>
    <p:extLst>
      <p:ext uri="{BB962C8B-B14F-4D97-AF65-F5344CB8AC3E}">
        <p14:creationId xmlns:p14="http://schemas.microsoft.com/office/powerpoint/2010/main" val="39101422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01C0B7-554C-2F42-231C-B06DDAF44686}"/>
              </a:ext>
            </a:extLst>
          </p:cNvPr>
          <p:cNvSpPr>
            <a:spLocks noGrp="1"/>
          </p:cNvSpPr>
          <p:nvPr>
            <p:ph type="title"/>
          </p:nvPr>
        </p:nvSpPr>
        <p:spPr>
          <a:xfrm>
            <a:off x="1066800" y="2445512"/>
            <a:ext cx="10058400" cy="1609344"/>
          </a:xfrm>
        </p:spPr>
        <p:txBody>
          <a:bodyPr>
            <a:normAutofit/>
          </a:bodyPr>
          <a:lstStyle/>
          <a:p>
            <a:r>
              <a:rPr lang="es-UY" sz="4400" dirty="0"/>
              <a:t>Hacia la construcción de un concepto</a:t>
            </a:r>
          </a:p>
        </p:txBody>
      </p:sp>
      <p:sp>
        <p:nvSpPr>
          <p:cNvPr id="4" name="Rectángulo 3">
            <a:extLst>
              <a:ext uri="{FF2B5EF4-FFF2-40B4-BE49-F238E27FC236}">
                <a16:creationId xmlns:a16="http://schemas.microsoft.com/office/drawing/2014/main" id="{1F771FD0-8E33-AFB3-DBA7-E14722AA6187}"/>
              </a:ext>
            </a:extLst>
          </p:cNvPr>
          <p:cNvSpPr/>
          <p:nvPr/>
        </p:nvSpPr>
        <p:spPr>
          <a:xfrm>
            <a:off x="1747520" y="3718560"/>
            <a:ext cx="7020560" cy="1198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Y" dirty="0"/>
              <a:t>La sociedad</a:t>
            </a:r>
          </a:p>
        </p:txBody>
      </p:sp>
    </p:spTree>
    <p:extLst>
      <p:ext uri="{BB962C8B-B14F-4D97-AF65-F5344CB8AC3E}">
        <p14:creationId xmlns:p14="http://schemas.microsoft.com/office/powerpoint/2010/main" val="20406458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Letras en madera">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TM03090434[[fn=Letras en madera]]</Template>
  <TotalTime>124</TotalTime>
  <Words>1460</Words>
  <Application>Microsoft Office PowerPoint</Application>
  <PresentationFormat>Panorámica</PresentationFormat>
  <Paragraphs>61</Paragraphs>
  <Slides>16</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16</vt:i4>
      </vt:variant>
    </vt:vector>
  </HeadingPairs>
  <TitlesOfParts>
    <vt:vector size="25" baseType="lpstr">
      <vt:lpstr>Arial</vt:lpstr>
      <vt:lpstr>freight-sans-pro</vt:lpstr>
      <vt:lpstr>Open Sans</vt:lpstr>
      <vt:lpstr>ReithSans</vt:lpstr>
      <vt:lpstr>Rockwell</vt:lpstr>
      <vt:lpstr>Rockwell Condensed</vt:lpstr>
      <vt:lpstr>system-ui</vt:lpstr>
      <vt:lpstr>Wingdings</vt:lpstr>
      <vt:lpstr>Letras en madera</vt:lpstr>
      <vt:lpstr>Ambiente y sociedad</vt:lpstr>
      <vt:lpstr>Presentación de PowerPoint</vt:lpstr>
      <vt:lpstr>Ambiente y sociedad</vt:lpstr>
      <vt:lpstr>Presentación de PowerPoint</vt:lpstr>
      <vt:lpstr>Presentación de PowerPoint</vt:lpstr>
      <vt:lpstr>Presentación de PowerPoint</vt:lpstr>
      <vt:lpstr>La sociedad</vt:lpstr>
      <vt:lpstr>Presentación de PowerPoint</vt:lpstr>
      <vt:lpstr>Hacia la construcción de un concepto</vt:lpstr>
      <vt:lpstr>Presentación de PowerPoint</vt:lpstr>
      <vt:lpstr>Presentación de PowerPoint</vt:lpstr>
      <vt:lpstr>Presentación de PowerPoint</vt:lpstr>
      <vt:lpstr>Presentación de PowerPoint</vt:lpstr>
      <vt:lpstr>Presentación de PowerPoint</vt:lpstr>
      <vt:lpstr>referencias</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Ambiente y sociedad</dc:title>
  <dc:creator>Gustavo Paz</dc:creator>
  <cp:lastModifiedBy>Gustavo Paz</cp:lastModifiedBy>
  <cp:revision>1</cp:revision>
  <dcterms:created xsi:type="dcterms:W3CDTF">2023-03-17T13:07:28Z</dcterms:created>
  <dcterms:modified xsi:type="dcterms:W3CDTF">2023-03-17T15:11:37Z</dcterms:modified>
</cp:coreProperties>
</file>