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1351" r:id="rId2"/>
    <p:sldId id="1416" r:id="rId3"/>
    <p:sldId id="1417" r:id="rId4"/>
    <p:sldId id="1418" r:id="rId5"/>
    <p:sldId id="1420" r:id="rId6"/>
    <p:sldId id="1421" r:id="rId7"/>
    <p:sldId id="1422" r:id="rId8"/>
    <p:sldId id="1423" r:id="rId9"/>
    <p:sldId id="1117" r:id="rId10"/>
    <p:sldId id="1425" r:id="rId11"/>
    <p:sldId id="1434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1" autoAdjust="0"/>
    <p:restoredTop sz="94660"/>
  </p:normalViewPr>
  <p:slideViewPr>
    <p:cSldViewPr snapToGrid="0">
      <p:cViewPr varScale="1">
        <p:scale>
          <a:sx n="68" d="100"/>
          <a:sy n="68" d="100"/>
        </p:scale>
        <p:origin x="6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25344-22D2-4973-BFAB-E4E062D86F4A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CC47D-8CE5-43A1-B5BC-BE0AF8604B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4815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2699F6-9154-1BDA-8FB5-09C474FEE6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C3874C3-BB55-7F3A-0388-4354E56540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169549-FE5E-D801-8ACF-30E48F6EA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1B07-94A2-4F9E-B1D4-E3BFD9386EF7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59A28C-B720-E709-8731-772B38B35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570E49-93B0-82F6-B428-415BF90EC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EF4D-801B-4E6E-9D39-4F56BC3499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3867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38D767-AB49-9C55-18D4-601F08966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01EE27-FB83-2229-510C-1FB7C4690C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A64BCC-4158-E63D-AEBF-5BAB1CAA3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1B07-94A2-4F9E-B1D4-E3BFD9386EF7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D2D42C-2F9B-EFC4-3953-1C64E3F75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62E5E4-5C0B-A69F-EB0D-BDE1067B3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EF4D-801B-4E6E-9D39-4F56BC3499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8700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6FB38B1-130B-D28A-F9AE-31F2369E3C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234B191-1EE4-DD73-47FE-6F756B029B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A5A7AF-84A0-DB5E-06CF-FBC651C11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1B07-94A2-4F9E-B1D4-E3BFD9386EF7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289C45-ABC6-7CD9-202E-5C7BE1723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5699CA-36EC-C234-45DD-EE94D1C16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EF4D-801B-4E6E-9D39-4F56BC3499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487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9617-2903-DCBF-6371-1C1959477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EF0374-0FC4-667F-EFF0-A13E215F6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395021-CBC6-310C-03D7-0CDD78B46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1B07-94A2-4F9E-B1D4-E3BFD9386EF7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93B721-59A9-F294-E5E7-DC845DFB8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7F26CC-62EC-56A1-3316-6A8EECE84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EF4D-801B-4E6E-9D39-4F56BC3499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852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00AE11-C611-3030-35AA-D79BBD72A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4782D8-C4F3-A86C-AE0E-234BCE041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B42556-6001-3BDB-C752-D2BC3B006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1B07-94A2-4F9E-B1D4-E3BFD9386EF7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6A7A3C-058D-9867-ED97-624F0B62A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C44A2D-E74F-C7A5-4E29-4A5FBF1B3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EF4D-801B-4E6E-9D39-4F56BC3499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6740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516C7C-3F22-E59B-E8DC-0E68F3457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2E777D-F113-D5E2-CA1F-D3ABA523A3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B3BCE3B-AC69-FCDD-B586-D0D68E5E14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B8CFC5-DB13-ED11-608A-54FED5EE9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1B07-94A2-4F9E-B1D4-E3BFD9386EF7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83D446-34E7-0648-E3ED-11170D996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D0B9B0-9676-1859-3AB2-F78B5CD69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EF4D-801B-4E6E-9D39-4F56BC3499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1186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294C8-2945-389E-EC10-2EECCDF22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FA156E-C66C-FF72-3AA0-53ADE4C14E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55123A0-EC1D-BACA-C408-6EFFDADD2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2E5BCAA-F559-16D5-609D-F746FBEDD6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F9E2B7A-8B20-1ED9-B94B-D62A3D9F29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1AC46A6-CCE9-4331-CD4F-76CA4736E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1B07-94A2-4F9E-B1D4-E3BFD9386EF7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3008F79-BCE9-8091-0F25-EB4EE5ABF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96230E2-452F-0FCA-1D86-2B5C2877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EF4D-801B-4E6E-9D39-4F56BC3499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336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F6DD3-9C4B-47D2-0AD3-342314FA7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5C82344-99DE-3FEB-E809-C597DC33B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1B07-94A2-4F9E-B1D4-E3BFD9386EF7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456A6F5-A73A-A0FA-DC21-4EB9DFB9C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27A1601-D8D8-AEED-A644-987FBC9D7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EF4D-801B-4E6E-9D39-4F56BC3499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437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C49D1C1-D105-48D8-9C9A-D817C9A4E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1B07-94A2-4F9E-B1D4-E3BFD9386EF7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3C0519B-7DCC-BE92-85E4-5870C3DCA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A1DA9FA-1712-8001-F4D3-68B7B8245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EF4D-801B-4E6E-9D39-4F56BC3499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199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C9B26-531E-D842-56C1-8F0598CF4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F4A6E7-E145-5C5B-6EB6-7817606AF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280EB18-92EE-F5F9-64C1-BB9903833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A6DEC2-6839-DC6E-1FC3-3646D7BFC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1B07-94A2-4F9E-B1D4-E3BFD9386EF7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F5B10A-32E6-9564-731C-75783FF71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EAE445-0BBA-4BB8-9E18-303D787FE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EF4D-801B-4E6E-9D39-4F56BC3499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4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6FD8D7-5A4E-9B65-B559-470AAC660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3F0B73F-225B-B70B-9D42-DFF629C469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CD9140A-3C53-0C5B-1FD9-31162F206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D731A7-ABDE-49A3-BE63-0158B180C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1B07-94A2-4F9E-B1D4-E3BFD9386EF7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CAA649-BE81-22D6-904E-B4CF22DCC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79D83F-CB75-1021-892F-4C30CB077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FEF4D-801B-4E6E-9D39-4F56BC3499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03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E6E280-2F12-0C8D-EF7C-ED7B818BB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DC2AD7-BFF6-2494-928E-20EE9FAF6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E6A092-40D2-03B2-D097-CF26EB3C1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F1B07-94A2-4F9E-B1D4-E3BFD9386EF7}" type="datetimeFigureOut">
              <a:rPr lang="es-ES" smtClean="0"/>
              <a:t>11/03/2023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A5CDD7-52BB-3692-DC2E-A09B61B0CB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69220D-AF2A-4A8B-DA19-68EB21F84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FEF4D-801B-4E6E-9D39-4F56BC3499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390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35AADF-ED0A-03CE-0E41-F880C4216A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4277356"/>
            <a:ext cx="9966960" cy="1560320"/>
          </a:xfrm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rgbClr val="214E8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Programa de Gobernanza global y crisis sistémica: desafíos políticos y cognitivos</a:t>
            </a:r>
            <a:br>
              <a:rPr lang="es-ES" sz="3200" dirty="0">
                <a:solidFill>
                  <a:srgbClr val="214E8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sz="3200" dirty="0">
              <a:solidFill>
                <a:srgbClr val="214E8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6CBD59A-178B-49FC-EE49-C43C5C1984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5799488"/>
            <a:ext cx="8767860" cy="1058512"/>
          </a:xfrm>
        </p:spPr>
        <p:txBody>
          <a:bodyPr>
            <a:normAutofit/>
          </a:bodyPr>
          <a:lstStyle/>
          <a:p>
            <a:r>
              <a:rPr lang="es-ES" sz="2000" dirty="0">
                <a:solidFill>
                  <a:srgbClr val="214E81"/>
                </a:solidFill>
              </a:rPr>
              <a:t>Ignacio Martínez</a:t>
            </a:r>
          </a:p>
          <a:p>
            <a:r>
              <a:rPr lang="es-ES" sz="2000" dirty="0">
                <a:solidFill>
                  <a:srgbClr val="214E81"/>
                </a:solidFill>
              </a:rPr>
              <a:t>imartine@ucm.es</a:t>
            </a:r>
          </a:p>
        </p:txBody>
      </p:sp>
      <p:pic>
        <p:nvPicPr>
          <p:cNvPr id="4" name="Imagen 3" descr="Abierta la matrícula de la Escuela Complutense Latinoamericana en Montevideo (Uruguay)">
            <a:extLst>
              <a:ext uri="{FF2B5EF4-FFF2-40B4-BE49-F238E27FC236}">
                <a16:creationId xmlns:a16="http://schemas.microsoft.com/office/drawing/2014/main" id="{DF94569F-3B58-91DA-E283-720F4BE2EE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77" r="1" b="29471"/>
          <a:stretch/>
        </p:blipFill>
        <p:spPr bwMode="auto">
          <a:xfrm>
            <a:off x="243840" y="256540"/>
            <a:ext cx="11704320" cy="37642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9832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792088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es-ES" sz="36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Reflexiones finales</a:t>
            </a:r>
            <a:endParaRPr lang="es-ES" sz="3600" b="1" dirty="0">
              <a:solidFill>
                <a:prstClr val="black">
                  <a:lumMod val="50000"/>
                  <a:lumOff val="50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4144" y="1583702"/>
            <a:ext cx="11076495" cy="5157665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00B050"/>
              </a:buClr>
            </a:pPr>
            <a:r>
              <a:rPr lang="es-ES" dirty="0"/>
              <a:t>Repensar el papel de las universidades y su relación con la sociedad</a:t>
            </a:r>
          </a:p>
          <a:p>
            <a:pPr>
              <a:buClr>
                <a:srgbClr val="00B050"/>
              </a:buClr>
            </a:pPr>
            <a:endParaRPr lang="es-ES" dirty="0"/>
          </a:p>
          <a:p>
            <a:pPr>
              <a:buClr>
                <a:srgbClr val="00B050"/>
              </a:buClr>
            </a:pPr>
            <a:r>
              <a:rPr lang="es-ES" dirty="0"/>
              <a:t>Detener la deriva mercantilista de las universidades</a:t>
            </a:r>
          </a:p>
          <a:p>
            <a:pPr>
              <a:buClr>
                <a:srgbClr val="00B050"/>
              </a:buClr>
            </a:pPr>
            <a:endParaRPr lang="es-ES" dirty="0"/>
          </a:p>
          <a:p>
            <a:pPr>
              <a:buClr>
                <a:srgbClr val="00B050"/>
              </a:buClr>
            </a:pPr>
            <a:r>
              <a:rPr lang="es-ES" dirty="0"/>
              <a:t>Impulsar una investigación comprometida con la transformación social</a:t>
            </a:r>
          </a:p>
          <a:p>
            <a:pPr>
              <a:buClr>
                <a:srgbClr val="00B050"/>
              </a:buClr>
            </a:pPr>
            <a:endParaRPr lang="es-ES" dirty="0"/>
          </a:p>
          <a:p>
            <a:pPr>
              <a:buClr>
                <a:srgbClr val="00B050"/>
              </a:buClr>
            </a:pPr>
            <a:r>
              <a:rPr lang="es-ES" dirty="0"/>
              <a:t>Abordar la complejidad desde la </a:t>
            </a:r>
            <a:r>
              <a:rPr lang="es-ES" dirty="0" err="1"/>
              <a:t>comprehensividad</a:t>
            </a:r>
            <a:r>
              <a:rPr lang="es-ES" dirty="0"/>
              <a:t>, no solo desde la especialización del conocimiento</a:t>
            </a:r>
          </a:p>
          <a:p>
            <a:pPr>
              <a:buClr>
                <a:srgbClr val="00B050"/>
              </a:buClr>
            </a:pPr>
            <a:endParaRPr lang="es-ES" dirty="0"/>
          </a:p>
          <a:p>
            <a:pPr>
              <a:buClr>
                <a:srgbClr val="00B050"/>
              </a:buClr>
            </a:pPr>
            <a:r>
              <a:rPr lang="es-ES" dirty="0"/>
              <a:t>Construir una universidad que genere sentido en torno a una sociedad cosmopolita y la justicia global </a:t>
            </a:r>
            <a:r>
              <a:rPr lang="es-ES" dirty="0">
                <a:sym typeface="Wingdings" panose="05000000000000000000" pitchFamily="2" charset="2"/>
              </a:rPr>
              <a:t>claves para una ciudadanía crítica y comprometida</a:t>
            </a:r>
          </a:p>
          <a:p>
            <a:pPr>
              <a:buClr>
                <a:srgbClr val="00B050"/>
              </a:buClr>
            </a:pPr>
            <a:endParaRPr lang="es-ES" dirty="0">
              <a:sym typeface="Wingdings" panose="05000000000000000000" pitchFamily="2" charset="2"/>
            </a:endParaRPr>
          </a:p>
          <a:p>
            <a:pPr>
              <a:buClr>
                <a:srgbClr val="00B050"/>
              </a:buClr>
            </a:pPr>
            <a:r>
              <a:rPr lang="es-ES" dirty="0">
                <a:solidFill>
                  <a:srgbClr val="00B050"/>
                </a:solidFill>
              </a:rPr>
              <a:t>Y una cuestión personal: de “hacedores de </a:t>
            </a:r>
            <a:r>
              <a:rPr lang="es-ES" i="1" dirty="0" err="1">
                <a:solidFill>
                  <a:srgbClr val="00B050"/>
                </a:solidFill>
              </a:rPr>
              <a:t>papers</a:t>
            </a:r>
            <a:r>
              <a:rPr lang="es-ES" dirty="0">
                <a:solidFill>
                  <a:srgbClr val="00B050"/>
                </a:solidFill>
              </a:rPr>
              <a:t>” a investigadores/as y docentes con compromiso con la transformación social</a:t>
            </a:r>
            <a:endParaRPr lang="es-ES" dirty="0"/>
          </a:p>
          <a:p>
            <a:pPr>
              <a:buClr>
                <a:srgbClr val="00B050"/>
              </a:buClr>
              <a:buSzPct val="100000"/>
            </a:pPr>
            <a:endParaRPr lang="es-ES" dirty="0"/>
          </a:p>
        </p:txBody>
      </p:sp>
      <p:pic>
        <p:nvPicPr>
          <p:cNvPr id="4" name="Imagen 3" descr="Imagen que contiene béisbol, murciélago, foto, hombre&#10;&#10;Descripción generada automáticamente">
            <a:extLst>
              <a:ext uri="{FF2B5EF4-FFF2-40B4-BE49-F238E27FC236}">
                <a16:creationId xmlns:a16="http://schemas.microsoft.com/office/drawing/2014/main" id="{B8745ABB-3BF6-4358-82BE-BB28292064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2" y="70083"/>
            <a:ext cx="2146300" cy="138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325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B33133-4758-D918-E055-F6633E77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B3B549-A5A8-566F-8C4E-9329F084B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pPr marL="0" indent="0">
              <a:buNone/>
            </a:pPr>
            <a:r>
              <a:rPr lang="es-ES" dirty="0"/>
              <a:t>https://www.youtube.com/watch?v=JrAhHJC8dy8</a:t>
            </a:r>
          </a:p>
        </p:txBody>
      </p:sp>
    </p:spTree>
    <p:extLst>
      <p:ext uri="{BB962C8B-B14F-4D97-AF65-F5344CB8AC3E}">
        <p14:creationId xmlns:p14="http://schemas.microsoft.com/office/powerpoint/2010/main" val="756582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D50395-6567-43B7-BEE5-6998EB3F2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8190" y="361135"/>
            <a:ext cx="9076888" cy="1024116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b="1" dirty="0"/>
              <a:t>Gobernanza global y crisis sistémica: desafíos políticos y cognitivos</a:t>
            </a:r>
            <a:endParaRPr lang="es-ES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F7A856-A724-4BCD-9FD3-B04157B21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" y="1602297"/>
            <a:ext cx="11557345" cy="5127687"/>
          </a:xfrm>
        </p:spPr>
        <p:txBody>
          <a:bodyPr>
            <a:normAutofit lnSpcReduction="10000"/>
          </a:bodyPr>
          <a:lstStyle/>
          <a:p>
            <a:pPr lvl="0"/>
            <a:endParaRPr lang="es-E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s-ES_tradn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Nociones iniciales y aproximaciones a la gobernanza global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es-ES_tradnl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s-ES_tradn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Crisis multidimensional y desafíos para la gobernanza global </a:t>
            </a:r>
            <a:endParaRPr lang="es-E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es-ES_tradnl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s-ES_tradn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dimensión política de la gobernanza global</a:t>
            </a:r>
          </a:p>
          <a:p>
            <a:pPr lvl="0"/>
            <a:endParaRPr lang="es-E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s-ES_tradnl" sz="3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dimensión cognitiva de la gobernanza global</a:t>
            </a:r>
            <a:endParaRPr lang="es-ES" sz="54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es-ES_tradnl" sz="3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s-ES" sz="2100" dirty="0"/>
          </a:p>
        </p:txBody>
      </p:sp>
      <p:pic>
        <p:nvPicPr>
          <p:cNvPr id="4" name="Imagen 3" descr="Imagen que contiene béisbol, murciélago, foto, hombre&#10;&#10;Descripción generada automáticamente">
            <a:extLst>
              <a:ext uri="{FF2B5EF4-FFF2-40B4-BE49-F238E27FC236}">
                <a16:creationId xmlns:a16="http://schemas.microsoft.com/office/drawing/2014/main" id="{BD6F01D2-801C-4BB2-83E4-EA43C510C8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6300" cy="138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933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A8418D42-1B43-01B5-B6CE-93926DE00034}"/>
              </a:ext>
            </a:extLst>
          </p:cNvPr>
          <p:cNvSpPr/>
          <p:nvPr/>
        </p:nvSpPr>
        <p:spPr>
          <a:xfrm>
            <a:off x="4740813" y="897157"/>
            <a:ext cx="2279419" cy="1211862"/>
          </a:xfrm>
          <a:prstGeom prst="round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</a:rPr>
              <a:t>Contexto de crisis sistémica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AFA74654-A6EF-8ABA-9884-27311EA2168E}"/>
              </a:ext>
            </a:extLst>
          </p:cNvPr>
          <p:cNvSpPr/>
          <p:nvPr/>
        </p:nvSpPr>
        <p:spPr>
          <a:xfrm>
            <a:off x="8016618" y="2823069"/>
            <a:ext cx="2279419" cy="1211862"/>
          </a:xfrm>
          <a:prstGeom prst="round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</a:rPr>
              <a:t>Desafío cognitivo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7080D384-8744-2CD0-D349-2F0AA5FB9537}"/>
              </a:ext>
            </a:extLst>
          </p:cNvPr>
          <p:cNvSpPr/>
          <p:nvPr/>
        </p:nvSpPr>
        <p:spPr>
          <a:xfrm>
            <a:off x="4756393" y="2823069"/>
            <a:ext cx="2279419" cy="1211862"/>
          </a:xfrm>
          <a:prstGeom prst="round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</a:rPr>
              <a:t>Desafío político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97E138C6-A6E7-63DD-6F1B-09816AEB519E}"/>
              </a:ext>
            </a:extLst>
          </p:cNvPr>
          <p:cNvSpPr/>
          <p:nvPr/>
        </p:nvSpPr>
        <p:spPr>
          <a:xfrm>
            <a:off x="1496168" y="2823069"/>
            <a:ext cx="2279419" cy="1211862"/>
          </a:xfrm>
          <a:prstGeom prst="round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</a:rPr>
              <a:t>Desafío civilizatorio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606C78A8-A6E3-8B89-6AC9-7BF30C17F298}"/>
              </a:ext>
            </a:extLst>
          </p:cNvPr>
          <p:cNvCxnSpPr>
            <a:stCxn id="4" idx="2"/>
          </p:cNvCxnSpPr>
          <p:nvPr/>
        </p:nvCxnSpPr>
        <p:spPr>
          <a:xfrm flipH="1">
            <a:off x="5880522" y="2109019"/>
            <a:ext cx="1" cy="7140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57D1E8EB-B8F6-1EF2-2DBC-F44CDF89F985}"/>
              </a:ext>
            </a:extLst>
          </p:cNvPr>
          <p:cNvCxnSpPr>
            <a:cxnSpLocks/>
          </p:cNvCxnSpPr>
          <p:nvPr/>
        </p:nvCxnSpPr>
        <p:spPr>
          <a:xfrm>
            <a:off x="2635877" y="2333309"/>
            <a:ext cx="65204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BA9A3E6E-1D19-CE92-8319-2FC85CA84B55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9156328" y="2330248"/>
            <a:ext cx="4916" cy="4928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437C351F-2BD1-B9FC-6D62-A7B975982EF9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2626877" y="2336371"/>
            <a:ext cx="9001" cy="4866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746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A8418D42-1B43-01B5-B6CE-93926DE00034}"/>
              </a:ext>
            </a:extLst>
          </p:cNvPr>
          <p:cNvSpPr/>
          <p:nvPr/>
        </p:nvSpPr>
        <p:spPr>
          <a:xfrm>
            <a:off x="4940711" y="145412"/>
            <a:ext cx="2279419" cy="1211862"/>
          </a:xfrm>
          <a:prstGeom prst="round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</a:rPr>
              <a:t>Contexto de crisis sistémica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AFA74654-A6EF-8ABA-9884-27311EA2168E}"/>
              </a:ext>
            </a:extLst>
          </p:cNvPr>
          <p:cNvSpPr/>
          <p:nvPr/>
        </p:nvSpPr>
        <p:spPr>
          <a:xfrm>
            <a:off x="8216516" y="2071324"/>
            <a:ext cx="2279419" cy="1211862"/>
          </a:xfrm>
          <a:prstGeom prst="round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</a:rPr>
              <a:t>Desafío cognitivo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7080D384-8744-2CD0-D349-2F0AA5FB9537}"/>
              </a:ext>
            </a:extLst>
          </p:cNvPr>
          <p:cNvSpPr/>
          <p:nvPr/>
        </p:nvSpPr>
        <p:spPr>
          <a:xfrm>
            <a:off x="4956291" y="2071324"/>
            <a:ext cx="2279419" cy="1211862"/>
          </a:xfrm>
          <a:prstGeom prst="round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</a:rPr>
              <a:t>Desafío político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97E138C6-A6E7-63DD-6F1B-09816AEB519E}"/>
              </a:ext>
            </a:extLst>
          </p:cNvPr>
          <p:cNvSpPr/>
          <p:nvPr/>
        </p:nvSpPr>
        <p:spPr>
          <a:xfrm>
            <a:off x="1696066" y="2071324"/>
            <a:ext cx="2279419" cy="1211862"/>
          </a:xfrm>
          <a:prstGeom prst="round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</a:rPr>
              <a:t>Desafío civilizatorio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606C78A8-A6E3-8B89-6AC9-7BF30C17F298}"/>
              </a:ext>
            </a:extLst>
          </p:cNvPr>
          <p:cNvCxnSpPr>
            <a:stCxn id="4" idx="2"/>
          </p:cNvCxnSpPr>
          <p:nvPr/>
        </p:nvCxnSpPr>
        <p:spPr>
          <a:xfrm flipH="1">
            <a:off x="6080420" y="1357274"/>
            <a:ext cx="1" cy="7140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57D1E8EB-B8F6-1EF2-2DBC-F44CDF89F985}"/>
              </a:ext>
            </a:extLst>
          </p:cNvPr>
          <p:cNvCxnSpPr>
            <a:cxnSpLocks/>
          </p:cNvCxnSpPr>
          <p:nvPr/>
        </p:nvCxnSpPr>
        <p:spPr>
          <a:xfrm>
            <a:off x="2835775" y="1581564"/>
            <a:ext cx="65204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BA9A3E6E-1D19-CE92-8319-2FC85CA84B55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9356226" y="1578503"/>
            <a:ext cx="4916" cy="4928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437C351F-2BD1-B9FC-6D62-A7B975982EF9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2826775" y="1584626"/>
            <a:ext cx="9001" cy="4866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A8968E05-5FB3-9941-63FC-C557CB42BC09}"/>
              </a:ext>
            </a:extLst>
          </p:cNvPr>
          <p:cNvSpPr txBox="1"/>
          <p:nvPr/>
        </p:nvSpPr>
        <p:spPr>
          <a:xfrm>
            <a:off x="191313" y="3297074"/>
            <a:ext cx="1180937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800" b="0" i="1" u="none" strike="noStrike" baseline="0" dirty="0">
                <a:latin typeface="CaslonTwoTwentyFour-Book"/>
              </a:rPr>
              <a:t>Toda la estructura de incentivos académicos en Estados Unidos desalienta la toma de grandes riesgos intelectuales y políticos. Los estudiantes de posgrado y los profesores asistentes aprenden a empaquetar sus ambiciones intelectuales en artículos publicables por unas cuantas revistas y a evitar todo lo que pueda parecer una postura política. Este profesionalismo produce conocimiento a partir de preguntas formuladas de manera muy estrecha, pero no tenemos foros para dar a conocer nuestro conocimiento fuera de la academia; de hecho, no nos comunicamos sobre política ni siquiera entre nosotros mismos </a:t>
            </a:r>
            <a:r>
              <a:rPr lang="es-ES" sz="2800" b="0" u="none" strike="noStrike" baseline="0" dirty="0">
                <a:latin typeface="CaslonTwoTwentyFour-Book"/>
              </a:rPr>
              <a:t>(A. </a:t>
            </a:r>
            <a:r>
              <a:rPr lang="es-ES" sz="2800" b="0" u="none" strike="noStrike" baseline="0" dirty="0" err="1">
                <a:latin typeface="CaslonTwoTwentyFour-Book"/>
              </a:rPr>
              <a:t>Przewrowski</a:t>
            </a:r>
            <a:r>
              <a:rPr lang="es-ES" sz="2800" b="0" u="none" strike="noStrike" baseline="0" dirty="0">
                <a:latin typeface="CaslonTwoTwentyFour-Book"/>
              </a:rPr>
              <a:t>)</a:t>
            </a:r>
            <a:r>
              <a:rPr lang="es-ES" sz="2800" b="0" i="1" u="none" strike="noStrike" baseline="0" dirty="0">
                <a:latin typeface="CaslonTwoTwentyFour-Book"/>
              </a:rPr>
              <a:t>.</a:t>
            </a:r>
            <a:endParaRPr lang="es-ES" sz="2800" i="1" dirty="0"/>
          </a:p>
        </p:txBody>
      </p:sp>
    </p:spTree>
    <p:extLst>
      <p:ext uri="{BB962C8B-B14F-4D97-AF65-F5344CB8AC3E}">
        <p14:creationId xmlns:p14="http://schemas.microsoft.com/office/powerpoint/2010/main" val="3826007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A8418D42-1B43-01B5-B6CE-93926DE00034}"/>
              </a:ext>
            </a:extLst>
          </p:cNvPr>
          <p:cNvSpPr/>
          <p:nvPr/>
        </p:nvSpPr>
        <p:spPr>
          <a:xfrm>
            <a:off x="4799806" y="291226"/>
            <a:ext cx="2279419" cy="1211862"/>
          </a:xfrm>
          <a:prstGeom prst="round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</a:rPr>
              <a:t>Contexto de crisis sistémica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7080D384-8744-2CD0-D349-2F0AA5FB9537}"/>
              </a:ext>
            </a:extLst>
          </p:cNvPr>
          <p:cNvSpPr/>
          <p:nvPr/>
        </p:nvSpPr>
        <p:spPr>
          <a:xfrm>
            <a:off x="4815386" y="2217138"/>
            <a:ext cx="2279419" cy="1211862"/>
          </a:xfrm>
          <a:prstGeom prst="round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</a:rPr>
              <a:t>Desafío cognitivo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606C78A8-A6E3-8B89-6AC9-7BF30C17F298}"/>
              </a:ext>
            </a:extLst>
          </p:cNvPr>
          <p:cNvCxnSpPr>
            <a:stCxn id="4" idx="2"/>
          </p:cNvCxnSpPr>
          <p:nvPr/>
        </p:nvCxnSpPr>
        <p:spPr>
          <a:xfrm flipH="1">
            <a:off x="5939515" y="1503088"/>
            <a:ext cx="1" cy="7140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3515E867-A29C-E5EA-A37E-12B8109822C4}"/>
              </a:ext>
            </a:extLst>
          </p:cNvPr>
          <p:cNvSpPr/>
          <p:nvPr/>
        </p:nvSpPr>
        <p:spPr>
          <a:xfrm>
            <a:off x="8098529" y="4143049"/>
            <a:ext cx="2727619" cy="1549815"/>
          </a:xfrm>
          <a:prstGeom prst="round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</a:rPr>
              <a:t>Reconfiguración de la estructura científico-académica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27823981-9B72-5CEA-86B9-C64E8CEE0387}"/>
              </a:ext>
            </a:extLst>
          </p:cNvPr>
          <p:cNvSpPr/>
          <p:nvPr/>
        </p:nvSpPr>
        <p:spPr>
          <a:xfrm>
            <a:off x="4575705" y="4143050"/>
            <a:ext cx="2727619" cy="1549825"/>
          </a:xfrm>
          <a:prstGeom prst="round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</a:rPr>
              <a:t>Inter, multi y transdisciplina-</a:t>
            </a:r>
            <a:r>
              <a:rPr lang="es-ES" sz="2400" dirty="0" err="1">
                <a:solidFill>
                  <a:schemeClr val="tx1"/>
                </a:solidFill>
              </a:rPr>
              <a:t>riedad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D52EAA8C-A44F-C39F-CE2A-C206140E43EA}"/>
              </a:ext>
            </a:extLst>
          </p:cNvPr>
          <p:cNvSpPr/>
          <p:nvPr/>
        </p:nvSpPr>
        <p:spPr>
          <a:xfrm>
            <a:off x="1177641" y="4143058"/>
            <a:ext cx="2727619" cy="1549817"/>
          </a:xfrm>
          <a:prstGeom prst="round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1"/>
                </a:solidFill>
              </a:rPr>
              <a:t>Ampliación de la perspectiva epistemológica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6738708B-672F-06EC-51A4-DC95161B61AB}"/>
              </a:ext>
            </a:extLst>
          </p:cNvPr>
          <p:cNvCxnSpPr/>
          <p:nvPr/>
        </p:nvCxnSpPr>
        <p:spPr>
          <a:xfrm flipH="1">
            <a:off x="5962433" y="3429000"/>
            <a:ext cx="1" cy="7140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B4C94D7C-0B9B-EB64-C3EE-FFBCF03D8F2D}"/>
              </a:ext>
            </a:extLst>
          </p:cNvPr>
          <p:cNvCxnSpPr>
            <a:cxnSpLocks/>
          </p:cNvCxnSpPr>
          <p:nvPr/>
        </p:nvCxnSpPr>
        <p:spPr>
          <a:xfrm>
            <a:off x="2541451" y="3653290"/>
            <a:ext cx="669678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A2C05FD5-CEEA-EC71-7978-5E69959F0F60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2541451" y="3650229"/>
            <a:ext cx="0" cy="4928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23B7766E-FDA6-F801-7CD9-B44F5D709B9F}"/>
              </a:ext>
            </a:extLst>
          </p:cNvPr>
          <p:cNvCxnSpPr>
            <a:cxnSpLocks/>
          </p:cNvCxnSpPr>
          <p:nvPr/>
        </p:nvCxnSpPr>
        <p:spPr>
          <a:xfrm flipH="1">
            <a:off x="9235781" y="3650229"/>
            <a:ext cx="4916" cy="4928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791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F7A856-A724-4BCD-9FD3-B04157B21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546" y="1556084"/>
            <a:ext cx="11983453" cy="5301915"/>
          </a:xfrm>
        </p:spPr>
        <p:txBody>
          <a:bodyPr>
            <a:normAutofit lnSpcReduction="10000"/>
          </a:bodyPr>
          <a:lstStyle/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es-ES" sz="2800" dirty="0"/>
              <a:t>Crisis sistémica e implicaciones epistemológicas: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endParaRPr lang="es-ES" sz="2800" dirty="0"/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es-ES" sz="2800" dirty="0"/>
              <a:t>La necesidad de abordar nuevas epistemologías que atraviesen el conjunto del conocimiento: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endParaRPr lang="es-ES" sz="2400" dirty="0"/>
          </a:p>
          <a:p>
            <a:pPr marL="685800" lvl="2">
              <a:lnSpc>
                <a:spcPct val="100000"/>
              </a:lnSpc>
              <a:spcBef>
                <a:spcPts val="1000"/>
              </a:spcBef>
            </a:pPr>
            <a:r>
              <a:rPr lang="es-ES" sz="2600" dirty="0"/>
              <a:t>Epistemología política (carácter político y situado del conocimiento)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</a:pPr>
            <a:r>
              <a:rPr lang="es-ES" sz="2600" dirty="0">
                <a:sym typeface="Wingdings" panose="05000000000000000000" pitchFamily="2" charset="2"/>
              </a:rPr>
              <a:t>Teorías críticas y epistemologías del Sur (relación del conocimiento con las estructuras de poder)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</a:pPr>
            <a:r>
              <a:rPr lang="es-ES" sz="2600" dirty="0" err="1">
                <a:sym typeface="Wingdings" panose="05000000000000000000" pitchFamily="2" charset="2"/>
              </a:rPr>
              <a:t>Biocentrismo</a:t>
            </a:r>
            <a:endParaRPr lang="es-ES" sz="2600" dirty="0">
              <a:sym typeface="Wingdings" panose="05000000000000000000" pitchFamily="2" charset="2"/>
            </a:endParaRPr>
          </a:p>
          <a:p>
            <a:pPr marL="685800" lvl="2">
              <a:lnSpc>
                <a:spcPct val="100000"/>
              </a:lnSpc>
              <a:spcBef>
                <a:spcPts val="1000"/>
              </a:spcBef>
            </a:pPr>
            <a:r>
              <a:rPr lang="es-ES" sz="2600" dirty="0">
                <a:sym typeface="Wingdings" panose="05000000000000000000" pitchFamily="2" charset="2"/>
              </a:rPr>
              <a:t>Cosmopolitismo político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</a:pPr>
            <a:r>
              <a:rPr lang="es-ES" sz="2600" dirty="0">
                <a:sym typeface="Wingdings" panose="05000000000000000000" pitchFamily="2" charset="2"/>
              </a:rPr>
              <a:t>Multidisciplinariedad, interdisciplinariedad y transdisciplinariedad</a:t>
            </a:r>
            <a:endParaRPr lang="es-ES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s-ES" dirty="0"/>
          </a:p>
        </p:txBody>
      </p:sp>
      <p:pic>
        <p:nvPicPr>
          <p:cNvPr id="4" name="Imagen 3" descr="Imagen que contiene béisbol, murciélago, foto, hombre&#10;&#10;Descripción generada automáticamente">
            <a:extLst>
              <a:ext uri="{FF2B5EF4-FFF2-40B4-BE49-F238E27FC236}">
                <a16:creationId xmlns:a16="http://schemas.microsoft.com/office/drawing/2014/main" id="{BD6F01D2-801C-4BB2-83E4-EA43C510C8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6300" cy="1389241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7B6A2F68-590C-BE62-B47B-1978D2190C44}"/>
              </a:ext>
            </a:extLst>
          </p:cNvPr>
          <p:cNvSpPr txBox="1">
            <a:spLocks/>
          </p:cNvSpPr>
          <p:nvPr/>
        </p:nvSpPr>
        <p:spPr>
          <a:xfrm>
            <a:off x="2467783" y="205530"/>
            <a:ext cx="8787618" cy="6958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buNone/>
            </a:pPr>
            <a:r>
              <a:rPr lang="es-ES" sz="3200" b="1" dirty="0">
                <a:latin typeface="+mn-lt"/>
              </a:rPr>
              <a:t>La dimensión cognitiva de la gobernanza global</a:t>
            </a:r>
          </a:p>
        </p:txBody>
      </p:sp>
    </p:spTree>
    <p:extLst>
      <p:ext uri="{BB962C8B-B14F-4D97-AF65-F5344CB8AC3E}">
        <p14:creationId xmlns:p14="http://schemas.microsoft.com/office/powerpoint/2010/main" val="2667885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F7A856-A724-4BCD-9FD3-B04157B21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615" y="1602297"/>
            <a:ext cx="11702642" cy="5050173"/>
          </a:xfrm>
        </p:spPr>
        <p:txBody>
          <a:bodyPr>
            <a:normAutofit/>
          </a:bodyPr>
          <a:lstStyle/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es-ES" sz="2800" dirty="0"/>
              <a:t>El papel de la universidad en los desafíos globales de la sostenibilidad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endParaRPr lang="es-ES" sz="2400" dirty="0"/>
          </a:p>
          <a:p>
            <a:pPr marL="685800" lvl="2">
              <a:lnSpc>
                <a:spcPct val="100000"/>
              </a:lnSpc>
              <a:spcBef>
                <a:spcPts val="1000"/>
              </a:spcBef>
            </a:pPr>
            <a:r>
              <a:rPr lang="es-ES" sz="2600" dirty="0"/>
              <a:t>La configuración del “sentido común de época”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</a:pPr>
            <a:r>
              <a:rPr lang="es-ES" sz="2600" dirty="0">
                <a:sym typeface="Wingdings" panose="05000000000000000000" pitchFamily="2" charset="2"/>
              </a:rPr>
              <a:t>La búsqueda de respuestas y propuestas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</a:pPr>
            <a:r>
              <a:rPr lang="es-ES" sz="2600" dirty="0">
                <a:sym typeface="Wingdings" panose="05000000000000000000" pitchFamily="2" charset="2"/>
              </a:rPr>
              <a:t>La construcción de ciudadanía crítica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</a:pPr>
            <a:endParaRPr lang="es-ES" sz="2600" dirty="0">
              <a:sym typeface="Wingdings" panose="05000000000000000000" pitchFamily="2" charset="2"/>
            </a:endParaRPr>
          </a:p>
          <a:p>
            <a:pPr marL="685800" lvl="2">
              <a:lnSpc>
                <a:spcPct val="100000"/>
              </a:lnSpc>
              <a:spcBef>
                <a:spcPts val="1000"/>
              </a:spcBef>
            </a:pPr>
            <a:r>
              <a:rPr lang="es-ES" sz="2600" dirty="0">
                <a:sym typeface="Wingdings" panose="05000000000000000000" pitchFamily="2" charset="2"/>
              </a:rPr>
              <a:t>...pero limitaciones estructurales</a:t>
            </a:r>
            <a:endParaRPr lang="es-ES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s-ES" dirty="0"/>
          </a:p>
        </p:txBody>
      </p:sp>
      <p:pic>
        <p:nvPicPr>
          <p:cNvPr id="4" name="Imagen 3" descr="Imagen que contiene béisbol, murciélago, foto, hombre&#10;&#10;Descripción generada automáticamente">
            <a:extLst>
              <a:ext uri="{FF2B5EF4-FFF2-40B4-BE49-F238E27FC236}">
                <a16:creationId xmlns:a16="http://schemas.microsoft.com/office/drawing/2014/main" id="{BD6F01D2-801C-4BB2-83E4-EA43C510C8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6300" cy="1389241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7B6A2F68-590C-BE62-B47B-1978D2190C44}"/>
              </a:ext>
            </a:extLst>
          </p:cNvPr>
          <p:cNvSpPr txBox="1">
            <a:spLocks/>
          </p:cNvSpPr>
          <p:nvPr/>
        </p:nvSpPr>
        <p:spPr>
          <a:xfrm>
            <a:off x="2467783" y="205530"/>
            <a:ext cx="8787618" cy="6958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buNone/>
            </a:pPr>
            <a:r>
              <a:rPr lang="es-ES" sz="3200" b="1" dirty="0">
                <a:latin typeface="+mn-lt"/>
              </a:rPr>
              <a:t>La dimensión cognitiva de la gobernanza global</a:t>
            </a:r>
          </a:p>
        </p:txBody>
      </p:sp>
    </p:spTree>
    <p:extLst>
      <p:ext uri="{BB962C8B-B14F-4D97-AF65-F5344CB8AC3E}">
        <p14:creationId xmlns:p14="http://schemas.microsoft.com/office/powerpoint/2010/main" val="375591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F7A856-A724-4BCD-9FD3-B04157B21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615" y="1602297"/>
            <a:ext cx="11702642" cy="5050173"/>
          </a:xfrm>
        </p:spPr>
        <p:txBody>
          <a:bodyPr>
            <a:normAutofit fontScale="92500" lnSpcReduction="10000"/>
          </a:bodyPr>
          <a:lstStyle/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es-ES" sz="2800" dirty="0"/>
              <a:t>Los límites estructurales para “otra universidad posible”: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endParaRPr lang="es-ES" sz="2800" dirty="0"/>
          </a:p>
          <a:p>
            <a:pPr marL="685800" lvl="2">
              <a:lnSpc>
                <a:spcPct val="100000"/>
              </a:lnSpc>
              <a:spcBef>
                <a:spcPts val="1000"/>
              </a:spcBef>
            </a:pPr>
            <a:r>
              <a:rPr lang="es-ES" sz="2800" dirty="0"/>
              <a:t>Los límites y determinantes propios del sistema científico y de conocimiento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</a:pPr>
            <a:endParaRPr lang="es-ES" sz="2800" dirty="0"/>
          </a:p>
          <a:p>
            <a:pPr marL="685800" lvl="2">
              <a:lnSpc>
                <a:spcPct val="100000"/>
              </a:lnSpc>
              <a:spcBef>
                <a:spcPts val="1000"/>
              </a:spcBef>
            </a:pPr>
            <a:r>
              <a:rPr lang="es-ES" sz="2800" dirty="0"/>
              <a:t>Los límites y determinantes propios de la institución universitaria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</a:pPr>
            <a:endParaRPr lang="es-ES" sz="2800" dirty="0"/>
          </a:p>
          <a:p>
            <a:pPr marL="685800" lvl="2">
              <a:lnSpc>
                <a:spcPct val="100000"/>
              </a:lnSpc>
              <a:spcBef>
                <a:spcPts val="1000"/>
              </a:spcBef>
            </a:pPr>
            <a:r>
              <a:rPr lang="es-ES" sz="2800" dirty="0"/>
              <a:t>Los límites y determinantes de la cultura investigadora y el sistema de incentivos y reconocimiento académico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</a:pPr>
            <a:endParaRPr lang="es-ES" sz="2800" dirty="0"/>
          </a:p>
          <a:p>
            <a:pPr marL="457200" lvl="2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s-ES" sz="2800" dirty="0">
                <a:sym typeface="Wingdings" panose="05000000000000000000" pitchFamily="2" charset="2"/>
              </a:rPr>
              <a:t>Pero l</a:t>
            </a:r>
            <a:r>
              <a:rPr lang="es-ES" sz="2800" dirty="0"/>
              <a:t>a crisis sistémica como obligación para el cambio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endParaRPr lang="es-ES" dirty="0"/>
          </a:p>
        </p:txBody>
      </p:sp>
      <p:pic>
        <p:nvPicPr>
          <p:cNvPr id="4" name="Imagen 3" descr="Imagen que contiene béisbol, murciélago, foto, hombre&#10;&#10;Descripción generada automáticamente">
            <a:extLst>
              <a:ext uri="{FF2B5EF4-FFF2-40B4-BE49-F238E27FC236}">
                <a16:creationId xmlns:a16="http://schemas.microsoft.com/office/drawing/2014/main" id="{BD6F01D2-801C-4BB2-83E4-EA43C510C8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6300" cy="1389241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7B6A2F68-590C-BE62-B47B-1978D2190C44}"/>
              </a:ext>
            </a:extLst>
          </p:cNvPr>
          <p:cNvSpPr txBox="1">
            <a:spLocks/>
          </p:cNvSpPr>
          <p:nvPr/>
        </p:nvSpPr>
        <p:spPr>
          <a:xfrm>
            <a:off x="2467783" y="205530"/>
            <a:ext cx="8787618" cy="6958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buNone/>
            </a:pPr>
            <a:r>
              <a:rPr lang="es-ES" sz="3200" b="1" dirty="0">
                <a:latin typeface="+mn-lt"/>
              </a:rPr>
              <a:t>La dimensión cognitiva de la gobernanza global</a:t>
            </a:r>
          </a:p>
        </p:txBody>
      </p:sp>
    </p:spTree>
    <p:extLst>
      <p:ext uri="{BB962C8B-B14F-4D97-AF65-F5344CB8AC3E}">
        <p14:creationId xmlns:p14="http://schemas.microsoft.com/office/powerpoint/2010/main" val="2573981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792088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es-ES" sz="36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Reflexiones finales</a:t>
            </a:r>
            <a:endParaRPr lang="es-ES" sz="3600" b="1" dirty="0">
              <a:solidFill>
                <a:prstClr val="black">
                  <a:lumMod val="50000"/>
                  <a:lumOff val="50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4144" y="1583702"/>
            <a:ext cx="11076495" cy="5157665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B050"/>
              </a:buClr>
            </a:pPr>
            <a:r>
              <a:rPr lang="es-ES" dirty="0"/>
              <a:t>Repensar el papel de las universidades y su relación con la sociedad</a:t>
            </a:r>
          </a:p>
          <a:p>
            <a:pPr>
              <a:buClr>
                <a:srgbClr val="00B050"/>
              </a:buClr>
            </a:pPr>
            <a:endParaRPr lang="es-ES" dirty="0"/>
          </a:p>
          <a:p>
            <a:pPr>
              <a:buClr>
                <a:srgbClr val="00B050"/>
              </a:buClr>
            </a:pPr>
            <a:r>
              <a:rPr lang="es-ES" dirty="0"/>
              <a:t>Detener la deriva mercantilista de las universidades</a:t>
            </a:r>
          </a:p>
          <a:p>
            <a:pPr>
              <a:buClr>
                <a:srgbClr val="00B050"/>
              </a:buClr>
            </a:pPr>
            <a:endParaRPr lang="es-ES" dirty="0"/>
          </a:p>
          <a:p>
            <a:pPr>
              <a:buClr>
                <a:srgbClr val="00B050"/>
              </a:buClr>
            </a:pPr>
            <a:r>
              <a:rPr lang="es-ES" dirty="0"/>
              <a:t>Impulsar una investigación comprometida con la transformación social</a:t>
            </a:r>
          </a:p>
          <a:p>
            <a:pPr>
              <a:buClr>
                <a:srgbClr val="00B050"/>
              </a:buClr>
            </a:pPr>
            <a:endParaRPr lang="es-ES" dirty="0"/>
          </a:p>
          <a:p>
            <a:pPr>
              <a:buClr>
                <a:srgbClr val="00B050"/>
              </a:buClr>
            </a:pPr>
            <a:r>
              <a:rPr lang="es-ES" dirty="0"/>
              <a:t>Abordar la complejidad desde la </a:t>
            </a:r>
            <a:r>
              <a:rPr lang="es-ES" dirty="0" err="1"/>
              <a:t>comprehensividad</a:t>
            </a:r>
            <a:r>
              <a:rPr lang="es-ES" dirty="0"/>
              <a:t>, no solo desde la especialización del conocimiento</a:t>
            </a:r>
          </a:p>
          <a:p>
            <a:pPr>
              <a:buClr>
                <a:srgbClr val="00B050"/>
              </a:buClr>
            </a:pPr>
            <a:endParaRPr lang="es-ES" dirty="0"/>
          </a:p>
          <a:p>
            <a:pPr>
              <a:buClr>
                <a:srgbClr val="00B050"/>
              </a:buClr>
            </a:pPr>
            <a:r>
              <a:rPr lang="es-ES" dirty="0"/>
              <a:t>Construir una universidad que genere sentido en torno a una sociedad cosmopolita y la justicia global </a:t>
            </a:r>
            <a:r>
              <a:rPr lang="es-ES" dirty="0">
                <a:sym typeface="Wingdings" panose="05000000000000000000" pitchFamily="2" charset="2"/>
              </a:rPr>
              <a:t>claves para una ciudadanía crítica y comprometida</a:t>
            </a:r>
            <a:endParaRPr lang="es-ES" dirty="0"/>
          </a:p>
          <a:p>
            <a:pPr>
              <a:buClr>
                <a:srgbClr val="00B050"/>
              </a:buClr>
              <a:buSzPct val="100000"/>
            </a:pPr>
            <a:endParaRPr lang="es-ES" dirty="0"/>
          </a:p>
        </p:txBody>
      </p:sp>
      <p:pic>
        <p:nvPicPr>
          <p:cNvPr id="4" name="Imagen 3" descr="Imagen que contiene béisbol, murciélago, foto, hombre&#10;&#10;Descripción generada automáticamente">
            <a:extLst>
              <a:ext uri="{FF2B5EF4-FFF2-40B4-BE49-F238E27FC236}">
                <a16:creationId xmlns:a16="http://schemas.microsoft.com/office/drawing/2014/main" id="{B8745ABB-3BF6-4358-82BE-BB28292064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2" y="70083"/>
            <a:ext cx="2146300" cy="138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0101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3601</TotalTime>
  <Words>535</Words>
  <Application>Microsoft Office PowerPoint</Application>
  <PresentationFormat>Panorámica</PresentationFormat>
  <Paragraphs>80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CaslonTwoTwentyFour-Book</vt:lpstr>
      <vt:lpstr>Tema de Office</vt:lpstr>
      <vt:lpstr>Programa de Gobernanza global y crisis sistémica: desafíos políticos y cognitivos </vt:lpstr>
      <vt:lpstr>Gobernanza global y crisis sistémica: desafíos políticos y cognitivos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Reflexiones finales</vt:lpstr>
      <vt:lpstr>Reflexiones finales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papel de la Universidad en la construcción de ciudadanía y la gobernanza global</dc:title>
  <dc:creator>IGNACIO MARTINEZ MARTINEZ</dc:creator>
  <cp:lastModifiedBy>IGNACIO MARTINEZ MARTINEZ</cp:lastModifiedBy>
  <cp:revision>38</cp:revision>
  <dcterms:created xsi:type="dcterms:W3CDTF">2023-03-05T09:34:03Z</dcterms:created>
  <dcterms:modified xsi:type="dcterms:W3CDTF">2023-03-11T12:19:20Z</dcterms:modified>
</cp:coreProperties>
</file>