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9" r:id="rId3"/>
    <p:sldId id="293" r:id="rId4"/>
    <p:sldId id="269" r:id="rId5"/>
    <p:sldId id="258" r:id="rId6"/>
    <p:sldId id="281" r:id="rId7"/>
    <p:sldId id="274" r:id="rId8"/>
    <p:sldId id="260" r:id="rId9"/>
    <p:sldId id="284" r:id="rId10"/>
    <p:sldId id="289" r:id="rId11"/>
    <p:sldId id="291" r:id="rId12"/>
    <p:sldId id="294" r:id="rId13"/>
    <p:sldId id="295" r:id="rId14"/>
    <p:sldId id="290" r:id="rId15"/>
    <p:sldId id="296" r:id="rId16"/>
    <p:sldId id="271" r:id="rId17"/>
    <p:sldId id="275" r:id="rId18"/>
    <p:sldId id="273" r:id="rId19"/>
    <p:sldId id="280" r:id="rId20"/>
    <p:sldId id="265" r:id="rId21"/>
    <p:sldId id="286" r:id="rId22"/>
    <p:sldId id="288" r:id="rId23"/>
    <p:sldId id="282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3323645" y="5094578"/>
            <a:ext cx="8258755" cy="925223"/>
          </a:xfrm>
        </p:spPr>
        <p:txBody>
          <a:bodyPr/>
          <a:lstStyle>
            <a:lvl1pPr marL="0" indent="0" algn="r" latinLnBrk="0">
              <a:buNone/>
              <a:defRPr lang="es-ES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478648" y="3606801"/>
            <a:ext cx="10103752" cy="1470025"/>
          </a:xfrm>
        </p:spPr>
        <p:txBody>
          <a:bodyPr anchor="b" anchorCtr="0"/>
          <a:lstStyle>
            <a:lvl1pPr algn="r" latinLnBrk="0">
              <a:defRPr lang="es-ES" sz="4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a 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" y="429"/>
            <a:ext cx="12190477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/>
              <a:t>Haga clic para modificar el estilo de título del patrón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C4C16B21-0F06-4444-B47D-0171CEB17D0D}" type="datetimeFigureOut">
              <a:rPr lang="pt-BR" smtClean="0"/>
              <a:t>16/03/2026</a:t>
            </a:fld>
            <a:endParaRPr lang="pt-BR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es-ES" sz="1000"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latinLnBrk="0">
              <a:defRPr lang="es-ES" sz="1000">
                <a:latin typeface="+mn-lt"/>
              </a:defRPr>
            </a:lvl1pPr>
          </a:lstStyle>
          <a:p>
            <a:fld id="{D4791A19-A4F3-4B6B-8D90-175EBC478D0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lang="es-ES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es-ES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es-ES" sz="2800">
          <a:latin typeface="+mn-lt"/>
        </a:defRPr>
      </a:lvl1pPr>
      <a:lvl2pPr marL="742950" indent="-285750" eaLnBrk="1" hangingPunct="1">
        <a:buChar char="–"/>
        <a:defRPr lang="es-ES" sz="2400">
          <a:latin typeface="+mn-lt"/>
        </a:defRPr>
      </a:lvl2pPr>
      <a:lvl3pPr marL="1143000" indent="-228600" eaLnBrk="1" hangingPunct="1">
        <a:buChar char="•"/>
        <a:defRPr lang="es-ES" sz="2400">
          <a:latin typeface="+mn-lt"/>
        </a:defRPr>
      </a:lvl3pPr>
      <a:lvl4pPr marL="1600200" indent="-228600" eaLnBrk="1" hangingPunct="1">
        <a:buChar char="–"/>
        <a:defRPr lang="es-ES" sz="2000">
          <a:latin typeface="+mn-lt"/>
        </a:defRPr>
      </a:lvl4pPr>
      <a:lvl5pPr marL="2057400" indent="-228600" eaLnBrk="1" hangingPunct="1">
        <a:buChar char="»"/>
        <a:defRPr lang="es-ES" sz="2000">
          <a:latin typeface="+mn-lt"/>
        </a:defRPr>
      </a:lvl5pPr>
      <a:lvl6pPr marL="2514600" indent="-228600" eaLnBrk="1" hangingPunct="1">
        <a:buChar char="•"/>
        <a:defRPr lang="es-ES" sz="2000"/>
      </a:lvl6pPr>
      <a:lvl7pPr marL="2971800" indent="-228600" eaLnBrk="1" hangingPunct="1">
        <a:buChar char="•"/>
        <a:defRPr lang="es-ES" sz="2000"/>
      </a:lvl7pPr>
      <a:lvl8pPr marL="3429000" indent="-228600" eaLnBrk="1" hangingPunct="1">
        <a:buChar char="•"/>
        <a:defRPr lang="es-ES" sz="2000"/>
      </a:lvl8pPr>
      <a:lvl9pPr marL="3886200" indent="-228600" eaLnBrk="1" hangingPunct="1">
        <a:buChar char="•"/>
        <a:defRPr lang="es-ES" sz="2000"/>
      </a:lvl9pPr>
    </p:bodyStyle>
    <p:otherStyle>
      <a:defPPr>
        <a:defRPr lang="es-ES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dh.mercosur.int/activa-participacion-del-ippdh-en-la-28-reunion-de-autoridades-en-derechos-humanos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cAPuPpOWeAs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Y" dirty="0"/>
              <a:t>Primera clase</a:t>
            </a:r>
          </a:p>
          <a:p>
            <a:r>
              <a:rPr lang="es-UY" dirty="0"/>
              <a:t>Dra. Ana María Casnati</a:t>
            </a:r>
          </a:p>
          <a:p>
            <a:r>
              <a:rPr lang="es-UY" dirty="0"/>
              <a:t>Lic. Nadia Rodríguez</a:t>
            </a:r>
            <a:endParaRPr lang="pt-BR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95400" y="1124744"/>
            <a:ext cx="10887000" cy="3952083"/>
          </a:xfrm>
        </p:spPr>
        <p:txBody>
          <a:bodyPr/>
          <a:lstStyle/>
          <a:p>
            <a:r>
              <a:rPr lang="es-UY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de difusión de conocimientos en la Era Digital </a:t>
            </a:r>
            <a:br>
              <a:rPr lang="es-U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667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zmrfire858portafoliopad.files.wordpress.com/2015/07/alfabetizacion-academica_luzalymar-alarco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476672"/>
            <a:ext cx="807720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78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/>
              <a:t>TEMAS A ABORDAR DISPUESTAS EN UNIDADES SUCESIVAS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1" y="1600201"/>
            <a:ext cx="6599421" cy="497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18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9A147-62C7-B25B-36F2-4E7114A40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UY" sz="3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Módulo 1: Fundamentos de la Difusión de conocimientos en la Era de la Información en Agronegocios </a:t>
            </a:r>
            <a:br>
              <a:rPr lang="es-U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UY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br>
              <a:rPr lang="es-U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s-UY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CBEE29-7741-FB24-C284-A005096F8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" y="1408212"/>
            <a:ext cx="5544755" cy="3028900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BB64D0F-BE13-5C68-3265-84DEB020BB71}"/>
              </a:ext>
            </a:extLst>
          </p:cNvPr>
          <p:cNvSpPr txBox="1"/>
          <p:nvPr/>
        </p:nvSpPr>
        <p:spPr>
          <a:xfrm>
            <a:off x="191344" y="4739690"/>
            <a:ext cx="51485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https://media.licdn.com/dms/image/v2/D4E12AQHlW17Lb6YVyA/article-cover_image-shrink_423_752/article-cover_image-shrink_423_752/0/1660142043087?e=1774483200&amp;v=beta&amp;t=pH54zHij27yaSNbgwBNt7Q_bEFIjepT9sdlAoI1b6xM</a:t>
            </a:r>
            <a:endParaRPr lang="es-UY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DD6D6B-700D-FCE3-4242-4408B89A428A}"/>
              </a:ext>
            </a:extLst>
          </p:cNvPr>
          <p:cNvSpPr txBox="1"/>
          <p:nvPr/>
        </p:nvSpPr>
        <p:spPr>
          <a:xfrm>
            <a:off x="5857867" y="1225689"/>
            <a:ext cx="59680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UY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módulo sienta las bases para entender el panorama actual, la importancia de la difusión del conocimiento y cómo impacta el sector. </a:t>
            </a:r>
          </a:p>
          <a:p>
            <a:pPr algn="just"/>
            <a:endParaRPr lang="es-UY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UY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difusión de conocimiento se refiere al proceso mediante el cual se comparte y se disemina información, ideas y prácticas entre individuos, grupos y organizaciones. </a:t>
            </a:r>
          </a:p>
          <a:p>
            <a:pPr algn="just"/>
            <a:endParaRPr lang="es-UY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UY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proceso es fundamental para la innovación, el aprendizaje y el desarrollo </a:t>
            </a:r>
            <a:r>
              <a:rPr lang="es-UY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</a:t>
            </a:r>
            <a:r>
              <a:rPr lang="es-UY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la </a:t>
            </a:r>
            <a:r>
              <a:rPr lang="es-UY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agroeconomía</a:t>
            </a:r>
            <a:r>
              <a:rPr lang="es-UY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 la gestión de agronegocios.</a:t>
            </a:r>
            <a:endParaRPr lang="es-UY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20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D236C-AB3D-0837-FF7E-5FC97F91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39497"/>
            <a:ext cx="1175109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b="1" dirty="0"/>
              <a:t>Módulo 2-</a:t>
            </a:r>
            <a:r>
              <a:rPr lang="es-UY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Comprensión y producción de Textos Académicos</a:t>
            </a:r>
            <a:br>
              <a:rPr lang="es-U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Y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CB2BFB-0916-05A8-06C5-5592C47993BE}"/>
              </a:ext>
            </a:extLst>
          </p:cNvPr>
          <p:cNvSpPr txBox="1"/>
          <p:nvPr/>
        </p:nvSpPr>
        <p:spPr>
          <a:xfrm>
            <a:off x="407368" y="1700808"/>
            <a:ext cx="113052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módulo se centrará en cómo los estudiantes precisan construir sus textos académicos y profesionales, así como procesar grandes volúmenes de información y extraer lo esencial. La lectura como práctica social y la escritura como proceso.</a:t>
            </a:r>
            <a:br>
              <a:rPr lang="es-UY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UY" sz="2400" dirty="0"/>
          </a:p>
        </p:txBody>
      </p:sp>
      <p:pic>
        <p:nvPicPr>
          <p:cNvPr id="5" name="Picture 2" descr="https://lzmrfire858portafoliopad.files.wordpress.com/2015/07/lectura-critica-propuesta-por-luzalymar-alarcon-pad.png">
            <a:extLst>
              <a:ext uri="{FF2B5EF4-FFF2-40B4-BE49-F238E27FC236}">
                <a16:creationId xmlns:a16="http://schemas.microsoft.com/office/drawing/2014/main" id="{D9D28A68-F0E3-836D-A6E2-9A0302425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996952"/>
            <a:ext cx="4754175" cy="35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94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67408" y="548680"/>
            <a:ext cx="10369152" cy="1143000"/>
          </a:xfrm>
        </p:spPr>
        <p:txBody>
          <a:bodyPr>
            <a:normAutofit fontScale="90000"/>
          </a:bodyPr>
          <a:lstStyle/>
          <a:p>
            <a:br>
              <a:rPr lang="es-ES" b="1" u="sng" dirty="0"/>
            </a:br>
            <a:br>
              <a:rPr lang="pt-BR" sz="2700" dirty="0"/>
            </a:br>
            <a:r>
              <a:rPr lang="es-ES" sz="2700" dirty="0"/>
              <a:t>La lectura como práctica social y como proceso. Lectura de textos académicos y construcción del sentido. Estrategias discursivas de los textos académicos.</a:t>
            </a:r>
            <a:br>
              <a:rPr lang="es-ES" dirty="0"/>
            </a:br>
            <a:endParaRPr lang="pt-BR" dirty="0"/>
          </a:p>
        </p:txBody>
      </p:sp>
      <p:pic>
        <p:nvPicPr>
          <p:cNvPr id="3074" name="Picture 2" descr="https://lzmrfire858portafoliopad.files.wordpress.com/2015/07/lectura-critica-propuesta-por-luzalymar-alarcon-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1492602"/>
            <a:ext cx="67722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19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2E934A0-6678-9405-DFA6-901850C86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354726"/>
            <a:ext cx="6019837" cy="637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37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18" y="167694"/>
            <a:ext cx="8677478" cy="6590468"/>
          </a:xfrm>
          <a:effectLst>
            <a:softEdge rad="635000"/>
          </a:effectLst>
        </p:spPr>
      </p:pic>
      <p:sp>
        <p:nvSpPr>
          <p:cNvPr id="7" name="6 Rectángulo"/>
          <p:cNvSpPr/>
          <p:nvPr/>
        </p:nvSpPr>
        <p:spPr>
          <a:xfrm>
            <a:off x="2855640" y="404664"/>
            <a:ext cx="55801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dirty="0"/>
              <a:t>CUESTIÓN DE PRÁCTICA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5503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15880" y="1196752"/>
            <a:ext cx="6743681" cy="512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>
                <a:latin typeface="Arial Black" panose="020B0A04020102020204" pitchFamily="34" charset="0"/>
              </a:rPr>
              <a:t>Vamos a reflexionar sobre el propio proceso de aprendizaje en la práctica, así como contrastar experiencias de los compañeros. Como resultado del aprendizaje se podrán analizar y describir los principales fenómenos que caracterizan los textos del área disciplinar; producir y evaluar textos narrativos, expositivos y argumentativos de manera coherente y cohesionada. Finalmente se podrán exponer adecuadamente producciones textuales  en forma oral.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5" name="AutoShape 2" descr="Resultado de imagen para reflexionar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n para reflexionar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n para reflexionar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844824"/>
            <a:ext cx="4142639" cy="3967781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7635C6-8E00-07AB-5F1A-A7197AC95AAD}"/>
              </a:ext>
            </a:extLst>
          </p:cNvPr>
          <p:cNvSpPr txBox="1"/>
          <p:nvPr/>
        </p:nvSpPr>
        <p:spPr>
          <a:xfrm>
            <a:off x="407368" y="167436"/>
            <a:ext cx="11636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Arial Rounded MT Bold" panose="020F0704030504030204" pitchFamily="34" charset="0"/>
              </a:rPr>
              <a:t>M</a:t>
            </a:r>
            <a:r>
              <a:rPr lang="es-UY" sz="2800" dirty="0" err="1">
                <a:latin typeface="Arial Rounded MT Bold" panose="020F0704030504030204" pitchFamily="34" charset="0"/>
              </a:rPr>
              <a:t>ódulo</a:t>
            </a:r>
            <a:r>
              <a:rPr lang="es-UY" sz="2800" dirty="0">
                <a:latin typeface="Arial Rounded MT Bold" panose="020F0704030504030204" pitchFamily="34" charset="0"/>
              </a:rPr>
              <a:t> 3- </a:t>
            </a:r>
            <a:r>
              <a:rPr lang="es-UY" sz="2800" dirty="0">
                <a:effectLst/>
                <a:latin typeface="Arial Rounded MT Bold" panose="020F0704030504030204" pitchFamily="34" charset="0"/>
                <a:ea typeface="Tahoma" panose="020B0604030504040204" pitchFamily="34" charset="0"/>
              </a:rPr>
              <a:t>Difusión Estratégica del Conocimiento en el Ecosistema Agrícola-EL PLAGIO</a:t>
            </a:r>
            <a:endParaRPr lang="es-UY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4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La presentación oral en distintas situaciones académicas. Uso de diferentes herramientas de presentación y difusión. El taller, el seminario, la presentación de resultados.</a:t>
            </a:r>
            <a:endParaRPr lang="pt-BR" dirty="0"/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PRESENTACIONES ORALES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542B69-FE19-6040-5545-350E4BA1E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38586" y="3730287"/>
            <a:ext cx="7714828" cy="281591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8FD428-25B4-A5FE-EB24-E17E1E141F45}"/>
              </a:ext>
            </a:extLst>
          </p:cNvPr>
          <p:cNvSpPr txBox="1"/>
          <p:nvPr/>
        </p:nvSpPr>
        <p:spPr>
          <a:xfrm>
            <a:off x="2238586" y="6647271"/>
            <a:ext cx="7714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>
                <a:hlinkClick r:id="rId3" tooltip="https://www.ippdh.mercosur.int/activa-participacion-del-ippdh-en-la-28-reunion-de-autoridades-en-derechos-humanos/"/>
              </a:rPr>
              <a:t>Esta foto</a:t>
            </a:r>
            <a:r>
              <a:rPr lang="es-UY" sz="900"/>
              <a:t> de Autor desconocido está bajo licencia </a:t>
            </a:r>
            <a:r>
              <a:rPr lang="es-UY" sz="900">
                <a:hlinkClick r:id="rId4" tooltip="https://creativecommons.org/licenses/by-nc-sa/3.0/"/>
              </a:rPr>
              <a:t>CC BY-SA-NC</a:t>
            </a:r>
            <a:endParaRPr lang="es-UY" sz="900"/>
          </a:p>
        </p:txBody>
      </p:sp>
    </p:spTree>
    <p:extLst>
      <p:ext uri="{BB962C8B-B14F-4D97-AF65-F5344CB8AC3E}">
        <p14:creationId xmlns:p14="http://schemas.microsoft.com/office/powerpoint/2010/main" val="4158090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98502"/>
              </p:ext>
            </p:extLst>
          </p:nvPr>
        </p:nvGraphicFramePr>
        <p:xfrm>
          <a:off x="1847528" y="404665"/>
          <a:ext cx="8568952" cy="6120681"/>
        </p:xfrm>
        <a:graphic>
          <a:graphicData uri="http://schemas.openxmlformats.org/drawingml/2006/table">
            <a:tbl>
              <a:tblPr/>
              <a:tblGrid>
                <a:gridCol w="3449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científicos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Artículos, tesis , monografías, comunicaciones orales, debates, mesas redondas, noticias, revisiones.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técnicos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Catálogos, descripciones técnicas, manuales de uso, informes, peritajes, cuestionarios, protocolos de intervención, proyectos, vademécums, dictámenes, prescripción, guías, prospectos, auditorías, historias clínicas, historias dietéticas.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600" b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académicos</a:t>
                      </a:r>
                      <a:endParaRPr lang="eu-E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Apuntes, monografías, informes de laboratorio, exposición de trabajos, artículos, debates, conferencias, pósteres, fichas bibliográficas,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memorandum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resúmenes, comentarios.</a:t>
                      </a:r>
                      <a:r>
                        <a:rPr lang="es-E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01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600" b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divulgativos</a:t>
                      </a:r>
                      <a:endParaRPr lang="eu-E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Artículos, exposiciones orales, carteles informativos, guías, materiales educativos, entrevistas, manuales, CD-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roms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interactivos, artículos periodísticos, intervenciones en medios </a:t>
                      </a:r>
                      <a:r>
                        <a:rPr lang="es-E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audivisuales</a:t>
                      </a: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s-ES" sz="16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Guiones.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0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600" b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administrativos</a:t>
                      </a:r>
                      <a:endParaRPr lang="eu-ES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Convenios, contratos, protocolos de actuación, expedientes, solicitudes, formularios, pliegos, procedimientos, convocatorias, especificaciones técnicas y administrativas, certificados, auditorías, dictámenes, permisos, legalizaciones, licencias, tasaciones, documentos de gestión…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UY" dirty="0"/>
              <a:t>DOCENTES</a:t>
            </a:r>
            <a:endParaRPr lang="pt-BR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UY" dirty="0"/>
              <a:t>ESTUDIANTES</a:t>
            </a:r>
            <a:endParaRPr lang="pt-B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PRESENTACIÓN</a:t>
            </a:r>
            <a:endParaRPr lang="pt-BR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132856"/>
            <a:ext cx="5411192" cy="44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3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689359"/>
              </p:ext>
            </p:extLst>
          </p:nvPr>
        </p:nvGraphicFramePr>
        <p:xfrm>
          <a:off x="1703513" y="548680"/>
          <a:ext cx="8568952" cy="6129548"/>
        </p:xfrm>
        <a:graphic>
          <a:graphicData uri="http://schemas.openxmlformats.org/drawingml/2006/table">
            <a:tbl>
              <a:tblPr/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00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</a:t>
                      </a:r>
                      <a:r>
                        <a:rPr lang="eu-ES" sz="18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legislativos</a:t>
                      </a:r>
                      <a:endParaRPr lang="eu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Normativas,</a:t>
                      </a:r>
                      <a:r>
                        <a:rPr lang="eu-ES" sz="18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directrices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internacionales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informes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jurisprudencia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sentencias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procedimientos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jurídicos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...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</a:t>
                      </a:r>
                      <a:r>
                        <a:rPr lang="eu-ES" sz="18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empresariales</a:t>
                      </a:r>
                      <a:endParaRPr lang="eu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Contratos de servicio, informes de calidad, informes de gestión, auditorías, protocolos, presupuestos, propuestas comerciales, correspondencia, publicidad, mensajes corporativos, web corporativa y/o comercial, catálogos, presupuestos, balances, actas, memorándums…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01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b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de comunicación social</a:t>
                      </a:r>
                      <a:endParaRPr lang="eu-E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Noticias, reportajes, publicidad, vídeos promocionales, artículos de opinión, entrevistas, blogs, contenidos Web, comunicado, rueda de prensa, críticas…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62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</a:t>
                      </a:r>
                      <a:r>
                        <a:rPr lang="eu-ES" sz="18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comunicación</a:t>
                      </a:r>
                      <a:r>
                        <a:rPr lang="eu-ES" sz="1800" b="1" dirty="0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b="1" dirty="0" err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interpersonal</a:t>
                      </a:r>
                      <a:endParaRPr lang="eu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Correspondencia, entrevistas, mesas redondas, debates, reuniones, conversación telefónica, chat, correo electrónico, transacción comercial, atención al cliente/paciente/alumno, interrogatorio, cuestionarios…</a:t>
                      </a: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9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b="1">
                          <a:solidFill>
                            <a:srgbClr val="8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Géneros literarios</a:t>
                      </a:r>
                      <a:endParaRPr lang="eu-E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Novela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cuento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u-E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poesía</a:t>
                      </a:r>
                      <a:r>
                        <a:rPr lang="eu-E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teatro,</a:t>
                      </a:r>
                      <a:r>
                        <a:rPr lang="eu-E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u-ES" sz="1800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ensayo</a:t>
                      </a:r>
                      <a:r>
                        <a:rPr lang="eu-ES" sz="18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u-E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718" marR="61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7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0"/>
            <a:ext cx="5184576" cy="6700466"/>
          </a:xfrm>
        </p:spPr>
      </p:pic>
    </p:spTree>
    <p:extLst>
      <p:ext uri="{BB962C8B-B14F-4D97-AF65-F5344CB8AC3E}">
        <p14:creationId xmlns:p14="http://schemas.microsoft.com/office/powerpoint/2010/main" val="3912355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951984" y="1600201"/>
            <a:ext cx="4258816" cy="452596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Los buscadores académicos son sistemas de información que sólo registran sitios Web vinculados al mundo académico, es decir, contienen: artículos de revistas científicas, investigaciones, ponencias presentadas a congresos, tesis y tesinas, patentes, libros, y páginas Web de instituciones académicas.</a:t>
            </a:r>
          </a:p>
          <a:p>
            <a:r>
              <a:rPr lang="es-ES" dirty="0"/>
              <a:t>INGRESAR EN: </a:t>
            </a:r>
            <a:r>
              <a:rPr lang="pt-BR" dirty="0">
                <a:hlinkClick r:id="rId2"/>
              </a:rPr>
              <a:t>https://www.youtube.com/watch?v=cAPuPpOWeAs</a:t>
            </a:r>
            <a:endParaRPr lang="pt-BR" dirty="0"/>
          </a:p>
          <a:p>
            <a:r>
              <a:rPr lang="es-UY" dirty="0"/>
              <a:t>Asistir a </a:t>
            </a:r>
            <a:r>
              <a:rPr lang="es-UY"/>
              <a:t>este video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BUSCADORES ACADÉMICOS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22" y="2060849"/>
            <a:ext cx="4423778" cy="331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618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63352" y="2143397"/>
            <a:ext cx="8229600" cy="4525963"/>
          </a:xfrm>
        </p:spPr>
        <p:txBody>
          <a:bodyPr>
            <a:normAutofit/>
          </a:bodyPr>
          <a:lstStyle/>
          <a:p>
            <a:r>
              <a:rPr lang="es-UY" dirty="0"/>
              <a:t>Título : TAREA 1</a:t>
            </a:r>
          </a:p>
          <a:p>
            <a:r>
              <a:rPr lang="es-UY" dirty="0"/>
              <a:t>Nombre y Apellido completo</a:t>
            </a:r>
          </a:p>
          <a:p>
            <a:r>
              <a:rPr lang="es-UY" dirty="0"/>
              <a:t>En el texto deberán presentarse, contar porqué eligieron ingresar a la carrera.</a:t>
            </a:r>
          </a:p>
          <a:p>
            <a:r>
              <a:rPr lang="es-UY" dirty="0"/>
              <a:t>Contar  sus experiencias previas de lectura y escritura.</a:t>
            </a:r>
          </a:p>
          <a:p>
            <a:r>
              <a:rPr lang="es-UY" dirty="0"/>
              <a:t>  La visión de propia en cuanto a su futuro. </a:t>
            </a:r>
          </a:p>
          <a:p>
            <a:r>
              <a:rPr lang="es-UY" dirty="0"/>
              <a:t>Para concluir presentarán las expectativas en cuanto a la asignatura que están comenzando. </a:t>
            </a:r>
          </a:p>
          <a:p>
            <a:r>
              <a:rPr lang="es-UY" dirty="0"/>
              <a:t>En hoja de papel, escrita a mano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49369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UY" dirty="0"/>
              <a:t>TAREA 1. Proceso de reflexión sobre la práctica.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527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4C42423-50F1-F6BA-CEED-167421F4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ACUERDOS DE TRABAJO: presentación del sitio en EVA</a:t>
            </a:r>
            <a:endParaRPr lang="es-UY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3B65F1-C36D-3AEA-78B0-00B40B77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2060848"/>
            <a:ext cx="9019712" cy="415276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6985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8686800" cy="5257800"/>
          </a:xfrm>
        </p:spPr>
        <p:txBody>
          <a:bodyPr>
            <a:normAutofit/>
          </a:bodyPr>
          <a:lstStyle/>
          <a:p>
            <a:pPr algn="just"/>
            <a:r>
              <a:rPr lang="es-UY" sz="3200" dirty="0"/>
              <a:t>Se desarrollará bajo la modalidad del taller.</a:t>
            </a:r>
          </a:p>
          <a:p>
            <a:pPr marL="0" indent="0" algn="just">
              <a:buNone/>
            </a:pPr>
            <a:endParaRPr lang="es-UY" sz="3200" dirty="0"/>
          </a:p>
          <a:p>
            <a:pPr algn="just"/>
            <a:r>
              <a:rPr lang="es-UY" sz="3200" dirty="0"/>
              <a:t>En estos talleres se incluyen instancias expositivas, lecturas guiadas, trabajo en grupos de discusión, análisis de casos y ejemplos, escritura de ensayos cortos y presentaciones orales. </a:t>
            </a:r>
            <a:endParaRPr lang="pt-BR" sz="3200" dirty="0"/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MODALIDAD DEL 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325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/>
              <a:t>OBJETIVO</a:t>
            </a:r>
            <a:r>
              <a:rPr lang="es-UY" dirty="0"/>
              <a:t> </a:t>
            </a:r>
            <a:endParaRPr lang="pt-B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207568" y="1508882"/>
            <a:ext cx="82296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UY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idea rectora del curso es comprender que leer y escribir son procesos complejos que exigen características estructurales, estilísticas y temáticas de una amplia variedad de formas discursivas académicas. </a:t>
            </a:r>
          </a:p>
          <a:p>
            <a:pPr algn="just"/>
            <a:endParaRPr lang="es-UY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UY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estas prácticas se incluye el uso de las herramientas de </a:t>
            </a:r>
            <a:r>
              <a:rPr lang="es-UY" dirty="0" err="1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IAGen</a:t>
            </a:r>
            <a:r>
              <a:rPr lang="es-UY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que parten del uso de técnicas de aprendizaje profundo aplicadas en modelos generadores de lenguaje, con entrenamiento basado en dos enfoques principales.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522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19336" y="1600200"/>
            <a:ext cx="11665296" cy="5069160"/>
          </a:xfrm>
        </p:spPr>
        <p:txBody>
          <a:bodyPr>
            <a:normAutofit fontScale="92500"/>
          </a:bodyPr>
          <a:lstStyle/>
          <a:p>
            <a:pPr algn="just"/>
            <a:r>
              <a:rPr lang="es-UY" dirty="0"/>
              <a:t> La dinámica del taller se focaliza a conocer e incorporar las convenciones discursivas, textuales y lingüísticas propias del discurso académico.</a:t>
            </a:r>
          </a:p>
          <a:p>
            <a:pPr algn="just"/>
            <a:endParaRPr lang="es-UY" dirty="0"/>
          </a:p>
          <a:p>
            <a:pPr algn="just"/>
            <a:r>
              <a:rPr lang="es-UY" dirty="0"/>
              <a:t>También adquirir las competencias necesarias para escribir y reescribir textos académicos de forma coherente y cohesiva. </a:t>
            </a:r>
          </a:p>
          <a:p>
            <a:pPr marL="0" indent="0" algn="just">
              <a:buNone/>
            </a:pPr>
            <a:endParaRPr lang="es-UY" dirty="0"/>
          </a:p>
          <a:p>
            <a:pPr algn="just"/>
            <a:r>
              <a:rPr lang="es-UY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Reflexionar acerca del uso de las herramientas digitales más relevantes para la comunicación académica y profesional.</a:t>
            </a:r>
            <a:r>
              <a:rPr lang="es-UY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Identificar y </a:t>
            </a:r>
            <a:r>
              <a:rPr lang="es-UY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analizar</a:t>
            </a:r>
            <a:r>
              <a:rPr lang="es-UY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las principales herramientas digitales disponibles para la comunicación académica (ej. gestores bibliográficos, plataformas de colaboración en investigación, IA Gen) y profesional (ej. redes sociales profesionales, herramientas de marketing digital, plataformas de e-</a:t>
            </a:r>
            <a:r>
              <a:rPr lang="es-UY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commerce</a:t>
            </a:r>
            <a:r>
              <a:rPr lang="es-UY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para productos agrícolas).</a:t>
            </a:r>
          </a:p>
          <a:p>
            <a:pPr algn="just"/>
            <a:endParaRPr lang="es-UY" dirty="0"/>
          </a:p>
          <a:p>
            <a:pPr marL="0" indent="0" algn="just">
              <a:buNone/>
            </a:pPr>
            <a:endParaRPr lang="es-UY" dirty="0"/>
          </a:p>
          <a:p>
            <a:pPr algn="just"/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84" y="0"/>
            <a:ext cx="10972800" cy="1143000"/>
          </a:xfrm>
        </p:spPr>
        <p:txBody>
          <a:bodyPr/>
          <a:lstStyle/>
          <a:p>
            <a:r>
              <a:rPr lang="pt-PT" dirty="0"/>
              <a:t>MODALIDAD DEL CURSO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3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524000" y="1124744"/>
            <a:ext cx="9036496" cy="56166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pt-BR" sz="3100" dirty="0"/>
          </a:p>
          <a:p>
            <a:pPr algn="just"/>
            <a:r>
              <a:rPr lang="es-UY" sz="3100" dirty="0"/>
              <a:t>Analizar textos científicos y bibliografías afines a la carrera, sintetizando las ideas en textos cortos en fichas de lectura;</a:t>
            </a:r>
            <a:endParaRPr lang="pt-BR" sz="3100" dirty="0"/>
          </a:p>
          <a:p>
            <a:pPr algn="just"/>
            <a:r>
              <a:rPr lang="es-ES" sz="3100" dirty="0"/>
              <a:t>Observar secuencias de ideas a través de los párrafos, la sintaxis y la ortografía.</a:t>
            </a:r>
            <a:endParaRPr lang="pt-BR" sz="3100" dirty="0"/>
          </a:p>
          <a:p>
            <a:pPr algn="just"/>
            <a:r>
              <a:rPr lang="es-ES" sz="3100" dirty="0"/>
              <a:t>Orientar a la búsqueda de estilo propio dentro del género académico</a:t>
            </a:r>
            <a:endParaRPr lang="pt-BR" sz="3100" dirty="0"/>
          </a:p>
          <a:p>
            <a:pPr algn="just"/>
            <a:r>
              <a:rPr lang="es-UY" sz="3100" dirty="0"/>
              <a:t>Describir  tablas y cuadros utilizados en artículos académicos</a:t>
            </a:r>
            <a:endParaRPr lang="pt-BR" sz="3100" dirty="0"/>
          </a:p>
          <a:p>
            <a:pPr algn="just"/>
            <a:r>
              <a:rPr lang="es-UY" sz="3100" dirty="0"/>
              <a:t>Reflexionar y valorar los textos producidos en forma colaborativa considerando el plagio.</a:t>
            </a:r>
            <a:endParaRPr lang="pt-BR" sz="3100" dirty="0"/>
          </a:p>
          <a:p>
            <a:pPr algn="just"/>
            <a:r>
              <a:rPr lang="es-UY" sz="3100" dirty="0"/>
              <a:t>Conocer y aplicar las normas para la elaboración de resúmenes, resúmenes expandidos, artículos científicos y tesis (HARVARD, APA y ABNT)</a:t>
            </a:r>
            <a:endParaRPr lang="pt-BR" sz="3100" dirty="0"/>
          </a:p>
          <a:p>
            <a:pPr algn="just"/>
            <a:r>
              <a:rPr lang="es-UY" sz="3100" dirty="0"/>
              <a:t>Seleccionar temas de interés para producir  estados del arte relacionados y producir un texto propio en forma colaborativa que culminará en una presentación al culminar el curso .</a:t>
            </a:r>
            <a:endParaRPr lang="pt-BR" sz="3100" dirty="0"/>
          </a:p>
          <a:p>
            <a:endParaRPr lang="pt-BR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/>
              <a:t>Actividades previstas en los talleres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259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PRESENTACIÓN DE LA ASIGNATURA</a:t>
            </a:r>
            <a:endParaRPr lang="pt-BR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489353"/>
            <a:ext cx="4234284" cy="500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5560" y="40050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s-ES" dirty="0"/>
              <a:t>La lectura y la escritura son prácticas sociales que varían de acuerdo a las situaciones en las que se realizan (Lea, 2004). </a:t>
            </a:r>
            <a:br>
              <a:rPr lang="es-ES" dirty="0"/>
            </a:br>
            <a:br>
              <a:rPr lang="es-ES" dirty="0"/>
            </a:br>
            <a:r>
              <a:rPr lang="es-ES" dirty="0"/>
              <a:t>Alex </a:t>
            </a:r>
            <a:r>
              <a:rPr lang="es-ES" dirty="0" err="1"/>
              <a:t>Radloff</a:t>
            </a:r>
            <a:r>
              <a:rPr lang="es-ES" dirty="0"/>
              <a:t> y </a:t>
            </a:r>
            <a:r>
              <a:rPr lang="es-ES" dirty="0" err="1"/>
              <a:t>Barbara</a:t>
            </a:r>
            <a:r>
              <a:rPr lang="es-ES" dirty="0"/>
              <a:t> de la </a:t>
            </a:r>
            <a:r>
              <a:rPr lang="es-ES" dirty="0" err="1"/>
              <a:t>Harpe</a:t>
            </a:r>
            <a:r>
              <a:rPr lang="es-ES" dirty="0"/>
              <a:t> (2000) definen la alfabetización académica como el proceso por el cual se llega a pertenecer a una comunidad científica y/o profesional, en virtud de haberse apropiado de sus formas de razonamiento, instituidas por medio de ciertas convenciones del discurso.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48111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6243</TotalTime>
  <Words>1266</Words>
  <Application>Microsoft Office PowerPoint</Application>
  <PresentationFormat>Panorámica</PresentationFormat>
  <Paragraphs>85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Arial Rounded MT Bold</vt:lpstr>
      <vt:lpstr>Calibri</vt:lpstr>
      <vt:lpstr>Corbel</vt:lpstr>
      <vt:lpstr>Times New Roman</vt:lpstr>
      <vt:lpstr>Custom Theme</vt:lpstr>
      <vt:lpstr>Herramientas de difusión de conocimientos en la Era Digital  </vt:lpstr>
      <vt:lpstr>PRESENTACIÓN</vt:lpstr>
      <vt:lpstr>ACUERDOS DE TRABAJO: presentación del sitio en EVA</vt:lpstr>
      <vt:lpstr>MODALIDAD DEL CURSO</vt:lpstr>
      <vt:lpstr>OBJETIVO </vt:lpstr>
      <vt:lpstr>MODALIDAD DEL CURSO</vt:lpstr>
      <vt:lpstr>Actividades previstas en los talleres </vt:lpstr>
      <vt:lpstr>PRESENTACIÓN DE LA ASIGNATURA</vt:lpstr>
      <vt:lpstr>La lectura y la escritura son prácticas sociales que varían de acuerdo a las situaciones en las que se realizan (Lea, 2004).   Alex Radloff y Barbara de la Harpe (2000) definen la alfabetización académica como el proceso por el cual se llega a pertenecer a una comunidad científica y/o profesional, en virtud de haberse apropiado de sus formas de razonamiento, instituidas por medio de ciertas convenciones del discurso.</vt:lpstr>
      <vt:lpstr>Presentación de PowerPoint</vt:lpstr>
      <vt:lpstr>TEMAS A ABORDAR DISPUESTAS EN UNIDADES SUCESIVAS</vt:lpstr>
      <vt:lpstr>Módulo 1: Fundamentos de la Difusión de conocimientos en la Era de la Información en Agronegocios    </vt:lpstr>
      <vt:lpstr>Módulo 2-Comprensión y producción de Textos Académicos </vt:lpstr>
      <vt:lpstr>  La lectura como práctica social y como proceso. Lectura de textos académicos y construcción del sentido. Estrategias discursivas de los textos académicos. </vt:lpstr>
      <vt:lpstr>Presentación de PowerPoint</vt:lpstr>
      <vt:lpstr>Presentación de PowerPoint</vt:lpstr>
      <vt:lpstr>Presentación de PowerPoint</vt:lpstr>
      <vt:lpstr>PRESENTACIONES ORALES</vt:lpstr>
      <vt:lpstr>Presentación de PowerPoint</vt:lpstr>
      <vt:lpstr>Presentación de PowerPoint</vt:lpstr>
      <vt:lpstr>Presentación de PowerPoint</vt:lpstr>
      <vt:lpstr>BUSCADORES ACADÉMICOS</vt:lpstr>
      <vt:lpstr>TAREA 1. Proceso de reflexión sobre la práctica.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default</dc:creator>
  <cp:lastModifiedBy>anacasnati@gmail.com</cp:lastModifiedBy>
  <cp:revision>44</cp:revision>
  <dcterms:created xsi:type="dcterms:W3CDTF">2019-08-11T22:44:15Z</dcterms:created>
  <dcterms:modified xsi:type="dcterms:W3CDTF">2026-03-16T13:21:39Z</dcterms:modified>
</cp:coreProperties>
</file>