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96" r:id="rId2"/>
    <p:sldMasterId id="2147483672" r:id="rId3"/>
    <p:sldMasterId id="2147483684" r:id="rId4"/>
  </p:sldMasterIdLst>
  <p:notesMasterIdLst>
    <p:notesMasterId r:id="rId44"/>
  </p:notesMasterIdLst>
  <p:handoutMasterIdLst>
    <p:handoutMasterId r:id="rId45"/>
  </p:handoutMasterIdLst>
  <p:sldIdLst>
    <p:sldId id="261" r:id="rId5"/>
    <p:sldId id="435" r:id="rId6"/>
    <p:sldId id="411" r:id="rId7"/>
    <p:sldId id="412" r:id="rId8"/>
    <p:sldId id="413" r:id="rId9"/>
    <p:sldId id="414" r:id="rId10"/>
    <p:sldId id="418" r:id="rId11"/>
    <p:sldId id="419" r:id="rId12"/>
    <p:sldId id="416" r:id="rId13"/>
    <p:sldId id="417" r:id="rId14"/>
    <p:sldId id="430" r:id="rId15"/>
    <p:sldId id="429" r:id="rId16"/>
    <p:sldId id="443" r:id="rId17"/>
    <p:sldId id="444" r:id="rId18"/>
    <p:sldId id="420" r:id="rId19"/>
    <p:sldId id="421" r:id="rId20"/>
    <p:sldId id="422" r:id="rId21"/>
    <p:sldId id="423" r:id="rId22"/>
    <p:sldId id="424" r:id="rId23"/>
    <p:sldId id="415" r:id="rId24"/>
    <p:sldId id="432" r:id="rId25"/>
    <p:sldId id="433" r:id="rId26"/>
    <p:sldId id="428" r:id="rId27"/>
    <p:sldId id="427" r:id="rId28"/>
    <p:sldId id="436" r:id="rId29"/>
    <p:sldId id="425" r:id="rId30"/>
    <p:sldId id="407" r:id="rId31"/>
    <p:sldId id="408" r:id="rId32"/>
    <p:sldId id="441" r:id="rId33"/>
    <p:sldId id="442" r:id="rId34"/>
    <p:sldId id="410" r:id="rId35"/>
    <p:sldId id="295" r:id="rId36"/>
    <p:sldId id="296" r:id="rId37"/>
    <p:sldId id="381" r:id="rId38"/>
    <p:sldId id="345" r:id="rId39"/>
    <p:sldId id="388" r:id="rId40"/>
    <p:sldId id="437" r:id="rId41"/>
    <p:sldId id="440" r:id="rId42"/>
    <p:sldId id="434"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029" autoAdjust="0"/>
  </p:normalViewPr>
  <p:slideViewPr>
    <p:cSldViewPr snapToGrid="0" snapToObjects="1">
      <p:cViewPr>
        <p:scale>
          <a:sx n="69" d="100"/>
          <a:sy n="69"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2"/>
    </p:cViewPr>
  </p:sorterViewPr>
  <p:notesViewPr>
    <p:cSldViewPr snapToGrid="0" snapToObjects="1">
      <p:cViewPr varScale="1">
        <p:scale>
          <a:sx n="86" d="100"/>
          <a:sy n="86" d="100"/>
        </p:scale>
        <p:origin x="-385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serxp\My%20Documents\120706_Graficos%20y%20cuadros_CAPITULO%202_FC.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userxp\My%20Documents\120706_Graficos%20y%20cuadros_CAPITULO%202_FC.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astorga\Desktop\Per&#237;odo%20de%20sesiones%202012\Gr&#225;ficos%20Per&#237;odo%20de%20Sesiones\Gr&#225;ficos%20ALCA%20vs%20Econom&#237;as%20Desarrolladas%20Productivity-VA.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userxp\My%20Documents\UIA%20Mario%2022-11-2012.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STNW24\DATA\DP\DAT\Comun\Unidad%20de%20Inversiones\Mario%20Cimoli\pedidos%20wilson%20gabriel\cuenta%20corriente.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STNW24\DATA\DP\DAT\Comun\Unidad%20de%20Inversiones\Mario%20Cimoli\pedidos%20wilson%20gabriel\deficit%20gemeles.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oleObject" Target="file:///\\STNW24\DATA\DE\DAT\DATA\BFISCAL\Base%20de%20datos\BP13%20Cuadros%20y%20Graficos%20(0612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valiaga\AppData\Local\Temp\notes87944B\Gr_13_Emple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per&#237;odo%20de%20sesiones\Versi&#243;n%20para%20editorial\Gr&#225;ficos%20cap%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52941176470604E-2"/>
          <c:y val="3.2407407407407544E-2"/>
          <c:w val="0.86299196142369339"/>
          <c:h val="0.7846687089815747"/>
        </c:manualLayout>
      </c:layout>
      <c:barChart>
        <c:barDir val="col"/>
        <c:grouping val="percentStacked"/>
        <c:varyColors val="0"/>
        <c:ser>
          <c:idx val="0"/>
          <c:order val="0"/>
          <c:tx>
            <c:strRef>
              <c:f>'datos Anexo 2.5 Gráfico A.2.6 k'!$B$11</c:f>
              <c:strCache>
                <c:ptCount val="1"/>
                <c:pt idx="0">
                  <c:v>Productos Primarios</c:v>
                </c:pt>
              </c:strCache>
            </c:strRef>
          </c:tx>
          <c:invertIfNegative val="0"/>
          <c:cat>
            <c:strRef>
              <c:f>'datos Anexo 2.5 Gráfico A.2.6 k'!$A$12:$A$18</c:f>
              <c:strCache>
                <c:ptCount val="7"/>
                <c:pt idx="0">
                  <c:v>1962-1973</c:v>
                </c:pt>
                <c:pt idx="1">
                  <c:v>1974-1981</c:v>
                </c:pt>
                <c:pt idx="2">
                  <c:v>1982-1990</c:v>
                </c:pt>
                <c:pt idx="3">
                  <c:v>1991-1994</c:v>
                </c:pt>
                <c:pt idx="4">
                  <c:v>1995-1997</c:v>
                </c:pt>
                <c:pt idx="5">
                  <c:v>1998-2002</c:v>
                </c:pt>
                <c:pt idx="6">
                  <c:v>2003-2009</c:v>
                </c:pt>
              </c:strCache>
            </c:strRef>
          </c:cat>
          <c:val>
            <c:numRef>
              <c:f>'datos Anexo 2.5 Gráfico A.2.6 k'!$B$12:$B$18</c:f>
              <c:numCache>
                <c:formatCode>0.0%</c:formatCode>
                <c:ptCount val="7"/>
                <c:pt idx="0">
                  <c:v>0.23768105000000003</c:v>
                </c:pt>
                <c:pt idx="1">
                  <c:v>8.0576162500000215E-2</c:v>
                </c:pt>
                <c:pt idx="2">
                  <c:v>4.3387444444444513E-2</c:v>
                </c:pt>
                <c:pt idx="3">
                  <c:v>2.8972350000000004E-2</c:v>
                </c:pt>
                <c:pt idx="4">
                  <c:v>2.635393333333334E-2</c:v>
                </c:pt>
                <c:pt idx="5">
                  <c:v>2.5855039999999999E-2</c:v>
                </c:pt>
                <c:pt idx="6">
                  <c:v>2.3436985714285742E-2</c:v>
                </c:pt>
              </c:numCache>
            </c:numRef>
          </c:val>
        </c:ser>
        <c:ser>
          <c:idx val="1"/>
          <c:order val="1"/>
          <c:tx>
            <c:strRef>
              <c:f>'datos Anexo 2.5 Gráfico A.2.6 k'!$C$11</c:f>
              <c:strCache>
                <c:ptCount val="1"/>
                <c:pt idx="0">
                  <c:v>Manufactura Intensiva en RR.NN.</c:v>
                </c:pt>
              </c:strCache>
            </c:strRef>
          </c:tx>
          <c:invertIfNegative val="0"/>
          <c:cat>
            <c:strRef>
              <c:f>'datos Anexo 2.5 Gráfico A.2.6 k'!$A$12:$A$18</c:f>
              <c:strCache>
                <c:ptCount val="7"/>
                <c:pt idx="0">
                  <c:v>1962-1973</c:v>
                </c:pt>
                <c:pt idx="1">
                  <c:v>1974-1981</c:v>
                </c:pt>
                <c:pt idx="2">
                  <c:v>1982-1990</c:v>
                </c:pt>
                <c:pt idx="3">
                  <c:v>1991-1994</c:v>
                </c:pt>
                <c:pt idx="4">
                  <c:v>1995-1997</c:v>
                </c:pt>
                <c:pt idx="5">
                  <c:v>1998-2002</c:v>
                </c:pt>
                <c:pt idx="6">
                  <c:v>2003-2009</c:v>
                </c:pt>
              </c:strCache>
            </c:strRef>
          </c:cat>
          <c:val>
            <c:numRef>
              <c:f>'datos Anexo 2.5 Gráfico A.2.6 k'!$C$12:$C$18</c:f>
              <c:numCache>
                <c:formatCode>0.0%</c:formatCode>
                <c:ptCount val="7"/>
                <c:pt idx="0">
                  <c:v>0.2412577333333335</c:v>
                </c:pt>
                <c:pt idx="1">
                  <c:v>0.13658788750000017</c:v>
                </c:pt>
                <c:pt idx="2">
                  <c:v>7.6661422222222234E-2</c:v>
                </c:pt>
                <c:pt idx="3">
                  <c:v>7.9789500000000027E-2</c:v>
                </c:pt>
                <c:pt idx="4">
                  <c:v>9.1984266666666759E-2</c:v>
                </c:pt>
                <c:pt idx="5">
                  <c:v>0.10641935999999998</c:v>
                </c:pt>
                <c:pt idx="6">
                  <c:v>0.12266895714285715</c:v>
                </c:pt>
              </c:numCache>
            </c:numRef>
          </c:val>
        </c:ser>
        <c:ser>
          <c:idx val="2"/>
          <c:order val="2"/>
          <c:tx>
            <c:strRef>
              <c:f>'datos Anexo 2.5 Gráfico A.2.6 k'!$D$11</c:f>
              <c:strCache>
                <c:ptCount val="1"/>
                <c:pt idx="0">
                  <c:v>Manufactura de Baja Tecnología</c:v>
                </c:pt>
              </c:strCache>
            </c:strRef>
          </c:tx>
          <c:invertIfNegative val="0"/>
          <c:cat>
            <c:strRef>
              <c:f>'datos Anexo 2.5 Gráfico A.2.6 k'!$A$12:$A$18</c:f>
              <c:strCache>
                <c:ptCount val="7"/>
                <c:pt idx="0">
                  <c:v>1962-1973</c:v>
                </c:pt>
                <c:pt idx="1">
                  <c:v>1974-1981</c:v>
                </c:pt>
                <c:pt idx="2">
                  <c:v>1982-1990</c:v>
                </c:pt>
                <c:pt idx="3">
                  <c:v>1991-1994</c:v>
                </c:pt>
                <c:pt idx="4">
                  <c:v>1995-1997</c:v>
                </c:pt>
                <c:pt idx="5">
                  <c:v>1998-2002</c:v>
                </c:pt>
                <c:pt idx="6">
                  <c:v>2003-2009</c:v>
                </c:pt>
              </c:strCache>
            </c:strRef>
          </c:cat>
          <c:val>
            <c:numRef>
              <c:f>'datos Anexo 2.5 Gráfico A.2.6 k'!$D$12:$D$18</c:f>
              <c:numCache>
                <c:formatCode>0.0%</c:formatCode>
                <c:ptCount val="7"/>
                <c:pt idx="0">
                  <c:v>0.41751801666666682</c:v>
                </c:pt>
                <c:pt idx="1">
                  <c:v>0.48722328750000032</c:v>
                </c:pt>
                <c:pt idx="2">
                  <c:v>0.40140034444444483</c:v>
                </c:pt>
                <c:pt idx="3">
                  <c:v>0.29119665</c:v>
                </c:pt>
                <c:pt idx="4">
                  <c:v>0.19313126666666672</c:v>
                </c:pt>
                <c:pt idx="5">
                  <c:v>0.1686452400000002</c:v>
                </c:pt>
                <c:pt idx="6">
                  <c:v>0.10622121428571449</c:v>
                </c:pt>
              </c:numCache>
            </c:numRef>
          </c:val>
        </c:ser>
        <c:ser>
          <c:idx val="3"/>
          <c:order val="3"/>
          <c:tx>
            <c:strRef>
              <c:f>'datos Anexo 2.5 Gráfico A.2.6 k'!$E$11</c:f>
              <c:strCache>
                <c:ptCount val="1"/>
                <c:pt idx="0">
                  <c:v>Manufactura de Media Tecnología</c:v>
                </c:pt>
              </c:strCache>
            </c:strRef>
          </c:tx>
          <c:invertIfNegative val="0"/>
          <c:cat>
            <c:strRef>
              <c:f>'datos Anexo 2.5 Gráfico A.2.6 k'!$A$12:$A$18</c:f>
              <c:strCache>
                <c:ptCount val="7"/>
                <c:pt idx="0">
                  <c:v>1962-1973</c:v>
                </c:pt>
                <c:pt idx="1">
                  <c:v>1974-1981</c:v>
                </c:pt>
                <c:pt idx="2">
                  <c:v>1982-1990</c:v>
                </c:pt>
                <c:pt idx="3">
                  <c:v>1991-1994</c:v>
                </c:pt>
                <c:pt idx="4">
                  <c:v>1995-1997</c:v>
                </c:pt>
                <c:pt idx="5">
                  <c:v>1998-2002</c:v>
                </c:pt>
                <c:pt idx="6">
                  <c:v>2003-2009</c:v>
                </c:pt>
              </c:strCache>
            </c:strRef>
          </c:cat>
          <c:val>
            <c:numRef>
              <c:f>'datos Anexo 2.5 Gráfico A.2.6 k'!$E$12:$E$18</c:f>
              <c:numCache>
                <c:formatCode>0.0%</c:formatCode>
                <c:ptCount val="7"/>
                <c:pt idx="0">
                  <c:v>6.3583591666666717E-2</c:v>
                </c:pt>
                <c:pt idx="1">
                  <c:v>0.1920320875000002</c:v>
                </c:pt>
                <c:pt idx="2">
                  <c:v>0.31956028888888943</c:v>
                </c:pt>
                <c:pt idx="3">
                  <c:v>0.35444790000000032</c:v>
                </c:pt>
                <c:pt idx="4">
                  <c:v>0.38524086666666707</c:v>
                </c:pt>
                <c:pt idx="5">
                  <c:v>0.36827350000000031</c:v>
                </c:pt>
                <c:pt idx="6">
                  <c:v>0.41443334285714289</c:v>
                </c:pt>
              </c:numCache>
            </c:numRef>
          </c:val>
        </c:ser>
        <c:ser>
          <c:idx val="4"/>
          <c:order val="4"/>
          <c:tx>
            <c:strRef>
              <c:f>'datos Anexo 2.5 Gráfico A.2.6 k'!$F$11</c:f>
              <c:strCache>
                <c:ptCount val="1"/>
                <c:pt idx="0">
                  <c:v>Manufactura de Alta Tecnología</c:v>
                </c:pt>
              </c:strCache>
            </c:strRef>
          </c:tx>
          <c:invertIfNegative val="0"/>
          <c:cat>
            <c:strRef>
              <c:f>'datos Anexo 2.5 Gráfico A.2.6 k'!$A$12:$A$18</c:f>
              <c:strCache>
                <c:ptCount val="7"/>
                <c:pt idx="0">
                  <c:v>1962-1973</c:v>
                </c:pt>
                <c:pt idx="1">
                  <c:v>1974-1981</c:v>
                </c:pt>
                <c:pt idx="2">
                  <c:v>1982-1990</c:v>
                </c:pt>
                <c:pt idx="3">
                  <c:v>1991-1994</c:v>
                </c:pt>
                <c:pt idx="4">
                  <c:v>1995-1997</c:v>
                </c:pt>
                <c:pt idx="5">
                  <c:v>1998-2002</c:v>
                </c:pt>
                <c:pt idx="6">
                  <c:v>2003-2009</c:v>
                </c:pt>
              </c:strCache>
            </c:strRef>
          </c:cat>
          <c:val>
            <c:numRef>
              <c:f>'datos Anexo 2.5 Gráfico A.2.6 k'!$F$12:$F$18</c:f>
              <c:numCache>
                <c:formatCode>0.0%</c:formatCode>
                <c:ptCount val="7"/>
                <c:pt idx="0">
                  <c:v>3.6484233333333359E-2</c:v>
                </c:pt>
                <c:pt idx="1">
                  <c:v>9.9326325000000201E-2</c:v>
                </c:pt>
                <c:pt idx="2">
                  <c:v>0.15614468888888891</c:v>
                </c:pt>
                <c:pt idx="3">
                  <c:v>0.24266569999999998</c:v>
                </c:pt>
                <c:pt idx="4">
                  <c:v>0.30065526666666681</c:v>
                </c:pt>
                <c:pt idx="5">
                  <c:v>0.32800842000000052</c:v>
                </c:pt>
                <c:pt idx="6">
                  <c:v>0.33036450000000073</c:v>
                </c:pt>
              </c:numCache>
            </c:numRef>
          </c:val>
        </c:ser>
        <c:ser>
          <c:idx val="5"/>
          <c:order val="5"/>
          <c:tx>
            <c:strRef>
              <c:f>'datos Anexo 2.5 Gráfico A.2.6 k'!$G$11</c:f>
              <c:strCache>
                <c:ptCount val="1"/>
                <c:pt idx="0">
                  <c:v>Otros</c:v>
                </c:pt>
              </c:strCache>
            </c:strRef>
          </c:tx>
          <c:invertIfNegative val="0"/>
          <c:cat>
            <c:strRef>
              <c:f>'datos Anexo 2.5 Gráfico A.2.6 k'!$A$12:$A$18</c:f>
              <c:strCache>
                <c:ptCount val="7"/>
                <c:pt idx="0">
                  <c:v>1962-1973</c:v>
                </c:pt>
                <c:pt idx="1">
                  <c:v>1974-1981</c:v>
                </c:pt>
                <c:pt idx="2">
                  <c:v>1982-1990</c:v>
                </c:pt>
                <c:pt idx="3">
                  <c:v>1991-1994</c:v>
                </c:pt>
                <c:pt idx="4">
                  <c:v>1995-1997</c:v>
                </c:pt>
                <c:pt idx="5">
                  <c:v>1998-2002</c:v>
                </c:pt>
                <c:pt idx="6">
                  <c:v>2003-2009</c:v>
                </c:pt>
              </c:strCache>
            </c:strRef>
          </c:cat>
          <c:val>
            <c:numRef>
              <c:f>'datos Anexo 2.5 Gráfico A.2.6 k'!$G$12:$G$18</c:f>
              <c:numCache>
                <c:formatCode>0.0%</c:formatCode>
                <c:ptCount val="7"/>
                <c:pt idx="0">
                  <c:v>3.475358333333334E-3</c:v>
                </c:pt>
                <c:pt idx="1">
                  <c:v>4.2542500000000011E-3</c:v>
                </c:pt>
                <c:pt idx="2">
                  <c:v>2.8457666666666698E-3</c:v>
                </c:pt>
                <c:pt idx="3">
                  <c:v>2.9279250000000031E-3</c:v>
                </c:pt>
                <c:pt idx="4">
                  <c:v>2.6344000000000012E-3</c:v>
                </c:pt>
                <c:pt idx="5">
                  <c:v>2.7984400000000006E-3</c:v>
                </c:pt>
                <c:pt idx="6">
                  <c:v>2.8749571428571467E-3</c:v>
                </c:pt>
              </c:numCache>
            </c:numRef>
          </c:val>
        </c:ser>
        <c:dLbls>
          <c:showLegendKey val="0"/>
          <c:showVal val="0"/>
          <c:showCatName val="0"/>
          <c:showSerName val="0"/>
          <c:showPercent val="0"/>
          <c:showBubbleSize val="0"/>
        </c:dLbls>
        <c:gapWidth val="150"/>
        <c:overlap val="100"/>
        <c:axId val="28607616"/>
        <c:axId val="28609536"/>
      </c:barChart>
      <c:lineChart>
        <c:grouping val="standard"/>
        <c:varyColors val="0"/>
        <c:ser>
          <c:idx val="6"/>
          <c:order val="6"/>
          <c:tx>
            <c:strRef>
              <c:f>'datos Anexo 2.5 Gráfico A.2.6 k'!$H$11</c:f>
              <c:strCache>
                <c:ptCount val="1"/>
                <c:pt idx="0">
                  <c:v>Elasticidad-Renta de las Exportaciones</c:v>
                </c:pt>
              </c:strCache>
            </c:strRef>
          </c:tx>
          <c:spPr>
            <a:ln w="38100">
              <a:solidFill>
                <a:prstClr val="black"/>
              </a:solidFill>
            </a:ln>
          </c:spPr>
          <c:marker>
            <c:symbol val="diamond"/>
            <c:size val="7"/>
            <c:spPr>
              <a:solidFill>
                <a:sysClr val="windowText" lastClr="000000"/>
              </a:solidFill>
              <a:ln w="25400">
                <a:solidFill>
                  <a:prstClr val="black"/>
                </a:solidFill>
              </a:ln>
            </c:spPr>
          </c:marker>
          <c:cat>
            <c:strRef>
              <c:f>'datos Anexo 2.5 Gráfico A.2.6 k'!$A$12:$A$18</c:f>
              <c:strCache>
                <c:ptCount val="7"/>
                <c:pt idx="0">
                  <c:v>1962-1973</c:v>
                </c:pt>
                <c:pt idx="1">
                  <c:v>1974-1981</c:v>
                </c:pt>
                <c:pt idx="2">
                  <c:v>1982-1990</c:v>
                </c:pt>
                <c:pt idx="3">
                  <c:v>1991-1994</c:v>
                </c:pt>
                <c:pt idx="4">
                  <c:v>1995-1997</c:v>
                </c:pt>
                <c:pt idx="5">
                  <c:v>1998-2002</c:v>
                </c:pt>
                <c:pt idx="6">
                  <c:v>2003-2009</c:v>
                </c:pt>
              </c:strCache>
            </c:strRef>
          </c:cat>
          <c:val>
            <c:numRef>
              <c:f>'datos Anexo 2.5 Gráfico A.2.6 k'!$H$12:$H$18</c:f>
              <c:numCache>
                <c:formatCode>0.00</c:formatCode>
                <c:ptCount val="7"/>
                <c:pt idx="0">
                  <c:v>3.0900265</c:v>
                </c:pt>
                <c:pt idx="1">
                  <c:v>3.7774131249999998</c:v>
                </c:pt>
                <c:pt idx="2">
                  <c:v>4.0057944444444438</c:v>
                </c:pt>
                <c:pt idx="3">
                  <c:v>4.0995022500000005</c:v>
                </c:pt>
                <c:pt idx="4">
                  <c:v>4.106689333333339</c:v>
                </c:pt>
                <c:pt idx="5">
                  <c:v>4.1107465999999944</c:v>
                </c:pt>
                <c:pt idx="6">
                  <c:v>4.0274311428571385</c:v>
                </c:pt>
              </c:numCache>
            </c:numRef>
          </c:val>
          <c:smooth val="0"/>
        </c:ser>
        <c:dLbls>
          <c:showLegendKey val="0"/>
          <c:showVal val="0"/>
          <c:showCatName val="0"/>
          <c:showSerName val="0"/>
          <c:showPercent val="0"/>
          <c:showBubbleSize val="0"/>
        </c:dLbls>
        <c:marker val="1"/>
        <c:smooth val="0"/>
        <c:axId val="28615424"/>
        <c:axId val="28616960"/>
      </c:lineChart>
      <c:catAx>
        <c:axId val="2860761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UY"/>
          </a:p>
        </c:txPr>
        <c:crossAx val="28609536"/>
        <c:crosses val="autoZero"/>
        <c:auto val="1"/>
        <c:lblAlgn val="ctr"/>
        <c:lblOffset val="100"/>
        <c:noMultiLvlLbl val="0"/>
      </c:catAx>
      <c:valAx>
        <c:axId val="28609536"/>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UY"/>
          </a:p>
        </c:txPr>
        <c:crossAx val="28607616"/>
        <c:crosses val="autoZero"/>
        <c:crossBetween val="between"/>
      </c:valAx>
      <c:catAx>
        <c:axId val="28615424"/>
        <c:scaling>
          <c:orientation val="minMax"/>
        </c:scaling>
        <c:delete val="1"/>
        <c:axPos val="b"/>
        <c:majorTickMark val="out"/>
        <c:minorTickMark val="none"/>
        <c:tickLblPos val="none"/>
        <c:crossAx val="28616960"/>
        <c:crosses val="autoZero"/>
        <c:auto val="1"/>
        <c:lblAlgn val="ctr"/>
        <c:lblOffset val="100"/>
        <c:noMultiLvlLbl val="0"/>
      </c:catAx>
      <c:valAx>
        <c:axId val="28616960"/>
        <c:scaling>
          <c:orientation val="minMax"/>
          <c:min val="3"/>
        </c:scaling>
        <c:delete val="0"/>
        <c:axPos val="r"/>
        <c:numFmt formatCode="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UY"/>
          </a:p>
        </c:txPr>
        <c:crossAx val="28615424"/>
        <c:crosses val="max"/>
        <c:crossBetween val="between"/>
      </c:valAx>
    </c:plotArea>
    <c:legend>
      <c:legendPos val="b"/>
      <c:overlay val="0"/>
      <c:txPr>
        <a:bodyPr/>
        <a:lstStyle/>
        <a:p>
          <a:pPr>
            <a:defRPr sz="920" b="0" i="0" u="none" strike="noStrike" baseline="0">
              <a:solidFill>
                <a:srgbClr val="000000"/>
              </a:solidFill>
              <a:latin typeface="Calibri"/>
              <a:ea typeface="Calibri"/>
              <a:cs typeface="Calibri"/>
            </a:defRPr>
          </a:pPr>
          <a:endParaRPr lang="es-UY"/>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UY"/>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5294117647059E-2"/>
          <c:y val="3.2407407407407544E-2"/>
          <c:w val="0.8738110989929635"/>
          <c:h val="0.7336459773360956"/>
        </c:manualLayout>
      </c:layout>
      <c:barChart>
        <c:barDir val="col"/>
        <c:grouping val="percentStacked"/>
        <c:varyColors val="0"/>
        <c:ser>
          <c:idx val="0"/>
          <c:order val="0"/>
          <c:tx>
            <c:strRef>
              <c:f>'datos Anexo 2.5 Gráfico A.2.6 e'!$B$11</c:f>
              <c:strCache>
                <c:ptCount val="1"/>
                <c:pt idx="0">
                  <c:v>Productos Primarios</c:v>
                </c:pt>
              </c:strCache>
            </c:strRef>
          </c:tx>
          <c:invertIfNegative val="0"/>
          <c:cat>
            <c:strRef>
              <c:f>'datos Anexo 2.5 Gráfico A.2.6 e'!$A$12:$A$19</c:f>
              <c:strCache>
                <c:ptCount val="8"/>
                <c:pt idx="0">
                  <c:v>1962-1969</c:v>
                </c:pt>
                <c:pt idx="1">
                  <c:v>1970-1974</c:v>
                </c:pt>
                <c:pt idx="2">
                  <c:v>1975-1981</c:v>
                </c:pt>
                <c:pt idx="3">
                  <c:v>1982-1990</c:v>
                </c:pt>
                <c:pt idx="4">
                  <c:v>1991-1994</c:v>
                </c:pt>
                <c:pt idx="5">
                  <c:v>1995-1997</c:v>
                </c:pt>
                <c:pt idx="6">
                  <c:v>1998-2002</c:v>
                </c:pt>
                <c:pt idx="7">
                  <c:v>2003-2009</c:v>
                </c:pt>
              </c:strCache>
            </c:strRef>
          </c:cat>
          <c:val>
            <c:numRef>
              <c:f>'datos Anexo 2.5 Gráfico A.2.6 e'!$B$12:$B$19</c:f>
              <c:numCache>
                <c:formatCode>0.0%</c:formatCode>
                <c:ptCount val="8"/>
                <c:pt idx="0">
                  <c:v>0.70935379999999959</c:v>
                </c:pt>
                <c:pt idx="1">
                  <c:v>0.52436819999999906</c:v>
                </c:pt>
                <c:pt idx="2">
                  <c:v>0.41169625714285757</c:v>
                </c:pt>
                <c:pt idx="3">
                  <c:v>0.29041628888888943</c:v>
                </c:pt>
                <c:pt idx="4">
                  <c:v>0.230770425</c:v>
                </c:pt>
                <c:pt idx="5">
                  <c:v>0.23815366666666668</c:v>
                </c:pt>
                <c:pt idx="6">
                  <c:v>0.23002964000000001</c:v>
                </c:pt>
                <c:pt idx="7">
                  <c:v>0.28134514285714285</c:v>
                </c:pt>
              </c:numCache>
            </c:numRef>
          </c:val>
        </c:ser>
        <c:ser>
          <c:idx val="1"/>
          <c:order val="1"/>
          <c:tx>
            <c:strRef>
              <c:f>'datos Anexo 2.5 Gráfico A.2.6 e'!$C$11</c:f>
              <c:strCache>
                <c:ptCount val="1"/>
                <c:pt idx="0">
                  <c:v>Manufactura Intensiva en RR.NN.</c:v>
                </c:pt>
              </c:strCache>
            </c:strRef>
          </c:tx>
          <c:invertIfNegative val="0"/>
          <c:cat>
            <c:strRef>
              <c:f>'datos Anexo 2.5 Gráfico A.2.6 e'!$A$12:$A$19</c:f>
              <c:strCache>
                <c:ptCount val="8"/>
                <c:pt idx="0">
                  <c:v>1962-1969</c:v>
                </c:pt>
                <c:pt idx="1">
                  <c:v>1970-1974</c:v>
                </c:pt>
                <c:pt idx="2">
                  <c:v>1975-1981</c:v>
                </c:pt>
                <c:pt idx="3">
                  <c:v>1982-1990</c:v>
                </c:pt>
                <c:pt idx="4">
                  <c:v>1991-1994</c:v>
                </c:pt>
                <c:pt idx="5">
                  <c:v>1995-1997</c:v>
                </c:pt>
                <c:pt idx="6">
                  <c:v>1998-2002</c:v>
                </c:pt>
                <c:pt idx="7">
                  <c:v>2003-2009</c:v>
                </c:pt>
              </c:strCache>
            </c:strRef>
          </c:cat>
          <c:val>
            <c:numRef>
              <c:f>'datos Anexo 2.5 Gráfico A.2.6 e'!$C$12:$C$19</c:f>
              <c:numCache>
                <c:formatCode>0.0%</c:formatCode>
                <c:ptCount val="8"/>
                <c:pt idx="0">
                  <c:v>0.23146968750000027</c:v>
                </c:pt>
                <c:pt idx="1">
                  <c:v>0.30436660000000065</c:v>
                </c:pt>
                <c:pt idx="2">
                  <c:v>0.29173052857142828</c:v>
                </c:pt>
                <c:pt idx="3">
                  <c:v>0.29184977777777837</c:v>
                </c:pt>
                <c:pt idx="4">
                  <c:v>0.27442330000000031</c:v>
                </c:pt>
                <c:pt idx="5">
                  <c:v>0.29734793333333331</c:v>
                </c:pt>
                <c:pt idx="6">
                  <c:v>0.28436140000000032</c:v>
                </c:pt>
                <c:pt idx="7">
                  <c:v>0.28258724285714287</c:v>
                </c:pt>
              </c:numCache>
            </c:numRef>
          </c:val>
        </c:ser>
        <c:ser>
          <c:idx val="2"/>
          <c:order val="2"/>
          <c:tx>
            <c:strRef>
              <c:f>'datos Anexo 2.5 Gráfico A.2.6 e'!$D$11</c:f>
              <c:strCache>
                <c:ptCount val="1"/>
                <c:pt idx="0">
                  <c:v>Manufactura de Baja Tecnología</c:v>
                </c:pt>
              </c:strCache>
            </c:strRef>
          </c:tx>
          <c:invertIfNegative val="0"/>
          <c:cat>
            <c:strRef>
              <c:f>'datos Anexo 2.5 Gráfico A.2.6 e'!$A$12:$A$19</c:f>
              <c:strCache>
                <c:ptCount val="8"/>
                <c:pt idx="0">
                  <c:v>1962-1969</c:v>
                </c:pt>
                <c:pt idx="1">
                  <c:v>1970-1974</c:v>
                </c:pt>
                <c:pt idx="2">
                  <c:v>1975-1981</c:v>
                </c:pt>
                <c:pt idx="3">
                  <c:v>1982-1990</c:v>
                </c:pt>
                <c:pt idx="4">
                  <c:v>1991-1994</c:v>
                </c:pt>
                <c:pt idx="5">
                  <c:v>1995-1997</c:v>
                </c:pt>
                <c:pt idx="6">
                  <c:v>1998-2002</c:v>
                </c:pt>
                <c:pt idx="7">
                  <c:v>2003-2009</c:v>
                </c:pt>
              </c:strCache>
            </c:strRef>
          </c:cat>
          <c:val>
            <c:numRef>
              <c:f>'datos Anexo 2.5 Gráfico A.2.6 e'!$D$12:$D$19</c:f>
              <c:numCache>
                <c:formatCode>0.0%</c:formatCode>
                <c:ptCount val="8"/>
                <c:pt idx="0">
                  <c:v>1.9316887500000001E-2</c:v>
                </c:pt>
                <c:pt idx="1">
                  <c:v>7.0350640000000034E-2</c:v>
                </c:pt>
                <c:pt idx="2">
                  <c:v>9.7235142857142867E-2</c:v>
                </c:pt>
                <c:pt idx="3">
                  <c:v>0.14463941111111134</c:v>
                </c:pt>
                <c:pt idx="4">
                  <c:v>0.16586542500000001</c:v>
                </c:pt>
                <c:pt idx="5">
                  <c:v>0.13617073333333332</c:v>
                </c:pt>
                <c:pt idx="6">
                  <c:v>0.1165848</c:v>
                </c:pt>
                <c:pt idx="7">
                  <c:v>8.9824242857143063E-2</c:v>
                </c:pt>
              </c:numCache>
            </c:numRef>
          </c:val>
        </c:ser>
        <c:ser>
          <c:idx val="3"/>
          <c:order val="3"/>
          <c:tx>
            <c:strRef>
              <c:f>'datos Anexo 2.5 Gráfico A.2.6 e'!$E$11</c:f>
              <c:strCache>
                <c:ptCount val="1"/>
                <c:pt idx="0">
                  <c:v>Manufactura de Media Tecnología</c:v>
                </c:pt>
              </c:strCache>
            </c:strRef>
          </c:tx>
          <c:invertIfNegative val="0"/>
          <c:cat>
            <c:strRef>
              <c:f>'datos Anexo 2.5 Gráfico A.2.6 e'!$A$12:$A$19</c:f>
              <c:strCache>
                <c:ptCount val="8"/>
                <c:pt idx="0">
                  <c:v>1962-1969</c:v>
                </c:pt>
                <c:pt idx="1">
                  <c:v>1970-1974</c:v>
                </c:pt>
                <c:pt idx="2">
                  <c:v>1975-1981</c:v>
                </c:pt>
                <c:pt idx="3">
                  <c:v>1982-1990</c:v>
                </c:pt>
                <c:pt idx="4">
                  <c:v>1991-1994</c:v>
                </c:pt>
                <c:pt idx="5">
                  <c:v>1995-1997</c:v>
                </c:pt>
                <c:pt idx="6">
                  <c:v>1998-2002</c:v>
                </c:pt>
                <c:pt idx="7">
                  <c:v>2003-2009</c:v>
                </c:pt>
              </c:strCache>
            </c:strRef>
          </c:cat>
          <c:val>
            <c:numRef>
              <c:f>'datos Anexo 2.5 Gráfico A.2.6 e'!$E$12:$E$19</c:f>
              <c:numCache>
                <c:formatCode>0.0%</c:formatCode>
                <c:ptCount val="8"/>
                <c:pt idx="0">
                  <c:v>2.6628087500000001E-2</c:v>
                </c:pt>
                <c:pt idx="1">
                  <c:v>6.1749499999999999E-2</c:v>
                </c:pt>
                <c:pt idx="2">
                  <c:v>0.15392390000000014</c:v>
                </c:pt>
                <c:pt idx="3">
                  <c:v>0.22446390000000022</c:v>
                </c:pt>
                <c:pt idx="4">
                  <c:v>0.27979749999999998</c:v>
                </c:pt>
                <c:pt idx="5">
                  <c:v>0.27232870000000048</c:v>
                </c:pt>
                <c:pt idx="6">
                  <c:v>0.25095078000000032</c:v>
                </c:pt>
                <c:pt idx="7">
                  <c:v>0.25192658571428639</c:v>
                </c:pt>
              </c:numCache>
            </c:numRef>
          </c:val>
        </c:ser>
        <c:ser>
          <c:idx val="4"/>
          <c:order val="4"/>
          <c:tx>
            <c:strRef>
              <c:f>'datos Anexo 2.5 Gráfico A.2.6 e'!$F$11</c:f>
              <c:strCache>
                <c:ptCount val="1"/>
                <c:pt idx="0">
                  <c:v>Manufactura de Alta Tecnología</c:v>
                </c:pt>
              </c:strCache>
            </c:strRef>
          </c:tx>
          <c:invertIfNegative val="0"/>
          <c:cat>
            <c:strRef>
              <c:f>'datos Anexo 2.5 Gráfico A.2.6 e'!$A$12:$A$19</c:f>
              <c:strCache>
                <c:ptCount val="8"/>
                <c:pt idx="0">
                  <c:v>1962-1969</c:v>
                </c:pt>
                <c:pt idx="1">
                  <c:v>1970-1974</c:v>
                </c:pt>
                <c:pt idx="2">
                  <c:v>1975-1981</c:v>
                </c:pt>
                <c:pt idx="3">
                  <c:v>1982-1990</c:v>
                </c:pt>
                <c:pt idx="4">
                  <c:v>1991-1994</c:v>
                </c:pt>
                <c:pt idx="5">
                  <c:v>1995-1997</c:v>
                </c:pt>
                <c:pt idx="6">
                  <c:v>1998-2002</c:v>
                </c:pt>
                <c:pt idx="7">
                  <c:v>2003-2009</c:v>
                </c:pt>
              </c:strCache>
            </c:strRef>
          </c:cat>
          <c:val>
            <c:numRef>
              <c:f>'datos Anexo 2.5 Gráfico A.2.6 e'!$F$12:$F$19</c:f>
              <c:numCache>
                <c:formatCode>0.0%</c:formatCode>
                <c:ptCount val="8"/>
                <c:pt idx="0">
                  <c:v>8.5461250000000016E-3</c:v>
                </c:pt>
                <c:pt idx="1">
                  <c:v>2.0183899999999998E-2</c:v>
                </c:pt>
                <c:pt idx="2">
                  <c:v>3.0984842857142859E-2</c:v>
                </c:pt>
                <c:pt idx="3">
                  <c:v>3.7937666666666724E-2</c:v>
                </c:pt>
                <c:pt idx="4">
                  <c:v>3.8768899999999988E-2</c:v>
                </c:pt>
                <c:pt idx="5">
                  <c:v>4.1227533333333385E-2</c:v>
                </c:pt>
                <c:pt idx="6">
                  <c:v>9.9327960000000132E-2</c:v>
                </c:pt>
                <c:pt idx="7">
                  <c:v>7.2557328571428562E-2</c:v>
                </c:pt>
              </c:numCache>
            </c:numRef>
          </c:val>
        </c:ser>
        <c:ser>
          <c:idx val="5"/>
          <c:order val="5"/>
          <c:tx>
            <c:strRef>
              <c:f>'datos Anexo 2.5 Gráfico A.2.6 e'!$G$11</c:f>
              <c:strCache>
                <c:ptCount val="1"/>
                <c:pt idx="0">
                  <c:v>Otros</c:v>
                </c:pt>
              </c:strCache>
            </c:strRef>
          </c:tx>
          <c:invertIfNegative val="0"/>
          <c:cat>
            <c:strRef>
              <c:f>'datos Anexo 2.5 Gráfico A.2.6 e'!$A$12:$A$19</c:f>
              <c:strCache>
                <c:ptCount val="8"/>
                <c:pt idx="0">
                  <c:v>1962-1969</c:v>
                </c:pt>
                <c:pt idx="1">
                  <c:v>1970-1974</c:v>
                </c:pt>
                <c:pt idx="2">
                  <c:v>1975-1981</c:v>
                </c:pt>
                <c:pt idx="3">
                  <c:v>1982-1990</c:v>
                </c:pt>
                <c:pt idx="4">
                  <c:v>1991-1994</c:v>
                </c:pt>
                <c:pt idx="5">
                  <c:v>1995-1997</c:v>
                </c:pt>
                <c:pt idx="6">
                  <c:v>1998-2002</c:v>
                </c:pt>
                <c:pt idx="7">
                  <c:v>2003-2009</c:v>
                </c:pt>
              </c:strCache>
            </c:strRef>
          </c:cat>
          <c:val>
            <c:numRef>
              <c:f>'datos Anexo 2.5 Gráfico A.2.6 e'!$G$12:$G$19</c:f>
              <c:numCache>
                <c:formatCode>0.0%</c:formatCode>
                <c:ptCount val="8"/>
                <c:pt idx="0">
                  <c:v>4.6854374999999995E-3</c:v>
                </c:pt>
                <c:pt idx="1">
                  <c:v>1.8981180000000025E-2</c:v>
                </c:pt>
                <c:pt idx="2">
                  <c:v>1.4429314285714284E-2</c:v>
                </c:pt>
                <c:pt idx="3">
                  <c:v>1.0692988888888895E-2</c:v>
                </c:pt>
                <c:pt idx="4">
                  <c:v>1.037445E-2</c:v>
                </c:pt>
                <c:pt idx="5">
                  <c:v>1.4771433333333341E-2</c:v>
                </c:pt>
                <c:pt idx="6">
                  <c:v>1.8745420000000027E-2</c:v>
                </c:pt>
                <c:pt idx="7">
                  <c:v>2.1759457142857139E-2</c:v>
                </c:pt>
              </c:numCache>
            </c:numRef>
          </c:val>
        </c:ser>
        <c:dLbls>
          <c:showLegendKey val="0"/>
          <c:showVal val="0"/>
          <c:showCatName val="0"/>
          <c:showSerName val="0"/>
          <c:showPercent val="0"/>
          <c:showBubbleSize val="0"/>
        </c:dLbls>
        <c:gapWidth val="150"/>
        <c:overlap val="100"/>
        <c:axId val="28742016"/>
        <c:axId val="28743936"/>
      </c:barChart>
      <c:lineChart>
        <c:grouping val="standard"/>
        <c:varyColors val="0"/>
        <c:ser>
          <c:idx val="6"/>
          <c:order val="6"/>
          <c:tx>
            <c:strRef>
              <c:f>'datos Anexo 2.5 Gráfico A.2.6 e'!$H$11</c:f>
              <c:strCache>
                <c:ptCount val="1"/>
                <c:pt idx="0">
                  <c:v>Elasticidad-Renta de las Exportaciones</c:v>
                </c:pt>
              </c:strCache>
            </c:strRef>
          </c:tx>
          <c:spPr>
            <a:ln w="38100">
              <a:solidFill>
                <a:prstClr val="black"/>
              </a:solidFill>
            </a:ln>
          </c:spPr>
          <c:marker>
            <c:symbol val="diamond"/>
            <c:size val="7"/>
            <c:spPr>
              <a:solidFill>
                <a:sysClr val="windowText" lastClr="000000"/>
              </a:solidFill>
              <a:ln w="25400">
                <a:solidFill>
                  <a:prstClr val="black"/>
                </a:solidFill>
              </a:ln>
            </c:spPr>
          </c:marker>
          <c:cat>
            <c:strRef>
              <c:f>'datos Anexo 2.5 Gráfico A.2.6 e'!$A$12:$A$19</c:f>
              <c:strCache>
                <c:ptCount val="8"/>
                <c:pt idx="0">
                  <c:v>1962-1969</c:v>
                </c:pt>
                <c:pt idx="1">
                  <c:v>1970-1974</c:v>
                </c:pt>
                <c:pt idx="2">
                  <c:v>1975-1981</c:v>
                </c:pt>
                <c:pt idx="3">
                  <c:v>1982-1990</c:v>
                </c:pt>
                <c:pt idx="4">
                  <c:v>1991-1994</c:v>
                </c:pt>
                <c:pt idx="5">
                  <c:v>1995-1997</c:v>
                </c:pt>
                <c:pt idx="6">
                  <c:v>1998-2002</c:v>
                </c:pt>
                <c:pt idx="7">
                  <c:v>2003-2009</c:v>
                </c:pt>
              </c:strCache>
            </c:strRef>
          </c:cat>
          <c:val>
            <c:numRef>
              <c:f>'datos Anexo 2.5 Gráfico A.2.6 e'!$H$12:$H$19</c:f>
              <c:numCache>
                <c:formatCode>0.00</c:formatCode>
                <c:ptCount val="8"/>
                <c:pt idx="0">
                  <c:v>0.84218760000000015</c:v>
                </c:pt>
                <c:pt idx="1">
                  <c:v>1.0623978999999999</c:v>
                </c:pt>
                <c:pt idx="2">
                  <c:v>1.2184157142857159</c:v>
                </c:pt>
                <c:pt idx="3">
                  <c:v>1.3870138888888901</c:v>
                </c:pt>
                <c:pt idx="4">
                  <c:v>1.4762112499999998</c:v>
                </c:pt>
                <c:pt idx="5">
                  <c:v>1.446078</c:v>
                </c:pt>
                <c:pt idx="6">
                  <c:v>1.4717787999999981</c:v>
                </c:pt>
                <c:pt idx="7">
                  <c:v>1.3913091428571418</c:v>
                </c:pt>
              </c:numCache>
            </c:numRef>
          </c:val>
          <c:smooth val="0"/>
        </c:ser>
        <c:dLbls>
          <c:showLegendKey val="0"/>
          <c:showVal val="0"/>
          <c:showCatName val="0"/>
          <c:showSerName val="0"/>
          <c:showPercent val="0"/>
          <c:showBubbleSize val="0"/>
        </c:dLbls>
        <c:marker val="1"/>
        <c:smooth val="0"/>
        <c:axId val="28749824"/>
        <c:axId val="28751360"/>
      </c:lineChart>
      <c:catAx>
        <c:axId val="28742016"/>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s-UY"/>
          </a:p>
        </c:txPr>
        <c:crossAx val="28743936"/>
        <c:crosses val="autoZero"/>
        <c:auto val="1"/>
        <c:lblAlgn val="ctr"/>
        <c:lblOffset val="100"/>
        <c:noMultiLvlLbl val="0"/>
      </c:catAx>
      <c:valAx>
        <c:axId val="28743936"/>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UY"/>
          </a:p>
        </c:txPr>
        <c:crossAx val="28742016"/>
        <c:crosses val="autoZero"/>
        <c:crossBetween val="between"/>
      </c:valAx>
      <c:catAx>
        <c:axId val="28749824"/>
        <c:scaling>
          <c:orientation val="minMax"/>
        </c:scaling>
        <c:delete val="1"/>
        <c:axPos val="b"/>
        <c:majorTickMark val="out"/>
        <c:minorTickMark val="none"/>
        <c:tickLblPos val="none"/>
        <c:crossAx val="28751360"/>
        <c:crosses val="autoZero"/>
        <c:auto val="1"/>
        <c:lblAlgn val="ctr"/>
        <c:lblOffset val="100"/>
        <c:noMultiLvlLbl val="0"/>
      </c:catAx>
      <c:valAx>
        <c:axId val="28751360"/>
        <c:scaling>
          <c:orientation val="minMax"/>
          <c:min val="0.70000000000000062"/>
        </c:scaling>
        <c:delete val="0"/>
        <c:axPos val="r"/>
        <c:numFmt formatCode="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UY"/>
          </a:p>
        </c:txPr>
        <c:crossAx val="28749824"/>
        <c:crosses val="max"/>
        <c:crossBetween val="between"/>
      </c:valAx>
    </c:plotArea>
    <c:legend>
      <c:legendPos val="b"/>
      <c:overlay val="0"/>
      <c:txPr>
        <a:bodyPr/>
        <a:lstStyle/>
        <a:p>
          <a:pPr>
            <a:defRPr sz="845" b="0" i="0" u="none" strike="noStrike" baseline="0">
              <a:solidFill>
                <a:srgbClr val="000000"/>
              </a:solidFill>
              <a:latin typeface="Calibri"/>
              <a:ea typeface="Calibri"/>
              <a:cs typeface="Calibri"/>
            </a:defRPr>
          </a:pPr>
          <a:endParaRPr lang="es-UY"/>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UY"/>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'PRO ALCA'!$C$1</c:f>
              <c:strCache>
                <c:ptCount val="1"/>
                <c:pt idx="0">
                  <c:v>Brasil</c:v>
                </c:pt>
              </c:strCache>
            </c:strRef>
          </c:tx>
          <c:spPr>
            <a:ln>
              <a:headEnd type="oval"/>
              <a:tailEnd type="triangle"/>
            </a:ln>
          </c:spPr>
          <c:marker>
            <c:symbol val="none"/>
          </c:marker>
          <c:dLbls>
            <c:dLbl>
              <c:idx val="0"/>
              <c:tx>
                <c:rich>
                  <a:bodyPr/>
                  <a:lstStyle/>
                  <a:p>
                    <a:r>
                      <a:rPr lang="en-US"/>
                      <a:t>1980</a:t>
                    </a:r>
                  </a:p>
                </c:rich>
              </c:tx>
              <c:dLblPos val="l"/>
              <c:showLegendKey val="0"/>
              <c:showVal val="1"/>
              <c:showCatName val="0"/>
              <c:showSerName val="0"/>
              <c:showPercent val="0"/>
              <c:showBubbleSize val="0"/>
            </c:dLbl>
            <c:dLbl>
              <c:idx val="30"/>
              <c:tx>
                <c:rich>
                  <a:bodyPr/>
                  <a:lstStyle/>
                  <a:p>
                    <a:r>
                      <a:rPr lang="en-US"/>
                      <a:t>2010</a:t>
                    </a:r>
                  </a:p>
                </c:rich>
              </c:tx>
              <c:dLblPos val="t"/>
              <c:showLegendKey val="0"/>
              <c:showVal val="1"/>
              <c:showCatName val="0"/>
              <c:showSerName val="0"/>
              <c:showPercent val="0"/>
              <c:showBubbleSize val="0"/>
            </c:dLbl>
            <c:dLblPos val="l"/>
            <c:showLegendKey val="0"/>
            <c:showVal val="0"/>
            <c:showCatName val="0"/>
            <c:showSerName val="0"/>
            <c:showPercent val="0"/>
            <c:showBubbleSize val="0"/>
          </c:dLbls>
          <c:xVal>
            <c:numRef>
              <c:f>'PIB ALCA'!$C$2:$C$32</c:f>
              <c:numCache>
                <c:formatCode>General</c:formatCode>
                <c:ptCount val="31"/>
                <c:pt idx="0">
                  <c:v>430.37873406339253</c:v>
                </c:pt>
                <c:pt idx="1">
                  <c:v>411.47065899069622</c:v>
                </c:pt>
                <c:pt idx="2">
                  <c:v>413.85819919666949</c:v>
                </c:pt>
                <c:pt idx="3">
                  <c:v>399.74648930371438</c:v>
                </c:pt>
                <c:pt idx="4">
                  <c:v>420.80970408775732</c:v>
                </c:pt>
                <c:pt idx="5">
                  <c:v>454.24666138666402</c:v>
                </c:pt>
                <c:pt idx="6">
                  <c:v>490.53322522110869</c:v>
                </c:pt>
                <c:pt idx="7">
                  <c:v>508.19060369194182</c:v>
                </c:pt>
                <c:pt idx="8">
                  <c:v>507.66883062615778</c:v>
                </c:pt>
                <c:pt idx="9">
                  <c:v>524.31762103158314</c:v>
                </c:pt>
                <c:pt idx="10">
                  <c:v>501.77196332722866</c:v>
                </c:pt>
                <c:pt idx="11">
                  <c:v>509.3590939154858</c:v>
                </c:pt>
                <c:pt idx="12">
                  <c:v>506.98082028878213</c:v>
                </c:pt>
                <c:pt idx="13">
                  <c:v>530.63224083409796</c:v>
                </c:pt>
                <c:pt idx="14">
                  <c:v>558.9380741825961</c:v>
                </c:pt>
                <c:pt idx="15">
                  <c:v>583.62542986592246</c:v>
                </c:pt>
                <c:pt idx="16">
                  <c:v>596.17337660804913</c:v>
                </c:pt>
                <c:pt idx="17">
                  <c:v>616.29386330267414</c:v>
                </c:pt>
                <c:pt idx="18">
                  <c:v>616.52731347461622</c:v>
                </c:pt>
                <c:pt idx="19">
                  <c:v>618.07392086376092</c:v>
                </c:pt>
                <c:pt idx="20">
                  <c:v>644.70183110139385</c:v>
                </c:pt>
                <c:pt idx="21">
                  <c:v>653.14980919870288</c:v>
                </c:pt>
                <c:pt idx="22">
                  <c:v>670.51266573721296</c:v>
                </c:pt>
                <c:pt idx="23">
                  <c:v>678.21776197868815</c:v>
                </c:pt>
                <c:pt idx="24">
                  <c:v>716.9595434888829</c:v>
                </c:pt>
                <c:pt idx="25">
                  <c:v>739.6131249993075</c:v>
                </c:pt>
                <c:pt idx="26">
                  <c:v>768.86748943603789</c:v>
                </c:pt>
                <c:pt idx="27">
                  <c:v>815.70339047387699</c:v>
                </c:pt>
                <c:pt idx="28">
                  <c:v>857.82724745268297</c:v>
                </c:pt>
                <c:pt idx="29">
                  <c:v>852.29739650470322</c:v>
                </c:pt>
                <c:pt idx="30">
                  <c:v>916.13142789628796</c:v>
                </c:pt>
              </c:numCache>
            </c:numRef>
          </c:xVal>
          <c:yVal>
            <c:numRef>
              <c:f>'PRO ALCA'!$C$2:$C$32</c:f>
              <c:numCache>
                <c:formatCode>0</c:formatCode>
                <c:ptCount val="31"/>
                <c:pt idx="0">
                  <c:v>9902.1558413363709</c:v>
                </c:pt>
                <c:pt idx="1">
                  <c:v>9293.4101466300854</c:v>
                </c:pt>
                <c:pt idx="2">
                  <c:v>8908.5124914333737</c:v>
                </c:pt>
                <c:pt idx="3">
                  <c:v>8339.3823076630797</c:v>
                </c:pt>
                <c:pt idx="4">
                  <c:v>8576.3041294220984</c:v>
                </c:pt>
                <c:pt idx="5">
                  <c:v>8848.2808071390937</c:v>
                </c:pt>
                <c:pt idx="6">
                  <c:v>9148.909826176834</c:v>
                </c:pt>
                <c:pt idx="7">
                  <c:v>9090.1226600126083</c:v>
                </c:pt>
                <c:pt idx="8">
                  <c:v>8874.058345827505</c:v>
                </c:pt>
                <c:pt idx="9">
                  <c:v>8910.0805731460041</c:v>
                </c:pt>
                <c:pt idx="10">
                  <c:v>8389.4483876109625</c:v>
                </c:pt>
                <c:pt idx="11">
                  <c:v>8082.9511320946394</c:v>
                </c:pt>
                <c:pt idx="12">
                  <c:v>7662.6971399390604</c:v>
                </c:pt>
                <c:pt idx="13">
                  <c:v>7831.018186917071</c:v>
                </c:pt>
                <c:pt idx="14">
                  <c:v>8016.2485940111492</c:v>
                </c:pt>
                <c:pt idx="15">
                  <c:v>8117.4271377822561</c:v>
                </c:pt>
                <c:pt idx="16">
                  <c:v>8412.3319906069919</c:v>
                </c:pt>
                <c:pt idx="17">
                  <c:v>8434.3342365700282</c:v>
                </c:pt>
                <c:pt idx="18">
                  <c:v>8424.4760570911712</c:v>
                </c:pt>
                <c:pt idx="19">
                  <c:v>8154.0986885903694</c:v>
                </c:pt>
                <c:pt idx="20">
                  <c:v>8300.4907515760169</c:v>
                </c:pt>
                <c:pt idx="21">
                  <c:v>8207.5164660746159</c:v>
                </c:pt>
                <c:pt idx="22">
                  <c:v>8717.4279730305952</c:v>
                </c:pt>
                <c:pt idx="23">
                  <c:v>8634.6607381177309</c:v>
                </c:pt>
                <c:pt idx="24">
                  <c:v>9005.2108492720508</c:v>
                </c:pt>
                <c:pt idx="25">
                  <c:v>8955.8401413463198</c:v>
                </c:pt>
                <c:pt idx="26">
                  <c:v>9187.0613729837023</c:v>
                </c:pt>
                <c:pt idx="27">
                  <c:v>9536.566871817131</c:v>
                </c:pt>
                <c:pt idx="28">
                  <c:v>9724.4859439743759</c:v>
                </c:pt>
                <c:pt idx="29">
                  <c:v>9547.7819086757318</c:v>
                </c:pt>
                <c:pt idx="30">
                  <c:v>9967.9148402378069</c:v>
                </c:pt>
              </c:numCache>
            </c:numRef>
          </c:yVal>
          <c:smooth val="1"/>
        </c:ser>
        <c:dLbls>
          <c:showLegendKey val="0"/>
          <c:showVal val="0"/>
          <c:showCatName val="0"/>
          <c:showSerName val="0"/>
          <c:showPercent val="0"/>
          <c:showBubbleSize val="0"/>
        </c:dLbls>
        <c:axId val="57737984"/>
        <c:axId val="57739904"/>
      </c:scatterChart>
      <c:valAx>
        <c:axId val="57737984"/>
        <c:scaling>
          <c:orientation val="minMax"/>
          <c:min val="300"/>
        </c:scaling>
        <c:delete val="0"/>
        <c:axPos val="b"/>
        <c:title>
          <c:tx>
            <c:rich>
              <a:bodyPr/>
              <a:lstStyle/>
              <a:p>
                <a:pPr>
                  <a:defRPr/>
                </a:pPr>
                <a:r>
                  <a:rPr lang="es-ES"/>
                  <a:t>valor agregado, miles de millones (dólares)</a:t>
                </a:r>
              </a:p>
            </c:rich>
          </c:tx>
          <c:overlay val="0"/>
        </c:title>
        <c:numFmt formatCode="General" sourceLinked="1"/>
        <c:majorTickMark val="out"/>
        <c:minorTickMark val="none"/>
        <c:tickLblPos val="nextTo"/>
        <c:crossAx val="57739904"/>
        <c:crosses val="autoZero"/>
        <c:crossBetween val="midCat"/>
      </c:valAx>
      <c:valAx>
        <c:axId val="57739904"/>
        <c:scaling>
          <c:orientation val="minMax"/>
          <c:min val="7500"/>
        </c:scaling>
        <c:delete val="0"/>
        <c:axPos val="l"/>
        <c:majorGridlines/>
        <c:title>
          <c:tx>
            <c:rich>
              <a:bodyPr rot="-5400000" vert="horz"/>
              <a:lstStyle/>
              <a:p>
                <a:pPr>
                  <a:defRPr/>
                </a:pPr>
                <a:r>
                  <a:rPr lang="es-ES"/>
                  <a:t>productividad laboral (dólares)</a:t>
                </a:r>
              </a:p>
            </c:rich>
          </c:tx>
          <c:overlay val="0"/>
        </c:title>
        <c:numFmt formatCode="0" sourceLinked="1"/>
        <c:majorTickMark val="out"/>
        <c:minorTickMark val="none"/>
        <c:tickLblPos val="nextTo"/>
        <c:crossAx val="57737984"/>
        <c:crosses val="autoZero"/>
        <c:crossBetween val="midCat"/>
      </c:valAx>
    </c:plotArea>
    <c:legend>
      <c:legendPos val="b"/>
      <c:overlay val="0"/>
    </c:legend>
    <c:plotVisOnly val="1"/>
    <c:dispBlanksAs val="gap"/>
    <c:showDLblsOverMax val="0"/>
  </c:chart>
  <c:txPr>
    <a:bodyPr/>
    <a:lstStyle/>
    <a:p>
      <a:pPr>
        <a:defRPr sz="800"/>
      </a:pPr>
      <a:endParaRPr lang="es-UY"/>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KOR!$D$2</c:f>
              <c:strCache>
                <c:ptCount val="1"/>
                <c:pt idx="0">
                  <c:v>1980-1997</c:v>
                </c:pt>
              </c:strCache>
            </c:strRef>
          </c:tx>
          <c:marker>
            <c:symbol val="square"/>
            <c:size val="5"/>
          </c:marker>
          <c:dLbls>
            <c:dLbl>
              <c:idx val="12"/>
              <c:layout>
                <c:manualLayout>
                  <c:x val="-3.0864197530864968E-3"/>
                  <c:y val="1.403016330447244E-2"/>
                </c:manualLayout>
              </c:layout>
              <c:showLegendKey val="0"/>
              <c:showVal val="0"/>
              <c:showCatName val="0"/>
              <c:showSerName val="1"/>
              <c:showPercent val="0"/>
              <c:showBubbleSize val="0"/>
            </c:dLbl>
            <c:txPr>
              <a:bodyPr/>
              <a:lstStyle/>
              <a:p>
                <a:pPr>
                  <a:defRPr sz="1200" b="1"/>
                </a:pPr>
                <a:endParaRPr lang="es-UY"/>
              </a:p>
            </c:txPr>
            <c:showLegendKey val="0"/>
            <c:showVal val="0"/>
            <c:showCatName val="0"/>
            <c:showSerName val="0"/>
            <c:showPercent val="0"/>
            <c:showBubbleSize val="0"/>
          </c:dLbls>
          <c:xVal>
            <c:numRef>
              <c:f>KOR!$B$2:$B$20</c:f>
              <c:numCache>
                <c:formatCode>General</c:formatCode>
                <c:ptCount val="19"/>
                <c:pt idx="0">
                  <c:v>128029123165.73721</c:v>
                </c:pt>
                <c:pt idx="1">
                  <c:v>135919578694.83884</c:v>
                </c:pt>
                <c:pt idx="2">
                  <c:v>145875767888.21381</c:v>
                </c:pt>
                <c:pt idx="3">
                  <c:v>161593723429.36368</c:v>
                </c:pt>
                <c:pt idx="4">
                  <c:v>174686535301.84766</c:v>
                </c:pt>
                <c:pt idx="5">
                  <c:v>186569642627.01443</c:v>
                </c:pt>
                <c:pt idx="6">
                  <c:v>206381181576.49078</c:v>
                </c:pt>
                <c:pt idx="7">
                  <c:v>229298003709.03207</c:v>
                </c:pt>
                <c:pt idx="8">
                  <c:v>253698105754.36008</c:v>
                </c:pt>
                <c:pt idx="9">
                  <c:v>270808733194.7337</c:v>
                </c:pt>
                <c:pt idx="10">
                  <c:v>295601777215.46637</c:v>
                </c:pt>
                <c:pt idx="11">
                  <c:v>323368202010.91272</c:v>
                </c:pt>
                <c:pt idx="12">
                  <c:v>342368324537.80225</c:v>
                </c:pt>
                <c:pt idx="13">
                  <c:v>363368459962.25897</c:v>
                </c:pt>
                <c:pt idx="14">
                  <c:v>394387463572.17944</c:v>
                </c:pt>
                <c:pt idx="15">
                  <c:v>430548633258.07867</c:v>
                </c:pt>
                <c:pt idx="16">
                  <c:v>460681097829.89331</c:v>
                </c:pt>
                <c:pt idx="17">
                  <c:v>482107173875.59052</c:v>
                </c:pt>
                <c:pt idx="18">
                  <c:v>449061334446.48822</c:v>
                </c:pt>
              </c:numCache>
            </c:numRef>
          </c:xVal>
          <c:yVal>
            <c:numRef>
              <c:f>KOR!$C$2:$C$20</c:f>
              <c:numCache>
                <c:formatCode>_-* #,##0\ _P_t_s_-;\-* #,##0\ _P_t_s_-;_-* "-"??\ _P_t_s_-;_-@_-</c:formatCode>
                <c:ptCount val="19"/>
                <c:pt idx="0">
                  <c:v>9356.8014184707881</c:v>
                </c:pt>
                <c:pt idx="1">
                  <c:v>9692.6184402379949</c:v>
                </c:pt>
                <c:pt idx="2">
                  <c:v>10145.058649654969</c:v>
                </c:pt>
                <c:pt idx="3">
                  <c:v>11140.550077019197</c:v>
                </c:pt>
                <c:pt idx="4">
                  <c:v>12106.627992365906</c:v>
                </c:pt>
                <c:pt idx="5">
                  <c:v>12462.903644143067</c:v>
                </c:pt>
                <c:pt idx="6">
                  <c:v>13310.623767066332</c:v>
                </c:pt>
                <c:pt idx="7">
                  <c:v>14020.911684488123</c:v>
                </c:pt>
                <c:pt idx="8">
                  <c:v>15039.310915465068</c:v>
                </c:pt>
                <c:pt idx="9">
                  <c:v>15421.905244032318</c:v>
                </c:pt>
                <c:pt idx="10">
                  <c:v>16345.132882503054</c:v>
                </c:pt>
                <c:pt idx="11">
                  <c:v>17313.708451896917</c:v>
                </c:pt>
                <c:pt idx="12">
                  <c:v>18032.672734530817</c:v>
                </c:pt>
                <c:pt idx="13">
                  <c:v>18913.619610777336</c:v>
                </c:pt>
                <c:pt idx="14">
                  <c:v>19891.434083430649</c:v>
                </c:pt>
                <c:pt idx="15">
                  <c:v>21107.394512112889</c:v>
                </c:pt>
                <c:pt idx="16">
                  <c:v>22108.80154676265</c:v>
                </c:pt>
                <c:pt idx="17">
                  <c:v>22740.904428093905</c:v>
                </c:pt>
                <c:pt idx="18">
                  <c:v>22545.503285796171</c:v>
                </c:pt>
              </c:numCache>
            </c:numRef>
          </c:yVal>
          <c:smooth val="1"/>
        </c:ser>
        <c:ser>
          <c:idx val="1"/>
          <c:order val="1"/>
          <c:tx>
            <c:strRef>
              <c:f>KOR!$D$3</c:f>
              <c:strCache>
                <c:ptCount val="1"/>
                <c:pt idx="0">
                  <c:v>1998-2009</c:v>
                </c:pt>
              </c:strCache>
            </c:strRef>
          </c:tx>
          <c:marker>
            <c:symbol val="diamond"/>
            <c:size val="5"/>
          </c:marker>
          <c:dLbls>
            <c:dLbl>
              <c:idx val="9"/>
              <c:layout>
                <c:manualLayout>
                  <c:x val="-9.2592592592593663E-3"/>
                  <c:y val="2.5254293948050392E-2"/>
                </c:manualLayout>
              </c:layout>
              <c:spPr/>
              <c:txPr>
                <a:bodyPr/>
                <a:lstStyle/>
                <a:p>
                  <a:pPr>
                    <a:defRPr sz="1200" b="1"/>
                  </a:pPr>
                  <a:endParaRPr lang="es-UY"/>
                </a:p>
              </c:txPr>
              <c:showLegendKey val="0"/>
              <c:showVal val="0"/>
              <c:showCatName val="0"/>
              <c:showSerName val="1"/>
              <c:showPercent val="0"/>
              <c:showBubbleSize val="0"/>
            </c:dLbl>
            <c:showLegendKey val="0"/>
            <c:showVal val="0"/>
            <c:showCatName val="0"/>
            <c:showSerName val="0"/>
            <c:showPercent val="0"/>
            <c:showBubbleSize val="0"/>
          </c:dLbls>
          <c:xVal>
            <c:numRef>
              <c:f>KOR!$B$20:$B$31</c:f>
              <c:numCache>
                <c:formatCode>General</c:formatCode>
                <c:ptCount val="12"/>
                <c:pt idx="0">
                  <c:v>449061334446.48822</c:v>
                </c:pt>
                <c:pt idx="1">
                  <c:v>491660742719.7818</c:v>
                </c:pt>
                <c:pt idx="2">
                  <c:v>533384027728.65515</c:v>
                </c:pt>
                <c:pt idx="3">
                  <c:v>554577928768.55835</c:v>
                </c:pt>
                <c:pt idx="4">
                  <c:v>594230347811.05591</c:v>
                </c:pt>
                <c:pt idx="5">
                  <c:v>610885292931.51514</c:v>
                </c:pt>
                <c:pt idx="6">
                  <c:v>639102209101.39783</c:v>
                </c:pt>
                <c:pt idx="7">
                  <c:v>664392465835.41113</c:v>
                </c:pt>
                <c:pt idx="8">
                  <c:v>698799258265.58826</c:v>
                </c:pt>
                <c:pt idx="9">
                  <c:v>734478718311.07983</c:v>
                </c:pt>
                <c:pt idx="10">
                  <c:v>751359801124.7395</c:v>
                </c:pt>
                <c:pt idx="11">
                  <c:v>753760392874.3219</c:v>
                </c:pt>
              </c:numCache>
            </c:numRef>
          </c:xVal>
          <c:yVal>
            <c:numRef>
              <c:f>KOR!$C$20:$C$31</c:f>
              <c:numCache>
                <c:formatCode>_-* #,##0\ _P_t_s_-;\-* #,##0\ _P_t_s_-;_-* "-"??\ _P_t_s_-;_-@_-</c:formatCode>
                <c:ptCount val="12"/>
                <c:pt idx="0">
                  <c:v>22545.503285796171</c:v>
                </c:pt>
                <c:pt idx="1">
                  <c:v>24249.605066326938</c:v>
                </c:pt>
                <c:pt idx="2">
                  <c:v>25235.807519334496</c:v>
                </c:pt>
                <c:pt idx="3">
                  <c:v>25726.118141140152</c:v>
                </c:pt>
                <c:pt idx="4">
                  <c:v>26826.344084287721</c:v>
                </c:pt>
                <c:pt idx="5">
                  <c:v>27622.245415316505</c:v>
                </c:pt>
                <c:pt idx="6">
                  <c:v>28332.640680823235</c:v>
                </c:pt>
                <c:pt idx="7">
                  <c:v>29068.506804899625</c:v>
                </c:pt>
                <c:pt idx="8">
                  <c:v>30184.632190302484</c:v>
                </c:pt>
                <c:pt idx="9">
                  <c:v>31344.101691110438</c:v>
                </c:pt>
                <c:pt idx="10">
                  <c:v>31867.906657442243</c:v>
                </c:pt>
                <c:pt idx="11">
                  <c:v>32067.266044678301</c:v>
                </c:pt>
              </c:numCache>
            </c:numRef>
          </c:yVal>
          <c:smooth val="1"/>
        </c:ser>
        <c:dLbls>
          <c:showLegendKey val="0"/>
          <c:showVal val="0"/>
          <c:showCatName val="0"/>
          <c:showSerName val="0"/>
          <c:showPercent val="0"/>
          <c:showBubbleSize val="0"/>
        </c:dLbls>
        <c:axId val="57792000"/>
        <c:axId val="60760064"/>
      </c:scatterChart>
      <c:valAx>
        <c:axId val="57792000"/>
        <c:scaling>
          <c:orientation val="minMax"/>
          <c:max val="800000000000"/>
          <c:min val="50000000000"/>
        </c:scaling>
        <c:delete val="0"/>
        <c:axPos val="b"/>
        <c:title>
          <c:tx>
            <c:rich>
              <a:bodyPr/>
              <a:lstStyle/>
              <a:p>
                <a:pPr>
                  <a:defRPr sz="1000" b="1" i="0" u="none" strike="noStrike" baseline="0">
                    <a:solidFill>
                      <a:srgbClr val="000000"/>
                    </a:solidFill>
                    <a:latin typeface="Calibri"/>
                    <a:ea typeface="Calibri"/>
                    <a:cs typeface="Calibri"/>
                  </a:defRPr>
                </a:pPr>
                <a:r>
                  <a:rPr lang="es-CL"/>
                  <a:t>GDP, Billions 2000 US$</a:t>
                </a:r>
              </a:p>
            </c:rich>
          </c:tx>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UY"/>
          </a:p>
        </c:txPr>
        <c:crossAx val="60760064"/>
        <c:crosses val="autoZero"/>
        <c:crossBetween val="midCat"/>
        <c:dispUnits>
          <c:builtInUnit val="billions"/>
        </c:dispUnits>
      </c:valAx>
      <c:valAx>
        <c:axId val="60760064"/>
        <c:scaling>
          <c:orientation val="minMax"/>
          <c:max val="34000"/>
          <c:min val="9000"/>
        </c:scaling>
        <c:delete val="0"/>
        <c:axPos val="l"/>
        <c:majorGridlines/>
        <c:title>
          <c:tx>
            <c:rich>
              <a:bodyPr/>
              <a:lstStyle/>
              <a:p>
                <a:pPr>
                  <a:defRPr sz="1000" b="1" i="0" u="none" strike="noStrike" baseline="0">
                    <a:solidFill>
                      <a:srgbClr val="000000"/>
                    </a:solidFill>
                    <a:latin typeface="Calibri"/>
                    <a:ea typeface="Calibri"/>
                    <a:cs typeface="Calibri"/>
                  </a:defRPr>
                </a:pPr>
                <a:r>
                  <a:rPr lang="es-CL"/>
                  <a:t>labor productivity</a:t>
                </a:r>
              </a:p>
            </c:rich>
          </c:tx>
          <c:overlay val="0"/>
        </c:title>
        <c:numFmt formatCode="_-* #,##0\ _P_t_s_-;\-* #,##0\ _P_t_s_-;_-* &quot;-&quot;??\ _P_t_s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UY"/>
          </a:p>
        </c:txPr>
        <c:crossAx val="57792000"/>
        <c:crosses val="autoZero"/>
        <c:crossBetween val="midCat"/>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UY"/>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Cuenta Corriente América Latina</a:t>
            </a:r>
          </a:p>
          <a:p>
            <a:pPr>
              <a:defRPr/>
            </a:pPr>
            <a:endParaRPr lang="en-US"/>
          </a:p>
        </c:rich>
      </c:tx>
      <c:overlay val="0"/>
    </c:title>
    <c:autoTitleDeleted val="0"/>
    <c:plotArea>
      <c:layout/>
      <c:lineChart>
        <c:grouping val="standard"/>
        <c:varyColors val="0"/>
        <c:ser>
          <c:idx val="0"/>
          <c:order val="0"/>
          <c:tx>
            <c:v>Cuenta Corriente (% PIB)</c:v>
          </c:tx>
          <c:spPr>
            <a:ln w="76200" cmpd="dbl">
              <a:solidFill>
                <a:srgbClr val="0000FF"/>
              </a:solidFill>
            </a:ln>
          </c:spPr>
          <c:marker>
            <c:symbol val="none"/>
          </c:marker>
          <c:cat>
            <c:numRef>
              <c:f>'ConsultaIntegrada (33)'!$J$9:$Y$9</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numCache>
            </c:numRef>
          </c:cat>
          <c:val>
            <c:numRef>
              <c:f>'ConsultaIntegrada (33)'!$J$44:$Y$44</c:f>
              <c:numCache>
                <c:formatCode>#\ ###\ ##0.0</c:formatCode>
                <c:ptCount val="16"/>
                <c:pt idx="0">
                  <c:v>-3.0053999999999998</c:v>
                </c:pt>
                <c:pt idx="1">
                  <c:v>-4.0881999999999996</c:v>
                </c:pt>
                <c:pt idx="2">
                  <c:v>-2.8662999999999967</c:v>
                </c:pt>
                <c:pt idx="3">
                  <c:v>-2.2838000000000012</c:v>
                </c:pt>
                <c:pt idx="4">
                  <c:v>-2.5497999999999998</c:v>
                </c:pt>
                <c:pt idx="5">
                  <c:v>-0.75190000000000123</c:v>
                </c:pt>
                <c:pt idx="6">
                  <c:v>0.5464</c:v>
                </c:pt>
                <c:pt idx="7">
                  <c:v>1.0383</c:v>
                </c:pt>
                <c:pt idx="8">
                  <c:v>1.3345</c:v>
                </c:pt>
                <c:pt idx="9">
                  <c:v>1.4792999999999972</c:v>
                </c:pt>
                <c:pt idx="10">
                  <c:v>0.34890000000000038</c:v>
                </c:pt>
                <c:pt idx="11">
                  <c:v>-0.82640000000000002</c:v>
                </c:pt>
                <c:pt idx="12">
                  <c:v>-0.51849999999999996</c:v>
                </c:pt>
                <c:pt idx="13">
                  <c:v>-1.2330999999999974</c:v>
                </c:pt>
                <c:pt idx="14">
                  <c:v>-1.3692</c:v>
                </c:pt>
                <c:pt idx="15">
                  <c:v>-1.8482000000000001</c:v>
                </c:pt>
              </c:numCache>
            </c:numRef>
          </c:val>
          <c:smooth val="0"/>
        </c:ser>
        <c:ser>
          <c:idx val="1"/>
          <c:order val="1"/>
          <c:tx>
            <c:v>Cuenta Corriente Ajustada por Término de Intercambio (% PIB)</c:v>
          </c:tx>
          <c:spPr>
            <a:ln w="57150">
              <a:solidFill>
                <a:srgbClr val="FF0000"/>
              </a:solidFill>
            </a:ln>
          </c:spPr>
          <c:marker>
            <c:symbol val="none"/>
          </c:marker>
          <c:val>
            <c:numRef>
              <c:f>'ConsultaIntegrada (33)'!$J$47:$Y$47</c:f>
              <c:numCache>
                <c:formatCode>General</c:formatCode>
                <c:ptCount val="16"/>
                <c:pt idx="0">
                  <c:v>-1.4203327352174298</c:v>
                </c:pt>
                <c:pt idx="1">
                  <c:v>-2.2030324769633256</c:v>
                </c:pt>
                <c:pt idx="2">
                  <c:v>-0.83041556309434039</c:v>
                </c:pt>
                <c:pt idx="3">
                  <c:v>-0.85611523701378212</c:v>
                </c:pt>
                <c:pt idx="4">
                  <c:v>-0.59076348534844758</c:v>
                </c:pt>
                <c:pt idx="5">
                  <c:v>1.493017444399368</c:v>
                </c:pt>
                <c:pt idx="6">
                  <c:v>2.5657795808078192</c:v>
                </c:pt>
                <c:pt idx="7">
                  <c:v>2.2437399530424709</c:v>
                </c:pt>
                <c:pt idx="8">
                  <c:v>1.2168166876482538</c:v>
                </c:pt>
                <c:pt idx="9">
                  <c:v>-0.27065538250897925</c:v>
                </c:pt>
                <c:pt idx="10">
                  <c:v>-1.8712944543498964</c:v>
                </c:pt>
                <c:pt idx="11">
                  <c:v>-3.5847450029170882</c:v>
                </c:pt>
                <c:pt idx="12">
                  <c:v>-1.26971862410334</c:v>
                </c:pt>
                <c:pt idx="13">
                  <c:v>-3.7957628471466851</c:v>
                </c:pt>
                <c:pt idx="14">
                  <c:v>-5.8666591354582192</c:v>
                </c:pt>
                <c:pt idx="15">
                  <c:v>-5.6394912810407414</c:v>
                </c:pt>
              </c:numCache>
            </c:numRef>
          </c:val>
          <c:smooth val="0"/>
        </c:ser>
        <c:dLbls>
          <c:showLegendKey val="0"/>
          <c:showVal val="0"/>
          <c:showCatName val="0"/>
          <c:showSerName val="0"/>
          <c:showPercent val="0"/>
          <c:showBubbleSize val="0"/>
        </c:dLbls>
        <c:marker val="1"/>
        <c:smooth val="0"/>
        <c:axId val="62201856"/>
        <c:axId val="62203392"/>
      </c:lineChart>
      <c:catAx>
        <c:axId val="62201856"/>
        <c:scaling>
          <c:orientation val="minMax"/>
        </c:scaling>
        <c:delete val="0"/>
        <c:axPos val="b"/>
        <c:numFmt formatCode="General" sourceLinked="1"/>
        <c:majorTickMark val="out"/>
        <c:minorTickMark val="none"/>
        <c:tickLblPos val="low"/>
        <c:crossAx val="62203392"/>
        <c:crosses val="autoZero"/>
        <c:auto val="1"/>
        <c:lblAlgn val="ctr"/>
        <c:lblOffset val="100"/>
        <c:noMultiLvlLbl val="0"/>
      </c:catAx>
      <c:valAx>
        <c:axId val="62203392"/>
        <c:scaling>
          <c:orientation val="minMax"/>
        </c:scaling>
        <c:delete val="0"/>
        <c:axPos val="l"/>
        <c:majorGridlines/>
        <c:numFmt formatCode="#\ ###\ ##0.0" sourceLinked="1"/>
        <c:majorTickMark val="out"/>
        <c:minorTickMark val="none"/>
        <c:tickLblPos val="nextTo"/>
        <c:crossAx val="62201856"/>
        <c:crosses val="autoZero"/>
        <c:crossBetween val="between"/>
      </c:valAx>
    </c:plotArea>
    <c:legend>
      <c:legendPos val="b"/>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t>América Latina</a:t>
            </a:r>
            <a:endParaRPr lang="en-US"/>
          </a:p>
          <a:p>
            <a:pPr>
              <a:defRPr/>
            </a:pPr>
            <a:r>
              <a:rPr lang="en-US" sz="1000" b="1" i="0" baseline="0"/>
              <a:t>(en  % del PIB)</a:t>
            </a:r>
            <a:endParaRPr lang="en-US" sz="1000"/>
          </a:p>
        </c:rich>
      </c:tx>
      <c:layout>
        <c:manualLayout>
          <c:xMode val="edge"/>
          <c:yMode val="edge"/>
          <c:x val="0.35023549889841227"/>
          <c:y val="9.8551474145326286E-3"/>
        </c:manualLayout>
      </c:layout>
      <c:overlay val="1"/>
    </c:title>
    <c:autoTitleDeleted val="0"/>
    <c:plotArea>
      <c:layout>
        <c:manualLayout>
          <c:layoutTarget val="inner"/>
          <c:xMode val="edge"/>
          <c:yMode val="edge"/>
          <c:x val="8.8065252070531702E-2"/>
          <c:y val="0.15801795589220993"/>
          <c:w val="0.89151433257902413"/>
          <c:h val="0.66592102645893636"/>
        </c:manualLayout>
      </c:layout>
      <c:barChart>
        <c:barDir val="col"/>
        <c:grouping val="clustered"/>
        <c:varyColors val="0"/>
        <c:ser>
          <c:idx val="0"/>
          <c:order val="0"/>
          <c:tx>
            <c:strRef>
              <c:f>'\DAT\Comun\Unidad de Inversiones\Mario Cimoli\GS_Productividad\[Deficit gemelos.xlsx]Sheet3'!$A$71</c:f>
              <c:strCache>
                <c:ptCount val="1"/>
                <c:pt idx="0">
                  <c:v>Resultado Fiscal</c:v>
                </c:pt>
              </c:strCache>
            </c:strRef>
          </c:tx>
          <c:spPr>
            <a:ln>
              <a:noFill/>
            </a:ln>
          </c:spPr>
          <c:invertIfNegative val="0"/>
          <c:cat>
            <c:numRef>
              <c:f>'\DAT\Comun\Unidad de Inversiones\Mario Cimoli\GS_Productividad\[Deficit gemelos.xlsx]Sheet3'!$O$70:$AA$70</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'\DAT\Comun\Unidad de Inversiones\Mario Cimoli\GS_Productividad\[Deficit gemelos.xlsx]Sheet3'!$O$71:$AA$71</c:f>
              <c:numCache>
                <c:formatCode>0.0</c:formatCode>
                <c:ptCount val="13"/>
                <c:pt idx="0">
                  <c:v>-2.5255933647308382</c:v>
                </c:pt>
                <c:pt idx="1">
                  <c:v>-2.0779758566734992</c:v>
                </c:pt>
                <c:pt idx="2">
                  <c:v>-1.3638536270478239</c:v>
                </c:pt>
                <c:pt idx="3">
                  <c:v>-3.1560663761848545E-2</c:v>
                </c:pt>
                <c:pt idx="4">
                  <c:v>0.39982450479035003</c:v>
                </c:pt>
                <c:pt idx="5">
                  <c:v>1.2441109625458333</c:v>
                </c:pt>
                <c:pt idx="6">
                  <c:v>1.3564830984040677</c:v>
                </c:pt>
                <c:pt idx="7">
                  <c:v>0.34364277680875782</c:v>
                </c:pt>
                <c:pt idx="8">
                  <c:v>-2.7536043485704855</c:v>
                </c:pt>
                <c:pt idx="9">
                  <c:v>-2.0296723100924705</c:v>
                </c:pt>
                <c:pt idx="10">
                  <c:v>-1.5491102780168389</c:v>
                </c:pt>
                <c:pt idx="11">
                  <c:v>-0.68895002843472763</c:v>
                </c:pt>
              </c:numCache>
            </c:numRef>
          </c:val>
        </c:ser>
        <c:ser>
          <c:idx val="1"/>
          <c:order val="1"/>
          <c:tx>
            <c:strRef>
              <c:f>'\DAT\Comun\Unidad de Inversiones\Mario Cimoli\GS_Productividad\[Deficit gemelos.xlsx]Sheet3'!$A$72</c:f>
              <c:strCache>
                <c:ptCount val="1"/>
                <c:pt idx="0">
                  <c:v>Balance Cuenta Corriente</c:v>
                </c:pt>
              </c:strCache>
            </c:strRef>
          </c:tx>
          <c:spPr>
            <a:solidFill>
              <a:srgbClr val="92D050"/>
            </a:solidFill>
            <a:ln>
              <a:noFill/>
            </a:ln>
          </c:spPr>
          <c:invertIfNegative val="0"/>
          <c:cat>
            <c:numRef>
              <c:f>'\DAT\Comun\Unidad de Inversiones\Mario Cimoli\GS_Productividad\[Deficit gemelos.xlsx]Sheet3'!$O$70:$AA$70</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'\DAT\Comun\Unidad de Inversiones\Mario Cimoli\GS_Productividad\[Deficit gemelos.xlsx]Sheet3'!$O$72:$AA$72</c:f>
              <c:numCache>
                <c:formatCode>0.0</c:formatCode>
                <c:ptCount val="13"/>
                <c:pt idx="0">
                  <c:v>-2.5771025367948126</c:v>
                </c:pt>
                <c:pt idx="1">
                  <c:v>-0.78606956159039609</c:v>
                </c:pt>
                <c:pt idx="2">
                  <c:v>0.55678419319680061</c:v>
                </c:pt>
                <c:pt idx="3">
                  <c:v>1.0506817801414072</c:v>
                </c:pt>
                <c:pt idx="4">
                  <c:v>1.3470710061871678</c:v>
                </c:pt>
                <c:pt idx="5">
                  <c:v>1.4866683880894505</c:v>
                </c:pt>
                <c:pt idx="6">
                  <c:v>0.33534361996310891</c:v>
                </c:pt>
                <c:pt idx="7">
                  <c:v>-0.83311024027708092</c:v>
                </c:pt>
                <c:pt idx="8">
                  <c:v>-0.53063044605794008</c:v>
                </c:pt>
                <c:pt idx="9">
                  <c:v>-1.2053038607051896</c:v>
                </c:pt>
                <c:pt idx="10">
                  <c:v>-1.2111660934002695</c:v>
                </c:pt>
                <c:pt idx="11">
                  <c:v>-1.6737220736206784</c:v>
                </c:pt>
              </c:numCache>
            </c:numRef>
          </c:val>
        </c:ser>
        <c:dLbls>
          <c:showLegendKey val="0"/>
          <c:showVal val="0"/>
          <c:showCatName val="0"/>
          <c:showSerName val="0"/>
          <c:showPercent val="0"/>
          <c:showBubbleSize val="0"/>
        </c:dLbls>
        <c:gapWidth val="150"/>
        <c:axId val="62241792"/>
        <c:axId val="62247680"/>
      </c:barChart>
      <c:catAx>
        <c:axId val="62241792"/>
        <c:scaling>
          <c:orientation val="minMax"/>
        </c:scaling>
        <c:delete val="0"/>
        <c:axPos val="b"/>
        <c:numFmt formatCode="General" sourceLinked="1"/>
        <c:majorTickMark val="out"/>
        <c:minorTickMark val="none"/>
        <c:tickLblPos val="low"/>
        <c:txPr>
          <a:bodyPr rot="-3600000"/>
          <a:lstStyle/>
          <a:p>
            <a:pPr>
              <a:defRPr/>
            </a:pPr>
            <a:endParaRPr lang="es-UY"/>
          </a:p>
        </c:txPr>
        <c:crossAx val="62247680"/>
        <c:crosses val="autoZero"/>
        <c:auto val="1"/>
        <c:lblAlgn val="ctr"/>
        <c:lblOffset val="100"/>
        <c:noMultiLvlLbl val="0"/>
      </c:catAx>
      <c:valAx>
        <c:axId val="62247680"/>
        <c:scaling>
          <c:orientation val="minMax"/>
          <c:max val="3"/>
          <c:min val="-3"/>
        </c:scaling>
        <c:delete val="0"/>
        <c:axPos val="l"/>
        <c:majorGridlines>
          <c:spPr>
            <a:ln>
              <a:solidFill>
                <a:srgbClr val="4F81BD">
                  <a:alpha val="20000"/>
                </a:srgbClr>
              </a:solidFill>
            </a:ln>
          </c:spPr>
        </c:majorGridlines>
        <c:numFmt formatCode="0.0" sourceLinked="1"/>
        <c:majorTickMark val="out"/>
        <c:minorTickMark val="none"/>
        <c:tickLblPos val="nextTo"/>
        <c:crossAx val="62241792"/>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'Grafico resultado AL '!$A$6</c:f>
              <c:strCache>
                <c:ptCount val="1"/>
                <c:pt idx="0">
                  <c:v>Resultado global (eje derecho)</c:v>
                </c:pt>
              </c:strCache>
            </c:strRef>
          </c:tx>
          <c:invertIfNegative val="0"/>
          <c:dLbls>
            <c:dLbl>
              <c:idx val="6"/>
              <c:layout>
                <c:manualLayout>
                  <c:x val="0"/>
                  <c:y val="6.580086580086579E-2"/>
                </c:manualLayout>
              </c:layout>
              <c:dLblPos val="outEnd"/>
              <c:showLegendKey val="0"/>
              <c:showVal val="1"/>
              <c:showCatName val="0"/>
              <c:showSerName val="0"/>
              <c:showPercent val="0"/>
              <c:showBubbleSize val="0"/>
            </c:dLbl>
            <c:dLbl>
              <c:idx val="7"/>
              <c:layout>
                <c:manualLayout>
                  <c:x val="0"/>
                  <c:y val="6.9264069264069264E-2"/>
                </c:manualLayout>
              </c:layout>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numRef>
              <c:f>'Grafico resultado AL '!$B$3:$O$3</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'Grafico resultado AL '!$B$6:$O$6</c:f>
              <c:numCache>
                <c:formatCode>General</c:formatCode>
                <c:ptCount val="14"/>
                <c:pt idx="0">
                  <c:v>-2.3263880339336271</c:v>
                </c:pt>
                <c:pt idx="1">
                  <c:v>-2.9158525459691567</c:v>
                </c:pt>
                <c:pt idx="2">
                  <c:v>-2.7211890620358812</c:v>
                </c:pt>
                <c:pt idx="3">
                  <c:v>-2.6221673426096288</c:v>
                </c:pt>
                <c:pt idx="4">
                  <c:v>-1.6944511699536864</c:v>
                </c:pt>
                <c:pt idx="5">
                  <c:v>-1.0331772028808393</c:v>
                </c:pt>
                <c:pt idx="6">
                  <c:v>1.5539318818331019E-2</c:v>
                </c:pt>
                <c:pt idx="7">
                  <c:v>0.22507363545746994</c:v>
                </c:pt>
                <c:pt idx="8">
                  <c:v>-0.50096962247346344</c:v>
                </c:pt>
                <c:pt idx="9">
                  <c:v>-2.7800654415046382</c:v>
                </c:pt>
                <c:pt idx="10">
                  <c:v>-1.8213892116335533</c:v>
                </c:pt>
                <c:pt idx="11">
                  <c:v>-1.6498285779767301</c:v>
                </c:pt>
                <c:pt idx="12">
                  <c:v>-2.0994691659553304</c:v>
                </c:pt>
                <c:pt idx="13">
                  <c:v>-2.3544476414599185</c:v>
                </c:pt>
              </c:numCache>
            </c:numRef>
          </c:val>
        </c:ser>
        <c:dLbls>
          <c:showLegendKey val="0"/>
          <c:showVal val="0"/>
          <c:showCatName val="0"/>
          <c:showSerName val="0"/>
          <c:showPercent val="0"/>
          <c:showBubbleSize val="0"/>
        </c:dLbls>
        <c:gapWidth val="150"/>
        <c:axId val="63499264"/>
        <c:axId val="63497728"/>
      </c:barChart>
      <c:lineChart>
        <c:grouping val="standard"/>
        <c:varyColors val="0"/>
        <c:ser>
          <c:idx val="0"/>
          <c:order val="0"/>
          <c:tx>
            <c:strRef>
              <c:f>'Grafico resultado AL '!$A$4</c:f>
              <c:strCache>
                <c:ptCount val="1"/>
                <c:pt idx="0">
                  <c:v>Ingreso total (eje izquierdo)</c:v>
                </c:pt>
              </c:strCache>
            </c:strRef>
          </c:tx>
          <c:cat>
            <c:numRef>
              <c:f>'Grafico resultado AL '!$B$3:$O$3</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'Grafico resultado AL '!$B$4:$O$4</c:f>
              <c:numCache>
                <c:formatCode>General</c:formatCode>
                <c:ptCount val="14"/>
                <c:pt idx="0">
                  <c:v>15.763940895249426</c:v>
                </c:pt>
                <c:pt idx="1">
                  <c:v>15.783432896607739</c:v>
                </c:pt>
                <c:pt idx="2">
                  <c:v>15.863031272697766</c:v>
                </c:pt>
                <c:pt idx="3">
                  <c:v>16.039241146963729</c:v>
                </c:pt>
                <c:pt idx="4">
                  <c:v>16.441167586340427</c:v>
                </c:pt>
                <c:pt idx="5">
                  <c:v>17.398661625807957</c:v>
                </c:pt>
                <c:pt idx="6">
                  <c:v>18.383439238791155</c:v>
                </c:pt>
                <c:pt idx="7">
                  <c:v>18.844465348722633</c:v>
                </c:pt>
                <c:pt idx="8">
                  <c:v>18.934877611979942</c:v>
                </c:pt>
                <c:pt idx="9">
                  <c:v>17.805254174098554</c:v>
                </c:pt>
                <c:pt idx="10">
                  <c:v>18.652784079356916</c:v>
                </c:pt>
                <c:pt idx="11">
                  <c:v>19.104894143052949</c:v>
                </c:pt>
                <c:pt idx="12">
                  <c:v>19.548781156051302</c:v>
                </c:pt>
                <c:pt idx="13">
                  <c:v>20.04362964429323</c:v>
                </c:pt>
              </c:numCache>
            </c:numRef>
          </c:val>
          <c:smooth val="0"/>
        </c:ser>
        <c:ser>
          <c:idx val="1"/>
          <c:order val="1"/>
          <c:tx>
            <c:strRef>
              <c:f>'Grafico resultado AL '!$A$5</c:f>
              <c:strCache>
                <c:ptCount val="1"/>
                <c:pt idx="0">
                  <c:v>Gasto total (eje izquierdo)</c:v>
                </c:pt>
              </c:strCache>
            </c:strRef>
          </c:tx>
          <c:cat>
            <c:numRef>
              <c:f>'Grafico resultado AL '!$B$3:$O$3</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'Grafico resultado AL '!$B$5:$O$5</c:f>
              <c:numCache>
                <c:formatCode>General</c:formatCode>
                <c:ptCount val="14"/>
                <c:pt idx="0">
                  <c:v>18.091716528180076</c:v>
                </c:pt>
                <c:pt idx="1">
                  <c:v>18.699731223467186</c:v>
                </c:pt>
                <c:pt idx="2">
                  <c:v>18.584612589914048</c:v>
                </c:pt>
                <c:pt idx="3">
                  <c:v>18.657410164561323</c:v>
                </c:pt>
                <c:pt idx="4">
                  <c:v>18.135659678787096</c:v>
                </c:pt>
                <c:pt idx="5">
                  <c:v>18.431838828688861</c:v>
                </c:pt>
                <c:pt idx="6">
                  <c:v>18.367871548224791</c:v>
                </c:pt>
                <c:pt idx="7">
                  <c:v>18.619417891748494</c:v>
                </c:pt>
                <c:pt idx="8">
                  <c:v>19.435847277393808</c:v>
                </c:pt>
                <c:pt idx="9">
                  <c:v>20.585345089653821</c:v>
                </c:pt>
                <c:pt idx="10">
                  <c:v>20.47535748443822</c:v>
                </c:pt>
                <c:pt idx="11">
                  <c:v>20.757198183495131</c:v>
                </c:pt>
                <c:pt idx="12">
                  <c:v>21.649118221552495</c:v>
                </c:pt>
                <c:pt idx="13">
                  <c:v>22.395444839403567</c:v>
                </c:pt>
              </c:numCache>
            </c:numRef>
          </c:val>
          <c:smooth val="0"/>
        </c:ser>
        <c:dLbls>
          <c:showLegendKey val="0"/>
          <c:showVal val="0"/>
          <c:showCatName val="0"/>
          <c:showSerName val="0"/>
          <c:showPercent val="0"/>
          <c:showBubbleSize val="0"/>
        </c:dLbls>
        <c:marker val="1"/>
        <c:smooth val="0"/>
        <c:axId val="63490304"/>
        <c:axId val="63496192"/>
      </c:lineChart>
      <c:lineChart>
        <c:grouping val="standard"/>
        <c:varyColors val="0"/>
        <c:ser>
          <c:idx val="3"/>
          <c:order val="3"/>
          <c:tx>
            <c:strRef>
              <c:f>'Grafico resultado AL '!$A$7</c:f>
              <c:strCache>
                <c:ptCount val="1"/>
                <c:pt idx="0">
                  <c:v>Resultado primario (eje derecho)</c:v>
                </c:pt>
              </c:strCache>
            </c:strRef>
          </c:tx>
          <c:spPr>
            <a:ln>
              <a:noFill/>
            </a:ln>
          </c:spPr>
          <c:marker>
            <c:symbol val="circle"/>
            <c:size val="7"/>
            <c:spPr>
              <a:solidFill>
                <a:schemeClr val="accent6"/>
              </a:solidFill>
              <a:ln>
                <a:solidFill>
                  <a:schemeClr val="accent1"/>
                </a:solidFill>
              </a:ln>
            </c:spPr>
          </c:marker>
          <c:dLbls>
            <c:numFmt formatCode="#,##0.0" sourceLinked="0"/>
            <c:dLblPos val="t"/>
            <c:showLegendKey val="0"/>
            <c:showVal val="1"/>
            <c:showCatName val="0"/>
            <c:showSerName val="0"/>
            <c:showPercent val="0"/>
            <c:showBubbleSize val="0"/>
            <c:showLeaderLines val="0"/>
          </c:dLbls>
          <c:cat>
            <c:numRef>
              <c:f>'Grafico resultado AL '!$B$3:$O$3</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'Grafico resultado AL '!$B$7:$O$7</c:f>
              <c:numCache>
                <c:formatCode>General</c:formatCode>
                <c:ptCount val="14"/>
                <c:pt idx="0">
                  <c:v>-3.2071555367555564E-2</c:v>
                </c:pt>
                <c:pt idx="1">
                  <c:v>-0.6325407198577756</c:v>
                </c:pt>
                <c:pt idx="2">
                  <c:v>-0.44725198788614567</c:v>
                </c:pt>
                <c:pt idx="3">
                  <c:v>1.3312265285224919E-2</c:v>
                </c:pt>
                <c:pt idx="4">
                  <c:v>0.60999485223088068</c:v>
                </c:pt>
                <c:pt idx="5">
                  <c:v>1.3101644117207041</c:v>
                </c:pt>
                <c:pt idx="6">
                  <c:v>2.2034353812096392</c:v>
                </c:pt>
                <c:pt idx="7">
                  <c:v>2.1517947202194012</c:v>
                </c:pt>
                <c:pt idx="8">
                  <c:v>1.1318526539808864</c:v>
                </c:pt>
                <c:pt idx="9">
                  <c:v>-1.0216088409585862</c:v>
                </c:pt>
                <c:pt idx="10">
                  <c:v>-0.18633262423237271</c:v>
                </c:pt>
                <c:pt idx="11">
                  <c:v>7.6319737082515104E-2</c:v>
                </c:pt>
                <c:pt idx="12">
                  <c:v>-0.38556369950970054</c:v>
                </c:pt>
                <c:pt idx="13">
                  <c:v>-0.55821982880318644</c:v>
                </c:pt>
              </c:numCache>
            </c:numRef>
          </c:val>
          <c:smooth val="0"/>
        </c:ser>
        <c:dLbls>
          <c:showLegendKey val="0"/>
          <c:showVal val="0"/>
          <c:showCatName val="0"/>
          <c:showSerName val="0"/>
          <c:showPercent val="0"/>
          <c:showBubbleSize val="0"/>
        </c:dLbls>
        <c:marker val="1"/>
        <c:smooth val="0"/>
        <c:axId val="63499264"/>
        <c:axId val="63497728"/>
      </c:lineChart>
      <c:catAx>
        <c:axId val="63490304"/>
        <c:scaling>
          <c:orientation val="minMax"/>
        </c:scaling>
        <c:delete val="0"/>
        <c:axPos val="b"/>
        <c:numFmt formatCode="General" sourceLinked="1"/>
        <c:majorTickMark val="out"/>
        <c:minorTickMark val="none"/>
        <c:tickLblPos val="nextTo"/>
        <c:crossAx val="63496192"/>
        <c:crosses val="autoZero"/>
        <c:auto val="1"/>
        <c:lblAlgn val="ctr"/>
        <c:lblOffset val="100"/>
        <c:noMultiLvlLbl val="0"/>
      </c:catAx>
      <c:valAx>
        <c:axId val="63496192"/>
        <c:scaling>
          <c:orientation val="minMax"/>
          <c:max val="24"/>
          <c:min val="10"/>
        </c:scaling>
        <c:delete val="0"/>
        <c:axPos val="l"/>
        <c:majorGridlines/>
        <c:numFmt formatCode="General" sourceLinked="1"/>
        <c:majorTickMark val="out"/>
        <c:minorTickMark val="none"/>
        <c:tickLblPos val="nextTo"/>
        <c:crossAx val="63490304"/>
        <c:crosses val="autoZero"/>
        <c:crossBetween val="between"/>
      </c:valAx>
      <c:valAx>
        <c:axId val="63497728"/>
        <c:scaling>
          <c:orientation val="minMax"/>
          <c:max val="10"/>
          <c:min val="-6"/>
        </c:scaling>
        <c:delete val="0"/>
        <c:axPos val="r"/>
        <c:numFmt formatCode="General" sourceLinked="1"/>
        <c:majorTickMark val="out"/>
        <c:minorTickMark val="none"/>
        <c:tickLblPos val="nextTo"/>
        <c:crossAx val="63499264"/>
        <c:crosses val="max"/>
        <c:crossBetween val="between"/>
      </c:valAx>
      <c:catAx>
        <c:axId val="63499264"/>
        <c:scaling>
          <c:orientation val="minMax"/>
        </c:scaling>
        <c:delete val="1"/>
        <c:axPos val="b"/>
        <c:numFmt formatCode="General" sourceLinked="1"/>
        <c:majorTickMark val="out"/>
        <c:minorTickMark val="none"/>
        <c:tickLblPos val="none"/>
        <c:crossAx val="63497728"/>
        <c:crosses val="autoZero"/>
        <c:auto val="1"/>
        <c:lblAlgn val="ctr"/>
        <c:lblOffset val="100"/>
        <c:noMultiLvlLbl val="0"/>
      </c:catAx>
    </c:plotArea>
    <c:legend>
      <c:legendPos val="b"/>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32866084047186"/>
          <c:y val="2.8761917580815428E-2"/>
          <c:w val="0.74737273225462264"/>
          <c:h val="0.67292280772595769"/>
        </c:manualLayout>
      </c:layout>
      <c:lineChart>
        <c:grouping val="standard"/>
        <c:varyColors val="0"/>
        <c:ser>
          <c:idx val="1"/>
          <c:order val="0"/>
          <c:tx>
            <c:strRef>
              <c:f>'PIB y -TO'!$E$3</c:f>
              <c:strCache>
                <c:ptCount val="1"/>
                <c:pt idx="0">
                  <c:v>Crecimiento PIB (eje izquierdo)</c:v>
                </c:pt>
              </c:strCache>
            </c:strRef>
          </c:tx>
          <c:spPr>
            <a:ln w="31750">
              <a:solidFill>
                <a:srgbClr val="CC0000"/>
              </a:solidFill>
              <a:prstDash val="solid"/>
            </a:ln>
          </c:spPr>
          <c:marker>
            <c:symbol val="square"/>
            <c:size val="5"/>
            <c:spPr>
              <a:solidFill>
                <a:srgbClr val="C00000"/>
              </a:solidFill>
              <a:ln>
                <a:solidFill>
                  <a:srgbClr val="C00000"/>
                </a:solidFill>
                <a:prstDash val="solid"/>
              </a:ln>
            </c:spPr>
          </c:marker>
          <c:cat>
            <c:strRef>
              <c:f>'PIB y -TO'!$D$13:$D$26</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 /a</c:v>
                </c:pt>
              </c:strCache>
            </c:strRef>
          </c:cat>
          <c:val>
            <c:numRef>
              <c:f>'PIB y -TO'!$E$13:$E$26</c:f>
              <c:numCache>
                <c:formatCode>0.0</c:formatCode>
                <c:ptCount val="14"/>
                <c:pt idx="0">
                  <c:v>4.4000000000000004</c:v>
                </c:pt>
                <c:pt idx="1">
                  <c:v>0.70000000000000062</c:v>
                </c:pt>
                <c:pt idx="2">
                  <c:v>0.5</c:v>
                </c:pt>
                <c:pt idx="3">
                  <c:v>1.8</c:v>
                </c:pt>
                <c:pt idx="4">
                  <c:v>5.9</c:v>
                </c:pt>
                <c:pt idx="5">
                  <c:v>4.5999999999999996</c:v>
                </c:pt>
                <c:pt idx="6">
                  <c:v>5.6</c:v>
                </c:pt>
                <c:pt idx="7" formatCode="General">
                  <c:v>5.6</c:v>
                </c:pt>
                <c:pt idx="8">
                  <c:v>4</c:v>
                </c:pt>
                <c:pt idx="9">
                  <c:v>-1.9000000000000001</c:v>
                </c:pt>
                <c:pt idx="10">
                  <c:v>5.9</c:v>
                </c:pt>
                <c:pt idx="11">
                  <c:v>4.3</c:v>
                </c:pt>
                <c:pt idx="12">
                  <c:v>3</c:v>
                </c:pt>
                <c:pt idx="13">
                  <c:v>2.6</c:v>
                </c:pt>
              </c:numCache>
            </c:numRef>
          </c:val>
          <c:smooth val="0"/>
        </c:ser>
        <c:dLbls>
          <c:showLegendKey val="0"/>
          <c:showVal val="0"/>
          <c:showCatName val="0"/>
          <c:showSerName val="0"/>
          <c:showPercent val="0"/>
          <c:showBubbleSize val="0"/>
        </c:dLbls>
        <c:marker val="1"/>
        <c:smooth val="0"/>
        <c:axId val="62389248"/>
        <c:axId val="63571072"/>
      </c:lineChart>
      <c:lineChart>
        <c:grouping val="standard"/>
        <c:varyColors val="0"/>
        <c:ser>
          <c:idx val="0"/>
          <c:order val="1"/>
          <c:tx>
            <c:strRef>
              <c:f>'PIB y -TO'!$F$3</c:f>
              <c:strCache>
                <c:ptCount val="1"/>
                <c:pt idx="0">
                  <c:v>Variación Tasa de ocupación (eje derecho)</c:v>
                </c:pt>
              </c:strCache>
            </c:strRef>
          </c:tx>
          <c:spPr>
            <a:ln w="31750">
              <a:solidFill>
                <a:srgbClr val="000080"/>
              </a:solidFill>
              <a:prstDash val="solid"/>
            </a:ln>
          </c:spPr>
          <c:marker>
            <c:symbol val="diamond"/>
            <c:size val="5"/>
            <c:spPr>
              <a:solidFill>
                <a:srgbClr val="000080"/>
              </a:solidFill>
              <a:ln>
                <a:solidFill>
                  <a:srgbClr val="000080"/>
                </a:solidFill>
                <a:prstDash val="solid"/>
              </a:ln>
            </c:spPr>
          </c:marker>
          <c:cat>
            <c:numRef>
              <c:f>'PIB y -TO'!$D$13:$D$23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'PIB y -TO'!$F$13:$F$26</c:f>
              <c:numCache>
                <c:formatCode>0.0</c:formatCode>
                <c:ptCount val="14"/>
                <c:pt idx="0">
                  <c:v>0.60509253927197193</c:v>
                </c:pt>
                <c:pt idx="1">
                  <c:v>-0.29784664190220611</c:v>
                </c:pt>
                <c:pt idx="2">
                  <c:v>-0.40843862243757911</c:v>
                </c:pt>
                <c:pt idx="3" formatCode="0.00">
                  <c:v>0.76535456642191968</c:v>
                </c:pt>
                <c:pt idx="4" formatCode="0.00">
                  <c:v>0.59959425528310162</c:v>
                </c:pt>
                <c:pt idx="5" formatCode="0.00">
                  <c:v>0.52225593246609026</c:v>
                </c:pt>
                <c:pt idx="6" formatCode="0.00">
                  <c:v>0.5316200299128937</c:v>
                </c:pt>
                <c:pt idx="7" formatCode="0.00">
                  <c:v>0.56512639192606184</c:v>
                </c:pt>
                <c:pt idx="8" formatCode="0.00">
                  <c:v>0.37931694327817173</c:v>
                </c:pt>
                <c:pt idx="9" formatCode="0.00">
                  <c:v>-0.42579062727630657</c:v>
                </c:pt>
                <c:pt idx="10" formatCode="0.00">
                  <c:v>0.66674557161497072</c:v>
                </c:pt>
                <c:pt idx="11" formatCode="0.00">
                  <c:v>0.53846612343768396</c:v>
                </c:pt>
                <c:pt idx="12" formatCode="0.00">
                  <c:v>0.41464222707060217</c:v>
                </c:pt>
                <c:pt idx="13" formatCode="0.00">
                  <c:v>-0.11</c:v>
                </c:pt>
              </c:numCache>
            </c:numRef>
          </c:val>
          <c:smooth val="0"/>
        </c:ser>
        <c:dLbls>
          <c:showLegendKey val="0"/>
          <c:showVal val="0"/>
          <c:showCatName val="0"/>
          <c:showSerName val="0"/>
          <c:showPercent val="0"/>
          <c:showBubbleSize val="0"/>
        </c:dLbls>
        <c:marker val="1"/>
        <c:smooth val="0"/>
        <c:axId val="63572992"/>
        <c:axId val="63574784"/>
      </c:lineChart>
      <c:catAx>
        <c:axId val="62389248"/>
        <c:scaling>
          <c:orientation val="minMax"/>
        </c:scaling>
        <c:delete val="0"/>
        <c:axPos val="b"/>
        <c:numFmt formatCode="General" sourceLinked="1"/>
        <c:majorTickMark val="out"/>
        <c:minorTickMark val="none"/>
        <c:tickLblPos val="low"/>
        <c:spPr>
          <a:ln w="3175">
            <a:solidFill>
              <a:srgbClr val="000000"/>
            </a:solidFill>
            <a:prstDash val="solid"/>
          </a:ln>
        </c:spPr>
        <c:txPr>
          <a:bodyPr rot="-5400000" vert="horz"/>
          <a:lstStyle/>
          <a:p>
            <a:pPr>
              <a:defRPr sz="1300"/>
            </a:pPr>
            <a:endParaRPr lang="es-UY"/>
          </a:p>
        </c:txPr>
        <c:crossAx val="63571072"/>
        <c:crosses val="autoZero"/>
        <c:auto val="0"/>
        <c:lblAlgn val="ctr"/>
        <c:lblOffset val="100"/>
        <c:tickLblSkip val="1"/>
        <c:tickMarkSkip val="1"/>
        <c:noMultiLvlLbl val="0"/>
      </c:catAx>
      <c:valAx>
        <c:axId val="63571072"/>
        <c:scaling>
          <c:orientation val="minMax"/>
        </c:scaling>
        <c:delete val="0"/>
        <c:axPos val="l"/>
        <c:title>
          <c:tx>
            <c:rich>
              <a:bodyPr/>
              <a:lstStyle/>
              <a:p>
                <a:pPr>
                  <a:defRPr sz="1200"/>
                </a:pPr>
                <a:r>
                  <a:rPr lang="en-US" sz="1200"/>
                  <a:t>Porcentajes</a:t>
                </a:r>
              </a:p>
            </c:rich>
          </c:tx>
          <c:layout>
            <c:manualLayout>
              <c:xMode val="edge"/>
              <c:yMode val="edge"/>
              <c:x val="5.8560468402988099E-3"/>
              <c:y val="0.27332695562587589"/>
            </c:manualLayout>
          </c:layout>
          <c:overlay val="0"/>
          <c:spPr>
            <a:noFill/>
            <a:ln w="25400">
              <a:noFill/>
            </a:ln>
          </c:spPr>
        </c:title>
        <c:numFmt formatCode="0.0" sourceLinked="1"/>
        <c:majorTickMark val="cross"/>
        <c:minorTickMark val="none"/>
        <c:tickLblPos val="nextTo"/>
        <c:spPr>
          <a:ln w="3175">
            <a:solidFill>
              <a:srgbClr val="000000"/>
            </a:solidFill>
            <a:prstDash val="solid"/>
          </a:ln>
        </c:spPr>
        <c:txPr>
          <a:bodyPr rot="0" vert="horz"/>
          <a:lstStyle/>
          <a:p>
            <a:pPr>
              <a:defRPr sz="1300"/>
            </a:pPr>
            <a:endParaRPr lang="es-UY"/>
          </a:p>
        </c:txPr>
        <c:crossAx val="62389248"/>
        <c:crosses val="autoZero"/>
        <c:crossBetween val="between"/>
      </c:valAx>
      <c:catAx>
        <c:axId val="63572992"/>
        <c:scaling>
          <c:orientation val="minMax"/>
        </c:scaling>
        <c:delete val="1"/>
        <c:axPos val="b"/>
        <c:numFmt formatCode="General" sourceLinked="1"/>
        <c:majorTickMark val="out"/>
        <c:minorTickMark val="none"/>
        <c:tickLblPos val="none"/>
        <c:crossAx val="63574784"/>
        <c:crosses val="autoZero"/>
        <c:auto val="0"/>
        <c:lblAlgn val="ctr"/>
        <c:lblOffset val="100"/>
        <c:noMultiLvlLbl val="0"/>
      </c:catAx>
      <c:valAx>
        <c:axId val="63574784"/>
        <c:scaling>
          <c:orientation val="minMax"/>
        </c:scaling>
        <c:delete val="0"/>
        <c:axPos val="r"/>
        <c:title>
          <c:tx>
            <c:rich>
              <a:bodyPr/>
              <a:lstStyle/>
              <a:p>
                <a:pPr>
                  <a:defRPr sz="1200"/>
                </a:pPr>
                <a:r>
                  <a:rPr lang="en-US" sz="1200"/>
                  <a:t>Puntos porcentuales</a:t>
                </a:r>
              </a:p>
            </c:rich>
          </c:tx>
          <c:layout>
            <c:manualLayout>
              <c:xMode val="edge"/>
              <c:yMode val="edge"/>
              <c:x val="0.94864007383692461"/>
              <c:y val="0.18351362621728359"/>
            </c:manualLayout>
          </c:layout>
          <c:overlay val="0"/>
          <c:spPr>
            <a:noFill/>
            <a:ln w="25400">
              <a:noFill/>
            </a:ln>
          </c:spPr>
        </c:title>
        <c:numFmt formatCode="0.0" sourceLinked="1"/>
        <c:majorTickMark val="cross"/>
        <c:minorTickMark val="none"/>
        <c:tickLblPos val="nextTo"/>
        <c:spPr>
          <a:ln w="3175">
            <a:solidFill>
              <a:srgbClr val="000000"/>
            </a:solidFill>
            <a:prstDash val="solid"/>
          </a:ln>
        </c:spPr>
        <c:txPr>
          <a:bodyPr rot="0" vert="horz"/>
          <a:lstStyle/>
          <a:p>
            <a:pPr>
              <a:defRPr sz="1300"/>
            </a:pPr>
            <a:endParaRPr lang="es-UY"/>
          </a:p>
        </c:txPr>
        <c:crossAx val="63572992"/>
        <c:crosses val="max"/>
        <c:crossBetween val="between"/>
      </c:valAx>
      <c:spPr>
        <a:solidFill>
          <a:srgbClr val="FFFFFF"/>
        </a:solidFill>
        <a:ln w="12700">
          <a:solidFill>
            <a:srgbClr val="808080"/>
          </a:solidFill>
          <a:prstDash val="solid"/>
        </a:ln>
      </c:spPr>
    </c:plotArea>
    <c:legend>
      <c:legendPos val="r"/>
      <c:layout>
        <c:manualLayout>
          <c:xMode val="edge"/>
          <c:yMode val="edge"/>
          <c:x val="1.6600239784841761E-3"/>
          <c:y val="0.86017962944505588"/>
          <c:w val="0.98014192670360645"/>
          <c:h val="0.11691949898667728"/>
        </c:manualLayout>
      </c:layout>
      <c:overlay val="0"/>
      <c:spPr>
        <a:solidFill>
          <a:srgbClr val="FFFFFF"/>
        </a:solidFill>
        <a:ln w="3175">
          <a:noFill/>
          <a:prstDash val="solid"/>
        </a:ln>
      </c:spPr>
    </c:legend>
    <c:plotVisOnly val="1"/>
    <c:dispBlanksAs val="gap"/>
    <c:showDLblsOverMax val="0"/>
  </c:chart>
  <c:spPr>
    <a:solidFill>
      <a:srgbClr val="FFFFFF"/>
    </a:solidFill>
    <a:ln w="3175">
      <a:noFill/>
      <a:prstDash val="solid"/>
    </a:ln>
  </c:spPr>
  <c:txPr>
    <a:bodyPr/>
    <a:lstStyle/>
    <a:p>
      <a:pPr>
        <a:defRPr sz="1400" b="0" i="0" u="none" strike="noStrike" baseline="0">
          <a:solidFill>
            <a:srgbClr val="000000"/>
          </a:solidFill>
          <a:latin typeface="Arial" pitchFamily="34" charset="0"/>
          <a:ea typeface="Arial"/>
          <a:cs typeface="Arial" pitchFamily="34" charset="0"/>
        </a:defRPr>
      </a:pPr>
      <a:endParaRPr lang="es-UY"/>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U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23549264058571"/>
          <c:y val="5.8823754686560495E-2"/>
          <c:w val="0.85000122070489226"/>
          <c:h val="0.71372822353028587"/>
        </c:manualLayout>
      </c:layout>
      <c:barChart>
        <c:barDir val="col"/>
        <c:grouping val="stacked"/>
        <c:varyColors val="0"/>
        <c:ser>
          <c:idx val="2"/>
          <c:order val="0"/>
          <c:tx>
            <c:strRef>
              <c:f>'1.17'!$E$28</c:f>
              <c:strCache>
                <c:ptCount val="1"/>
                <c:pt idx="0">
                  <c:v>Indigentes</c:v>
                </c:pt>
              </c:strCache>
            </c:strRef>
          </c:tx>
          <c:spPr>
            <a:solidFill>
              <a:srgbClr val="3366FF"/>
            </a:solidFill>
            <a:ln w="25400">
              <a:noFill/>
            </a:ln>
          </c:spPr>
          <c:invertIfNegative val="0"/>
          <c:dPt>
            <c:idx val="7"/>
            <c:invertIfNegative val="0"/>
            <c:bubble3D val="0"/>
            <c:spPr>
              <a:solidFill>
                <a:srgbClr val="99CCFF"/>
              </a:solidFill>
              <a:ln w="25400">
                <a:noFill/>
              </a:ln>
            </c:spPr>
          </c:dPt>
          <c:dLbls>
            <c:dLbl>
              <c:idx val="0"/>
              <c:layout>
                <c:manualLayout>
                  <c:x val="3.0118882198548707E-3"/>
                  <c:y val="-0.1480664916885389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378600958632752E-3"/>
                  <c:y val="-0.1784649220160179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769800833719492E-3"/>
                  <c:y val="-0.147354227780350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504604014792934E-3"/>
                  <c:y val="-0.157687251375818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6106222016365822E-4"/>
                  <c:y val="-0.1197002727600251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1149300304489655E-3"/>
                  <c:y val="-0.1179158635718248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6885903967886413E-3"/>
                  <c:y val="-0.1131585610622201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992589161648567E-3"/>
                  <c:y val="-0.106448046935309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3005177811501934E-3"/>
                  <c:y val="-0.12213429246488358"/>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700" b="1" i="0" u="none" strike="noStrike" baseline="0">
                    <a:solidFill>
                      <a:srgbClr val="000000"/>
                    </a:solidFill>
                    <a:latin typeface="Arial"/>
                    <a:ea typeface="Arial"/>
                    <a:cs typeface="Arial"/>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'1.17'!$B$29:$B$36</c:f>
              <c:numCache>
                <c:formatCode>General</c:formatCode>
                <c:ptCount val="8"/>
                <c:pt idx="0">
                  <c:v>1980</c:v>
                </c:pt>
                <c:pt idx="1">
                  <c:v>1990</c:v>
                </c:pt>
                <c:pt idx="2">
                  <c:v>1999</c:v>
                </c:pt>
                <c:pt idx="3">
                  <c:v>2002</c:v>
                </c:pt>
                <c:pt idx="4">
                  <c:v>2008</c:v>
                </c:pt>
                <c:pt idx="5">
                  <c:v>2011</c:v>
                </c:pt>
                <c:pt idx="6">
                  <c:v>2012</c:v>
                </c:pt>
                <c:pt idx="7">
                  <c:v>2013</c:v>
                </c:pt>
              </c:numCache>
            </c:numRef>
          </c:cat>
          <c:val>
            <c:numRef>
              <c:f>'1.17'!$E$29:$E$36</c:f>
              <c:numCache>
                <c:formatCode>0.0</c:formatCode>
                <c:ptCount val="8"/>
                <c:pt idx="0">
                  <c:v>18.600000000000001</c:v>
                </c:pt>
                <c:pt idx="1">
                  <c:v>22.606777175248137</c:v>
                </c:pt>
                <c:pt idx="2">
                  <c:v>18.61502521298215</c:v>
                </c:pt>
                <c:pt idx="3">
                  <c:v>19.261371778571583</c:v>
                </c:pt>
                <c:pt idx="4">
                  <c:v>12.935205078209005</c:v>
                </c:pt>
                <c:pt idx="5">
                  <c:v>11.5804368377682</c:v>
                </c:pt>
                <c:pt idx="6">
                  <c:v>11.303139769346554</c:v>
                </c:pt>
                <c:pt idx="7">
                  <c:v>11.510466433577276</c:v>
                </c:pt>
              </c:numCache>
            </c:numRef>
          </c:val>
        </c:ser>
        <c:ser>
          <c:idx val="1"/>
          <c:order val="1"/>
          <c:tx>
            <c:strRef>
              <c:f>'1.17'!$F$28</c:f>
              <c:strCache>
                <c:ptCount val="1"/>
                <c:pt idx="0">
                  <c:v>Pobres no indigentes</c:v>
                </c:pt>
              </c:strCache>
            </c:strRef>
          </c:tx>
          <c:spPr>
            <a:solidFill>
              <a:srgbClr val="FF9900"/>
            </a:solidFill>
            <a:ln w="25400">
              <a:noFill/>
            </a:ln>
          </c:spPr>
          <c:invertIfNegative val="0"/>
          <c:dPt>
            <c:idx val="7"/>
            <c:invertIfNegative val="0"/>
            <c:bubble3D val="0"/>
            <c:spPr>
              <a:solidFill>
                <a:srgbClr val="FFCC99"/>
              </a:solidFill>
              <a:ln w="25400">
                <a:noFill/>
              </a:ln>
            </c:spPr>
          </c:dPt>
          <c:dLbls>
            <c:dLbl>
              <c:idx val="0"/>
              <c:layout>
                <c:manualLayout>
                  <c:x val="7.0931391666837948E-5"/>
                  <c:y val="-0.1764648216688087"/>
                </c:manualLayout>
              </c:layout>
              <c:tx>
                <c:rich>
                  <a:bodyPr/>
                  <a:lstStyle/>
                  <a:p>
                    <a:r>
                      <a:rPr lang="en-US"/>
                      <a:t>40,5</a:t>
                    </a: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3.2378600958632752E-3"/>
                  <c:y val="-0.2049162289831139"/>
                </c:manualLayout>
              </c:layout>
              <c:tx>
                <c:rich>
                  <a:bodyPr/>
                  <a:lstStyle/>
                  <a:p>
                    <a:r>
                      <a:rPr lang="en-US"/>
                      <a:t>48,4</a:t>
                    </a: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6.6429019443229437E-4"/>
                  <c:y val="-0.192726394742186"/>
                </c:manualLayout>
              </c:layout>
              <c:tx>
                <c:rich>
                  <a:bodyPr/>
                  <a:lstStyle/>
                  <a:p>
                    <a:r>
                      <a:rPr lang="en-US"/>
                      <a:t>43,8</a:t>
                    </a: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1.9092797069988406E-3"/>
                  <c:y val="-0.19794861055521296"/>
                </c:manualLayout>
              </c:layout>
              <c:tx>
                <c:rich>
                  <a:bodyPr/>
                  <a:lstStyle/>
                  <a:p>
                    <a:r>
                      <a:rPr lang="en-US"/>
                      <a:t>43,9</a:t>
                    </a: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4"/>
              <c:layout>
                <c:manualLayout>
                  <c:x val="1.5416689139492621E-3"/>
                  <c:y val="-0.1913933185390389"/>
                </c:manualLayout>
              </c:layout>
              <c:tx>
                <c:rich>
                  <a:bodyPr/>
                  <a:lstStyle/>
                  <a:p>
                    <a:r>
                      <a:rPr lang="en-US"/>
                      <a:t>33,5</a:t>
                    </a: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5"/>
              <c:layout>
                <c:manualLayout>
                  <c:x val="1.1737493359684249E-3"/>
                  <c:y val="-0.17654357024482584"/>
                </c:manualLayout>
              </c:layout>
              <c:tx>
                <c:rich>
                  <a:bodyPr/>
                  <a:lstStyle/>
                  <a:p>
                    <a:r>
                      <a:rPr lang="en-US"/>
                      <a:t>29,6</a:t>
                    </a: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6"/>
              <c:layout>
                <c:manualLayout>
                  <c:x val="8.0613854291888744E-4"/>
                  <c:y val="-0.16601726775694894"/>
                </c:manualLayout>
              </c:layout>
              <c:tx>
                <c:rich>
                  <a:bodyPr/>
                  <a:lstStyle/>
                  <a:p>
                    <a:r>
                      <a:rPr lang="en-US"/>
                      <a:t>28,2</a:t>
                    </a: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7"/>
              <c:layout>
                <c:manualLayout>
                  <c:x val="3.3797084443498108E-3"/>
                  <c:y val="-0.16271445907685494"/>
                </c:manualLayout>
              </c:layout>
              <c:tx>
                <c:rich>
                  <a:bodyPr/>
                  <a:lstStyle/>
                  <a:p>
                    <a:r>
                      <a:rPr lang="en-US"/>
                      <a:t>27,9</a:t>
                    </a:r>
                  </a:p>
                </c:rich>
              </c:tx>
              <c:dLblPos val="ctr"/>
              <c:showLegendKey val="0"/>
              <c:showVal val="0"/>
              <c:showCatName val="0"/>
              <c:showSerName val="0"/>
              <c:showPercent val="0"/>
              <c:showBubbleSize val="0"/>
              <c:extLst>
                <c:ext xmlns:c15="http://schemas.microsoft.com/office/drawing/2012/chart" uri="{CE6537A1-D6FC-4f65-9D91-7224C49458BB}">
                  <c15:layout/>
                </c:ext>
              </c:extLst>
            </c:dLbl>
            <c:dLbl>
              <c:idx val="8"/>
              <c:layout>
                <c:manualLayout>
                  <c:x val="4.1815639218864103E-4"/>
                  <c:y val="-0.15487129178531595"/>
                </c:manualLayout>
              </c:layout>
              <c:tx>
                <c:rich>
                  <a:bodyPr/>
                  <a:lstStyle/>
                  <a:p>
                    <a:r>
                      <a:rPr lang="en-US"/>
                      <a:t>31,4</a:t>
                    </a:r>
                  </a:p>
                </c:rich>
              </c:tx>
              <c:dLblPos val="ctr"/>
              <c:showLegendKey val="0"/>
              <c:showVal val="0"/>
              <c:showCatName val="0"/>
              <c:showSerName val="0"/>
              <c:showPercent val="0"/>
              <c:showBubbleSize val="0"/>
              <c:extLst>
                <c:ext xmlns:c15="http://schemas.microsoft.com/office/drawing/2012/chart" uri="{CE6537A1-D6FC-4f65-9D91-7224C49458BB}"/>
              </c:extLst>
            </c:dLbl>
            <c:spPr>
              <a:noFill/>
              <a:ln w="25400">
                <a:noFill/>
              </a:ln>
            </c:spPr>
            <c:txPr>
              <a:bodyPr/>
              <a:lstStyle/>
              <a:p>
                <a:pPr>
                  <a:defRPr sz="700" b="1" i="0" u="none" strike="noStrike" baseline="0">
                    <a:solidFill>
                      <a:srgbClr val="000000"/>
                    </a:solidFill>
                    <a:latin typeface="Arial"/>
                    <a:ea typeface="Arial"/>
                    <a:cs typeface="Arial"/>
                  </a:defRPr>
                </a:pPr>
                <a:endParaRPr lang="es-UY"/>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'1.17'!$B$29:$B$36</c:f>
              <c:numCache>
                <c:formatCode>General</c:formatCode>
                <c:ptCount val="8"/>
                <c:pt idx="0">
                  <c:v>1980</c:v>
                </c:pt>
                <c:pt idx="1">
                  <c:v>1990</c:v>
                </c:pt>
                <c:pt idx="2">
                  <c:v>1999</c:v>
                </c:pt>
                <c:pt idx="3">
                  <c:v>2002</c:v>
                </c:pt>
                <c:pt idx="4">
                  <c:v>2008</c:v>
                </c:pt>
                <c:pt idx="5">
                  <c:v>2011</c:v>
                </c:pt>
                <c:pt idx="6">
                  <c:v>2012</c:v>
                </c:pt>
                <c:pt idx="7">
                  <c:v>2013</c:v>
                </c:pt>
              </c:numCache>
            </c:numRef>
          </c:cat>
          <c:val>
            <c:numRef>
              <c:f>'1.17'!$F$29:$F$36</c:f>
              <c:numCache>
                <c:formatCode>0.0</c:formatCode>
                <c:ptCount val="8"/>
                <c:pt idx="0">
                  <c:v>21.9</c:v>
                </c:pt>
                <c:pt idx="1">
                  <c:v>25.779223838432589</c:v>
                </c:pt>
                <c:pt idx="2">
                  <c:v>25.171545186005833</c:v>
                </c:pt>
                <c:pt idx="3">
                  <c:v>24.651475958487996</c:v>
                </c:pt>
                <c:pt idx="4">
                  <c:v>20.528703007116487</c:v>
                </c:pt>
                <c:pt idx="5">
                  <c:v>18.000215221440925</c:v>
                </c:pt>
                <c:pt idx="6">
                  <c:v>16.914599056684949</c:v>
                </c:pt>
                <c:pt idx="7">
                  <c:v>16.363788690996742</c:v>
                </c:pt>
              </c:numCache>
            </c:numRef>
          </c:val>
        </c:ser>
        <c:dLbls>
          <c:showLegendKey val="0"/>
          <c:showVal val="1"/>
          <c:showCatName val="0"/>
          <c:showSerName val="0"/>
          <c:showPercent val="0"/>
          <c:showBubbleSize val="0"/>
        </c:dLbls>
        <c:gapWidth val="40"/>
        <c:overlap val="100"/>
        <c:axId val="63641472"/>
        <c:axId val="63643008"/>
      </c:barChart>
      <c:catAx>
        <c:axId val="636414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UY"/>
          </a:p>
        </c:txPr>
        <c:crossAx val="63643008"/>
        <c:crosses val="autoZero"/>
        <c:auto val="1"/>
        <c:lblAlgn val="ctr"/>
        <c:lblOffset val="100"/>
        <c:tickLblSkip val="1"/>
        <c:tickMarkSkip val="1"/>
        <c:noMultiLvlLbl val="0"/>
      </c:catAx>
      <c:valAx>
        <c:axId val="63643008"/>
        <c:scaling>
          <c:orientation val="minMax"/>
          <c:max val="60"/>
        </c:scaling>
        <c:delete val="0"/>
        <c:axPos val="l"/>
        <c:title>
          <c:tx>
            <c:rich>
              <a:bodyPr/>
              <a:lstStyle/>
              <a:p>
                <a:pPr>
                  <a:defRPr sz="800" b="0" i="0" u="none" strike="noStrike" baseline="0">
                    <a:solidFill>
                      <a:srgbClr val="000000"/>
                    </a:solidFill>
                    <a:latin typeface="Arial"/>
                    <a:ea typeface="Arial"/>
                    <a:cs typeface="Arial"/>
                  </a:defRPr>
                </a:pPr>
                <a:r>
                  <a:rPr lang="en-US"/>
                  <a:t>Porcentajes</a:t>
                </a:r>
              </a:p>
            </c:rich>
          </c:tx>
          <c:layout>
            <c:manualLayout>
              <c:xMode val="edge"/>
              <c:yMode val="edge"/>
              <c:x val="1.4705882352941176E-2"/>
              <c:y val="0.2980404508259996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UY"/>
          </a:p>
        </c:txPr>
        <c:crossAx val="63641472"/>
        <c:crosses val="autoZero"/>
        <c:crossBetween val="between"/>
      </c:valAx>
      <c:spPr>
        <a:noFill/>
        <a:ln w="25400">
          <a:noFill/>
        </a:ln>
      </c:spPr>
    </c:plotArea>
    <c:legend>
      <c:legendPos val="b"/>
      <c:layout>
        <c:manualLayout>
          <c:xMode val="edge"/>
          <c:yMode val="edge"/>
          <c:x val="0.26764736760846081"/>
          <c:y val="0.88627780350985563"/>
          <c:w val="0.53823622047244057"/>
          <c:h val="7.8431784262261384E-2"/>
        </c:manualLayout>
      </c:layout>
      <c:overlay val="0"/>
      <c:spPr>
        <a:solidFill>
          <a:srgbClr val="FFFFFF"/>
        </a:solidFill>
        <a:ln w="25400">
          <a:noFill/>
        </a:ln>
      </c:spPr>
      <c:txPr>
        <a:bodyPr/>
        <a:lstStyle/>
        <a:p>
          <a:pPr>
            <a:defRPr sz="735" b="0" i="0" u="none" strike="noStrike" baseline="0">
              <a:solidFill>
                <a:srgbClr val="000000"/>
              </a:solidFill>
              <a:latin typeface="Arial"/>
              <a:ea typeface="Arial"/>
              <a:cs typeface="Arial"/>
            </a:defRPr>
          </a:pPr>
          <a:endParaRPr lang="es-UY"/>
        </a:p>
      </c:txPr>
    </c:legend>
    <c:plotVisOnly val="1"/>
    <c:dispBlanksAs val="gap"/>
    <c:showDLblsOverMax val="0"/>
  </c:chart>
  <c:spPr>
    <a:solidFill>
      <a:schemeClr val="bg1"/>
    </a:solidFill>
    <a:ln w="9525">
      <a:noFill/>
    </a:ln>
  </c:spPr>
  <c:txPr>
    <a:bodyPr/>
    <a:lstStyle/>
    <a:p>
      <a:pPr>
        <a:defRPr sz="800" b="0" i="0" u="none" strike="noStrike" baseline="0">
          <a:solidFill>
            <a:srgbClr val="000000"/>
          </a:solidFill>
          <a:latin typeface="Arial"/>
          <a:ea typeface="Arial"/>
          <a:cs typeface="Arial"/>
        </a:defRPr>
      </a:pPr>
      <a:endParaRPr lang="es-UY"/>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1042919-9B8F-41E4-8A97-80AA52D47695}" type="datetimeFigureOut">
              <a:rPr lang="en-US" smtClean="0"/>
              <a:pPr/>
              <a:t>9/22/2014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81EA42-113D-4381-93D8-2ACB4BA99122}" type="slidenum">
              <a:rPr lang="en-US" smtClean="0"/>
              <a:pPr/>
              <a:t>‹Nº›</a:t>
            </a:fld>
            <a:endParaRPr lang="en-US"/>
          </a:p>
        </p:txBody>
      </p:sp>
    </p:spTree>
    <p:extLst>
      <p:ext uri="{BB962C8B-B14F-4D97-AF65-F5344CB8AC3E}">
        <p14:creationId xmlns:p14="http://schemas.microsoft.com/office/powerpoint/2010/main" val="4117860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4CE835-29ED-4B0D-B56F-CDC3D222E6B8}" type="datetimeFigureOut">
              <a:rPr lang="en-US" smtClean="0"/>
              <a:pPr/>
              <a:t>9/22/2014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17C427D-61D2-4570-ACAF-3208B7CBE3D7}" type="slidenum">
              <a:rPr lang="en-US" smtClean="0"/>
              <a:pPr/>
              <a:t>‹Nº›</a:t>
            </a:fld>
            <a:endParaRPr lang="en-US"/>
          </a:p>
        </p:txBody>
      </p:sp>
    </p:spTree>
    <p:extLst>
      <p:ext uri="{BB962C8B-B14F-4D97-AF65-F5344CB8AC3E}">
        <p14:creationId xmlns:p14="http://schemas.microsoft.com/office/powerpoint/2010/main" val="104948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89"/>
            <a:ext cx="5608320" cy="4610223"/>
          </a:xfrm>
          <a:noFill/>
          <a:ln/>
        </p:spPr>
        <p:txBody>
          <a:bodyPr>
            <a:normAutofit fontScale="85000" lnSpcReduction="10000"/>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35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89"/>
            <a:ext cx="5608320" cy="4610223"/>
          </a:xfrm>
          <a:noFill/>
          <a:ln/>
        </p:spPr>
        <p:txBody>
          <a:bodyPr>
            <a:normAutofit fontScale="85000" lnSpcReduction="10000"/>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36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89"/>
            <a:ext cx="5608320" cy="4610223"/>
          </a:xfrm>
          <a:noFill/>
          <a:ln/>
        </p:spPr>
        <p:txBody>
          <a:bodyPr>
            <a:normAutofit fontScale="85000" lnSpcReduction="10000"/>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300">
              <a:buFont typeface="Arial" pitchFamily="34" charset="0"/>
              <a:buChar char="•"/>
              <a:defRPr/>
            </a:pPr>
            <a:endParaRPr lang="es-ES" dirty="0" smtClean="0"/>
          </a:p>
        </p:txBody>
      </p:sp>
      <p:sp>
        <p:nvSpPr>
          <p:cNvPr id="4" name="Slide Number Placeholder 3"/>
          <p:cNvSpPr>
            <a:spLocks noGrp="1"/>
          </p:cNvSpPr>
          <p:nvPr>
            <p:ph type="sldNum" sz="quarter" idx="10"/>
          </p:nvPr>
        </p:nvSpPr>
        <p:spPr/>
        <p:txBody>
          <a:bodyPr/>
          <a:lstStyle/>
          <a:p>
            <a:fld id="{FEE09226-1D0F-4D71-99AD-06C25EF197E3}" type="slidenum">
              <a:rPr lang="en-US" smtClean="0"/>
              <a:pPr/>
              <a:t>37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38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89"/>
            <a:ext cx="5608320" cy="4610223"/>
          </a:xfrm>
          <a:noFill/>
          <a:ln/>
        </p:spPr>
        <p:txBody>
          <a:bodyPr>
            <a:normAutofit fontScale="85000" lnSpcReduction="10000"/>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F6E7BE-33DD-4458-BD77-05F22E08BE36}" type="slidenum">
              <a:rPr lang="en-US" smtClean="0"/>
              <a:pPr/>
              <a:t>39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1040" y="4415789"/>
            <a:ext cx="5608320" cy="4610223"/>
          </a:xfrm>
          <a:noFill/>
          <a:ln/>
        </p:spPr>
        <p:txBody>
          <a:bodyPr>
            <a:normAutofit fontScale="85000" lnSpcReduction="10000"/>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O" dirty="0" smtClean="0"/>
              <a:t>POTENCIAL</a:t>
            </a:r>
            <a:r>
              <a:rPr lang="es-CO" baseline="0" dirty="0" smtClean="0"/>
              <a:t> ELIMINACION, EL CONTENIDO ESTA DICHO EN LA ANTERIOR</a:t>
            </a:r>
            <a:endParaRPr lang="es-CO" dirty="0"/>
          </a:p>
        </p:txBody>
      </p:sp>
      <p:sp>
        <p:nvSpPr>
          <p:cNvPr id="4" name="Slide Number Placeholder 3"/>
          <p:cNvSpPr>
            <a:spLocks noGrp="1"/>
          </p:cNvSpPr>
          <p:nvPr>
            <p:ph type="sldNum" sz="quarter" idx="10"/>
          </p:nvPr>
        </p:nvSpPr>
        <p:spPr/>
        <p:txBody>
          <a:bodyPr/>
          <a:lstStyle/>
          <a:p>
            <a:pPr>
              <a:defRPr/>
            </a:pPr>
            <a:fld id="{0070F101-F0DD-465C-AE36-2CCA375EEC99}"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s-CL" dirty="0" smtClean="0"/>
              <a:t>POTENCIAL ELIMINACION</a:t>
            </a:r>
          </a:p>
        </p:txBody>
      </p:sp>
      <p:sp>
        <p:nvSpPr>
          <p:cNvPr id="45060" name="Slide Number Placeholder 3"/>
          <p:cNvSpPr>
            <a:spLocks noGrp="1"/>
          </p:cNvSpPr>
          <p:nvPr>
            <p:ph type="sldNum" sz="quarter" idx="5"/>
          </p:nvPr>
        </p:nvSpPr>
        <p:spPr>
          <a:noFill/>
        </p:spPr>
        <p:txBody>
          <a:bodyPr/>
          <a:lstStyle/>
          <a:p>
            <a:fld id="{60996E7F-9582-43D9-BE45-E9B3546B6BB0}" type="slidenum">
              <a:rPr lang="en-US" smtClean="0"/>
              <a:pPr/>
              <a:t>22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dirty="0"/>
          </a:p>
        </p:txBody>
      </p:sp>
      <p:sp>
        <p:nvSpPr>
          <p:cNvPr id="4" name="Slide Number Placeholder 3"/>
          <p:cNvSpPr>
            <a:spLocks noGrp="1"/>
          </p:cNvSpPr>
          <p:nvPr>
            <p:ph type="sldNum" sz="quarter" idx="10"/>
          </p:nvPr>
        </p:nvSpPr>
        <p:spPr/>
        <p:txBody>
          <a:bodyPr/>
          <a:lstStyle/>
          <a:p>
            <a:pPr>
              <a:defRPr/>
            </a:pPr>
            <a:fld id="{0070F101-F0DD-465C-AE36-2CCA375EEC99}" type="slidenum">
              <a:rPr lang="en-US" smtClean="0"/>
              <a:pPr>
                <a:defRPr/>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normAutofit/>
          </a:bodyPr>
          <a:lstStyle/>
          <a:p>
            <a:pPr marL="0" lvl="1">
              <a:lnSpc>
                <a:spcPct val="90000"/>
              </a:lnSpc>
              <a:spcBef>
                <a:spcPct val="0"/>
              </a:spcBef>
            </a:pPr>
            <a:r>
              <a:rPr lang="es-CL" sz="1000" dirty="0"/>
              <a:t>El consumo ha sido el componente más dinámico de la demanda pero ha comenzado a desacelerarse.</a:t>
            </a:r>
          </a:p>
          <a:p>
            <a:pPr marL="0" lvl="1">
              <a:lnSpc>
                <a:spcPct val="90000"/>
              </a:lnSpc>
              <a:spcBef>
                <a:spcPct val="0"/>
              </a:spcBef>
            </a:pPr>
            <a:r>
              <a:rPr lang="es-CL" sz="1000" dirty="0"/>
              <a:t>El consumo ha crecido de la mano del crecimiento del empleo, de los sueldos reales, y del menor crecimiento del crédito a las familias, producto del entorno favorable previo a la crisis (mejores precios de exportaciones de productos básicos). </a:t>
            </a:r>
          </a:p>
          <a:p>
            <a:r>
              <a:rPr lang="es-ES" sz="1000" dirty="0"/>
              <a:t>Durante el segundo trimestre del 2013, el aumento de la tasa de crecimiento del PIB regional respondió a la recuperación del volumen exportado de bienes y servicios (que había anotado una caída en el primer trimestre del año) y un alza en la inversión.</a:t>
            </a:r>
          </a:p>
          <a:p>
            <a:r>
              <a:rPr lang="es-ES" sz="1000" b="1" dirty="0"/>
              <a:t>■■ El consumo total, que fue el componente más dinámico </a:t>
            </a:r>
            <a:r>
              <a:rPr lang="es-ES" sz="1000" dirty="0"/>
              <a:t>entre el segundo trimestre de 2012 y el primer trimestre de 2013, tuvo un crecimiento menor, vinculado con la situación del mercado laboral</a:t>
            </a:r>
            <a:r>
              <a:rPr lang="es-ES" sz="1000" dirty="0" smtClean="0"/>
              <a:t>.</a:t>
            </a:r>
            <a:endParaRPr lang="es-ES" sz="1000" dirty="0"/>
          </a:p>
        </p:txBody>
      </p:sp>
      <p:sp>
        <p:nvSpPr>
          <p:cNvPr id="67588" name="Slide Number Placeholder 3"/>
          <p:cNvSpPr>
            <a:spLocks noGrp="1"/>
          </p:cNvSpPr>
          <p:nvPr>
            <p:ph type="sldNum" sz="quarter" idx="5"/>
          </p:nvPr>
        </p:nvSpPr>
        <p:spPr>
          <a:noFill/>
        </p:spPr>
        <p:txBody>
          <a:bodyPr/>
          <a:lstStyle/>
          <a:p>
            <a:fld id="{95288D40-752B-44AA-9098-B75F684923A2}" type="slidenum">
              <a:rPr lang="en-US" smtClean="0"/>
              <a:pPr/>
              <a:t>28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O" dirty="0" smtClean="0"/>
              <a:t>POTENCIAL ELIMINACION, ESTA</a:t>
            </a:r>
            <a:r>
              <a:rPr lang="es-CO" baseline="0" dirty="0" smtClean="0"/>
              <a:t> LARGA ESTA PARTE</a:t>
            </a:r>
            <a:endParaRPr lang="es-CO" dirty="0"/>
          </a:p>
        </p:txBody>
      </p:sp>
      <p:sp>
        <p:nvSpPr>
          <p:cNvPr id="4" name="Slide Number Placeholder 3"/>
          <p:cNvSpPr>
            <a:spLocks noGrp="1"/>
          </p:cNvSpPr>
          <p:nvPr>
            <p:ph type="sldNum" sz="quarter" idx="10"/>
          </p:nvPr>
        </p:nvSpPr>
        <p:spPr/>
        <p:txBody>
          <a:bodyPr/>
          <a:lstStyle/>
          <a:p>
            <a:pPr>
              <a:defRPr/>
            </a:pPr>
            <a:fld id="{0070F101-F0DD-465C-AE36-2CCA375EEC99}" type="slidenum">
              <a:rPr lang="en-US" smtClean="0"/>
              <a:pPr>
                <a:defRPr/>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noProof="0" dirty="0"/>
          </a:p>
        </p:txBody>
      </p:sp>
      <p:sp>
        <p:nvSpPr>
          <p:cNvPr id="4" name="Slide Number Placeholder 3"/>
          <p:cNvSpPr>
            <a:spLocks noGrp="1"/>
          </p:cNvSpPr>
          <p:nvPr>
            <p:ph type="sldNum" sz="quarter" idx="10"/>
          </p:nvPr>
        </p:nvSpPr>
        <p:spPr/>
        <p:txBody>
          <a:bodyPr/>
          <a:lstStyle/>
          <a:p>
            <a:pPr>
              <a:defRPr/>
            </a:pPr>
            <a:fld id="{0070F101-F0DD-465C-AE36-2CCA375EEC99}" type="slidenum">
              <a:rPr lang="en-US" smtClean="0"/>
              <a:pPr>
                <a:defRPr/>
              </a:pPr>
              <a:t>32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32943" indent="-232943">
              <a:buAutoNum type="arabicPeriod"/>
            </a:pPr>
            <a:r>
              <a:rPr lang="es-AR" dirty="0" smtClean="0"/>
              <a:t>Sigue tendencia a la baja, pero el ritmo de disminución se está atenuando.</a:t>
            </a:r>
          </a:p>
          <a:p>
            <a:pPr marL="232943" indent="-232943">
              <a:buAutoNum type="arabicPeriod"/>
            </a:pPr>
            <a:r>
              <a:rPr lang="es-AR" dirty="0" smtClean="0"/>
              <a:t>Proyecciones</a:t>
            </a:r>
            <a:r>
              <a:rPr lang="es-AR" baseline="0" dirty="0" smtClean="0"/>
              <a:t> no son favorables a la indigencia por efecto de los precios de los alimentos. Esto lleva a una proyección en la que eventualmente en 2013 el número de pobres se mantendría en 164 millones (igual que en 2012), pero el de indigentes aumentaría, entre 2012 y 2013 según nuestras proyecciones, de 67 a 68 millones.</a:t>
            </a:r>
            <a:endParaRPr lang="es-AR" dirty="0"/>
          </a:p>
        </p:txBody>
      </p:sp>
      <p:sp>
        <p:nvSpPr>
          <p:cNvPr id="4" name="3 Marcador de número de diapositiva"/>
          <p:cNvSpPr>
            <a:spLocks noGrp="1"/>
          </p:cNvSpPr>
          <p:nvPr>
            <p:ph type="sldNum" sz="quarter" idx="10"/>
          </p:nvPr>
        </p:nvSpPr>
        <p:spPr/>
        <p:txBody>
          <a:bodyPr/>
          <a:lstStyle/>
          <a:p>
            <a:fld id="{453D9CEE-AF3C-4AFC-B7A0-7A721C5D6CA7}"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4" name="Slide Number Placeholder 3"/>
          <p:cNvSpPr txBox="1">
            <a:spLocks noGrp="1"/>
          </p:cNvSpPr>
          <p:nvPr/>
        </p:nvSpPr>
        <p:spPr bwMode="auto">
          <a:xfrm>
            <a:off x="3970339" y="8829675"/>
            <a:ext cx="3038475" cy="465138"/>
          </a:xfrm>
          <a:prstGeom prst="rect">
            <a:avLst/>
          </a:prstGeom>
          <a:noFill/>
          <a:ln>
            <a:miter lim="800000"/>
            <a:headEnd/>
            <a:tailEnd/>
          </a:ln>
        </p:spPr>
        <p:txBody>
          <a:bodyPr lIns="93152" tIns="46576" rIns="93152" bIns="46576" anchor="b"/>
          <a:lstStyle/>
          <a:p>
            <a:pPr algn="r" defTabSz="931616">
              <a:defRPr/>
            </a:pPr>
            <a:fld id="{B535FC44-22DE-46B7-9027-35CEF424AF20}" type="slidenum">
              <a:rPr lang="en-US" sz="1200"/>
              <a:pPr algn="r" defTabSz="931616">
                <a:defRPr/>
              </a:pPr>
              <a:t>34</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3" name="Picture 6" descr="powerDDPEenINGLES-02.jpg"/>
          <p:cNvPicPr>
            <a:picLocks noChangeAspect="1"/>
          </p:cNvPicPr>
          <p:nvPr userDrawn="1"/>
        </p:nvPicPr>
        <p:blipFill>
          <a:blip r:embed="rId2" cstate="print"/>
          <a:srcRect/>
          <a:stretch>
            <a:fillRect/>
          </a:stretch>
        </p:blipFill>
        <p:spPr bwMode="auto">
          <a:xfrm>
            <a:off x="0" y="6400800"/>
            <a:ext cx="9144000" cy="338138"/>
          </a:xfrm>
          <a:prstGeom prst="rect">
            <a:avLst/>
          </a:prstGeom>
          <a:noFill/>
          <a:ln w="9525">
            <a:noFill/>
            <a:miter lim="800000"/>
            <a:headEnd/>
            <a:tailEnd/>
          </a:ln>
        </p:spPr>
      </p:pic>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grpSp>
        <p:nvGrpSpPr>
          <p:cNvPr id="10" name="Group 9"/>
          <p:cNvGrpSpPr/>
          <p:nvPr userDrawn="1"/>
        </p:nvGrpSpPr>
        <p:grpSpPr>
          <a:xfrm>
            <a:off x="1191986" y="6171294"/>
            <a:ext cx="6996793" cy="686706"/>
            <a:chOff x="1191986" y="6171294"/>
            <a:chExt cx="6996793" cy="686706"/>
          </a:xfrm>
        </p:grpSpPr>
        <p:pic>
          <p:nvPicPr>
            <p:cNvPr id="7" name="Picture 2"/>
            <p:cNvPicPr>
              <a:picLocks noChangeAspect="1" noChangeArrowheads="1"/>
            </p:cNvPicPr>
            <p:nvPr userDrawn="1"/>
          </p:nvPicPr>
          <p:blipFill>
            <a:blip r:embed="rId2"/>
            <a:srcRect l="60571" t="73143" r="23429" b="21778"/>
            <a:stretch>
              <a:fillRect/>
            </a:stretch>
          </p:blipFill>
          <p:spPr bwMode="auto">
            <a:xfrm>
              <a:off x="1191986" y="6171294"/>
              <a:ext cx="6996793" cy="686706"/>
            </a:xfrm>
            <a:prstGeom prst="rect">
              <a:avLst/>
            </a:prstGeom>
            <a:noFill/>
            <a:ln w="9525">
              <a:noFill/>
              <a:miter lim="800000"/>
              <a:headEnd/>
              <a:tailEnd/>
            </a:ln>
          </p:spPr>
        </p:pic>
        <p:sp>
          <p:nvSpPr>
            <p:cNvPr id="9" name="TextBox 8"/>
            <p:cNvSpPr txBox="1"/>
            <p:nvPr userDrawn="1"/>
          </p:nvSpPr>
          <p:spPr>
            <a:xfrm>
              <a:off x="1414816" y="6452171"/>
              <a:ext cx="3331361" cy="269304"/>
            </a:xfrm>
            <a:prstGeom prst="rect">
              <a:avLst/>
            </a:prstGeom>
            <a:noFill/>
          </p:spPr>
          <p:txBody>
            <a:bodyPr wrap="none" rtlCol="0">
              <a:spAutoFit/>
            </a:bodyPr>
            <a:lstStyle/>
            <a:p>
              <a:r>
                <a:rPr lang="en-US" sz="1150" b="1" i="1" dirty="0" smtClean="0">
                  <a:solidFill>
                    <a:srgbClr val="FFC000"/>
                  </a:solidFill>
                  <a:latin typeface="Times New Roman" pitchFamily="18" charset="0"/>
                  <a:cs typeface="Times New Roman" pitchFamily="18" charset="0"/>
                </a:rPr>
                <a:t>Pactos para la igualdad. Hacia un futuro</a:t>
              </a:r>
              <a:r>
                <a:rPr lang="en-US" sz="1150" b="1" i="1" baseline="0" dirty="0" smtClean="0">
                  <a:solidFill>
                    <a:srgbClr val="FFC000"/>
                  </a:solidFill>
                  <a:latin typeface="Times New Roman" pitchFamily="18" charset="0"/>
                  <a:cs typeface="Times New Roman" pitchFamily="18" charset="0"/>
                </a:rPr>
                <a:t> sostenible</a:t>
              </a:r>
              <a:endParaRPr lang="en-US" sz="1150" b="1" i="1" dirty="0">
                <a:solidFill>
                  <a:srgbClr val="FFC000"/>
                </a:solidFill>
                <a:latin typeface="Times New Roman" pitchFamily="18" charset="0"/>
                <a:cs typeface="Times New Roman" pitchFamily="18" charset="0"/>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71C0C1-5AE7-4F4A-B076-EED4930B656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710172-27FE-4FE4-BA65-EF019A4A6D31}" type="slidenum">
              <a:rPr lang="en-US" smtClean="0"/>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BC283-A13D-4638-A559-004A8ADFAE14}"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D0615E-7983-4F5F-87BC-CF7BC4451879}" type="slidenum">
              <a:rPr lang="en-US" smtClean="0"/>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376F32-56F5-4EB8-BDC9-62190E03D13B}" type="datetimeFigureOut">
              <a:rPr lang="en-US" smtClean="0"/>
              <a:pPr/>
              <a:t>9/22/2014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8D2217-962C-43BE-98CA-C001D0DDAF4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pic>
        <p:nvPicPr>
          <p:cNvPr id="6" name="Picture 2"/>
          <p:cNvPicPr>
            <a:picLocks noChangeAspect="1" noChangeArrowheads="1"/>
          </p:cNvPicPr>
          <p:nvPr userDrawn="1"/>
        </p:nvPicPr>
        <p:blipFill>
          <a:blip r:embed="rId2"/>
          <a:srcRect l="60571" t="73143" r="23429" b="21778"/>
          <a:stretch>
            <a:fillRect/>
          </a:stretch>
        </p:blipFill>
        <p:spPr bwMode="auto">
          <a:xfrm>
            <a:off x="1219199" y="6115053"/>
            <a:ext cx="6977743" cy="481690"/>
          </a:xfrm>
          <a:prstGeom prst="rect">
            <a:avLst/>
          </a:prstGeom>
          <a:noFill/>
          <a:ln w="9525">
            <a:noFill/>
            <a:miter lim="800000"/>
            <a:headEnd/>
            <a:tailEnd/>
          </a:ln>
        </p:spPr>
      </p:pic>
      <p:grpSp>
        <p:nvGrpSpPr>
          <p:cNvPr id="7" name="Group 6"/>
          <p:cNvGrpSpPr/>
          <p:nvPr userDrawn="1"/>
        </p:nvGrpSpPr>
        <p:grpSpPr>
          <a:xfrm>
            <a:off x="1191986" y="6285590"/>
            <a:ext cx="6996793" cy="502920"/>
            <a:chOff x="1191986" y="6171294"/>
            <a:chExt cx="6996793" cy="686706"/>
          </a:xfrm>
        </p:grpSpPr>
        <p:pic>
          <p:nvPicPr>
            <p:cNvPr id="8" name="Picture 2"/>
            <p:cNvPicPr>
              <a:picLocks noChangeAspect="1" noChangeArrowheads="1"/>
            </p:cNvPicPr>
            <p:nvPr userDrawn="1"/>
          </p:nvPicPr>
          <p:blipFill>
            <a:blip r:embed="rId2"/>
            <a:srcRect l="60571" t="73143" r="23429" b="21778"/>
            <a:stretch>
              <a:fillRect/>
            </a:stretch>
          </p:blipFill>
          <p:spPr bwMode="auto">
            <a:xfrm>
              <a:off x="1191986" y="6171294"/>
              <a:ext cx="6996793" cy="686706"/>
            </a:xfrm>
            <a:prstGeom prst="rect">
              <a:avLst/>
            </a:prstGeom>
            <a:noFill/>
            <a:ln w="9525">
              <a:noFill/>
              <a:miter lim="800000"/>
              <a:headEnd/>
              <a:tailEnd/>
            </a:ln>
          </p:spPr>
        </p:pic>
        <p:sp>
          <p:nvSpPr>
            <p:cNvPr id="9" name="TextBox 8"/>
            <p:cNvSpPr txBox="1"/>
            <p:nvPr userDrawn="1"/>
          </p:nvSpPr>
          <p:spPr>
            <a:xfrm>
              <a:off x="1414816" y="6503302"/>
              <a:ext cx="3331361" cy="269304"/>
            </a:xfrm>
            <a:prstGeom prst="rect">
              <a:avLst/>
            </a:prstGeom>
            <a:noFill/>
          </p:spPr>
          <p:txBody>
            <a:bodyPr wrap="none" rtlCol="0">
              <a:spAutoFit/>
            </a:bodyPr>
            <a:lstStyle/>
            <a:p>
              <a:r>
                <a:rPr lang="en-US" sz="1150" b="1" i="1" dirty="0" smtClean="0">
                  <a:solidFill>
                    <a:srgbClr val="FFC000"/>
                  </a:solidFill>
                  <a:latin typeface="Times New Roman" pitchFamily="18" charset="0"/>
                  <a:cs typeface="Times New Roman" pitchFamily="18" charset="0"/>
                </a:rPr>
                <a:t>Pactos para la igualdad. Hacia un futuro</a:t>
              </a:r>
              <a:r>
                <a:rPr lang="en-US" sz="1150" b="1" i="1" baseline="0" dirty="0" smtClean="0">
                  <a:solidFill>
                    <a:srgbClr val="FFC000"/>
                  </a:solidFill>
                  <a:latin typeface="Times New Roman" pitchFamily="18" charset="0"/>
                  <a:cs typeface="Times New Roman" pitchFamily="18" charset="0"/>
                </a:rPr>
                <a:t> sostenible</a:t>
              </a:r>
              <a:endParaRPr lang="en-US" sz="1150" b="1" i="1" dirty="0">
                <a:solidFill>
                  <a:srgbClr val="FFC000"/>
                </a:solidFill>
                <a:latin typeface="Times New Roman" pitchFamily="18" charset="0"/>
                <a:cs typeface="Times New Roman" pitchFamily="18"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pic>
        <p:nvPicPr>
          <p:cNvPr id="5" name="Picture 2"/>
          <p:cNvPicPr>
            <a:picLocks noChangeAspect="1" noChangeArrowheads="1"/>
          </p:cNvPicPr>
          <p:nvPr userDrawn="1"/>
        </p:nvPicPr>
        <p:blipFill>
          <a:blip r:embed="rId2"/>
          <a:srcRect l="60571" t="73143" r="23429" b="21778"/>
          <a:stretch>
            <a:fillRect/>
          </a:stretch>
        </p:blipFill>
        <p:spPr bwMode="auto">
          <a:xfrm>
            <a:off x="1170213" y="6130473"/>
            <a:ext cx="6985907" cy="392791"/>
          </a:xfrm>
          <a:prstGeom prst="rect">
            <a:avLst/>
          </a:prstGeom>
          <a:noFill/>
          <a:ln w="9525">
            <a:noFill/>
            <a:miter lim="800000"/>
            <a:headEnd/>
            <a:tailEnd/>
          </a:ln>
        </p:spPr>
      </p:pic>
      <p:pic>
        <p:nvPicPr>
          <p:cNvPr id="6" name="Picture 2"/>
          <p:cNvPicPr>
            <a:picLocks noChangeAspect="1" noChangeArrowheads="1"/>
          </p:cNvPicPr>
          <p:nvPr userDrawn="1"/>
        </p:nvPicPr>
        <p:blipFill>
          <a:blip r:embed="rId2"/>
          <a:srcRect l="60571" t="73143" r="23429" b="21778"/>
          <a:stretch>
            <a:fillRect/>
          </a:stretch>
        </p:blipFill>
        <p:spPr bwMode="auto">
          <a:xfrm>
            <a:off x="1191986" y="6171294"/>
            <a:ext cx="6996793" cy="686706"/>
          </a:xfrm>
          <a:prstGeom prst="rect">
            <a:avLst/>
          </a:prstGeom>
          <a:noFill/>
          <a:ln w="9525">
            <a:noFill/>
            <a:miter lim="800000"/>
            <a:headEnd/>
            <a:tailEnd/>
          </a:ln>
        </p:spPr>
      </p:pic>
      <p:sp>
        <p:nvSpPr>
          <p:cNvPr id="7" name="TextBox 6"/>
          <p:cNvSpPr txBox="1"/>
          <p:nvPr userDrawn="1"/>
        </p:nvSpPr>
        <p:spPr>
          <a:xfrm>
            <a:off x="1414816" y="6452171"/>
            <a:ext cx="3331361" cy="269304"/>
          </a:xfrm>
          <a:prstGeom prst="rect">
            <a:avLst/>
          </a:prstGeom>
          <a:noFill/>
        </p:spPr>
        <p:txBody>
          <a:bodyPr wrap="none" rtlCol="0">
            <a:spAutoFit/>
          </a:bodyPr>
          <a:lstStyle/>
          <a:p>
            <a:r>
              <a:rPr lang="en-US" sz="1150" b="1" i="1" dirty="0" smtClean="0">
                <a:solidFill>
                  <a:srgbClr val="FFC000"/>
                </a:solidFill>
                <a:latin typeface="Times New Roman" pitchFamily="18" charset="0"/>
                <a:cs typeface="Times New Roman" pitchFamily="18" charset="0"/>
              </a:rPr>
              <a:t>Pactos para la igualdad. Hacia un futuro</a:t>
            </a:r>
            <a:r>
              <a:rPr lang="en-US" sz="1150" b="1" i="1" baseline="0" dirty="0" smtClean="0">
                <a:solidFill>
                  <a:srgbClr val="FFC000"/>
                </a:solidFill>
                <a:latin typeface="Times New Roman" pitchFamily="18" charset="0"/>
                <a:cs typeface="Times New Roman" pitchFamily="18" charset="0"/>
              </a:rPr>
              <a:t> sostenible</a:t>
            </a:r>
            <a:endParaRPr lang="en-US" sz="1150" b="1" i="1" dirty="0">
              <a:solidFill>
                <a:srgbClr val="FFC000"/>
              </a:solidFill>
              <a:latin typeface="Times New Roman" pitchFamily="18" charset="0"/>
              <a:cs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BBD2B3-A1CF-44FB-8BB9-49714C49763D}" type="datetimeFigureOut">
              <a:rPr lang="en-US" smtClean="0"/>
              <a:pPr/>
              <a:t>9/22/2014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D7C1ABE-3B5E-446D-8C95-8F21550A05A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bajo 2014.jpg"/>
          <p:cNvPicPr>
            <a:picLocks noChangeAspect="1"/>
          </p:cNvPicPr>
          <p:nvPr userDrawn="1"/>
        </p:nvPicPr>
        <p:blipFill>
          <a:blip r:embed="rId14"/>
          <a:stretch>
            <a:fillRect/>
          </a:stretch>
        </p:blipFill>
        <p:spPr>
          <a:xfrm>
            <a:off x="0" y="6117770"/>
            <a:ext cx="9144000" cy="740229"/>
          </a:xfrm>
          <a:prstGeom prst="rect">
            <a:avLst/>
          </a:prstGeom>
        </p:spPr>
      </p:pic>
      <p:cxnSp>
        <p:nvCxnSpPr>
          <p:cNvPr id="3" name="Straight Connector 2"/>
          <p:cNvCxnSpPr/>
          <p:nvPr userDrawn="1"/>
        </p:nvCxnSpPr>
        <p:spPr>
          <a:xfrm>
            <a:off x="1365250" y="6518061"/>
            <a:ext cx="3789363"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TextBox 5"/>
          <p:cNvSpPr txBox="1">
            <a:spLocks noChangeArrowheads="1"/>
          </p:cNvSpPr>
          <p:nvPr userDrawn="1"/>
        </p:nvSpPr>
        <p:spPr bwMode="auto">
          <a:xfrm>
            <a:off x="1247095" y="6574876"/>
            <a:ext cx="6935207" cy="301621"/>
          </a:xfrm>
          <a:prstGeom prst="rect">
            <a:avLst/>
          </a:prstGeom>
          <a:noFill/>
          <a:ln w="9525">
            <a:noFill/>
            <a:miter lim="800000"/>
            <a:headEnd/>
            <a:tailEnd/>
          </a:ln>
        </p:spPr>
        <p:txBody>
          <a:bodyPr wrap="square">
            <a:spAutoFit/>
          </a:bodyPr>
          <a:lstStyle/>
          <a:p>
            <a:pPr>
              <a:lnSpc>
                <a:spcPct val="80000"/>
              </a:lnSpc>
            </a:pPr>
            <a:r>
              <a:rPr lang="es-ES" sz="1600" b="1" i="1" dirty="0" smtClean="0">
                <a:solidFill>
                  <a:srgbClr val="FFC000"/>
                </a:solidFill>
                <a:latin typeface="Aparajita" pitchFamily="34" charset="0"/>
                <a:cs typeface="Aparajita" pitchFamily="34" charset="0"/>
              </a:rPr>
              <a:t>Pactos para la igualdad. Por un futuro sostenible</a:t>
            </a:r>
          </a:p>
        </p:txBody>
      </p:sp>
      <p:sp>
        <p:nvSpPr>
          <p:cNvPr id="5" name="TextBox 5"/>
          <p:cNvSpPr txBox="1">
            <a:spLocks noChangeArrowheads="1"/>
          </p:cNvSpPr>
          <p:nvPr userDrawn="1"/>
        </p:nvSpPr>
        <p:spPr bwMode="auto">
          <a:xfrm>
            <a:off x="1285378" y="6181734"/>
            <a:ext cx="3113201" cy="430887"/>
          </a:xfrm>
          <a:prstGeom prst="rect">
            <a:avLst/>
          </a:prstGeom>
          <a:noFill/>
          <a:ln w="9525">
            <a:noFill/>
            <a:miter lim="800000"/>
            <a:headEnd/>
            <a:tailEnd/>
          </a:ln>
        </p:spPr>
        <p:txBody>
          <a:bodyPr wrap="square">
            <a:spAutoFit/>
          </a:bodyPr>
          <a:lstStyle/>
          <a:p>
            <a:pPr>
              <a:lnSpc>
                <a:spcPct val="110000"/>
              </a:lnSpc>
            </a:pPr>
            <a:r>
              <a:rPr lang="en-US" sz="2000" b="1" i="1" dirty="0" smtClean="0">
                <a:solidFill>
                  <a:schemeClr val="bg1"/>
                </a:solidFill>
                <a:effectLst>
                  <a:outerShdw blurRad="38100" dist="38100" dir="2700000" algn="tl">
                    <a:srgbClr val="000000">
                      <a:alpha val="43137"/>
                    </a:srgbClr>
                  </a:outerShdw>
                </a:effectLst>
                <a:latin typeface="Aparajita" pitchFamily="34" charset="0"/>
                <a:ea typeface="Verdana" pitchFamily="34" charset="0"/>
                <a:cs typeface="Aparajita" pitchFamily="34" charset="0"/>
              </a:rPr>
              <a:t>Alicia</a:t>
            </a:r>
            <a:r>
              <a:rPr lang="en-US" sz="2000" b="1" i="1" baseline="0" dirty="0" smtClean="0">
                <a:solidFill>
                  <a:schemeClr val="bg1"/>
                </a:solidFill>
                <a:effectLst>
                  <a:outerShdw blurRad="38100" dist="38100" dir="2700000" algn="tl">
                    <a:srgbClr val="000000">
                      <a:alpha val="43137"/>
                    </a:srgbClr>
                  </a:outerShdw>
                </a:effectLst>
                <a:latin typeface="Aparajita" pitchFamily="34" charset="0"/>
                <a:ea typeface="Verdana" pitchFamily="34" charset="0"/>
                <a:cs typeface="Aparajita" pitchFamily="34" charset="0"/>
              </a:rPr>
              <a:t> </a:t>
            </a:r>
            <a:r>
              <a:rPr lang="en-US" sz="2000" b="1" i="1" baseline="0" dirty="0" err="1" smtClean="0">
                <a:solidFill>
                  <a:schemeClr val="bg1"/>
                </a:solidFill>
                <a:effectLst>
                  <a:outerShdw blurRad="38100" dist="38100" dir="2700000" algn="tl">
                    <a:srgbClr val="000000">
                      <a:alpha val="43137"/>
                    </a:srgbClr>
                  </a:outerShdw>
                </a:effectLst>
                <a:latin typeface="Aparajita" pitchFamily="34" charset="0"/>
                <a:ea typeface="Verdana" pitchFamily="34" charset="0"/>
                <a:cs typeface="Aparajita" pitchFamily="34" charset="0"/>
              </a:rPr>
              <a:t>Bárcena</a:t>
            </a:r>
            <a:endParaRPr lang="en-US" sz="2000" b="1" i="1" dirty="0">
              <a:solidFill>
                <a:schemeClr val="bg1"/>
              </a:solidFill>
              <a:effectLst>
                <a:outerShdw blurRad="38100" dist="38100" dir="2700000" algn="tl">
                  <a:srgbClr val="000000">
                    <a:alpha val="43137"/>
                  </a:srgbClr>
                </a:outerShdw>
              </a:effectLst>
              <a:latin typeface="Aparajita" pitchFamily="34" charset="0"/>
              <a:ea typeface="Verdana" pitchFamily="34" charset="0"/>
              <a:cs typeface="Aparajita"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ateral 2014.jpg"/>
          <p:cNvPicPr>
            <a:picLocks noChangeAspect="1"/>
          </p:cNvPicPr>
          <p:nvPr userDrawn="1"/>
        </p:nvPicPr>
        <p:blipFill>
          <a:blip r:embed="rId13"/>
          <a:stretch>
            <a:fillRect/>
          </a:stretch>
        </p:blipFill>
        <p:spPr>
          <a:xfrm>
            <a:off x="0" y="0"/>
            <a:ext cx="1291836" cy="68580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Portadilla 2014.jpg"/>
          <p:cNvPicPr>
            <a:picLocks noChangeAspect="1"/>
          </p:cNvPicPr>
          <p:nvPr userDrawn="1"/>
        </p:nvPicPr>
        <p:blipFill>
          <a:blip r:embed="rId13"/>
          <a:stretch>
            <a:fillRect/>
          </a:stretch>
        </p:blipFill>
        <p:spPr>
          <a:xfrm>
            <a:off x="0" y="4465"/>
            <a:ext cx="9144000" cy="684907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Final 2014.jpg"/>
          <p:cNvPicPr>
            <a:picLocks noChangeAspect="1"/>
          </p:cNvPicPr>
          <p:nvPr userDrawn="1"/>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164700" y="1188720"/>
            <a:ext cx="8534400" cy="3063240"/>
          </a:xfrm>
          <a:noFill/>
          <a:ln>
            <a:miter lim="800000"/>
            <a:headEnd/>
            <a:tailEnd/>
          </a:ln>
        </p:spPr>
        <p:txBody>
          <a:bodyPr vert="horz" wrap="square" lIns="91440" tIns="45720" rIns="91440" bIns="45720" numCol="1" anchor="ctr" anchorCtr="0" compatLnSpc="1">
            <a:prstTxWarp prst="textNoShape">
              <a:avLst/>
            </a:prstTxWarp>
            <a:noAutofit/>
          </a:bodyPr>
          <a:lstStyle/>
          <a:p>
            <a:r>
              <a:rPr lang="es-ES_tradnl" sz="3600" b="1" dirty="0" smtClean="0">
                <a:solidFill>
                  <a:srgbClr val="C00000"/>
                </a:solidFill>
              </a:rPr>
              <a:t>Cambio estructural, comercio y cooperación internacional</a:t>
            </a:r>
            <a:br>
              <a:rPr lang="es-ES_tradnl" sz="3600" b="1" dirty="0" smtClean="0">
                <a:solidFill>
                  <a:srgbClr val="C00000"/>
                </a:solidFill>
              </a:rPr>
            </a:br>
            <a:r>
              <a:rPr lang="es-ES_tradnl" sz="3600" b="1" dirty="0" smtClean="0">
                <a:solidFill>
                  <a:srgbClr val="C00000"/>
                </a:solidFill>
              </a:rPr>
              <a:t/>
            </a:r>
            <a:br>
              <a:rPr lang="es-ES_tradnl" sz="3600" b="1" dirty="0" smtClean="0">
                <a:solidFill>
                  <a:srgbClr val="C00000"/>
                </a:solidFill>
              </a:rPr>
            </a:br>
            <a:r>
              <a:rPr lang="es-ES_tradnl" sz="3600" b="1" dirty="0" smtClean="0">
                <a:solidFill>
                  <a:srgbClr val="C00000"/>
                </a:solidFill>
              </a:rPr>
              <a:t>TED</a:t>
            </a:r>
            <a:br>
              <a:rPr lang="es-ES_tradnl" sz="3600" b="1" dirty="0" smtClean="0">
                <a:solidFill>
                  <a:srgbClr val="C00000"/>
                </a:solidFill>
              </a:rPr>
            </a:br>
            <a:r>
              <a:rPr lang="es-ES_tradnl" sz="3600" b="1" dirty="0" smtClean="0">
                <a:solidFill>
                  <a:srgbClr val="C00000"/>
                </a:solidFill>
              </a:rPr>
              <a:t>Centro Universitario de Tacuarembó</a:t>
            </a:r>
            <a:br>
              <a:rPr lang="es-ES_tradnl" sz="3600" b="1" dirty="0" smtClean="0">
                <a:solidFill>
                  <a:srgbClr val="C00000"/>
                </a:solidFill>
              </a:rPr>
            </a:br>
            <a:r>
              <a:rPr lang="es-ES_tradnl" sz="3600" b="1" dirty="0" smtClean="0">
                <a:solidFill>
                  <a:srgbClr val="C00000"/>
                </a:solidFill>
              </a:rPr>
              <a:t>19 de Setiembre de 2014</a:t>
            </a:r>
            <a:endParaRPr lang="es-ES" sz="3600" b="1" dirty="0" smtClean="0">
              <a:solidFill>
                <a:srgbClr val="C00000"/>
              </a:solidFill>
            </a:endParaRPr>
          </a:p>
        </p:txBody>
      </p:sp>
      <p:sp>
        <p:nvSpPr>
          <p:cNvPr id="5123" name="Rectangle 14"/>
          <p:cNvSpPr>
            <a:spLocks noGrp="1" noChangeArrowheads="1"/>
          </p:cNvSpPr>
          <p:nvPr>
            <p:ph idx="1"/>
          </p:nvPr>
        </p:nvSpPr>
        <p:spPr bwMode="auto">
          <a:xfrm>
            <a:off x="324465" y="3499944"/>
            <a:ext cx="8374635" cy="4162097"/>
          </a:xfrm>
          <a:noFill/>
          <a:ln>
            <a:miter lim="800000"/>
            <a:headEnd/>
            <a:tailEnd/>
          </a:ln>
        </p:spPr>
        <p:txBody>
          <a:bodyPr vert="horz" wrap="square" lIns="91440" tIns="45720" rIns="91440" bIns="45720" numCol="1" anchor="t" anchorCtr="0" compatLnSpc="1">
            <a:prstTxWarp prst="textNoShape">
              <a:avLst/>
            </a:prstTxWarp>
            <a:noAutofit/>
          </a:bodyPr>
          <a:lstStyle/>
          <a:p>
            <a:pPr marL="800100" lvl="1" indent="-342900">
              <a:buNone/>
            </a:pP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L" dirty="0" smtClean="0"/>
              <a:t>Argentina: elasticidad ingreso ý composición de las exportaciones</a:t>
            </a:r>
            <a:endParaRPr lang="es-CL"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Elasticidades: América del Sur</a:t>
            </a:r>
            <a:endParaRPr lang="es-CL" dirty="0"/>
          </a:p>
        </p:txBody>
      </p:sp>
      <p:pic>
        <p:nvPicPr>
          <p:cNvPr id="4" name="Content Placeholder 3"/>
          <p:cNvPicPr>
            <a:picLocks noGrp="1" noChangeArrowheads="1"/>
          </p:cNvPicPr>
          <p:nvPr>
            <p:ph idx="1"/>
          </p:nvPr>
        </p:nvPicPr>
        <p:blipFill>
          <a:blip r:embed="rId2" cstate="print"/>
          <a:srcRect/>
          <a:stretch>
            <a:fillRect/>
          </a:stretch>
        </p:blipFill>
        <p:spPr bwMode="auto">
          <a:xfrm>
            <a:off x="1005840" y="1737360"/>
            <a:ext cx="7680960" cy="350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Las dos eficiencias juntas: EK y ES</a:t>
            </a:r>
            <a:endParaRPr lang="es-CL" dirty="0"/>
          </a:p>
        </p:txBody>
      </p:sp>
      <p:pic>
        <p:nvPicPr>
          <p:cNvPr id="4" name="Chart 8"/>
          <p:cNvPicPr>
            <a:picLocks noGrp="1" noChangeArrowheads="1"/>
          </p:cNvPicPr>
          <p:nvPr>
            <p:ph idx="1"/>
          </p:nvPr>
        </p:nvPicPr>
        <p:blipFill>
          <a:blip r:embed="rId2" cstate="print"/>
          <a:srcRect/>
          <a:stretch>
            <a:fillRect/>
          </a:stretch>
        </p:blipFill>
        <p:spPr bwMode="auto">
          <a:xfrm>
            <a:off x="1770486" y="1600200"/>
            <a:ext cx="560302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L" dirty="0" smtClean="0"/>
              <a:t>EK y ES: algunos ejemplos</a:t>
            </a:r>
            <a:endParaRPr lang="es-CL"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752600" y="2286000"/>
            <a:ext cx="4952999" cy="3352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Otra</a:t>
            </a:r>
            <a:r>
              <a:rPr lang="en-US" dirty="0" smtClean="0"/>
              <a:t> </a:t>
            </a:r>
            <a:r>
              <a:rPr lang="en-US" dirty="0" err="1" smtClean="0"/>
              <a:t>mirada</a:t>
            </a:r>
            <a:r>
              <a:rPr lang="en-US" dirty="0" smtClean="0"/>
              <a:t> a EK y ES</a:t>
            </a:r>
            <a:endParaRPr lang="en-US" dirty="0"/>
          </a:p>
        </p:txBody>
      </p:sp>
      <p:pic>
        <p:nvPicPr>
          <p:cNvPr id="4" name="Imagem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57400"/>
            <a:ext cx="3505200" cy="3657600"/>
          </a:xfrm>
          <a:prstGeom prst="rect">
            <a:avLst/>
          </a:prstGeom>
          <a:noFill/>
        </p:spPr>
      </p:pic>
      <p:pic>
        <p:nvPicPr>
          <p:cNvPr id="5" name="Imagem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81200"/>
            <a:ext cx="3657600" cy="3733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Distribución del ingreso</a:t>
            </a:r>
            <a:endParaRPr lang="es-CL" dirty="0"/>
          </a:p>
        </p:txBody>
      </p:sp>
      <p:sp>
        <p:nvSpPr>
          <p:cNvPr id="3" name="Content Placeholder 2"/>
          <p:cNvSpPr>
            <a:spLocks noGrp="1"/>
          </p:cNvSpPr>
          <p:nvPr>
            <p:ph idx="1"/>
          </p:nvPr>
        </p:nvSpPr>
        <p:spPr/>
        <p:txBody>
          <a:bodyPr/>
          <a:lstStyle/>
          <a:p>
            <a:r>
              <a:rPr lang="es-CL" dirty="0" smtClean="0"/>
              <a:t>La heterogeneidad estructural como fuente de desigualdad: la calidad de los empleos afecta la distribución</a:t>
            </a:r>
          </a:p>
          <a:p>
            <a:r>
              <a:rPr lang="es-CL" dirty="0" smtClean="0"/>
              <a:t>El crecimiento fortalece el poder de negociación de los sindicatos</a:t>
            </a:r>
          </a:p>
          <a:p>
            <a:r>
              <a:rPr lang="es-CL" dirty="0" smtClean="0"/>
              <a:t>Una estructura diversificada supone mejores empleos y crecimiento más estable</a:t>
            </a:r>
          </a:p>
          <a:p>
            <a:endParaRPr lang="es-CL" dirty="0" smtClean="0"/>
          </a:p>
          <a:p>
            <a:endParaRPr lang="es-CL" dirty="0" smtClean="0"/>
          </a:p>
          <a:p>
            <a:endParaRPr lang="es-C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7788"/>
            <a:ext cx="9144000" cy="1143000"/>
          </a:xfrm>
        </p:spPr>
        <p:txBody>
          <a:bodyPr/>
          <a:lstStyle/>
          <a:p>
            <a:pPr eaLnBrk="1" hangingPunct="1"/>
            <a:r>
              <a:rPr lang="es-UY" sz="3200" dirty="0" smtClean="0">
                <a:solidFill>
                  <a:srgbClr val="C00000"/>
                </a:solidFill>
              </a:rPr>
              <a:t>Una economía que no se diversifica no genera aumentos simultáneos de productividad y empleo</a:t>
            </a:r>
            <a:endParaRPr lang="es-UY" sz="3200" dirty="0" smtClean="0"/>
          </a:p>
        </p:txBody>
      </p:sp>
      <p:pic>
        <p:nvPicPr>
          <p:cNvPr id="6147" name="Picture 2"/>
          <p:cNvPicPr>
            <a:picLocks noChangeAspect="1" noChangeArrowheads="1"/>
          </p:cNvPicPr>
          <p:nvPr/>
        </p:nvPicPr>
        <p:blipFill>
          <a:blip r:embed="rId2" cstate="print"/>
          <a:srcRect/>
          <a:stretch>
            <a:fillRect/>
          </a:stretch>
        </p:blipFill>
        <p:spPr bwMode="auto">
          <a:xfrm>
            <a:off x="431800" y="1784350"/>
            <a:ext cx="8128000" cy="4116388"/>
          </a:xfrm>
          <a:prstGeom prst="rect">
            <a:avLst/>
          </a:prstGeom>
          <a:noFill/>
          <a:ln w="9525">
            <a:noFill/>
            <a:miter lim="800000"/>
            <a:headEnd/>
            <a:tailEnd/>
          </a:ln>
        </p:spPr>
      </p:pic>
      <p:sp>
        <p:nvSpPr>
          <p:cNvPr id="6148" name="Rectangle 3"/>
          <p:cNvSpPr>
            <a:spLocks noChangeArrowheads="1"/>
          </p:cNvSpPr>
          <p:nvPr/>
        </p:nvSpPr>
        <p:spPr bwMode="auto">
          <a:xfrm>
            <a:off x="0" y="1220788"/>
            <a:ext cx="9144000" cy="461962"/>
          </a:xfrm>
          <a:prstGeom prst="rect">
            <a:avLst/>
          </a:prstGeom>
          <a:noFill/>
          <a:ln w="9525">
            <a:noFill/>
            <a:miter lim="800000"/>
            <a:headEnd/>
            <a:tailEnd/>
          </a:ln>
        </p:spPr>
        <p:txBody>
          <a:bodyPr>
            <a:spAutoFit/>
          </a:bodyPr>
          <a:lstStyle/>
          <a:p>
            <a:pPr algn="ctr"/>
            <a:r>
              <a:rPr lang="es-ES" sz="1200" b="1">
                <a:latin typeface="Calibri" pitchFamily="34" charset="0"/>
              </a:rPr>
              <a:t>AMÉRICA LATINA (12 PAÍSES): PRODUCTIVIDAD LABORAL Y VALOR AGREGADO DE LA ECONOMÍA, 1980-2010 </a:t>
            </a:r>
            <a:r>
              <a:rPr lang="es-ES" sz="1200" b="1" baseline="30000">
                <a:latin typeface="Calibri" pitchFamily="34" charset="0"/>
              </a:rPr>
              <a:t>a</a:t>
            </a:r>
          </a:p>
          <a:p>
            <a:pPr algn="ctr"/>
            <a:r>
              <a:rPr lang="es-ES" sz="1200" i="1">
                <a:latin typeface="Calibri" pitchFamily="34" charset="0"/>
              </a:rPr>
              <a:t>(En dólares y miles de millones de dólares, año base-2000)</a:t>
            </a:r>
            <a:endParaRPr lang="en-US" sz="1200" i="1">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La evolución de la productividad y en Brasil: 1980-2010</a:t>
            </a:r>
            <a:endParaRPr lang="es-ES" dirty="0"/>
          </a:p>
        </p:txBody>
      </p:sp>
      <p:graphicFrame>
        <p:nvGraphicFramePr>
          <p:cNvPr id="4" name="Content Placeholder 3"/>
          <p:cNvGraphicFramePr>
            <a:graphicFrameLocks noGrp="1"/>
          </p:cNvGraphicFramePr>
          <p:nvPr>
            <p:ph idx="1"/>
          </p:nvPr>
        </p:nvGraphicFramePr>
        <p:xfrm>
          <a:off x="457200" y="1417639"/>
          <a:ext cx="8229600" cy="41475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s-UY" sz="4000" smtClean="0">
                <a:solidFill>
                  <a:srgbClr val="C00000"/>
                </a:solidFill>
              </a:rPr>
              <a:t>República de Corea: productividad y empleo</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Educación: mucho que hacer, pero no lo es todo</a:t>
            </a:r>
            <a:endParaRPr lang="es-CL" dirty="0"/>
          </a:p>
        </p:txBody>
      </p:sp>
      <p:sp>
        <p:nvSpPr>
          <p:cNvPr id="3" name="Content Placeholder 2"/>
          <p:cNvSpPr>
            <a:spLocks noGrp="1"/>
          </p:cNvSpPr>
          <p:nvPr>
            <p:ph idx="1"/>
          </p:nvPr>
        </p:nvSpPr>
        <p:spPr/>
        <p:txBody>
          <a:bodyPr/>
          <a:lstStyle/>
          <a:p>
            <a:r>
              <a:rPr lang="es-CL" dirty="0" smtClean="0"/>
              <a:t>Una estructura poco diversificada concentra el ingreso…</a:t>
            </a:r>
          </a:p>
          <a:p>
            <a:r>
              <a:rPr lang="es-CL" dirty="0" smtClean="0"/>
              <a:t>…demanda pocas capacidades…</a:t>
            </a:r>
          </a:p>
          <a:p>
            <a:r>
              <a:rPr lang="es-CL" dirty="0" smtClean="0"/>
              <a:t>…y no genera los estímulos para que la sociedad se organice en pro de la educación</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Estructura de la clase</a:t>
            </a:r>
            <a:endParaRPr lang="es-CL" dirty="0"/>
          </a:p>
        </p:txBody>
      </p:sp>
      <p:sp>
        <p:nvSpPr>
          <p:cNvPr id="3" name="Content Placeholder 2"/>
          <p:cNvSpPr>
            <a:spLocks noGrp="1"/>
          </p:cNvSpPr>
          <p:nvPr>
            <p:ph idx="1"/>
          </p:nvPr>
        </p:nvSpPr>
        <p:spPr/>
        <p:txBody>
          <a:bodyPr/>
          <a:lstStyle/>
          <a:p>
            <a:pPr>
              <a:buFont typeface="Wingdings" pitchFamily="2" charset="2"/>
              <a:buChar char="q"/>
            </a:pPr>
            <a:r>
              <a:rPr lang="es-CL" dirty="0" smtClean="0"/>
              <a:t>Marco Analítico</a:t>
            </a:r>
          </a:p>
          <a:p>
            <a:pPr>
              <a:buFont typeface="Wingdings" pitchFamily="2" charset="2"/>
              <a:buChar char="q"/>
            </a:pPr>
            <a:r>
              <a:rPr lang="es-CL" dirty="0" smtClean="0"/>
              <a:t>Especialización y crecimiento</a:t>
            </a:r>
          </a:p>
          <a:p>
            <a:pPr>
              <a:buFont typeface="Wingdings" pitchFamily="2" charset="2"/>
              <a:buChar char="q"/>
            </a:pPr>
            <a:r>
              <a:rPr lang="es-CL" dirty="0" smtClean="0"/>
              <a:t>Distribución del ingreso</a:t>
            </a:r>
          </a:p>
          <a:p>
            <a:pPr>
              <a:buFont typeface="Wingdings" pitchFamily="2" charset="2"/>
              <a:buChar char="q"/>
            </a:pPr>
            <a:r>
              <a:rPr lang="es-CL" dirty="0" smtClean="0"/>
              <a:t>La dimensión regional</a:t>
            </a:r>
          </a:p>
          <a:p>
            <a:pPr>
              <a:buFont typeface="Wingdings" pitchFamily="2" charset="2"/>
              <a:buChar char="q"/>
            </a:pPr>
            <a:r>
              <a:rPr lang="es-CL" dirty="0" smtClean="0"/>
              <a:t>Implicaciones de política</a:t>
            </a:r>
          </a:p>
          <a:p>
            <a:pPr>
              <a:buFont typeface="Wingdings" pitchFamily="2" charset="2"/>
              <a:buChar char="q"/>
            </a:pPr>
            <a:r>
              <a:rPr lang="es-CL" dirty="0" smtClean="0"/>
              <a:t>El papel de la cooperación internacional</a:t>
            </a:r>
            <a:endParaRPr lang="es-C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s-CL" dirty="0" smtClean="0"/>
              <a:t>Estructura, educación, desigualdad</a:t>
            </a:r>
            <a:endParaRPr lang="es-CL" dirty="0"/>
          </a:p>
        </p:txBody>
      </p:sp>
      <p:pic>
        <p:nvPicPr>
          <p:cNvPr id="474114" name="Chart 8"/>
          <p:cNvPicPr>
            <a:picLocks noGrp="1" noChangeArrowheads="1"/>
          </p:cNvPicPr>
          <p:nvPr>
            <p:ph idx="1"/>
          </p:nvPr>
        </p:nvPicPr>
        <p:blipFill>
          <a:blip r:embed="rId2"/>
          <a:srcRect l="-1569" t="-2315" r="-1872" b="-2472"/>
          <a:stretch>
            <a:fillRect/>
          </a:stretch>
        </p:blipFill>
        <p:spPr bwMode="auto">
          <a:xfrm>
            <a:off x="2270862" y="1600200"/>
            <a:ext cx="460227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bwMode="auto">
          <a:xfrm>
            <a:off x="92600" y="82950"/>
            <a:ext cx="8981954" cy="914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s-ES" sz="3200" b="1" dirty="0" smtClean="0">
                <a:solidFill>
                  <a:srgbClr val="C90727"/>
                </a:solidFill>
                <a:latin typeface="Calibri" pitchFamily="34" charset="0"/>
                <a:cs typeface="Arial" charset="0"/>
              </a:rPr>
              <a:t>La capacidad de las instituciones de corregir ex post las dinámicas </a:t>
            </a:r>
            <a:r>
              <a:rPr lang="es-ES" sz="3200" b="1" dirty="0" err="1" smtClean="0">
                <a:solidFill>
                  <a:srgbClr val="C90727"/>
                </a:solidFill>
                <a:latin typeface="Calibri" pitchFamily="34" charset="0"/>
                <a:cs typeface="Arial" charset="0"/>
              </a:rPr>
              <a:t>desigualadoras</a:t>
            </a:r>
            <a:r>
              <a:rPr lang="es-ES" sz="3200" b="1" dirty="0" smtClean="0">
                <a:solidFill>
                  <a:srgbClr val="C90727"/>
                </a:solidFill>
                <a:latin typeface="Calibri" pitchFamily="34" charset="0"/>
                <a:cs typeface="Arial" charset="0"/>
              </a:rPr>
              <a:t> del mercado son limitadas</a:t>
            </a:r>
          </a:p>
        </p:txBody>
      </p:sp>
      <p:sp>
        <p:nvSpPr>
          <p:cNvPr id="1029" name="Text Box 15"/>
          <p:cNvSpPr txBox="1">
            <a:spLocks noChangeArrowheads="1"/>
          </p:cNvSpPr>
          <p:nvPr/>
        </p:nvSpPr>
        <p:spPr bwMode="auto">
          <a:xfrm>
            <a:off x="936575" y="1059075"/>
            <a:ext cx="7162800" cy="307777"/>
          </a:xfrm>
          <a:prstGeom prst="rect">
            <a:avLst/>
          </a:prstGeom>
          <a:noFill/>
          <a:ln w="9525">
            <a:noFill/>
            <a:miter lim="800000"/>
            <a:headEnd/>
            <a:tailEnd/>
          </a:ln>
        </p:spPr>
        <p:txBody>
          <a:bodyPr>
            <a:spAutoFit/>
          </a:bodyPr>
          <a:lstStyle/>
          <a:p>
            <a:pPr algn="ctr">
              <a:defRPr sz="1800" b="1" i="0" u="none" strike="noStrike" kern="1200" baseline="0">
                <a:solidFill>
                  <a:sysClr val="windowText" lastClr="000000"/>
                </a:solidFill>
                <a:latin typeface="+mn-lt"/>
                <a:ea typeface="+mn-ea"/>
                <a:cs typeface="+mn-cs"/>
              </a:defRPr>
            </a:pPr>
            <a:r>
              <a:rPr lang="es-ES" sz="1400" b="1" dirty="0" smtClean="0">
                <a:solidFill>
                  <a:sysClr val="windowText" lastClr="000000"/>
                </a:solidFill>
              </a:rPr>
              <a:t>INDICE DE GINI ANTES Y DESPUÉS DE IMPUESTOS Y TRANSFERENCIAS</a:t>
            </a:r>
            <a:endParaRPr lang="es-ES" sz="1400" dirty="0">
              <a:latin typeface="+mn-lt"/>
              <a:cs typeface="Arial" charset="0"/>
            </a:endParaRPr>
          </a:p>
        </p:txBody>
      </p:sp>
      <p:sp>
        <p:nvSpPr>
          <p:cNvPr id="1030" name="Text Box 16"/>
          <p:cNvSpPr txBox="1">
            <a:spLocks noChangeArrowheads="1"/>
          </p:cNvSpPr>
          <p:nvPr/>
        </p:nvSpPr>
        <p:spPr bwMode="auto">
          <a:xfrm>
            <a:off x="1542325" y="5949375"/>
            <a:ext cx="6858000" cy="230832"/>
          </a:xfrm>
          <a:prstGeom prst="rect">
            <a:avLst/>
          </a:prstGeom>
          <a:noFill/>
          <a:ln w="9525">
            <a:noFill/>
            <a:miter lim="800000"/>
            <a:headEnd/>
            <a:tailEnd/>
          </a:ln>
        </p:spPr>
        <p:txBody>
          <a:bodyPr>
            <a:spAutoFit/>
          </a:bodyPr>
          <a:lstStyle/>
          <a:p>
            <a:r>
              <a:rPr lang="es-ES" sz="900" b="1" dirty="0" smtClean="0">
                <a:cs typeface="Arial" charset="0"/>
              </a:rPr>
              <a:t>Fuente</a:t>
            </a:r>
            <a:r>
              <a:rPr lang="es-ES" sz="900" dirty="0" smtClean="0">
                <a:cs typeface="Arial" charset="0"/>
              </a:rPr>
              <a:t>: Comisión Económica para América Latina y el Caribe (CEPAL), a partir de la base de datos de Gasto Social de OECD y </a:t>
            </a:r>
            <a:r>
              <a:rPr lang="es-ES" sz="900" dirty="0" err="1" smtClean="0">
                <a:cs typeface="Arial" charset="0"/>
              </a:rPr>
              <a:t>Lustig</a:t>
            </a:r>
            <a:r>
              <a:rPr lang="es-ES" sz="900" dirty="0" smtClean="0">
                <a:cs typeface="Arial" charset="0"/>
              </a:rPr>
              <a:t> et al (2013)</a:t>
            </a:r>
            <a:endParaRPr lang="es-ES" sz="900" dirty="0">
              <a:cs typeface="Arial" charset="0"/>
            </a:endParaRPr>
          </a:p>
        </p:txBody>
      </p:sp>
      <p:pic>
        <p:nvPicPr>
          <p:cNvPr id="5" name="Picture 4"/>
          <p:cNvPicPr/>
          <p:nvPr/>
        </p:nvPicPr>
        <p:blipFill>
          <a:blip r:embed="rId3"/>
          <a:srcRect/>
          <a:stretch>
            <a:fillRect/>
          </a:stretch>
        </p:blipFill>
        <p:spPr bwMode="auto">
          <a:xfrm>
            <a:off x="1600200" y="1341251"/>
            <a:ext cx="5943600" cy="4569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220717" y="43138"/>
            <a:ext cx="8923282" cy="1143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s-CL" sz="3200" b="1" dirty="0" smtClean="0">
                <a:solidFill>
                  <a:srgbClr val="C90727"/>
                </a:solidFill>
                <a:latin typeface="Calibri" pitchFamily="34" charset="0"/>
                <a:cs typeface="Arial" charset="0"/>
              </a:rPr>
              <a:t>Una buena articulación entre instituciones y estructuras permite conjugar más igualdad con más productividad</a:t>
            </a:r>
            <a:endParaRPr lang="en-US" sz="3200" b="1" dirty="0" smtClean="0">
              <a:solidFill>
                <a:srgbClr val="C90727"/>
              </a:solidFill>
              <a:latin typeface="Calibri" pitchFamily="34" charset="0"/>
              <a:cs typeface="Arial" charset="0"/>
            </a:endParaRPr>
          </a:p>
        </p:txBody>
      </p:sp>
      <p:pic>
        <p:nvPicPr>
          <p:cNvPr id="5" name="Picture 4"/>
          <p:cNvPicPr/>
          <p:nvPr/>
        </p:nvPicPr>
        <p:blipFill>
          <a:blip r:embed="rId3"/>
          <a:srcRect/>
          <a:stretch>
            <a:fillRect/>
          </a:stretch>
        </p:blipFill>
        <p:spPr bwMode="auto">
          <a:xfrm>
            <a:off x="1585734" y="1786759"/>
            <a:ext cx="5971204" cy="3890815"/>
          </a:xfrm>
          <a:prstGeom prst="rect">
            <a:avLst/>
          </a:prstGeom>
          <a:noFill/>
          <a:ln w="6350" cmpd="sng">
            <a:solidFill>
              <a:srgbClr val="000000"/>
            </a:solidFill>
            <a:miter lim="800000"/>
            <a:headEnd/>
            <a:tailEnd/>
          </a:ln>
          <a:effectLst/>
        </p:spPr>
      </p:pic>
      <p:sp>
        <p:nvSpPr>
          <p:cNvPr id="6" name="Content Placeholder 2"/>
          <p:cNvSpPr txBox="1">
            <a:spLocks/>
          </p:cNvSpPr>
          <p:nvPr/>
        </p:nvSpPr>
        <p:spPr bwMode="auto">
          <a:xfrm>
            <a:off x="41474" y="1186138"/>
            <a:ext cx="9102525" cy="60062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lvl="0" algn="ctr" defTabSz="914400">
              <a:spcBef>
                <a:spcPct val="20000"/>
              </a:spcBef>
            </a:pPr>
            <a:r>
              <a:rPr lang="es-ES" sz="1200" b="1" dirty="0" smtClean="0"/>
              <a:t>PRODUCTIVIDAD LABORAL EN MILES DE DÓLARES, GASTO SOCIAL COMO PORCENTAJE DEL PIB ALREDEDOR DE 1990 Y 2010; Y DESIGUALDAD ALREDEDOR DE 2010</a:t>
            </a:r>
            <a:endParaRPr kumimoji="0" lang="en-US" sz="1200" b="0" i="0" u="none" strike="noStrike" kern="1200" cap="none" spc="0" normalizeH="0" baseline="0" noProof="0" dirty="0" smtClean="0">
              <a:ln>
                <a:noFill/>
              </a:ln>
              <a:solidFill>
                <a:schemeClr val="tx1"/>
              </a:solidFill>
              <a:effectLst/>
              <a:uLnTx/>
              <a:uFillTx/>
              <a:latin typeface="+mn-lt"/>
              <a:ea typeface="+mn-ea"/>
              <a:cs typeface="Arial" charset="0"/>
            </a:endParaRPr>
          </a:p>
        </p:txBody>
      </p:sp>
      <p:sp>
        <p:nvSpPr>
          <p:cNvPr id="7" name="TextBox 7"/>
          <p:cNvSpPr txBox="1">
            <a:spLocks noChangeArrowheads="1"/>
          </p:cNvSpPr>
          <p:nvPr/>
        </p:nvSpPr>
        <p:spPr bwMode="auto">
          <a:xfrm>
            <a:off x="41474" y="5677575"/>
            <a:ext cx="8934360" cy="246221"/>
          </a:xfrm>
          <a:prstGeom prst="rect">
            <a:avLst/>
          </a:prstGeom>
          <a:noFill/>
          <a:ln w="9525">
            <a:noFill/>
            <a:miter lim="800000"/>
            <a:headEnd/>
            <a:tailEnd/>
          </a:ln>
        </p:spPr>
        <p:txBody>
          <a:bodyPr wrap="square">
            <a:spAutoFit/>
          </a:bodyPr>
          <a:lstStyle/>
          <a:p>
            <a:r>
              <a:rPr lang="es-ES" sz="1000" b="1" dirty="0"/>
              <a:t>Fuente:</a:t>
            </a:r>
            <a:r>
              <a:rPr lang="es-ES" sz="1000" dirty="0"/>
              <a:t> </a:t>
            </a:r>
            <a:r>
              <a:rPr lang="en-US" sz="1000" dirty="0" smtClean="0"/>
              <a:t>Standardized World Income Inequality Database, version 4.0, September 2013,World Development Indicators, World Bank, STAN Database, OECD,  y CEPAL</a:t>
            </a:r>
            <a:endParaRPr lang="en-US" sz="1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Las dificultades de la difusión de tecnología</a:t>
            </a:r>
            <a:endParaRPr lang="es-CL" dirty="0"/>
          </a:p>
        </p:txBody>
      </p:sp>
      <p:sp>
        <p:nvSpPr>
          <p:cNvPr id="3" name="Content Placeholder 2"/>
          <p:cNvSpPr>
            <a:spLocks noGrp="1"/>
          </p:cNvSpPr>
          <p:nvPr>
            <p:ph idx="1"/>
          </p:nvPr>
        </p:nvSpPr>
        <p:spPr/>
        <p:txBody>
          <a:bodyPr/>
          <a:lstStyle/>
          <a:p>
            <a:r>
              <a:rPr lang="es-CL" dirty="0" smtClean="0"/>
              <a:t>Rendimientos crecientes</a:t>
            </a:r>
          </a:p>
          <a:p>
            <a:r>
              <a:rPr lang="es-CL" dirty="0" smtClean="0"/>
              <a:t>Se aprende </a:t>
            </a:r>
            <a:r>
              <a:rPr lang="es-CL" dirty="0" err="1" smtClean="0"/>
              <a:t>localizadamente</a:t>
            </a:r>
            <a:endParaRPr lang="es-CL" dirty="0" smtClean="0"/>
          </a:p>
          <a:p>
            <a:r>
              <a:rPr lang="es-CL" dirty="0" err="1" smtClean="0"/>
              <a:t>Lock</a:t>
            </a:r>
            <a:r>
              <a:rPr lang="es-CL" dirty="0" smtClean="0"/>
              <a:t>-in</a:t>
            </a:r>
          </a:p>
          <a:p>
            <a:r>
              <a:rPr lang="es-CL" dirty="0" smtClean="0"/>
              <a:t>Cadenas “cortas” de valor</a:t>
            </a:r>
          </a:p>
          <a:p>
            <a:r>
              <a:rPr lang="es-CL" dirty="0" smtClean="0"/>
              <a:t>Los sistemas de innovación como sistemas con una dimensión territorial</a:t>
            </a:r>
          </a:p>
          <a:p>
            <a:endParaRPr lang="es-C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err="1" smtClean="0"/>
              <a:t>Prebisch</a:t>
            </a:r>
            <a:r>
              <a:rPr lang="es-CL" dirty="0" smtClean="0"/>
              <a:t> y CEPAL en la cooperación externa</a:t>
            </a:r>
            <a:endParaRPr lang="es-CL" dirty="0"/>
          </a:p>
        </p:txBody>
      </p:sp>
      <p:sp>
        <p:nvSpPr>
          <p:cNvPr id="3" name="Content Placeholder 2"/>
          <p:cNvSpPr>
            <a:spLocks noGrp="1"/>
          </p:cNvSpPr>
          <p:nvPr>
            <p:ph idx="1"/>
          </p:nvPr>
        </p:nvSpPr>
        <p:spPr/>
        <p:txBody>
          <a:bodyPr/>
          <a:lstStyle/>
          <a:p>
            <a:r>
              <a:rPr lang="es-CL" dirty="0" smtClean="0"/>
              <a:t>ALALC</a:t>
            </a:r>
          </a:p>
          <a:p>
            <a:r>
              <a:rPr lang="es-CL" dirty="0" smtClean="0"/>
              <a:t>UNCTAD</a:t>
            </a:r>
          </a:p>
          <a:p>
            <a:r>
              <a:rPr lang="es-CL" dirty="0" smtClean="0"/>
              <a:t>La reciprocidad implícita (Octavio)</a:t>
            </a:r>
          </a:p>
          <a:p>
            <a:r>
              <a:rPr lang="es-CL" dirty="0" smtClean="0"/>
              <a:t>Macro, TCR y cambio estructural (movimiento de capitales)</a:t>
            </a:r>
          </a:p>
          <a:p>
            <a:r>
              <a:rPr lang="es-CL" dirty="0" smtClean="0"/>
              <a:t>Las fuerzas del mercado reproducen asimetrías; la cooperación es necesaria para reducirlas</a:t>
            </a:r>
            <a:endParaRPr lang="es-C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02802"/>
          </a:xfrm>
        </p:spPr>
        <p:txBody>
          <a:bodyPr/>
          <a:lstStyle/>
          <a:p>
            <a:r>
              <a:rPr lang="es-CL" dirty="0" smtClean="0"/>
              <a:t>Las implicaciones  de política internacional del sistema centro periferia</a:t>
            </a:r>
          </a:p>
        </p:txBody>
      </p:sp>
      <p:sp>
        <p:nvSpPr>
          <p:cNvPr id="3" name="Content Placeholder 2"/>
          <p:cNvSpPr>
            <a:spLocks noGrp="1"/>
          </p:cNvSpPr>
          <p:nvPr>
            <p:ph idx="1"/>
          </p:nvPr>
        </p:nvSpPr>
        <p:spPr>
          <a:xfrm>
            <a:off x="457200" y="2377440"/>
            <a:ext cx="8229600" cy="4525963"/>
          </a:xfrm>
        </p:spPr>
        <p:txBody>
          <a:bodyPr/>
          <a:lstStyle/>
          <a:p>
            <a:r>
              <a:rPr lang="es-CL" dirty="0" smtClean="0"/>
              <a:t>Cooperación Internacional</a:t>
            </a:r>
          </a:p>
          <a:p>
            <a:pPr>
              <a:buFont typeface="Wingdings" pitchFamily="2" charset="2"/>
              <a:buChar char="ü"/>
            </a:pPr>
            <a:r>
              <a:rPr lang="es-CL" dirty="0" smtClean="0"/>
              <a:t>Integración para aprender</a:t>
            </a:r>
          </a:p>
          <a:p>
            <a:pPr>
              <a:buFont typeface="Wingdings" pitchFamily="2" charset="2"/>
              <a:buChar char="ü"/>
            </a:pPr>
            <a:r>
              <a:rPr lang="es-CL" dirty="0" smtClean="0"/>
              <a:t>Mayor acceso a los mercados externos</a:t>
            </a:r>
          </a:p>
          <a:p>
            <a:pPr>
              <a:buFont typeface="Wingdings" pitchFamily="2" charset="2"/>
              <a:buChar char="ü"/>
            </a:pPr>
            <a:r>
              <a:rPr lang="es-CL" dirty="0" smtClean="0"/>
              <a:t>Estimular la difusión de tecnología</a:t>
            </a:r>
          </a:p>
          <a:p>
            <a:pPr>
              <a:buFont typeface="Wingdings" pitchFamily="2" charset="2"/>
              <a:buChar char="ü"/>
            </a:pPr>
            <a:r>
              <a:rPr lang="es-CL" dirty="0" smtClean="0"/>
              <a:t>Abrir espacios a la política I&amp;T</a:t>
            </a:r>
          </a:p>
          <a:p>
            <a:pPr>
              <a:buFont typeface="Wingdings" pitchFamily="2" charset="2"/>
              <a:buChar char="ü"/>
            </a:pPr>
            <a:r>
              <a:rPr lang="es-CL" dirty="0" smtClean="0"/>
              <a:t>Entender que </a:t>
            </a:r>
            <a:r>
              <a:rPr lang="es-CL" u="sng" dirty="0" smtClean="0"/>
              <a:t>diversificar ayuda </a:t>
            </a:r>
            <a:r>
              <a:rPr lang="es-CL" dirty="0" smtClean="0"/>
              <a:t>al comercio</a:t>
            </a:r>
            <a:endParaRPr lang="es-C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Una tarea que no hicimos</a:t>
            </a:r>
            <a:endParaRPr lang="es-CL" dirty="0"/>
          </a:p>
        </p:txBody>
      </p:sp>
      <p:sp>
        <p:nvSpPr>
          <p:cNvPr id="3" name="Content Placeholder 2"/>
          <p:cNvSpPr>
            <a:spLocks noGrp="1"/>
          </p:cNvSpPr>
          <p:nvPr>
            <p:ph idx="1"/>
          </p:nvPr>
        </p:nvSpPr>
        <p:spPr/>
        <p:txBody>
          <a:bodyPr/>
          <a:lstStyle/>
          <a:p>
            <a:pPr marL="324000" algn="just">
              <a:spcBef>
                <a:spcPts val="0"/>
              </a:spcBef>
              <a:buClr>
                <a:srgbClr val="C00000"/>
              </a:buClr>
              <a:buSzPct val="140000"/>
            </a:pPr>
            <a:r>
              <a:rPr lang="es-CL" sz="2400" dirty="0" smtClean="0">
                <a:latin typeface="Calibri" pitchFamily="34" charset="0"/>
              </a:rPr>
              <a:t>Fin del </a:t>
            </a:r>
            <a:r>
              <a:rPr lang="es-CL" sz="2400" dirty="0" err="1" smtClean="0">
                <a:latin typeface="Calibri" pitchFamily="34" charset="0"/>
              </a:rPr>
              <a:t>superciclo</a:t>
            </a:r>
            <a:r>
              <a:rPr lang="es-CL" sz="2400" dirty="0" smtClean="0">
                <a:latin typeface="Calibri" pitchFamily="34" charset="0"/>
              </a:rPr>
              <a:t> de precios de materias primas</a:t>
            </a:r>
          </a:p>
          <a:p>
            <a:pPr marL="324000" lvl="1" indent="-342900" algn="just">
              <a:spcBef>
                <a:spcPts val="0"/>
              </a:spcBef>
              <a:buClr>
                <a:srgbClr val="C00000"/>
              </a:buClr>
              <a:buSzPct val="140000"/>
              <a:buFont typeface="Arial" pitchFamily="34" charset="0"/>
              <a:buChar char="•"/>
            </a:pPr>
            <a:r>
              <a:rPr lang="es-CL" sz="2400" dirty="0" smtClean="0">
                <a:latin typeface="Calibri" pitchFamily="34" charset="0"/>
              </a:rPr>
              <a:t>La estructura productiva no ha cambiado: empleo en sectores de baja productividad, </a:t>
            </a:r>
            <a:r>
              <a:rPr lang="es-CL" sz="2400" dirty="0" err="1" smtClean="0">
                <a:latin typeface="Calibri" pitchFamily="34" charset="0"/>
              </a:rPr>
              <a:t>primarización</a:t>
            </a:r>
            <a:r>
              <a:rPr lang="es-CL" sz="2400" dirty="0" smtClean="0">
                <a:latin typeface="Calibri" pitchFamily="34" charset="0"/>
              </a:rPr>
              <a:t> </a:t>
            </a:r>
          </a:p>
          <a:p>
            <a:pPr marL="324000" lvl="1" indent="-342900" algn="just">
              <a:spcBef>
                <a:spcPts val="0"/>
              </a:spcBef>
              <a:buClr>
                <a:srgbClr val="C00000"/>
              </a:buClr>
              <a:buSzPct val="140000"/>
              <a:buFont typeface="Arial" pitchFamily="34" charset="0"/>
              <a:buChar char="•"/>
            </a:pPr>
            <a:r>
              <a:rPr lang="es-CL" sz="2400" dirty="0" smtClean="0">
                <a:latin typeface="Calibri" pitchFamily="34" charset="0"/>
              </a:rPr>
              <a:t>Insuficiente e inadecuada inversión dirigida a sectores no diversificados ni vinculados a la innovación tecnológica</a:t>
            </a:r>
          </a:p>
          <a:p>
            <a:pPr marL="324000" algn="just">
              <a:spcBef>
                <a:spcPts val="0"/>
              </a:spcBef>
              <a:buClr>
                <a:srgbClr val="C00000"/>
              </a:buClr>
              <a:buSzPct val="140000"/>
            </a:pPr>
            <a:r>
              <a:rPr lang="es-CL" sz="2400" dirty="0" smtClean="0">
                <a:latin typeface="Calibri" pitchFamily="34" charset="0"/>
              </a:rPr>
              <a:t>Alta vulnerabilidad externa: exportaciones netas negativas</a:t>
            </a:r>
          </a:p>
          <a:p>
            <a:pPr marL="324000" lvl="1" indent="-342900" algn="just">
              <a:spcBef>
                <a:spcPts val="0"/>
              </a:spcBef>
              <a:buClr>
                <a:srgbClr val="C00000"/>
              </a:buClr>
              <a:buSzPct val="140000"/>
              <a:buFont typeface="Arial" pitchFamily="34" charset="0"/>
              <a:buChar char="•"/>
            </a:pPr>
            <a:r>
              <a:rPr lang="es-CL" sz="2400" dirty="0" smtClean="0">
                <a:latin typeface="Calibri" pitchFamily="34" charset="0"/>
              </a:rPr>
              <a:t>El progreso social alcanzó una meseta en su avance reciente</a:t>
            </a:r>
          </a:p>
          <a:p>
            <a:pPr marL="324000" lvl="1" indent="-342900" algn="just">
              <a:spcBef>
                <a:spcPts val="0"/>
              </a:spcBef>
              <a:buClr>
                <a:srgbClr val="C00000"/>
              </a:buClr>
              <a:buSzPct val="140000"/>
              <a:buFont typeface="Arial" pitchFamily="34" charset="0"/>
              <a:buChar char="•"/>
            </a:pPr>
            <a:r>
              <a:rPr lang="es-ES" sz="2400" dirty="0" smtClean="0"/>
              <a:t>Presiones sobre el medio ambiente exacerbadas por efecto de esta especialización productiva, del modelo de consumo, de los altos niveles de pobreza y de un aumento poblacional crecientemente asentado en mega-ciudades</a:t>
            </a:r>
            <a:endParaRPr lang="es-CL" sz="2400" dirty="0" smtClean="0">
              <a:latin typeface="Calibri" pitchFamily="34" charset="0"/>
            </a:endParaRPr>
          </a:p>
          <a:p>
            <a:endParaRPr lang="es-C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bwMode="auto">
          <a:xfrm>
            <a:off x="92600" y="82950"/>
            <a:ext cx="8981954" cy="9144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s-ES" sz="3200" b="1" dirty="0" smtClean="0">
                <a:solidFill>
                  <a:srgbClr val="C90727"/>
                </a:solidFill>
                <a:latin typeface="Calibri" pitchFamily="34" charset="0"/>
                <a:cs typeface="Arial" charset="0"/>
              </a:rPr>
              <a:t>La desaceleración reciente sugiere escenarios futuros de menor crecimiento</a:t>
            </a:r>
          </a:p>
        </p:txBody>
      </p:sp>
      <p:sp>
        <p:nvSpPr>
          <p:cNvPr id="1029" name="Text Box 15"/>
          <p:cNvSpPr txBox="1">
            <a:spLocks noChangeArrowheads="1"/>
          </p:cNvSpPr>
          <p:nvPr/>
        </p:nvSpPr>
        <p:spPr bwMode="auto">
          <a:xfrm>
            <a:off x="936575" y="1059075"/>
            <a:ext cx="7162800" cy="738664"/>
          </a:xfrm>
          <a:prstGeom prst="rect">
            <a:avLst/>
          </a:prstGeom>
          <a:noFill/>
          <a:ln w="9525">
            <a:noFill/>
            <a:miter lim="800000"/>
            <a:headEnd/>
            <a:tailEnd/>
          </a:ln>
        </p:spPr>
        <p:txBody>
          <a:bodyPr>
            <a:spAutoFit/>
          </a:bodyPr>
          <a:lstStyle/>
          <a:p>
            <a:pPr algn="ctr">
              <a:defRPr sz="1800" b="1" i="0" u="none" strike="noStrike" kern="1200" baseline="0">
                <a:solidFill>
                  <a:sysClr val="windowText" lastClr="000000"/>
                </a:solidFill>
                <a:latin typeface="+mn-lt"/>
                <a:ea typeface="+mn-ea"/>
                <a:cs typeface="+mn-cs"/>
              </a:defRPr>
            </a:pPr>
            <a:r>
              <a:rPr lang="en-US" sz="1400" b="1" dirty="0" smtClean="0">
                <a:solidFill>
                  <a:sysClr val="windowText" lastClr="000000"/>
                </a:solidFill>
                <a:latin typeface="+mn-lt"/>
              </a:rPr>
              <a:t>AMÉRICA LATINA Y EL CARIBE: PRODUCTO INTERNO BRUTO TRIMESTRAL, TASA DE VARIACIÓN  CON RELACIÓN A IGUAL TRIMESTRE DEL AÑO ANTERIOR</a:t>
            </a:r>
          </a:p>
          <a:p>
            <a:pPr algn="ctr"/>
            <a:r>
              <a:rPr lang="es-ES" sz="1400" dirty="0" smtClean="0">
                <a:latin typeface="+mn-lt"/>
                <a:cs typeface="Arial" charset="0"/>
              </a:rPr>
              <a:t>(</a:t>
            </a:r>
            <a:r>
              <a:rPr lang="es-ES" sz="1400" i="1" dirty="0" smtClean="0">
                <a:latin typeface="+mn-lt"/>
                <a:cs typeface="Arial" charset="0"/>
              </a:rPr>
              <a:t>En porcentajes, en base a dólares constantes de 2005)</a:t>
            </a:r>
            <a:endParaRPr lang="es-ES" sz="1400" dirty="0">
              <a:latin typeface="+mn-lt"/>
              <a:cs typeface="Arial" charset="0"/>
            </a:endParaRPr>
          </a:p>
        </p:txBody>
      </p:sp>
      <p:sp>
        <p:nvSpPr>
          <p:cNvPr id="1030" name="Text Box 16"/>
          <p:cNvSpPr txBox="1">
            <a:spLocks noChangeArrowheads="1"/>
          </p:cNvSpPr>
          <p:nvPr/>
        </p:nvSpPr>
        <p:spPr bwMode="auto">
          <a:xfrm>
            <a:off x="1542325" y="5775750"/>
            <a:ext cx="6858000" cy="230832"/>
          </a:xfrm>
          <a:prstGeom prst="rect">
            <a:avLst/>
          </a:prstGeom>
          <a:noFill/>
          <a:ln w="9525">
            <a:noFill/>
            <a:miter lim="800000"/>
            <a:headEnd/>
            <a:tailEnd/>
          </a:ln>
        </p:spPr>
        <p:txBody>
          <a:bodyPr>
            <a:spAutoFit/>
          </a:bodyPr>
          <a:lstStyle/>
          <a:p>
            <a:r>
              <a:rPr lang="es-ES" sz="900" b="1" dirty="0" smtClean="0">
                <a:cs typeface="Arial" charset="0"/>
              </a:rPr>
              <a:t>Fuente</a:t>
            </a:r>
            <a:r>
              <a:rPr lang="es-ES" sz="900" dirty="0" smtClean="0">
                <a:cs typeface="Arial" charset="0"/>
              </a:rPr>
              <a:t>: Comisión Económica para América Latina y el Caribe (CEPAL), sobre la base de cifras oficiales.</a:t>
            </a:r>
            <a:endParaRPr lang="es-ES" sz="900" dirty="0">
              <a:cs typeface="Arial" charset="0"/>
            </a:endParaRPr>
          </a:p>
        </p:txBody>
      </p:sp>
      <p:pic>
        <p:nvPicPr>
          <p:cNvPr id="4098" name="Picture 2"/>
          <p:cNvPicPr>
            <a:picLocks noChangeAspect="1" noChangeArrowheads="1"/>
          </p:cNvPicPr>
          <p:nvPr/>
        </p:nvPicPr>
        <p:blipFill>
          <a:blip r:embed="rId3" cstate="print"/>
          <a:srcRect/>
          <a:stretch>
            <a:fillRect/>
          </a:stretch>
        </p:blipFill>
        <p:spPr bwMode="auto">
          <a:xfrm>
            <a:off x="1188334" y="1797739"/>
            <a:ext cx="6657436"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8902" y="44668"/>
            <a:ext cx="8991600" cy="1295400"/>
          </a:xfrm>
          <a:noFill/>
          <a:ln>
            <a:miter lim="800000"/>
            <a:headEnd/>
            <a:tailEnd/>
          </a:ln>
        </p:spPr>
        <p:txBody>
          <a:bodyPr vert="horz" wrap="square" lIns="91440" tIns="45720" rIns="91440" bIns="45720" numCol="1" anchor="t" anchorCtr="0" compatLnSpc="1">
            <a:prstTxWarp prst="textNoShape">
              <a:avLst/>
            </a:prstTxWarp>
            <a:noAutofit/>
          </a:bodyPr>
          <a:lstStyle/>
          <a:p>
            <a:pPr marL="342900" indent="-342900" eaLnBrk="1" hangingPunct="1"/>
            <a:r>
              <a:rPr lang="es-CL" sz="2800" b="1" dirty="0" smtClean="0">
                <a:solidFill>
                  <a:srgbClr val="C00000"/>
                </a:solidFill>
                <a:cs typeface="Arial" charset="0"/>
              </a:rPr>
              <a:t>Ante el aporte limitado de la inversión y de las exportaciones netas, el crecimiento del PIB ha dependido altamente de la expansión del consumo</a:t>
            </a:r>
            <a:endParaRPr lang="en-US" sz="2800" b="1" dirty="0" smtClean="0">
              <a:solidFill>
                <a:srgbClr val="C00000"/>
              </a:solidFill>
              <a:cs typeface="Arial" charset="0"/>
            </a:endParaRPr>
          </a:p>
        </p:txBody>
      </p:sp>
      <p:sp>
        <p:nvSpPr>
          <p:cNvPr id="26627" name="Content Placeholder 2"/>
          <p:cNvSpPr>
            <a:spLocks noGrp="1"/>
          </p:cNvSpPr>
          <p:nvPr>
            <p:ph idx="1"/>
          </p:nvPr>
        </p:nvSpPr>
        <p:spPr bwMode="auto">
          <a:xfrm>
            <a:off x="249825" y="1363019"/>
            <a:ext cx="8558514" cy="609600"/>
          </a:xfrm>
          <a:noFill/>
          <a:ln>
            <a:miter lim="800000"/>
            <a:headEnd/>
            <a:tailEnd/>
          </a:ln>
        </p:spPr>
        <p:txBody>
          <a:bodyPr vert="horz" wrap="square" lIns="91440" tIns="45720" rIns="91440" bIns="45720" numCol="1" anchor="t" anchorCtr="0" compatLnSpc="1">
            <a:prstTxWarp prst="textNoShape">
              <a:avLst/>
            </a:prstTxWarp>
            <a:noAutofit/>
          </a:bodyPr>
          <a:lstStyle/>
          <a:p>
            <a:pPr marL="0" indent="0" algn="ctr">
              <a:buFontTx/>
              <a:buNone/>
            </a:pPr>
            <a:r>
              <a:rPr lang="es-CL" sz="1400" b="1" dirty="0" smtClean="0"/>
              <a:t>AMÉRICA LATINA: PRODUCTO INTERNO BRUTO Y CONTRIBUCIÓN AL CRECIMIENTO DE LOS COMPONENTES DE LA DEMANDA AGREGADA, 1980-2013</a:t>
            </a:r>
            <a:endParaRPr lang="en-US" sz="1400" dirty="0" smtClean="0"/>
          </a:p>
          <a:p>
            <a:pPr marL="0" indent="0" algn="ctr">
              <a:buFontTx/>
              <a:buNone/>
            </a:pPr>
            <a:r>
              <a:rPr lang="es-ES" sz="1400" i="1" dirty="0" smtClean="0"/>
              <a:t>(En porcentajes del PIB)</a:t>
            </a:r>
            <a:endParaRPr lang="en-US" sz="1400" dirty="0" smtClean="0">
              <a:cs typeface="Arial" charset="0"/>
            </a:endParaRPr>
          </a:p>
        </p:txBody>
      </p:sp>
      <p:sp>
        <p:nvSpPr>
          <p:cNvPr id="9" name="TextBox 5"/>
          <p:cNvSpPr txBox="1">
            <a:spLocks noChangeArrowheads="1"/>
          </p:cNvSpPr>
          <p:nvPr/>
        </p:nvSpPr>
        <p:spPr bwMode="auto">
          <a:xfrm>
            <a:off x="1219200" y="5950968"/>
            <a:ext cx="6781800" cy="246221"/>
          </a:xfrm>
          <a:prstGeom prst="rect">
            <a:avLst/>
          </a:prstGeom>
          <a:noFill/>
          <a:ln w="9525">
            <a:noFill/>
            <a:miter lim="800000"/>
            <a:headEnd/>
            <a:tailEnd/>
          </a:ln>
        </p:spPr>
        <p:txBody>
          <a:bodyPr>
            <a:spAutoFit/>
          </a:bodyPr>
          <a:lstStyle/>
          <a:p>
            <a:r>
              <a:rPr lang="es-ES" sz="1000" b="1" dirty="0"/>
              <a:t>Fuente:</a:t>
            </a:r>
            <a:r>
              <a:rPr lang="es-ES" sz="1000" dirty="0"/>
              <a:t> Comisión Económica para América Latina y el Caribe (CEPAL), sobre la base de cifras oficiales.</a:t>
            </a:r>
            <a:endParaRPr lang="en-US" sz="1000" dirty="0"/>
          </a:p>
        </p:txBody>
      </p:sp>
      <p:pic>
        <p:nvPicPr>
          <p:cNvPr id="10" name="Picture 9"/>
          <p:cNvPicPr/>
          <p:nvPr/>
        </p:nvPicPr>
        <p:blipFill>
          <a:blip r:embed="rId3" cstate="print"/>
          <a:srcRect/>
          <a:stretch>
            <a:fillRect/>
          </a:stretch>
        </p:blipFill>
        <p:spPr bwMode="auto">
          <a:xfrm>
            <a:off x="1554866" y="2123094"/>
            <a:ext cx="6070957" cy="3827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en-US"/>
          </a:p>
        </p:txBody>
      </p:sp>
      <p:graphicFrame>
        <p:nvGraphicFramePr>
          <p:cNvPr id="6" name="Chart 5"/>
          <p:cNvGraphicFramePr>
            <a:graphicFrameLocks noGrp="1"/>
          </p:cNvGraphicFramePr>
          <p:nvPr/>
        </p:nvGraphicFramePr>
        <p:xfrm>
          <a:off x="242887" y="285750"/>
          <a:ext cx="8658225" cy="6286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Marco analítico: el sistema centro periferia</a:t>
            </a:r>
            <a:endParaRPr lang="es-CL" dirty="0"/>
          </a:p>
        </p:txBody>
      </p:sp>
      <p:sp>
        <p:nvSpPr>
          <p:cNvPr id="3" name="Content Placeholder 2"/>
          <p:cNvSpPr>
            <a:spLocks noGrp="1"/>
          </p:cNvSpPr>
          <p:nvPr>
            <p:ph idx="1"/>
          </p:nvPr>
        </p:nvSpPr>
        <p:spPr/>
        <p:txBody>
          <a:bodyPr/>
          <a:lstStyle/>
          <a:p>
            <a:r>
              <a:rPr lang="es-CL" dirty="0" smtClean="0"/>
              <a:t>El origen: la aceleración del progreso técnico y su </a:t>
            </a:r>
            <a:r>
              <a:rPr lang="es-CL" dirty="0" err="1" smtClean="0"/>
              <a:t>co</a:t>
            </a:r>
            <a:r>
              <a:rPr lang="es-CL" dirty="0" smtClean="0"/>
              <a:t>-evolución con el cambio estructural</a:t>
            </a:r>
          </a:p>
          <a:p>
            <a:r>
              <a:rPr lang="es-CL" dirty="0" smtClean="0"/>
              <a:t>Diversificación y productividad del trabajo</a:t>
            </a:r>
          </a:p>
          <a:p>
            <a:r>
              <a:rPr lang="es-CL" dirty="0" smtClean="0"/>
              <a:t>[ …pero no tan novedoso: Serra en el renacimiento italiano  ]</a:t>
            </a:r>
          </a:p>
          <a:p>
            <a:r>
              <a:rPr lang="es-CL" dirty="0" smtClean="0"/>
              <a:t>Difusión lenta e desigual del progreso técnico a escala internacional</a:t>
            </a:r>
          </a:p>
          <a:p>
            <a:r>
              <a:rPr lang="es-CL" dirty="0" smtClean="0"/>
              <a:t>La emergencia de dos estructuras</a:t>
            </a:r>
          </a:p>
          <a:p>
            <a:endParaRPr lang="es-CL" dirty="0" smtClean="0"/>
          </a:p>
          <a:p>
            <a:endParaRPr lang="es-CL"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graphicFrame>
        <p:nvGraphicFramePr>
          <p:cNvPr id="3" name="Chart 2"/>
          <p:cNvGraphicFramePr>
            <a:graphicFrameLocks noGrp="1"/>
          </p:cNvGraphicFramePr>
          <p:nvPr/>
        </p:nvGraphicFramePr>
        <p:xfrm>
          <a:off x="242887" y="285750"/>
          <a:ext cx="8658225" cy="6286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bwMode="auto">
          <a:xfrm>
            <a:off x="92600" y="302875"/>
            <a:ext cx="8981954" cy="680978"/>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s-ES" sz="3200" b="1" dirty="0" smtClean="0">
                <a:solidFill>
                  <a:srgbClr val="C90727"/>
                </a:solidFill>
                <a:latin typeface="Calibri" pitchFamily="34" charset="0"/>
                <a:cs typeface="Arial" charset="0"/>
              </a:rPr>
              <a:t>El sector fiscal muestra nuevamente déficits primarios</a:t>
            </a:r>
          </a:p>
        </p:txBody>
      </p:sp>
      <p:sp>
        <p:nvSpPr>
          <p:cNvPr id="1030" name="Text Box 16"/>
          <p:cNvSpPr txBox="1">
            <a:spLocks noChangeArrowheads="1"/>
          </p:cNvSpPr>
          <p:nvPr/>
        </p:nvSpPr>
        <p:spPr bwMode="auto">
          <a:xfrm>
            <a:off x="1542325" y="5856775"/>
            <a:ext cx="6858000" cy="230832"/>
          </a:xfrm>
          <a:prstGeom prst="rect">
            <a:avLst/>
          </a:prstGeom>
          <a:noFill/>
          <a:ln w="9525">
            <a:noFill/>
            <a:miter lim="800000"/>
            <a:headEnd/>
            <a:tailEnd/>
          </a:ln>
        </p:spPr>
        <p:txBody>
          <a:bodyPr>
            <a:spAutoFit/>
          </a:bodyPr>
          <a:lstStyle/>
          <a:p>
            <a:r>
              <a:rPr lang="es-ES" sz="900" b="1" dirty="0" smtClean="0">
                <a:cs typeface="Arial" charset="0"/>
              </a:rPr>
              <a:t>Fuente</a:t>
            </a:r>
            <a:r>
              <a:rPr lang="es-ES" sz="900" dirty="0" smtClean="0">
                <a:cs typeface="Arial" charset="0"/>
              </a:rPr>
              <a:t>: Comisión Económica para América Latina y el Caribe (CEPAL), sobre la base de cifras oficiales.</a:t>
            </a:r>
            <a:endParaRPr lang="es-ES" sz="900" dirty="0">
              <a:cs typeface="Arial" charset="0"/>
            </a:endParaRPr>
          </a:p>
        </p:txBody>
      </p:sp>
      <p:graphicFrame>
        <p:nvGraphicFramePr>
          <p:cNvPr id="8" name="Chart 7"/>
          <p:cNvGraphicFramePr/>
          <p:nvPr/>
        </p:nvGraphicFramePr>
        <p:xfrm>
          <a:off x="1273215" y="1595437"/>
          <a:ext cx="6470248" cy="401828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5"/>
          <p:cNvSpPr txBox="1">
            <a:spLocks noChangeArrowheads="1"/>
          </p:cNvSpPr>
          <p:nvPr/>
        </p:nvSpPr>
        <p:spPr bwMode="auto">
          <a:xfrm>
            <a:off x="424400" y="1119405"/>
            <a:ext cx="8458200" cy="523220"/>
          </a:xfrm>
          <a:prstGeom prst="rect">
            <a:avLst/>
          </a:prstGeom>
          <a:noFill/>
          <a:ln w="9525">
            <a:noFill/>
            <a:miter lim="800000"/>
            <a:headEnd/>
            <a:tailEnd/>
          </a:ln>
        </p:spPr>
        <p:txBody>
          <a:bodyPr wrap="square">
            <a:spAutoFit/>
          </a:bodyPr>
          <a:lstStyle/>
          <a:p>
            <a:pPr algn="ctr">
              <a:defRPr sz="1800" b="1" i="0" u="none" strike="noStrike" kern="1200" baseline="0">
                <a:solidFill>
                  <a:sysClr val="windowText" lastClr="000000"/>
                </a:solidFill>
                <a:latin typeface="+mn-lt"/>
                <a:ea typeface="+mn-ea"/>
                <a:cs typeface="+mn-cs"/>
              </a:defRPr>
            </a:pPr>
            <a:r>
              <a:rPr lang="en-US" sz="1400" b="1" dirty="0" smtClean="0">
                <a:solidFill>
                  <a:sysClr val="windowText" lastClr="000000"/>
                </a:solidFill>
                <a:latin typeface="+mn-lt"/>
              </a:rPr>
              <a:t>AMÉRICA LATINA (19 PAÍSES): INDICADORES FISCALES DEL GOBIERNO CENTRAL, 2000-2013</a:t>
            </a:r>
            <a:r>
              <a:rPr lang="en-US" sz="1400" b="1" baseline="30000" dirty="0" smtClean="0">
                <a:solidFill>
                  <a:sysClr val="windowText" lastClr="000000"/>
                </a:solidFill>
                <a:latin typeface="+mn-lt"/>
              </a:rPr>
              <a:t>a</a:t>
            </a:r>
          </a:p>
          <a:p>
            <a:pPr algn="ctr"/>
            <a:r>
              <a:rPr lang="es-ES" sz="1400" dirty="0" smtClean="0">
                <a:latin typeface="+mn-lt"/>
                <a:cs typeface="Arial" charset="0"/>
              </a:rPr>
              <a:t>(</a:t>
            </a:r>
            <a:r>
              <a:rPr lang="es-ES" sz="1400" i="1" dirty="0" smtClean="0">
                <a:latin typeface="+mn-lt"/>
                <a:cs typeface="Arial" charset="0"/>
              </a:rPr>
              <a:t>En porcentajes del PIB)</a:t>
            </a:r>
            <a:endParaRPr lang="es-ES" sz="1400" dirty="0" smtClean="0">
              <a:latin typeface="+mn-lt"/>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bwMode="auto">
          <a:xfrm>
            <a:off x="656863" y="228600"/>
            <a:ext cx="7543800" cy="914400"/>
          </a:xfrm>
          <a:noFill/>
          <a:ln>
            <a:miter lim="800000"/>
            <a:headEnd/>
            <a:tailEnd/>
          </a:ln>
        </p:spPr>
        <p:txBody>
          <a:bodyPr vert="horz" wrap="square" lIns="91440" tIns="45720" rIns="91440" bIns="45720" numCol="1" anchor="t" anchorCtr="0" compatLnSpc="1">
            <a:prstTxWarp prst="textNoShape">
              <a:avLst/>
            </a:prstTxWarp>
            <a:noAutofit/>
          </a:bodyPr>
          <a:lstStyle/>
          <a:p>
            <a:pPr>
              <a:lnSpc>
                <a:spcPct val="90000"/>
              </a:lnSpc>
            </a:pPr>
            <a:r>
              <a:rPr lang="es-ES" sz="2800" b="1" dirty="0" smtClean="0">
                <a:solidFill>
                  <a:srgbClr val="C90727"/>
                </a:solidFill>
                <a:latin typeface="Calibri" pitchFamily="34" charset="0"/>
                <a:cs typeface="Arial" charset="0"/>
              </a:rPr>
              <a:t>Se desacelera la generación de empleo</a:t>
            </a:r>
          </a:p>
        </p:txBody>
      </p:sp>
      <p:sp>
        <p:nvSpPr>
          <p:cNvPr id="1029" name="Text Box 15"/>
          <p:cNvSpPr txBox="1">
            <a:spLocks noChangeArrowheads="1"/>
          </p:cNvSpPr>
          <p:nvPr/>
        </p:nvSpPr>
        <p:spPr bwMode="auto">
          <a:xfrm>
            <a:off x="936575" y="1002226"/>
            <a:ext cx="7162800" cy="523220"/>
          </a:xfrm>
          <a:prstGeom prst="rect">
            <a:avLst/>
          </a:prstGeom>
          <a:noFill/>
          <a:ln w="9525">
            <a:noFill/>
            <a:miter lim="800000"/>
            <a:headEnd/>
            <a:tailEnd/>
          </a:ln>
        </p:spPr>
        <p:txBody>
          <a:bodyPr>
            <a:spAutoFit/>
          </a:bodyPr>
          <a:lstStyle/>
          <a:p>
            <a:pPr algn="ctr">
              <a:defRPr sz="1800" b="1" i="0" u="none" strike="noStrike" kern="1200" baseline="0">
                <a:solidFill>
                  <a:sysClr val="windowText" lastClr="000000"/>
                </a:solidFill>
                <a:latin typeface="+mn-lt"/>
                <a:ea typeface="+mn-ea"/>
                <a:cs typeface="+mn-cs"/>
              </a:defRPr>
            </a:pPr>
            <a:r>
              <a:rPr lang="en-US" sz="1400" b="1" dirty="0" smtClean="0">
                <a:solidFill>
                  <a:sysClr val="windowText" lastClr="000000"/>
                </a:solidFill>
              </a:rPr>
              <a:t>AMÉRICA LATINA Y EL CARIBE: CRECIMIENTO ECONÓMICO Y VARIACIÓN DE LA TASA DE OCUPACIÓN 2000-2013</a:t>
            </a:r>
          </a:p>
        </p:txBody>
      </p:sp>
      <p:sp>
        <p:nvSpPr>
          <p:cNvPr id="1030" name="Text Box 16"/>
          <p:cNvSpPr txBox="1">
            <a:spLocks noChangeArrowheads="1"/>
          </p:cNvSpPr>
          <p:nvPr/>
        </p:nvSpPr>
        <p:spPr bwMode="auto">
          <a:xfrm>
            <a:off x="1342663" y="5636871"/>
            <a:ext cx="6858000" cy="369332"/>
          </a:xfrm>
          <a:prstGeom prst="rect">
            <a:avLst/>
          </a:prstGeom>
          <a:noFill/>
          <a:ln w="9525">
            <a:noFill/>
            <a:miter lim="800000"/>
            <a:headEnd/>
            <a:tailEnd/>
          </a:ln>
        </p:spPr>
        <p:txBody>
          <a:bodyPr>
            <a:spAutoFit/>
          </a:bodyPr>
          <a:lstStyle/>
          <a:p>
            <a:r>
              <a:rPr lang="es-ES" sz="900" b="1" dirty="0" smtClean="0">
                <a:cs typeface="Arial" charset="0"/>
              </a:rPr>
              <a:t>Fuente</a:t>
            </a:r>
            <a:r>
              <a:rPr lang="es-ES" sz="900" dirty="0" smtClean="0">
                <a:cs typeface="Arial" charset="0"/>
              </a:rPr>
              <a:t>: Comisión Económica para América Latina y el Caribe (CEPAL), sobre la base de cifras oficiales.</a:t>
            </a:r>
          </a:p>
          <a:p>
            <a:r>
              <a:rPr lang="es-ES" sz="900" dirty="0" smtClean="0">
                <a:cs typeface="Arial" charset="0"/>
              </a:rPr>
              <a:t>a  Proyecciones.</a:t>
            </a:r>
            <a:endParaRPr lang="es-ES" sz="900" dirty="0">
              <a:cs typeface="Arial" charset="0"/>
            </a:endParaRPr>
          </a:p>
        </p:txBody>
      </p:sp>
      <p:graphicFrame>
        <p:nvGraphicFramePr>
          <p:cNvPr id="7" name="Chart 6"/>
          <p:cNvGraphicFramePr>
            <a:graphicFrameLocks/>
          </p:cNvGraphicFramePr>
          <p:nvPr/>
        </p:nvGraphicFramePr>
        <p:xfrm>
          <a:off x="1088975" y="1560171"/>
          <a:ext cx="6934200" cy="4076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79388" y="225649"/>
            <a:ext cx="4024750" cy="1342581"/>
          </a:xfrm>
        </p:spPr>
        <p:txBody>
          <a:bodyPr>
            <a:noAutofit/>
          </a:bodyPr>
          <a:lstStyle/>
          <a:p>
            <a:pPr eaLnBrk="1" hangingPunct="1"/>
            <a:r>
              <a:rPr lang="es-CL" sz="2400" b="1" dirty="0" smtClean="0">
                <a:solidFill>
                  <a:srgbClr val="C00000"/>
                </a:solidFill>
                <a:latin typeface="Calibri" pitchFamily="34" charset="0"/>
                <a:ea typeface="Tahoma" pitchFamily="34" charset="0"/>
                <a:cs typeface="Tahoma" pitchFamily="34" charset="0"/>
              </a:rPr>
              <a:t>Se atenúa el avance en la reducción de la pobreza y la desigualdad</a:t>
            </a:r>
          </a:p>
        </p:txBody>
      </p:sp>
      <p:sp>
        <p:nvSpPr>
          <p:cNvPr id="2051" name="Rectangle 3"/>
          <p:cNvSpPr>
            <a:spLocks noChangeArrowheads="1"/>
          </p:cNvSpPr>
          <p:nvPr/>
        </p:nvSpPr>
        <p:spPr bwMode="auto">
          <a:xfrm>
            <a:off x="383975" y="1568231"/>
            <a:ext cx="3399354" cy="646331"/>
          </a:xfrm>
          <a:prstGeom prst="rect">
            <a:avLst/>
          </a:prstGeom>
          <a:noFill/>
          <a:ln w="9525">
            <a:noFill/>
            <a:miter lim="800000"/>
            <a:headEnd/>
            <a:tailEnd/>
          </a:ln>
        </p:spPr>
        <p:txBody>
          <a:bodyPr wrap="square">
            <a:spAutoFit/>
          </a:bodyPr>
          <a:lstStyle/>
          <a:p>
            <a:pPr algn="ctr"/>
            <a:r>
              <a:rPr lang="es-CL" sz="1200" b="1" dirty="0" smtClean="0">
                <a:solidFill>
                  <a:srgbClr val="000000"/>
                </a:solidFill>
                <a:latin typeface="Calibri" pitchFamily="34" charset="0"/>
              </a:rPr>
              <a:t>AMÉRICA LATINA </a:t>
            </a:r>
            <a:r>
              <a:rPr lang="es-CL" sz="1200" b="1" baseline="30000" dirty="0" smtClean="0">
                <a:solidFill>
                  <a:srgbClr val="000000"/>
                </a:solidFill>
                <a:latin typeface="Calibri" pitchFamily="34" charset="0"/>
              </a:rPr>
              <a:t>a</a:t>
            </a:r>
            <a:r>
              <a:rPr lang="es-CL" sz="1200" b="1" baseline="30000" dirty="0">
                <a:solidFill>
                  <a:srgbClr val="000000"/>
                </a:solidFill>
                <a:latin typeface="Calibri" pitchFamily="34" charset="0"/>
              </a:rPr>
              <a:t>/</a:t>
            </a:r>
            <a:r>
              <a:rPr lang="es-CL" sz="1200" b="1" dirty="0">
                <a:solidFill>
                  <a:srgbClr val="000000"/>
                </a:solidFill>
                <a:latin typeface="Calibri" pitchFamily="34" charset="0"/>
              </a:rPr>
              <a:t>: </a:t>
            </a:r>
            <a:r>
              <a:rPr lang="es-CL" sz="1200" b="1" dirty="0" smtClean="0">
                <a:solidFill>
                  <a:srgbClr val="000000"/>
                </a:solidFill>
                <a:latin typeface="Calibri" pitchFamily="34" charset="0"/>
              </a:rPr>
              <a:t>EVOLUCIÓN DE LA POBREZA</a:t>
            </a:r>
            <a:r>
              <a:rPr lang="es-CL" sz="1200" b="1" baseline="30000" dirty="0" smtClean="0">
                <a:solidFill>
                  <a:srgbClr val="000000"/>
                </a:solidFill>
                <a:latin typeface="Calibri" pitchFamily="34" charset="0"/>
              </a:rPr>
              <a:t> b</a:t>
            </a:r>
            <a:r>
              <a:rPr lang="es-CL" sz="1200" b="1" baseline="30000" dirty="0">
                <a:solidFill>
                  <a:srgbClr val="000000"/>
                </a:solidFill>
                <a:latin typeface="Calibri" pitchFamily="34" charset="0"/>
              </a:rPr>
              <a:t>/</a:t>
            </a:r>
            <a:r>
              <a:rPr lang="es-CL" sz="1200" b="1" dirty="0">
                <a:solidFill>
                  <a:srgbClr val="000000"/>
                </a:solidFill>
                <a:latin typeface="Calibri" pitchFamily="34" charset="0"/>
              </a:rPr>
              <a:t> </a:t>
            </a:r>
            <a:r>
              <a:rPr lang="es-CL" sz="1200" b="1" dirty="0" smtClean="0">
                <a:solidFill>
                  <a:srgbClr val="000000"/>
                </a:solidFill>
                <a:latin typeface="Calibri" pitchFamily="34" charset="0"/>
              </a:rPr>
              <a:t>Y LA INDIGENCIA, 1980 - 2013 </a:t>
            </a:r>
            <a:r>
              <a:rPr lang="es-CL" sz="1200" b="1" baseline="30000" dirty="0" smtClean="0">
                <a:solidFill>
                  <a:srgbClr val="000000"/>
                </a:solidFill>
                <a:latin typeface="Calibri" pitchFamily="34" charset="0"/>
              </a:rPr>
              <a:t>c</a:t>
            </a:r>
            <a:r>
              <a:rPr lang="es-CL" sz="1200" b="1" baseline="30000" dirty="0">
                <a:solidFill>
                  <a:srgbClr val="000000"/>
                </a:solidFill>
                <a:latin typeface="Calibri" pitchFamily="34" charset="0"/>
              </a:rPr>
              <a:t>/</a:t>
            </a:r>
          </a:p>
          <a:p>
            <a:pPr algn="ctr"/>
            <a:r>
              <a:rPr lang="es-CL" sz="1200" i="1" dirty="0" smtClean="0">
                <a:solidFill>
                  <a:srgbClr val="000000"/>
                </a:solidFill>
                <a:latin typeface="Calibri" pitchFamily="34" charset="0"/>
              </a:rPr>
              <a:t>(Porcentaje </a:t>
            </a:r>
            <a:r>
              <a:rPr lang="es-CL" sz="1200" i="1" dirty="0">
                <a:solidFill>
                  <a:srgbClr val="000000"/>
                </a:solidFill>
                <a:latin typeface="Calibri" pitchFamily="34" charset="0"/>
              </a:rPr>
              <a:t>de personas)</a:t>
            </a:r>
          </a:p>
        </p:txBody>
      </p:sp>
      <p:sp>
        <p:nvSpPr>
          <p:cNvPr id="2052" name="Rectangle 4"/>
          <p:cNvSpPr>
            <a:spLocks noChangeArrowheads="1"/>
          </p:cNvSpPr>
          <p:nvPr/>
        </p:nvSpPr>
        <p:spPr bwMode="auto">
          <a:xfrm>
            <a:off x="188111" y="4643437"/>
            <a:ext cx="4152661" cy="715581"/>
          </a:xfrm>
          <a:prstGeom prst="rect">
            <a:avLst/>
          </a:prstGeom>
          <a:noFill/>
          <a:ln w="9525">
            <a:noFill/>
            <a:miter lim="800000"/>
            <a:headEnd/>
            <a:tailEnd/>
          </a:ln>
        </p:spPr>
        <p:txBody>
          <a:bodyPr wrap="square">
            <a:spAutoFit/>
          </a:bodyPr>
          <a:lstStyle/>
          <a:p>
            <a:pPr>
              <a:lnSpc>
                <a:spcPct val="90000"/>
              </a:lnSpc>
            </a:pPr>
            <a:r>
              <a:rPr lang="es-CL" sz="900" dirty="0">
                <a:latin typeface="+mn-lt"/>
              </a:rPr>
              <a:t>Fuente: CEPAL, sobre la base de tabulaciones especiales de las encuestas de hogares de los respectivos países.</a:t>
            </a:r>
          </a:p>
          <a:p>
            <a:pPr>
              <a:lnSpc>
                <a:spcPct val="90000"/>
              </a:lnSpc>
            </a:pPr>
            <a:r>
              <a:rPr lang="es-CL" sz="900" baseline="30000" dirty="0">
                <a:latin typeface="+mn-lt"/>
              </a:rPr>
              <a:t>a</a:t>
            </a:r>
            <a:r>
              <a:rPr lang="es-CL" sz="900" dirty="0">
                <a:latin typeface="+mn-lt"/>
              </a:rPr>
              <a:t> </a:t>
            </a:r>
            <a:r>
              <a:rPr lang="es-CL" sz="900" dirty="0">
                <a:latin typeface="+mn-lt"/>
                <a:cs typeface="Times New Roman" pitchFamily="18" charset="0"/>
              </a:rPr>
              <a:t>Estimación correspondiente a 18 países de la región más Haití. </a:t>
            </a:r>
          </a:p>
          <a:p>
            <a:pPr>
              <a:lnSpc>
                <a:spcPct val="90000"/>
              </a:lnSpc>
            </a:pPr>
            <a:r>
              <a:rPr lang="es-CL" sz="900" baseline="30000" dirty="0">
                <a:latin typeface="+mn-lt"/>
              </a:rPr>
              <a:t>b</a:t>
            </a:r>
            <a:r>
              <a:rPr lang="es-CL" sz="900" dirty="0">
                <a:latin typeface="+mn-lt"/>
              </a:rPr>
              <a:t> Corresponde a la suma de indigentes más pobres no indigentes.</a:t>
            </a:r>
            <a:endParaRPr lang="es-CL" sz="900" dirty="0">
              <a:latin typeface="+mn-lt"/>
              <a:cs typeface="Times New Roman" pitchFamily="18" charset="0"/>
            </a:endParaRPr>
          </a:p>
          <a:p>
            <a:pPr>
              <a:lnSpc>
                <a:spcPct val="90000"/>
              </a:lnSpc>
            </a:pPr>
            <a:r>
              <a:rPr lang="es-CL" sz="900" baseline="30000" dirty="0">
                <a:latin typeface="+mn-lt"/>
              </a:rPr>
              <a:t>c </a:t>
            </a:r>
            <a:r>
              <a:rPr lang="es-CL" sz="900" dirty="0">
                <a:latin typeface="+mn-lt"/>
                <a:cs typeface="Times New Roman" pitchFamily="18" charset="0"/>
              </a:rPr>
              <a:t>Las cifras 2013 corresponden a una proyección</a:t>
            </a:r>
            <a:r>
              <a:rPr lang="es-CL" sz="900" dirty="0" smtClean="0">
                <a:latin typeface="+mn-lt"/>
                <a:cs typeface="Times New Roman" pitchFamily="18" charset="0"/>
              </a:rPr>
              <a:t>.</a:t>
            </a:r>
            <a:endParaRPr lang="es-CL" sz="900" dirty="0">
              <a:latin typeface="+mn-lt"/>
            </a:endParaRPr>
          </a:p>
        </p:txBody>
      </p:sp>
      <p:graphicFrame>
        <p:nvGraphicFramePr>
          <p:cNvPr id="6" name="Chart 5"/>
          <p:cNvGraphicFramePr>
            <a:graphicFrameLocks/>
          </p:cNvGraphicFramePr>
          <p:nvPr/>
        </p:nvGraphicFramePr>
        <p:xfrm>
          <a:off x="610585" y="2214562"/>
          <a:ext cx="3067050" cy="24288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645573" y="225649"/>
            <a:ext cx="4319752" cy="1569660"/>
          </a:xfrm>
          <a:prstGeom prst="rect">
            <a:avLst/>
          </a:prstGeom>
          <a:noFill/>
        </p:spPr>
        <p:txBody>
          <a:bodyPr wrap="square" rtlCol="0">
            <a:spAutoFit/>
          </a:bodyPr>
          <a:lstStyle/>
          <a:p>
            <a:pPr algn="ctr"/>
            <a:r>
              <a:rPr lang="en-US" sz="2400" b="1" dirty="0" smtClean="0">
                <a:solidFill>
                  <a:srgbClr val="C00000"/>
                </a:solidFill>
                <a:latin typeface="Calibri" pitchFamily="34" charset="0"/>
                <a:ea typeface="Tahoma" pitchFamily="34" charset="0"/>
                <a:cs typeface="Tahoma" pitchFamily="34" charset="0"/>
              </a:rPr>
              <a:t>A </a:t>
            </a:r>
            <a:r>
              <a:rPr lang="en-US" sz="2400" b="1" dirty="0" err="1" smtClean="0">
                <a:solidFill>
                  <a:srgbClr val="C00000"/>
                </a:solidFill>
                <a:latin typeface="Calibri" pitchFamily="34" charset="0"/>
                <a:ea typeface="Tahoma" pitchFamily="34" charset="0"/>
                <a:cs typeface="Tahoma" pitchFamily="34" charset="0"/>
              </a:rPr>
              <a:t>pesar</a:t>
            </a:r>
            <a:r>
              <a:rPr lang="en-US" sz="2400" b="1" dirty="0" smtClean="0">
                <a:solidFill>
                  <a:srgbClr val="C00000"/>
                </a:solidFill>
                <a:latin typeface="Calibri" pitchFamily="34" charset="0"/>
                <a:ea typeface="Tahoma" pitchFamily="34" charset="0"/>
                <a:cs typeface="Tahoma" pitchFamily="34" charset="0"/>
              </a:rPr>
              <a:t> de la </a:t>
            </a:r>
            <a:r>
              <a:rPr lang="en-US" sz="2400" b="1" dirty="0" err="1" smtClean="0">
                <a:solidFill>
                  <a:srgbClr val="C00000"/>
                </a:solidFill>
                <a:latin typeface="Calibri" pitchFamily="34" charset="0"/>
                <a:ea typeface="Tahoma" pitchFamily="34" charset="0"/>
                <a:cs typeface="Tahoma" pitchFamily="34" charset="0"/>
              </a:rPr>
              <a:t>reducción</a:t>
            </a:r>
            <a:r>
              <a:rPr lang="en-US" sz="2400" b="1" dirty="0" smtClean="0">
                <a:solidFill>
                  <a:srgbClr val="C00000"/>
                </a:solidFill>
                <a:latin typeface="Calibri" pitchFamily="34" charset="0"/>
                <a:ea typeface="Tahoma" pitchFamily="34" charset="0"/>
                <a:cs typeface="Tahoma" pitchFamily="34" charset="0"/>
              </a:rPr>
              <a:t> </a:t>
            </a:r>
            <a:r>
              <a:rPr lang="en-US" sz="2400" b="1" dirty="0" err="1" smtClean="0">
                <a:solidFill>
                  <a:srgbClr val="C00000"/>
                </a:solidFill>
                <a:latin typeface="Calibri" pitchFamily="34" charset="0"/>
                <a:ea typeface="Tahoma" pitchFamily="34" charset="0"/>
                <a:cs typeface="Tahoma" pitchFamily="34" charset="0"/>
              </a:rPr>
              <a:t>reciente</a:t>
            </a:r>
            <a:r>
              <a:rPr lang="en-US" sz="2400" b="1" dirty="0" smtClean="0">
                <a:solidFill>
                  <a:srgbClr val="C00000"/>
                </a:solidFill>
                <a:latin typeface="Calibri" pitchFamily="34" charset="0"/>
                <a:ea typeface="Tahoma" pitchFamily="34" charset="0"/>
                <a:cs typeface="Tahoma" pitchFamily="34" charset="0"/>
              </a:rPr>
              <a:t> de la </a:t>
            </a:r>
            <a:r>
              <a:rPr lang="en-US" sz="2400" b="1" dirty="0" err="1" smtClean="0">
                <a:solidFill>
                  <a:srgbClr val="C00000"/>
                </a:solidFill>
                <a:latin typeface="Calibri" pitchFamily="34" charset="0"/>
                <a:ea typeface="Tahoma" pitchFamily="34" charset="0"/>
                <a:cs typeface="Tahoma" pitchFamily="34" charset="0"/>
              </a:rPr>
              <a:t>desigualdad</a:t>
            </a:r>
            <a:r>
              <a:rPr lang="en-US" sz="2400" b="1" dirty="0" smtClean="0">
                <a:solidFill>
                  <a:srgbClr val="C00000"/>
                </a:solidFill>
                <a:latin typeface="Calibri" pitchFamily="34" charset="0"/>
                <a:ea typeface="Tahoma" pitchFamily="34" charset="0"/>
                <a:cs typeface="Tahoma" pitchFamily="34" charset="0"/>
              </a:rPr>
              <a:t>, la </a:t>
            </a:r>
            <a:r>
              <a:rPr lang="en-US" sz="2400" b="1" dirty="0" err="1" smtClean="0">
                <a:solidFill>
                  <a:srgbClr val="C00000"/>
                </a:solidFill>
                <a:latin typeface="Calibri" pitchFamily="34" charset="0"/>
                <a:ea typeface="Tahoma" pitchFamily="34" charset="0"/>
                <a:cs typeface="Tahoma" pitchFamily="34" charset="0"/>
              </a:rPr>
              <a:t>región</a:t>
            </a:r>
            <a:r>
              <a:rPr lang="en-US" sz="2400" b="1" dirty="0" smtClean="0">
                <a:solidFill>
                  <a:srgbClr val="C00000"/>
                </a:solidFill>
                <a:latin typeface="Calibri" pitchFamily="34" charset="0"/>
                <a:ea typeface="Tahoma" pitchFamily="34" charset="0"/>
                <a:cs typeface="Tahoma" pitchFamily="34" charset="0"/>
              </a:rPr>
              <a:t> </a:t>
            </a:r>
            <a:r>
              <a:rPr lang="en-US" sz="2400" b="1" dirty="0" err="1" smtClean="0">
                <a:solidFill>
                  <a:srgbClr val="C00000"/>
                </a:solidFill>
                <a:latin typeface="Calibri" pitchFamily="34" charset="0"/>
                <a:ea typeface="Tahoma" pitchFamily="34" charset="0"/>
                <a:cs typeface="Tahoma" pitchFamily="34" charset="0"/>
              </a:rPr>
              <a:t>sigue</a:t>
            </a:r>
            <a:r>
              <a:rPr lang="en-US" sz="2400" b="1" dirty="0" smtClean="0">
                <a:solidFill>
                  <a:srgbClr val="C00000"/>
                </a:solidFill>
                <a:latin typeface="Calibri" pitchFamily="34" charset="0"/>
                <a:ea typeface="Tahoma" pitchFamily="34" charset="0"/>
                <a:cs typeface="Tahoma" pitchFamily="34" charset="0"/>
              </a:rPr>
              <a:t> </a:t>
            </a:r>
            <a:r>
              <a:rPr lang="en-US" sz="2400" b="1" dirty="0" err="1" smtClean="0">
                <a:solidFill>
                  <a:srgbClr val="C00000"/>
                </a:solidFill>
                <a:latin typeface="Calibri" pitchFamily="34" charset="0"/>
                <a:ea typeface="Tahoma" pitchFamily="34" charset="0"/>
                <a:cs typeface="Tahoma" pitchFamily="34" charset="0"/>
              </a:rPr>
              <a:t>presentando</a:t>
            </a:r>
            <a:r>
              <a:rPr lang="en-US" sz="2400" b="1" dirty="0" smtClean="0">
                <a:solidFill>
                  <a:srgbClr val="C00000"/>
                </a:solidFill>
                <a:latin typeface="Calibri" pitchFamily="34" charset="0"/>
                <a:ea typeface="Tahoma" pitchFamily="34" charset="0"/>
                <a:cs typeface="Tahoma" pitchFamily="34" charset="0"/>
              </a:rPr>
              <a:t> los </a:t>
            </a:r>
            <a:r>
              <a:rPr lang="en-US" sz="2400" b="1" dirty="0" err="1" smtClean="0">
                <a:solidFill>
                  <a:srgbClr val="C00000"/>
                </a:solidFill>
                <a:latin typeface="Calibri" pitchFamily="34" charset="0"/>
                <a:ea typeface="Tahoma" pitchFamily="34" charset="0"/>
                <a:cs typeface="Tahoma" pitchFamily="34" charset="0"/>
              </a:rPr>
              <a:t>niveles</a:t>
            </a:r>
            <a:r>
              <a:rPr lang="en-US" sz="2400" b="1" dirty="0" smtClean="0">
                <a:solidFill>
                  <a:srgbClr val="C00000"/>
                </a:solidFill>
                <a:latin typeface="Calibri" pitchFamily="34" charset="0"/>
                <a:ea typeface="Tahoma" pitchFamily="34" charset="0"/>
                <a:cs typeface="Tahoma" pitchFamily="34" charset="0"/>
              </a:rPr>
              <a:t> </a:t>
            </a:r>
            <a:r>
              <a:rPr lang="en-US" sz="2400" b="1" dirty="0" err="1" smtClean="0">
                <a:solidFill>
                  <a:srgbClr val="C00000"/>
                </a:solidFill>
                <a:latin typeface="Calibri" pitchFamily="34" charset="0"/>
                <a:ea typeface="Tahoma" pitchFamily="34" charset="0"/>
                <a:cs typeface="Tahoma" pitchFamily="34" charset="0"/>
              </a:rPr>
              <a:t>más</a:t>
            </a:r>
            <a:r>
              <a:rPr lang="en-US" sz="2400" b="1" dirty="0" smtClean="0">
                <a:solidFill>
                  <a:srgbClr val="C00000"/>
                </a:solidFill>
                <a:latin typeface="Calibri" pitchFamily="34" charset="0"/>
                <a:ea typeface="Tahoma" pitchFamily="34" charset="0"/>
                <a:cs typeface="Tahoma" pitchFamily="34" charset="0"/>
              </a:rPr>
              <a:t> altos del </a:t>
            </a:r>
            <a:r>
              <a:rPr lang="en-US" sz="2400" b="1" dirty="0" err="1" smtClean="0">
                <a:solidFill>
                  <a:srgbClr val="C00000"/>
                </a:solidFill>
                <a:latin typeface="Calibri" pitchFamily="34" charset="0"/>
                <a:ea typeface="Tahoma" pitchFamily="34" charset="0"/>
                <a:cs typeface="Tahoma" pitchFamily="34" charset="0"/>
              </a:rPr>
              <a:t>mundo</a:t>
            </a:r>
            <a:r>
              <a:rPr lang="en-US" sz="2400" b="1" dirty="0" smtClean="0">
                <a:solidFill>
                  <a:srgbClr val="C00000"/>
                </a:solidFill>
                <a:latin typeface="Calibri" pitchFamily="34" charset="0"/>
                <a:ea typeface="Tahoma" pitchFamily="34" charset="0"/>
                <a:cs typeface="Tahoma" pitchFamily="34" charset="0"/>
              </a:rPr>
              <a:t> </a:t>
            </a:r>
          </a:p>
        </p:txBody>
      </p:sp>
      <p:sp>
        <p:nvSpPr>
          <p:cNvPr id="9" name="Rectangle 3"/>
          <p:cNvSpPr>
            <a:spLocks noChangeArrowheads="1"/>
          </p:cNvSpPr>
          <p:nvPr/>
        </p:nvSpPr>
        <p:spPr bwMode="auto">
          <a:xfrm>
            <a:off x="4803575" y="1891396"/>
            <a:ext cx="3399354" cy="461665"/>
          </a:xfrm>
          <a:prstGeom prst="rect">
            <a:avLst/>
          </a:prstGeom>
          <a:noFill/>
          <a:ln w="9525">
            <a:noFill/>
            <a:miter lim="800000"/>
            <a:headEnd/>
            <a:tailEnd/>
          </a:ln>
        </p:spPr>
        <p:txBody>
          <a:bodyPr wrap="square">
            <a:spAutoFit/>
          </a:bodyPr>
          <a:lstStyle/>
          <a:p>
            <a:pPr algn="ctr"/>
            <a:r>
              <a:rPr lang="es-CL" sz="1200" b="1" dirty="0" smtClean="0">
                <a:solidFill>
                  <a:srgbClr val="000000"/>
                </a:solidFill>
                <a:latin typeface="Calibri" pitchFamily="34" charset="0"/>
              </a:rPr>
              <a:t>DESIGUALDAD DEL INGRESO POR REGIONES.  INDICE DE GINI</a:t>
            </a:r>
            <a:endParaRPr lang="es-CL" sz="1200" b="1" baseline="30000" dirty="0">
              <a:solidFill>
                <a:srgbClr val="000000"/>
              </a:solidFill>
              <a:latin typeface="Calibri" pitchFamily="34" charset="0"/>
            </a:endParaRPr>
          </a:p>
        </p:txBody>
      </p:sp>
      <p:pic>
        <p:nvPicPr>
          <p:cNvPr id="10" name="Picture 9"/>
          <p:cNvPicPr/>
          <p:nvPr/>
        </p:nvPicPr>
        <p:blipFill>
          <a:blip r:embed="rId4" cstate="print"/>
          <a:srcRect/>
          <a:stretch>
            <a:fillRect/>
          </a:stretch>
        </p:blipFill>
        <p:spPr bwMode="auto">
          <a:xfrm>
            <a:off x="4519448" y="2353061"/>
            <a:ext cx="4331719" cy="2413906"/>
          </a:xfrm>
          <a:prstGeom prst="rect">
            <a:avLst/>
          </a:prstGeom>
          <a:noFill/>
          <a:ln w="9525">
            <a:noFill/>
            <a:miter lim="800000"/>
            <a:headEnd/>
            <a:tailEnd/>
          </a:ln>
        </p:spPr>
      </p:pic>
      <p:sp>
        <p:nvSpPr>
          <p:cNvPr id="11" name="Rectangle 10"/>
          <p:cNvSpPr/>
          <p:nvPr/>
        </p:nvSpPr>
        <p:spPr>
          <a:xfrm>
            <a:off x="4519448" y="4828768"/>
            <a:ext cx="4331719" cy="369332"/>
          </a:xfrm>
          <a:prstGeom prst="rect">
            <a:avLst/>
          </a:prstGeom>
        </p:spPr>
        <p:txBody>
          <a:bodyPr wrap="square">
            <a:spAutoFit/>
          </a:bodyPr>
          <a:lstStyle/>
          <a:p>
            <a:r>
              <a:rPr lang="en-US" sz="900" dirty="0" err="1" smtClean="0">
                <a:cs typeface="Times New Roman" pitchFamily="18" charset="0"/>
              </a:rPr>
              <a:t>Fuente</a:t>
            </a:r>
            <a:r>
              <a:rPr lang="en-US" sz="900" dirty="0" smtClean="0">
                <a:cs typeface="Times New Roman" pitchFamily="18" charset="0"/>
              </a:rPr>
              <a:t>: UNU-WIDER, World Income Inequality Database, [online database] http://www.wider.unu.edu/research/Database/en_GB/database/, 2013</a:t>
            </a:r>
            <a:endParaRPr lang="en-US" sz="900" dirty="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
          <p:cNvSpPr>
            <a:spLocks noChangeArrowheads="1"/>
          </p:cNvSpPr>
          <p:nvPr/>
        </p:nvSpPr>
        <p:spPr bwMode="auto">
          <a:xfrm>
            <a:off x="308751" y="1760736"/>
            <a:ext cx="8562108" cy="307777"/>
          </a:xfrm>
          <a:prstGeom prst="rect">
            <a:avLst/>
          </a:prstGeom>
          <a:noFill/>
          <a:ln w="9525">
            <a:noFill/>
            <a:miter lim="800000"/>
            <a:headEnd/>
            <a:tailEnd/>
          </a:ln>
        </p:spPr>
        <p:txBody>
          <a:bodyPr wrap="square" anchor="ctr">
            <a:spAutoFit/>
          </a:bodyPr>
          <a:lstStyle/>
          <a:p>
            <a:pPr algn="ctr"/>
            <a:r>
              <a:rPr lang="es-ES" sz="1400" b="1" dirty="0" smtClean="0">
                <a:solidFill>
                  <a:srgbClr val="000000"/>
                </a:solidFill>
                <a:latin typeface="Calibri" pitchFamily="34" charset="0"/>
                <a:cs typeface="Times New Roman" pitchFamily="18" charset="0"/>
              </a:rPr>
              <a:t>VARIACIÓN DE LA PARTICIPACIÓN DE LOS SALARIOS EN EL PIB Y EL ÍNDICE DE GINI. 2002-2009</a:t>
            </a:r>
          </a:p>
        </p:txBody>
      </p:sp>
      <p:sp>
        <p:nvSpPr>
          <p:cNvPr id="4" name="Title 1"/>
          <p:cNvSpPr txBox="1">
            <a:spLocks/>
          </p:cNvSpPr>
          <p:nvPr/>
        </p:nvSpPr>
        <p:spPr>
          <a:xfrm>
            <a:off x="-20970" y="473055"/>
            <a:ext cx="9127330" cy="852943"/>
          </a:xfrm>
          <a:prstGeom prst="rect">
            <a:avLst/>
          </a:prstGeom>
        </p:spPr>
        <p:txBody>
          <a:bodyPr anchor="ctr"/>
          <a:lstStyle/>
          <a:p>
            <a:pPr algn="ctr">
              <a:defRPr/>
            </a:pPr>
            <a:r>
              <a:rPr lang="es-ES" sz="2800" b="1" dirty="0" smtClean="0">
                <a:solidFill>
                  <a:srgbClr val="C00000"/>
                </a:solidFill>
                <a:latin typeface="Calibri" pitchFamily="34" charset="0"/>
                <a:ea typeface="+mj-ea"/>
              </a:rPr>
              <a:t>Las mejoras distributivas a nivel de los hogares no han implicado un reparto más igualitario en la apropiación del capital y el trabajo </a:t>
            </a:r>
            <a:r>
              <a:rPr lang="es-ES" sz="1400" b="1" dirty="0" smtClean="0">
                <a:solidFill>
                  <a:srgbClr val="C00000"/>
                </a:solidFill>
                <a:latin typeface="Calibri" pitchFamily="34" charset="0"/>
                <a:ea typeface="+mj-ea"/>
              </a:rPr>
              <a:t>(ojo edición, falta línea diagonal en gráfico izquierdo)</a:t>
            </a:r>
            <a:endParaRPr lang="es-CL" sz="1400" b="1" dirty="0">
              <a:solidFill>
                <a:srgbClr val="C00000"/>
              </a:solidFill>
              <a:latin typeface="Calibri" pitchFamily="34" charset="0"/>
              <a:ea typeface="+mj-ea"/>
            </a:endParaRPr>
          </a:p>
        </p:txBody>
      </p:sp>
      <p:sp>
        <p:nvSpPr>
          <p:cNvPr id="22534" name="Text Box 6"/>
          <p:cNvSpPr txBox="1">
            <a:spLocks noChangeArrowheads="1"/>
          </p:cNvSpPr>
          <p:nvPr/>
        </p:nvSpPr>
        <p:spPr bwMode="auto">
          <a:xfrm>
            <a:off x="758298" y="5224916"/>
            <a:ext cx="7898811" cy="246221"/>
          </a:xfrm>
          <a:prstGeom prst="rect">
            <a:avLst/>
          </a:prstGeom>
          <a:noFill/>
          <a:ln w="9525">
            <a:noFill/>
            <a:miter lim="800000"/>
            <a:headEnd/>
            <a:tailEnd/>
          </a:ln>
        </p:spPr>
        <p:txBody>
          <a:bodyPr wrap="square">
            <a:spAutoFit/>
          </a:bodyPr>
          <a:lstStyle/>
          <a:p>
            <a:r>
              <a:rPr lang="es-ES" sz="1000" dirty="0" smtClean="0">
                <a:solidFill>
                  <a:srgbClr val="000000"/>
                </a:solidFill>
                <a:latin typeface="Calibri" pitchFamily="34" charset="0"/>
              </a:rPr>
              <a:t>Fuente: en base a información de CEPALSTAT, del INDEC (Argentina) y del Banco Central de Costa Rica y Banco Central del Uruguay.</a:t>
            </a:r>
            <a:endParaRPr lang="es-ES" sz="1000" b="0" dirty="0">
              <a:solidFill>
                <a:srgbClr val="000000"/>
              </a:solidFill>
              <a:latin typeface="Calibri" pitchFamily="34" charset="0"/>
            </a:endParaRPr>
          </a:p>
        </p:txBody>
      </p:sp>
      <p:pic>
        <p:nvPicPr>
          <p:cNvPr id="6" name="Picture 5"/>
          <p:cNvPicPr/>
          <p:nvPr/>
        </p:nvPicPr>
        <p:blipFill>
          <a:blip r:embed="rId3" cstate="print"/>
          <a:srcRect/>
          <a:stretch>
            <a:fillRect/>
          </a:stretch>
        </p:blipFill>
        <p:spPr bwMode="auto">
          <a:xfrm>
            <a:off x="395536" y="2161570"/>
            <a:ext cx="4259365" cy="2851605"/>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4724131" y="2161571"/>
            <a:ext cx="4265478" cy="2851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324465" y="304800"/>
            <a:ext cx="8534400" cy="762000"/>
          </a:xfrm>
          <a:noFill/>
          <a:ln>
            <a:miter lim="800000"/>
            <a:headEnd/>
            <a:tailEnd/>
          </a:ln>
        </p:spPr>
        <p:txBody>
          <a:bodyPr vert="horz" wrap="square" lIns="91440" tIns="45720" rIns="91440" bIns="45720" numCol="1" anchor="ctr" anchorCtr="0" compatLnSpc="1">
            <a:prstTxWarp prst="textNoShape">
              <a:avLst/>
            </a:prstTxWarp>
            <a:noAutofit/>
          </a:bodyPr>
          <a:lstStyle/>
          <a:p>
            <a:pPr eaLnBrk="1" hangingPunct="1"/>
            <a:r>
              <a:rPr lang="es-CL" sz="3600" b="1" dirty="0" smtClean="0">
                <a:solidFill>
                  <a:srgbClr val="C00000"/>
                </a:solidFill>
              </a:rPr>
              <a:t>Se han exacerbado las presiones sobre el medio ambiente</a:t>
            </a:r>
            <a:endParaRPr lang="es-ES" sz="3600" b="1" dirty="0" smtClean="0">
              <a:solidFill>
                <a:srgbClr val="C00000"/>
              </a:solidFill>
            </a:endParaRPr>
          </a:p>
        </p:txBody>
      </p:sp>
      <p:sp>
        <p:nvSpPr>
          <p:cNvPr id="5123" name="Rectangle 14"/>
          <p:cNvSpPr>
            <a:spLocks noGrp="1" noChangeArrowheads="1"/>
          </p:cNvSpPr>
          <p:nvPr>
            <p:ph idx="1"/>
          </p:nvPr>
        </p:nvSpPr>
        <p:spPr bwMode="auto">
          <a:xfrm>
            <a:off x="400665" y="1198179"/>
            <a:ext cx="8743335" cy="4832231"/>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spcBef>
                <a:spcPts val="0"/>
              </a:spcBef>
              <a:spcAft>
                <a:spcPts val="600"/>
              </a:spcAft>
              <a:buClr>
                <a:srgbClr val="C00000"/>
              </a:buClr>
              <a:buSzPct val="150000"/>
            </a:pPr>
            <a:r>
              <a:rPr lang="es-ES" sz="2400" dirty="0" smtClean="0"/>
              <a:t>El cambio estructural requiere buscar las sinergias entre aumentos de productividad y “economía verde” a escala local y global</a:t>
            </a:r>
          </a:p>
          <a:p>
            <a:pPr>
              <a:spcBef>
                <a:spcPts val="0"/>
              </a:spcBef>
              <a:spcAft>
                <a:spcPts val="600"/>
              </a:spcAft>
              <a:buClr>
                <a:srgbClr val="C00000"/>
              </a:buClr>
              <a:buSzPct val="150000"/>
            </a:pPr>
            <a:r>
              <a:rPr lang="es-CO" sz="2400" dirty="0" smtClean="0"/>
              <a:t>Se ha avanzado poco en materia de una política pública que dé señales al mercado sobre el costo social del deterioro ambiental.</a:t>
            </a:r>
          </a:p>
          <a:p>
            <a:pPr>
              <a:spcBef>
                <a:spcPts val="0"/>
              </a:spcBef>
              <a:spcAft>
                <a:spcPts val="600"/>
              </a:spcAft>
              <a:buClr>
                <a:srgbClr val="C00000"/>
              </a:buClr>
              <a:buSzPct val="150000"/>
            </a:pPr>
            <a:r>
              <a:rPr lang="es-ES" sz="2400" dirty="0" smtClean="0"/>
              <a:t>La biodiversidad en la región se ha visto seriamente amenazada, particularmente por el cambio del uso del suelo para aumentar tierras de cultivo y pastizales</a:t>
            </a:r>
            <a:r>
              <a:rPr lang="es-CO" sz="2400" dirty="0" smtClean="0"/>
              <a:t> </a:t>
            </a:r>
          </a:p>
          <a:p>
            <a:pPr>
              <a:spcBef>
                <a:spcPts val="0"/>
              </a:spcBef>
              <a:spcAft>
                <a:spcPts val="600"/>
              </a:spcAft>
              <a:buClr>
                <a:srgbClr val="C00000"/>
              </a:buClr>
              <a:buSzPct val="150000"/>
            </a:pPr>
            <a:r>
              <a:rPr lang="es-CO" sz="2400" dirty="0" smtClean="0"/>
              <a:t>Debilidades institucionales para cuidar sostenibilidad ambiental</a:t>
            </a:r>
          </a:p>
          <a:p>
            <a:pPr>
              <a:spcBef>
                <a:spcPts val="0"/>
              </a:spcBef>
              <a:spcAft>
                <a:spcPts val="600"/>
              </a:spcAft>
              <a:buClr>
                <a:srgbClr val="C00000"/>
              </a:buClr>
              <a:buSzPct val="150000"/>
            </a:pPr>
            <a:r>
              <a:rPr lang="en-US" sz="2400" dirty="0" err="1" smtClean="0"/>
              <a:t>Fragilidad</a:t>
            </a:r>
            <a:r>
              <a:rPr lang="en-US" sz="2400" dirty="0" smtClean="0"/>
              <a:t> de la </a:t>
            </a:r>
            <a:r>
              <a:rPr lang="en-US" sz="2400" dirty="0" err="1" smtClean="0"/>
              <a:t>región</a:t>
            </a:r>
            <a:r>
              <a:rPr lang="en-US" sz="2400" dirty="0" smtClean="0"/>
              <a:t> </a:t>
            </a:r>
            <a:r>
              <a:rPr lang="en-US" sz="2400" dirty="0" err="1" smtClean="0"/>
              <a:t>frente</a:t>
            </a:r>
            <a:r>
              <a:rPr lang="en-US" sz="2400" dirty="0" smtClean="0"/>
              <a:t> al </a:t>
            </a:r>
            <a:r>
              <a:rPr lang="en-US" sz="2400" dirty="0" err="1" smtClean="0"/>
              <a:t>cambio</a:t>
            </a:r>
            <a:r>
              <a:rPr lang="en-US" sz="2400" dirty="0" smtClean="0"/>
              <a:t> </a:t>
            </a:r>
            <a:r>
              <a:rPr lang="en-US" sz="2400" dirty="0" err="1" smtClean="0"/>
              <a:t>climático</a:t>
            </a:r>
            <a:r>
              <a:rPr lang="en-US" sz="2400" dirty="0" smtClean="0"/>
              <a:t> y los </a:t>
            </a:r>
            <a:r>
              <a:rPr lang="en-US" sz="2400" dirty="0" err="1" smtClean="0"/>
              <a:t>desastres</a:t>
            </a:r>
            <a:r>
              <a:rPr lang="en-US" sz="2400" dirty="0" smtClean="0"/>
              <a:t> </a:t>
            </a:r>
            <a:r>
              <a:rPr lang="en-US" sz="2400" dirty="0" err="1" smtClean="0"/>
              <a:t>naturales</a:t>
            </a:r>
            <a:endParaRPr lang="en-US" sz="2400" dirty="0" smtClean="0"/>
          </a:p>
          <a:p>
            <a:pPr>
              <a:spcBef>
                <a:spcPts val="0"/>
              </a:spcBef>
              <a:spcAft>
                <a:spcPts val="600"/>
              </a:spcAft>
              <a:buClr>
                <a:srgbClr val="C00000"/>
              </a:buClr>
              <a:buSzPct val="150000"/>
            </a:pPr>
            <a:r>
              <a:rPr lang="es-ES" sz="2400" dirty="0" smtClean="0"/>
              <a:t>Debilitamiento de los procesos de ordenamiento del territorio y de planificación urbana </a:t>
            </a:r>
            <a:endParaRPr lang="es-CO"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141550" y="-64261"/>
            <a:ext cx="8903100" cy="1413228"/>
          </a:xfrm>
          <a:noFill/>
          <a:ln>
            <a:miter lim="800000"/>
            <a:headEnd/>
            <a:tailEnd/>
          </a:ln>
        </p:spPr>
        <p:txBody>
          <a:bodyPr vert="horz" wrap="square" lIns="91440" tIns="45720" rIns="91440" bIns="45720" numCol="1" anchor="ctr" anchorCtr="0" compatLnSpc="1">
            <a:prstTxWarp prst="textNoShape">
              <a:avLst/>
            </a:prstTxWarp>
            <a:noAutofit/>
          </a:bodyPr>
          <a:lstStyle/>
          <a:p>
            <a:pPr eaLnBrk="1" hangingPunct="1">
              <a:lnSpc>
                <a:spcPct val="90000"/>
              </a:lnSpc>
            </a:pPr>
            <a:r>
              <a:rPr lang="es-CL" sz="3200" b="1" dirty="0" smtClean="0">
                <a:solidFill>
                  <a:srgbClr val="C00000"/>
                </a:solidFill>
              </a:rPr>
              <a:t>Estilo de desarrollo y sostenibilidad ambiental: una ecuación pendiente</a:t>
            </a:r>
            <a:endParaRPr lang="es-ES" sz="3200" b="1" dirty="0" smtClean="0">
              <a:solidFill>
                <a:srgbClr val="C00000"/>
              </a:solidFill>
            </a:endParaRPr>
          </a:p>
        </p:txBody>
      </p:sp>
      <p:sp>
        <p:nvSpPr>
          <p:cNvPr id="5123" name="Rectangle 14"/>
          <p:cNvSpPr>
            <a:spLocks noGrp="1" noChangeArrowheads="1"/>
          </p:cNvSpPr>
          <p:nvPr>
            <p:ph idx="1"/>
          </p:nvPr>
        </p:nvSpPr>
        <p:spPr bwMode="auto">
          <a:xfrm>
            <a:off x="197140" y="1218449"/>
            <a:ext cx="8900560" cy="4672260"/>
          </a:xfrm>
          <a:noFill/>
          <a:ln>
            <a:miter lim="800000"/>
            <a:headEnd/>
            <a:tailEnd/>
          </a:ln>
        </p:spPr>
        <p:txBody>
          <a:bodyPr vert="horz" wrap="square" lIns="91440" tIns="45720" rIns="91440" bIns="45720" numCol="1" anchor="t" anchorCtr="0" compatLnSpc="1">
            <a:prstTxWarp prst="textNoShape">
              <a:avLst/>
            </a:prstTxWarp>
            <a:normAutofit/>
          </a:bodyPr>
          <a:lstStyle/>
          <a:p>
            <a:pPr algn="just">
              <a:spcBef>
                <a:spcPts val="600"/>
              </a:spcBef>
              <a:spcAft>
                <a:spcPts val="600"/>
              </a:spcAft>
              <a:buClr>
                <a:srgbClr val="C00000"/>
              </a:buClr>
              <a:buSzPct val="150000"/>
            </a:pPr>
            <a:r>
              <a:rPr lang="es-CO" sz="2400" dirty="0" smtClean="0"/>
              <a:t>Consumo y urbanización con externalidades negativas: mayor consumo de combustibles fósiles, generación de residuos, contaminación atmosférica, destrucción del medio ambiente, mayor explotación de recursos naturales renovables.</a:t>
            </a:r>
          </a:p>
          <a:p>
            <a:pPr algn="just">
              <a:spcBef>
                <a:spcPts val="600"/>
              </a:spcBef>
              <a:spcAft>
                <a:spcPts val="600"/>
              </a:spcAft>
              <a:buClr>
                <a:srgbClr val="C00000"/>
              </a:buClr>
              <a:buSzPct val="150000"/>
            </a:pPr>
            <a:r>
              <a:rPr lang="es-CO" sz="2400" dirty="0" smtClean="0"/>
              <a:t>La sostenibilidad ambiental requiere de compromisos entre múltiples actores. Muchas veces la cadena de relaciones que provocan daños y amenazas rebasan las fronteras nacionales.</a:t>
            </a:r>
          </a:p>
          <a:p>
            <a:pPr algn="just">
              <a:spcBef>
                <a:spcPts val="600"/>
              </a:spcBef>
              <a:spcAft>
                <a:spcPts val="600"/>
              </a:spcAft>
              <a:buClr>
                <a:srgbClr val="C00000"/>
              </a:buClr>
              <a:buSzPct val="150000"/>
            </a:pPr>
            <a:r>
              <a:rPr lang="es-CO" sz="2400" dirty="0" smtClean="0"/>
              <a:t>Dos casos en el ámbito nacional: el reto del agua y la protección de los bosques.</a:t>
            </a:r>
          </a:p>
          <a:p>
            <a:pPr algn="just">
              <a:spcBef>
                <a:spcPts val="600"/>
              </a:spcBef>
              <a:spcAft>
                <a:spcPts val="600"/>
              </a:spcAft>
              <a:buClr>
                <a:srgbClr val="C00000"/>
              </a:buClr>
              <a:buSzPct val="150000"/>
            </a:pPr>
            <a:r>
              <a:rPr lang="es-CO" sz="2400" dirty="0" smtClean="0"/>
              <a:t>Dos casos que requieren acuerdos globales: cambio climático y los desastres.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66153" y="189206"/>
            <a:ext cx="8559799" cy="553998"/>
          </a:xfrm>
          <a:prstGeom prst="rect">
            <a:avLst/>
          </a:prstGeom>
          <a:noFill/>
          <a:ln w="9525">
            <a:noFill/>
            <a:miter lim="800000"/>
            <a:headEnd/>
            <a:tailEnd/>
          </a:ln>
        </p:spPr>
        <p:txBody>
          <a:bodyPr wrap="square" anchor="ctr">
            <a:spAutoFit/>
          </a:bodyPr>
          <a:lstStyle/>
          <a:p>
            <a:pPr algn="ctr"/>
            <a:r>
              <a:rPr lang="es-CL" sz="3000" b="1" dirty="0" smtClean="0">
                <a:solidFill>
                  <a:srgbClr val="C00000"/>
                </a:solidFill>
                <a:latin typeface="Calibri" pitchFamily="34" charset="0"/>
                <a:ea typeface="Calibri" pitchFamily="34" charset="0"/>
                <a:cs typeface="Tahoma"/>
              </a:rPr>
              <a:t>Fragilidad de la región frente al cambio climático</a:t>
            </a:r>
            <a:endParaRPr lang="es-CL" sz="3000" i="1" dirty="0">
              <a:solidFill>
                <a:srgbClr val="C00000"/>
              </a:solidFill>
              <a:latin typeface="Calibri" pitchFamily="34" charset="0"/>
              <a:ea typeface="Calibri" pitchFamily="34" charset="0"/>
              <a:cs typeface="Tahoma"/>
            </a:endParaRPr>
          </a:p>
        </p:txBody>
      </p:sp>
      <p:sp>
        <p:nvSpPr>
          <p:cNvPr id="9" name="Rectangle 14"/>
          <p:cNvSpPr>
            <a:spLocks noGrp="1" noChangeArrowheads="1"/>
          </p:cNvSpPr>
          <p:nvPr>
            <p:ph idx="1"/>
          </p:nvPr>
        </p:nvSpPr>
        <p:spPr bwMode="auto">
          <a:xfrm>
            <a:off x="197140" y="743204"/>
            <a:ext cx="8628812" cy="5174285"/>
          </a:xfrm>
          <a:noFill/>
          <a:ln>
            <a:miter lim="800000"/>
            <a:headEnd/>
            <a:tailEnd/>
          </a:ln>
        </p:spPr>
        <p:txBody>
          <a:bodyPr vert="horz" wrap="square" lIns="91440" tIns="45720" rIns="91440" bIns="45720" numCol="1" anchor="t" anchorCtr="0" compatLnSpc="1">
            <a:prstTxWarp prst="textNoShape">
              <a:avLst/>
            </a:prstTxWarp>
            <a:normAutofit/>
          </a:bodyPr>
          <a:lstStyle/>
          <a:p>
            <a:pPr algn="just">
              <a:spcBef>
                <a:spcPts val="600"/>
              </a:spcBef>
              <a:spcAft>
                <a:spcPts val="600"/>
              </a:spcAft>
              <a:buClr>
                <a:srgbClr val="C00000"/>
              </a:buClr>
              <a:buSzPct val="150000"/>
            </a:pPr>
            <a:r>
              <a:rPr lang="es-ES" sz="2400" dirty="0" smtClean="0"/>
              <a:t>Bajo un escenario inercial, el nivel de emisiones de la región ascenderá a 9.3 toneladas per cápita en 2050, es decir no se logrará el cumplimiento de la meta climática de 2 toneladas per cápita</a:t>
            </a:r>
          </a:p>
          <a:p>
            <a:pPr algn="just">
              <a:spcBef>
                <a:spcPts val="600"/>
              </a:spcBef>
              <a:spcAft>
                <a:spcPts val="600"/>
              </a:spcAft>
              <a:buClr>
                <a:srgbClr val="C00000"/>
              </a:buClr>
              <a:buSzPct val="150000"/>
            </a:pPr>
            <a:r>
              <a:rPr lang="es-ES" sz="2400" dirty="0" smtClean="0"/>
              <a:t>Alcanzar la meta climática requiere disminuir las tasas de deforestación, modificar los patrones de producción, de consumo y de urbanización, y realizar inversiones sustanciales para aumentar la eficiencia en el uso de la energía y modificar la matriz energética de la región hacia fuentes renovables</a:t>
            </a:r>
          </a:p>
          <a:p>
            <a:r>
              <a:rPr lang="es-ES" sz="2400" dirty="0" smtClean="0"/>
              <a:t>Los costos estimados asociados a los principales impactos físicos relacionados con un aumento de 2.5°C en ALC varían, según los analistas, entre poco más de 1 % y algo más del 4% de pérdida regional del PIB.  </a:t>
            </a:r>
            <a:endParaRPr lang="es-CO" sz="2400" dirty="0" smtClean="0"/>
          </a:p>
        </p:txBody>
      </p:sp>
    </p:spTree>
    <p:extLst>
      <p:ext uri="{BB962C8B-B14F-4D97-AF65-F5344CB8AC3E}">
        <p14:creationId xmlns:p14="http://schemas.microsoft.com/office/powerpoint/2010/main" val="564757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222575" y="129952"/>
            <a:ext cx="8534400" cy="762000"/>
          </a:xfrm>
          <a:noFill/>
          <a:ln>
            <a:miter lim="800000"/>
            <a:headEnd/>
            <a:tailEnd/>
          </a:ln>
        </p:spPr>
        <p:txBody>
          <a:bodyPr vert="horz" wrap="square" lIns="91440" tIns="45720" rIns="91440" bIns="45720" numCol="1" anchor="ctr" anchorCtr="0" compatLnSpc="1">
            <a:prstTxWarp prst="textNoShape">
              <a:avLst/>
            </a:prstTxWarp>
            <a:noAutofit/>
          </a:bodyPr>
          <a:lstStyle/>
          <a:p>
            <a:pPr eaLnBrk="1" hangingPunct="1"/>
            <a:r>
              <a:rPr lang="es-CL" sz="3600" b="1" dirty="0" smtClean="0">
                <a:solidFill>
                  <a:srgbClr val="C00000"/>
                </a:solidFill>
              </a:rPr>
              <a:t>La región se encuentra en una encrucijada</a:t>
            </a:r>
            <a:endParaRPr lang="es-ES" sz="3600" b="1" dirty="0" smtClean="0">
              <a:solidFill>
                <a:srgbClr val="C00000"/>
              </a:solidFill>
            </a:endParaRPr>
          </a:p>
        </p:txBody>
      </p:sp>
      <p:sp>
        <p:nvSpPr>
          <p:cNvPr id="5123" name="Rectangle 14"/>
          <p:cNvSpPr>
            <a:spLocks noGrp="1" noChangeArrowheads="1"/>
          </p:cNvSpPr>
          <p:nvPr>
            <p:ph idx="1"/>
          </p:nvPr>
        </p:nvSpPr>
        <p:spPr bwMode="auto">
          <a:xfrm>
            <a:off x="324466" y="1019077"/>
            <a:ext cx="8432510" cy="501133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algn="just">
              <a:spcBef>
                <a:spcPts val="0"/>
              </a:spcBef>
              <a:spcAft>
                <a:spcPts val="600"/>
              </a:spcAft>
              <a:buClr>
                <a:srgbClr val="C00000"/>
              </a:buClr>
              <a:buSzPct val="150000"/>
            </a:pPr>
            <a:r>
              <a:rPr lang="es-ES" sz="2400" dirty="0" smtClean="0"/>
              <a:t>El desafío hacia adelante consiste en promover el cambio estructural preservando la sostenibilidad ambiental, y construir nuevas instituciones que promuevan la igualdad en sus diversos ámbitos. </a:t>
            </a:r>
            <a:endParaRPr lang="en-US" sz="2400" dirty="0" smtClean="0"/>
          </a:p>
          <a:p>
            <a:pPr algn="just">
              <a:spcBef>
                <a:spcPts val="0"/>
              </a:spcBef>
              <a:spcAft>
                <a:spcPts val="600"/>
              </a:spcAft>
              <a:buClr>
                <a:srgbClr val="C00000"/>
              </a:buClr>
              <a:buSzPct val="150000"/>
            </a:pPr>
            <a:r>
              <a:rPr lang="es-CO" sz="2400" dirty="0" smtClean="0"/>
              <a:t>No se hizo suficiente en relación a incrementar la productividad durante la bonanza ni superar la restricción de cuenta corriente</a:t>
            </a:r>
          </a:p>
          <a:p>
            <a:pPr algn="just">
              <a:spcBef>
                <a:spcPts val="0"/>
              </a:spcBef>
              <a:spcAft>
                <a:spcPts val="600"/>
              </a:spcAft>
              <a:buClr>
                <a:srgbClr val="C00000"/>
              </a:buClr>
              <a:buSzPct val="150000"/>
            </a:pPr>
            <a:r>
              <a:rPr lang="es-CO" sz="2400" dirty="0" smtClean="0"/>
              <a:t>Si bien hubieron progresos en lo social, se requieren mayores avances </a:t>
            </a:r>
          </a:p>
          <a:p>
            <a:pPr algn="just">
              <a:spcBef>
                <a:spcPts val="0"/>
              </a:spcBef>
              <a:spcAft>
                <a:spcPts val="600"/>
              </a:spcAft>
              <a:buClr>
                <a:srgbClr val="C00000"/>
              </a:buClr>
              <a:buSzPct val="150000"/>
            </a:pPr>
            <a:r>
              <a:rPr lang="es-CO" sz="2400" dirty="0" smtClean="0"/>
              <a:t>Balance no auspicioso dado que se encaran conflictos ambientales</a:t>
            </a:r>
          </a:p>
          <a:p>
            <a:pPr algn="just">
              <a:spcBef>
                <a:spcPts val="0"/>
              </a:spcBef>
              <a:spcAft>
                <a:spcPts val="600"/>
              </a:spcAft>
              <a:buClr>
                <a:srgbClr val="C00000"/>
              </a:buClr>
              <a:buSzPct val="150000"/>
            </a:pPr>
            <a:r>
              <a:rPr lang="es-CO" sz="2400" dirty="0" smtClean="0"/>
              <a:t>Las políticas públicas que contribuyan a un cambio estructural para la igualdad deben pensarse en un escenario de crecimiento menos dinámico</a:t>
            </a:r>
          </a:p>
          <a:p>
            <a:pPr>
              <a:spcBef>
                <a:spcPts val="0"/>
              </a:spcBef>
              <a:spcAft>
                <a:spcPts val="600"/>
              </a:spcAft>
              <a:buClr>
                <a:srgbClr val="C00000"/>
              </a:buClr>
              <a:buSzPct val="150000"/>
            </a:pPr>
            <a:endParaRPr lang="es-CO" sz="2400" dirty="0" smtClean="0"/>
          </a:p>
          <a:p>
            <a:pPr>
              <a:spcBef>
                <a:spcPts val="0"/>
              </a:spcBef>
              <a:spcAft>
                <a:spcPts val="600"/>
              </a:spcAft>
              <a:buClr>
                <a:srgbClr val="C00000"/>
              </a:buClr>
              <a:buSzPct val="150000"/>
            </a:pPr>
            <a:endParaRPr lang="es-CO"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23150" y="317714"/>
            <a:ext cx="9044650" cy="851339"/>
          </a:xfrm>
          <a:noFill/>
          <a:ln>
            <a:miter lim="800000"/>
            <a:headEnd/>
            <a:tailEnd/>
          </a:ln>
        </p:spPr>
        <p:txBody>
          <a:bodyPr vert="horz" wrap="square" lIns="91440" tIns="45720" rIns="91440" bIns="45720" numCol="1" anchor="ctr" anchorCtr="0" compatLnSpc="1">
            <a:prstTxWarp prst="textNoShape">
              <a:avLst/>
            </a:prstTxWarp>
            <a:noAutofit/>
          </a:bodyPr>
          <a:lstStyle/>
          <a:p>
            <a:pPr eaLnBrk="1" hangingPunct="1"/>
            <a:r>
              <a:rPr lang="es-CL" sz="3200" b="1" dirty="0" smtClean="0">
                <a:solidFill>
                  <a:srgbClr val="C00000"/>
                </a:solidFill>
              </a:rPr>
              <a:t>Pactos en los seis pilares de transformación en la orientación de desarrollo</a:t>
            </a:r>
            <a:endParaRPr lang="es-ES" sz="3200" b="1" dirty="0" smtClean="0">
              <a:solidFill>
                <a:srgbClr val="C00000"/>
              </a:solidFill>
            </a:endParaRPr>
          </a:p>
        </p:txBody>
      </p:sp>
      <p:sp>
        <p:nvSpPr>
          <p:cNvPr id="5123" name="Rectangle 14"/>
          <p:cNvSpPr>
            <a:spLocks noGrp="1" noChangeArrowheads="1"/>
          </p:cNvSpPr>
          <p:nvPr>
            <p:ph idx="1"/>
          </p:nvPr>
        </p:nvSpPr>
        <p:spPr bwMode="auto">
          <a:xfrm>
            <a:off x="358815" y="1689904"/>
            <a:ext cx="8738885" cy="4421529"/>
          </a:xfrm>
          <a:noFill/>
          <a:ln>
            <a:miter lim="800000"/>
            <a:headEnd/>
            <a:tailEnd/>
          </a:ln>
        </p:spPr>
        <p:txBody>
          <a:bodyPr vert="horz" wrap="square" lIns="91440" tIns="45720" rIns="91440" bIns="45720" numCol="1" anchor="t" anchorCtr="0" compatLnSpc="1">
            <a:prstTxWarp prst="textNoShape">
              <a:avLst/>
            </a:prstTxWarp>
            <a:noAutofit/>
          </a:bodyPr>
          <a:lstStyle/>
          <a:p>
            <a:pPr>
              <a:spcBef>
                <a:spcPts val="0"/>
              </a:spcBef>
              <a:spcAft>
                <a:spcPts val="600"/>
              </a:spcAft>
              <a:buClr>
                <a:srgbClr val="C00000"/>
              </a:buClr>
              <a:buSzPct val="150000"/>
            </a:pPr>
            <a:r>
              <a:rPr lang="es-CO" sz="2000" dirty="0" smtClean="0">
                <a:solidFill>
                  <a:srgbClr val="C00000"/>
                </a:solidFill>
              </a:rPr>
              <a:t>Pacto por la gobernanza de los recursos naturales</a:t>
            </a:r>
            <a:r>
              <a:rPr lang="es-UY" sz="2000" dirty="0" smtClean="0"/>
              <a:t> para construir una nueva institucionalidad en materia de regulación, propiedad y apropiación de rentas, que permita conjugar el momento propicio en la bonanza de mercados de recursos naturales con el uso de recursos derivados del sector para promover mayor diversificación productiva, más inversión en infraestructura física y social y en innovación y desarrollo, más inclusión por vía del empleo, y fondos para la creación de capacidades y el mejoramiento del acceso a servicios.</a:t>
            </a:r>
          </a:p>
          <a:p>
            <a:pPr>
              <a:spcBef>
                <a:spcPts val="0"/>
              </a:spcBef>
              <a:spcAft>
                <a:spcPts val="600"/>
              </a:spcAft>
              <a:buClr>
                <a:srgbClr val="C00000"/>
              </a:buClr>
              <a:buSzPct val="150000"/>
            </a:pPr>
            <a:r>
              <a:rPr lang="es-CO" sz="2000" dirty="0" smtClean="0">
                <a:solidFill>
                  <a:srgbClr val="C00000"/>
                </a:solidFill>
              </a:rPr>
              <a:t>Pacto de la comunidad internacional por el desarrollo y la cooperación más allá del 2015</a:t>
            </a:r>
            <a:r>
              <a:rPr lang="es-UY" sz="2000" dirty="0" smtClean="0"/>
              <a:t>, que apunte </a:t>
            </a:r>
            <a:r>
              <a:rPr lang="es-CL" sz="2000" dirty="0" smtClean="0"/>
              <a:t>hacia una estructura económica global que garantice umbrales de sostenibilidad ambiental y de bienestar social a la mayoría de la población, que aborde no sólo las carencias básicas sino también las profundas desigualdades y asimetrías que existen entre las sociedades, y que respeten el principio de responsabilidades comunes pero diferenciadas.</a:t>
            </a:r>
            <a:endParaRPr lang="es-CO" sz="2000" dirty="0" smtClean="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Centro - Periferia</a:t>
            </a:r>
            <a:endParaRPr lang="es-CL" dirty="0"/>
          </a:p>
        </p:txBody>
      </p:sp>
      <p:sp>
        <p:nvSpPr>
          <p:cNvPr id="3" name="Content Placeholder 2"/>
          <p:cNvSpPr>
            <a:spLocks noGrp="1"/>
          </p:cNvSpPr>
          <p:nvPr>
            <p:ph idx="1"/>
          </p:nvPr>
        </p:nvSpPr>
        <p:spPr/>
        <p:txBody>
          <a:bodyPr/>
          <a:lstStyle/>
          <a:p>
            <a:r>
              <a:rPr lang="es-CL" dirty="0" smtClean="0"/>
              <a:t>Una  de ellas es diversificada y homogéneo</a:t>
            </a:r>
          </a:p>
          <a:p>
            <a:r>
              <a:rPr lang="es-CL" dirty="0" smtClean="0"/>
              <a:t>La otra especializada y heterogénea</a:t>
            </a:r>
          </a:p>
          <a:p>
            <a:r>
              <a:rPr lang="es-CL" dirty="0" smtClean="0"/>
              <a:t>La dinámica clave es la del progreso técnico (el énfasis en los términos de intercambio, en mi opinión, no se justifica)</a:t>
            </a:r>
          </a:p>
          <a:p>
            <a:pPr>
              <a:buNone/>
            </a:pPr>
            <a:endParaRPr lang="es-C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Las huellas de </a:t>
            </a:r>
            <a:r>
              <a:rPr lang="es-CL" dirty="0" err="1" smtClean="0"/>
              <a:t>Schumpeter</a:t>
            </a:r>
            <a:endParaRPr lang="es-CL" dirty="0"/>
          </a:p>
        </p:txBody>
      </p:sp>
      <p:pic>
        <p:nvPicPr>
          <p:cNvPr id="472066" name="Picture 2"/>
          <p:cNvPicPr>
            <a:picLocks noGrp="1" noChangeAspect="1" noChangeArrowheads="1"/>
          </p:cNvPicPr>
          <p:nvPr>
            <p:ph idx="1"/>
          </p:nvPr>
        </p:nvPicPr>
        <p:blipFill>
          <a:blip r:embed="rId2"/>
          <a:srcRect l="1707" t="3053" r="2846" b="4834"/>
          <a:stretch>
            <a:fillRect/>
          </a:stretch>
        </p:blipFill>
        <p:spPr bwMode="auto">
          <a:xfrm>
            <a:off x="891540" y="1417638"/>
            <a:ext cx="8023860" cy="4170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Eficiencia </a:t>
            </a:r>
            <a:r>
              <a:rPr lang="es-CL" dirty="0" err="1" smtClean="0"/>
              <a:t>Schumpeteriana</a:t>
            </a:r>
            <a:endParaRPr lang="es-CL" dirty="0"/>
          </a:p>
        </p:txBody>
      </p:sp>
      <p:pic>
        <p:nvPicPr>
          <p:cNvPr id="473090" name="Picture 2"/>
          <p:cNvPicPr>
            <a:picLocks noGrp="1" noChangeAspect="1" noChangeArrowheads="1"/>
          </p:cNvPicPr>
          <p:nvPr>
            <p:ph idx="1"/>
          </p:nvPr>
        </p:nvPicPr>
        <p:blipFill>
          <a:blip r:embed="rId2"/>
          <a:srcRect l="2608" t="4834" r="2794" b="4326"/>
          <a:stretch>
            <a:fillRect/>
          </a:stretch>
        </p:blipFill>
        <p:spPr bwMode="auto">
          <a:xfrm>
            <a:off x="1005840" y="1143000"/>
            <a:ext cx="6835140" cy="4421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Eficiencia Keynesiana</a:t>
            </a:r>
            <a:endParaRPr lang="es-CL" dirty="0"/>
          </a:p>
        </p:txBody>
      </p:sp>
      <p:sp>
        <p:nvSpPr>
          <p:cNvPr id="3" name="Content Placeholder 2"/>
          <p:cNvSpPr>
            <a:spLocks noGrp="1"/>
          </p:cNvSpPr>
          <p:nvPr>
            <p:ph idx="1"/>
          </p:nvPr>
        </p:nvSpPr>
        <p:spPr/>
        <p:txBody>
          <a:bodyPr/>
          <a:lstStyle/>
          <a:p>
            <a:r>
              <a:rPr lang="es-CL" dirty="0" smtClean="0"/>
              <a:t>Me interesa saber no sólo qué pasa con la productividad y el progreso técnico, sino también con el crecimiento y el empleo</a:t>
            </a:r>
          </a:p>
          <a:p>
            <a:r>
              <a:rPr lang="es-CL" dirty="0" smtClean="0"/>
              <a:t>Eficiencia keynesiana: se traduce el progreso técnico en una mayor aproximación al pleno empleo?</a:t>
            </a:r>
          </a:p>
          <a:p>
            <a:r>
              <a:rPr lang="es-CL" dirty="0" smtClean="0"/>
              <a:t>El papel de las exportaciones: no es un crecimiento liderado por las exportaciones, sino viabilizado le por las exportaciones</a:t>
            </a: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Eficiencia Keynesiana, Ley de </a:t>
            </a:r>
            <a:r>
              <a:rPr lang="es-CL" dirty="0" err="1" smtClean="0"/>
              <a:t>Thirlwall</a:t>
            </a:r>
            <a:r>
              <a:rPr lang="es-CL" dirty="0" smtClean="0"/>
              <a:t> (o de Rodríguez!!!) y la línea de 45º de </a:t>
            </a:r>
            <a:r>
              <a:rPr lang="es-CL" dirty="0" err="1" smtClean="0"/>
              <a:t>Krugman</a:t>
            </a:r>
            <a:endParaRPr lang="es-CL" dirty="0"/>
          </a:p>
        </p:txBody>
      </p:sp>
      <p:sp>
        <p:nvSpPr>
          <p:cNvPr id="3" name="Content Placeholder 2"/>
          <p:cNvSpPr>
            <a:spLocks noGrp="1"/>
          </p:cNvSpPr>
          <p:nvPr>
            <p:ph idx="1"/>
          </p:nvPr>
        </p:nvSpPr>
        <p:spPr>
          <a:xfrm>
            <a:off x="457200" y="2651760"/>
            <a:ext cx="8229600" cy="4525963"/>
          </a:xfrm>
        </p:spPr>
        <p:txBody>
          <a:bodyPr/>
          <a:lstStyle/>
          <a:p>
            <a:r>
              <a:rPr lang="es-CL" dirty="0" smtClean="0"/>
              <a:t>Elasticidad ingreso de las exportaciones…</a:t>
            </a:r>
          </a:p>
          <a:p>
            <a:r>
              <a:rPr lang="es-CL" dirty="0" smtClean="0"/>
              <a:t>…de las importaciones…</a:t>
            </a:r>
          </a:p>
          <a:p>
            <a:r>
              <a:rPr lang="es-CL" dirty="0" smtClean="0"/>
              <a:t>…y el ratio como proxy del crecimiento relativo….</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L" dirty="0" smtClean="0"/>
              <a:t>Corea: elasticidad ingreso ý composición de las exportaciones</a:t>
            </a:r>
            <a:endParaRPr lang="es-CL"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2700</TotalTime>
  <Words>2095</Words>
  <Application>Microsoft Office PowerPoint</Application>
  <PresentationFormat>Presentación en pantalla (4:3)</PresentationFormat>
  <Paragraphs>180</Paragraphs>
  <Slides>39</Slides>
  <Notes>14</Notes>
  <HiddenSlides>0</HiddenSlides>
  <MMClips>0</MMClips>
  <ScaleCrop>false</ScaleCrop>
  <HeadingPairs>
    <vt:vector size="4" baseType="variant">
      <vt:variant>
        <vt:lpstr>Tema</vt:lpstr>
      </vt:variant>
      <vt:variant>
        <vt:i4>4</vt:i4>
      </vt:variant>
      <vt:variant>
        <vt:lpstr>Títulos de diapositiva</vt:lpstr>
      </vt:variant>
      <vt:variant>
        <vt:i4>39</vt:i4>
      </vt:variant>
    </vt:vector>
  </HeadingPairs>
  <TitlesOfParts>
    <vt:vector size="43" baseType="lpstr">
      <vt:lpstr>Custom Design</vt:lpstr>
      <vt:lpstr>3_Custom Design</vt:lpstr>
      <vt:lpstr>1_Custom Design</vt:lpstr>
      <vt:lpstr>2_Custom Design</vt:lpstr>
      <vt:lpstr>Cambio estructural, comercio y cooperación internacional  TED Centro Universitario de Tacuarembó 19 de Setiembre de 2014</vt:lpstr>
      <vt:lpstr>Estructura de la clase</vt:lpstr>
      <vt:lpstr>Marco analítico: el sistema centro periferia</vt:lpstr>
      <vt:lpstr>Centro - Periferia</vt:lpstr>
      <vt:lpstr>Las huellas de Schumpeter</vt:lpstr>
      <vt:lpstr>Eficiencia Schumpeteriana</vt:lpstr>
      <vt:lpstr>Eficiencia Keynesiana</vt:lpstr>
      <vt:lpstr>Eficiencia Keynesiana, Ley de Thirlwall (o de Rodríguez!!!) y la línea de 45º de Krugman</vt:lpstr>
      <vt:lpstr>Corea: elasticidad ingreso ý composición de las exportaciones</vt:lpstr>
      <vt:lpstr>Argentina: elasticidad ingreso ý composición de las exportaciones</vt:lpstr>
      <vt:lpstr>Elasticidades: América del Sur</vt:lpstr>
      <vt:lpstr>Las dos eficiencias juntas: EK y ES</vt:lpstr>
      <vt:lpstr>EK y ES: algunos ejemplos</vt:lpstr>
      <vt:lpstr>Otra mirada a EK y ES</vt:lpstr>
      <vt:lpstr>Distribución del ingreso</vt:lpstr>
      <vt:lpstr>Una economía que no se diversifica no genera aumentos simultáneos de productividad y empleo</vt:lpstr>
      <vt:lpstr>La evolución de la productividad y en Brasil: 1980-2010</vt:lpstr>
      <vt:lpstr>República de Corea: productividad y empleo</vt:lpstr>
      <vt:lpstr>Educación: mucho que hacer, pero no lo es todo</vt:lpstr>
      <vt:lpstr>Estructura, educación, desigualdad</vt:lpstr>
      <vt:lpstr>La capacidad de las instituciones de corregir ex post las dinámicas desigualadoras del mercado son limitadas</vt:lpstr>
      <vt:lpstr>Una buena articulación entre instituciones y estructuras permite conjugar más igualdad con más productividad</vt:lpstr>
      <vt:lpstr>Las dificultades de la difusión de tecnología</vt:lpstr>
      <vt:lpstr>Prebisch y CEPAL en la cooperación externa</vt:lpstr>
      <vt:lpstr>Las implicaciones  de política internacional del sistema centro periferia</vt:lpstr>
      <vt:lpstr>Una tarea que no hicimos</vt:lpstr>
      <vt:lpstr>La desaceleración reciente sugiere escenarios futuros de menor crecimiento</vt:lpstr>
      <vt:lpstr>Ante el aporte limitado de la inversión y de las exportaciones netas, el crecimiento del PIB ha dependido altamente de la expansión del consumo</vt:lpstr>
      <vt:lpstr>Presentación de PowerPoint</vt:lpstr>
      <vt:lpstr>Presentación de PowerPoint</vt:lpstr>
      <vt:lpstr>El sector fiscal muestra nuevamente déficits primarios</vt:lpstr>
      <vt:lpstr>Se desacelera la generación de empleo</vt:lpstr>
      <vt:lpstr>Se atenúa el avance en la reducción de la pobreza y la desigualdad</vt:lpstr>
      <vt:lpstr>Presentación de PowerPoint</vt:lpstr>
      <vt:lpstr>Se han exacerbado las presiones sobre el medio ambiente</vt:lpstr>
      <vt:lpstr>Estilo de desarrollo y sostenibilidad ambiental: una ecuación pendiente</vt:lpstr>
      <vt:lpstr>Presentación de PowerPoint</vt:lpstr>
      <vt:lpstr>La región se encuentra en una encrucijada</vt:lpstr>
      <vt:lpstr>Pactos en los seis pilares de transformación en la orientación de desarrollo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Fernanda Villalobos Fauré</dc:creator>
  <cp:lastModifiedBy>RS</cp:lastModifiedBy>
  <cp:revision>325</cp:revision>
  <dcterms:created xsi:type="dcterms:W3CDTF">2012-06-06T16:03:12Z</dcterms:created>
  <dcterms:modified xsi:type="dcterms:W3CDTF">2014-09-22T21:53:31Z</dcterms:modified>
</cp:coreProperties>
</file>