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67" r:id="rId5"/>
    <p:sldId id="268" r:id="rId6"/>
    <p:sldId id="269" r:id="rId7"/>
    <p:sldId id="266" r:id="rId8"/>
    <p:sldId id="265" r:id="rId9"/>
    <p:sldId id="261" r:id="rId10"/>
    <p:sldId id="263" r:id="rId11"/>
    <p:sldId id="264" r:id="rId12"/>
    <p:sldId id="262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3" userDrawn="1">
          <p15:clr>
            <a:srgbClr val="A4A3A4"/>
          </p15:clr>
        </p15:guide>
        <p15:guide id="2" pos="4104" userDrawn="1">
          <p15:clr>
            <a:srgbClr val="A4A3A4"/>
          </p15:clr>
        </p15:guide>
        <p15:guide id="3" pos="6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528"/>
    <p:restoredTop sz="94624"/>
  </p:normalViewPr>
  <p:slideViewPr>
    <p:cSldViewPr snapToGrid="0" snapToObjects="1">
      <p:cViewPr varScale="1">
        <p:scale>
          <a:sx n="155" d="100"/>
          <a:sy n="155" d="100"/>
        </p:scale>
        <p:origin x="1224" y="192"/>
      </p:cViewPr>
      <p:guideLst>
        <p:guide orient="horz" pos="3363"/>
        <p:guide pos="4104"/>
        <p:guide pos="6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CF-4B9A-0641-B9DF-A3917CE3D7CD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CD20-5995-A649-BA51-48483A14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4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CF-4B9A-0641-B9DF-A3917CE3D7CD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CD20-5995-A649-BA51-48483A14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6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CF-4B9A-0641-B9DF-A3917CE3D7CD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CD20-5995-A649-BA51-48483A14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4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CF-4B9A-0641-B9DF-A3917CE3D7CD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CD20-5995-A649-BA51-48483A14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8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CF-4B9A-0641-B9DF-A3917CE3D7CD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CD20-5995-A649-BA51-48483A14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5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CF-4B9A-0641-B9DF-A3917CE3D7CD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CD20-5995-A649-BA51-48483A14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6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CF-4B9A-0641-B9DF-A3917CE3D7CD}" type="datetimeFigureOut">
              <a:rPr lang="en-US" smtClean="0"/>
              <a:t>8/3/22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CD20-5995-A649-BA51-48483A14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8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CF-4B9A-0641-B9DF-A3917CE3D7CD}" type="datetimeFigureOut">
              <a:rPr lang="en-US" smtClean="0"/>
              <a:t>8/3/22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CD20-5995-A649-BA51-48483A14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CF-4B9A-0641-B9DF-A3917CE3D7CD}" type="datetimeFigureOut">
              <a:rPr lang="en-US" smtClean="0"/>
              <a:t>8/3/22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CD20-5995-A649-BA51-48483A14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9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CF-4B9A-0641-B9DF-A3917CE3D7CD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CD20-5995-A649-BA51-48483A14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1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58CF-4B9A-0641-B9DF-A3917CE3D7CD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CD20-5995-A649-BA51-48483A14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2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58CF-4B9A-0641-B9DF-A3917CE3D7CD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3CD20-5995-A649-BA51-48483A14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8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0B7813D-B76D-400E-BFDE-AA4BA0BFAD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1785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248" y="600426"/>
            <a:ext cx="10512552" cy="3360625"/>
          </a:xfrm>
        </p:spPr>
        <p:txBody>
          <a:bodyPr>
            <a:normAutofit/>
          </a:bodyPr>
          <a:lstStyle/>
          <a:p>
            <a:pPr algn="l"/>
            <a:r>
              <a:rPr lang="en-US" sz="8200">
                <a:solidFill>
                  <a:schemeClr val="bg1"/>
                </a:solidFill>
              </a:rPr>
              <a:t>Implementación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C1A9915-4D0E-6244-9B0B-CB2F8A278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9536" y="4119928"/>
            <a:ext cx="10494264" cy="136647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solidFill>
                  <a:schemeClr val="bg1"/>
                </a:solidFill>
              </a:rPr>
              <a:t>En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aplicaciones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reales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8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Ejemplos</a:t>
            </a:r>
            <a:r>
              <a:rPr lang="en-US" dirty="0"/>
              <a:t> </a:t>
            </a:r>
            <a:r>
              <a:rPr lang="en-US" dirty="0" err="1"/>
              <a:t>motivadores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Cálculo</a:t>
            </a:r>
            <a:r>
              <a:rPr lang="en-US" dirty="0"/>
              <a:t> de </a:t>
            </a:r>
            <a:r>
              <a:rPr lang="en-US" dirty="0" err="1"/>
              <a:t>raíces</a:t>
            </a:r>
            <a:r>
              <a:rPr lang="en-US" dirty="0"/>
              <a:t> de un </a:t>
            </a:r>
            <a:r>
              <a:rPr lang="en-US" dirty="0" err="1"/>
              <a:t>polinomio</a:t>
            </a:r>
            <a:endParaRPr lang="en-US" dirty="0"/>
          </a:p>
          <a:p>
            <a:pPr lvl="1"/>
            <a:r>
              <a:rPr lang="en-US" dirty="0" err="1"/>
              <a:t>Algoritmo</a:t>
            </a:r>
            <a:r>
              <a:rPr lang="en-US" dirty="0"/>
              <a:t>/</a:t>
            </a:r>
            <a:r>
              <a:rPr lang="en-US" dirty="0" err="1"/>
              <a:t>solución</a:t>
            </a:r>
            <a:r>
              <a:rPr lang="en-US" dirty="0"/>
              <a:t> </a:t>
            </a:r>
            <a:r>
              <a:rPr lang="en-US" dirty="0" err="1"/>
              <a:t>matemática</a:t>
            </a:r>
            <a:r>
              <a:rPr lang="en-US" dirty="0"/>
              <a:t> vs </a:t>
            </a:r>
            <a:r>
              <a:rPr lang="en-US" dirty="0" err="1"/>
              <a:t>algoritmo</a:t>
            </a:r>
            <a:r>
              <a:rPr lang="en-US" dirty="0"/>
              <a:t> </a:t>
            </a:r>
            <a:r>
              <a:rPr lang="en-US" dirty="0" err="1"/>
              <a:t>computacional</a:t>
            </a:r>
            <a:endParaRPr lang="en-US" dirty="0"/>
          </a:p>
          <a:p>
            <a:pPr lvl="1"/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operaciones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Media </a:t>
            </a:r>
            <a:r>
              <a:rPr lang="en-US" dirty="0" err="1"/>
              <a:t>Móvil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Cálculo</a:t>
            </a:r>
            <a:r>
              <a:rPr lang="en-US" dirty="0"/>
              <a:t> de </a:t>
            </a:r>
            <a:r>
              <a:rPr lang="en-US" dirty="0" err="1"/>
              <a:t>operaciones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97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Plataforma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Resultados</a:t>
            </a:r>
            <a:r>
              <a:rPr lang="en-US" dirty="0"/>
              <a:t> </a:t>
            </a:r>
            <a:r>
              <a:rPr lang="en-US" dirty="0" err="1"/>
              <a:t>dependen</a:t>
            </a:r>
            <a:r>
              <a:rPr lang="en-US" dirty="0"/>
              <a:t> </a:t>
            </a:r>
            <a:r>
              <a:rPr lang="en-US" b="1" dirty="0" err="1"/>
              <a:t>fuertemente</a:t>
            </a:r>
            <a:r>
              <a:rPr lang="en-US" dirty="0"/>
              <a:t>  de la </a:t>
            </a:r>
            <a:r>
              <a:rPr lang="en-US" dirty="0" err="1"/>
              <a:t>plataforma</a:t>
            </a:r>
            <a:endParaRPr lang="en-US" dirty="0"/>
          </a:p>
          <a:p>
            <a:r>
              <a:rPr lang="en-US" dirty="0" err="1"/>
              <a:t>Plataforma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Lenguaje</a:t>
            </a:r>
            <a:r>
              <a:rPr lang="en-US" dirty="0"/>
              <a:t> </a:t>
            </a:r>
            <a:r>
              <a:rPr lang="en-US" dirty="0" err="1"/>
              <a:t>programación</a:t>
            </a:r>
            <a:endParaRPr lang="en-US" dirty="0"/>
          </a:p>
          <a:p>
            <a:pPr lvl="1"/>
            <a:r>
              <a:rPr lang="en-US" dirty="0"/>
              <a:t>Sistema </a:t>
            </a:r>
            <a:r>
              <a:rPr lang="en-US" dirty="0" err="1"/>
              <a:t>Operativo</a:t>
            </a:r>
            <a:endParaRPr lang="en-US" dirty="0"/>
          </a:p>
          <a:p>
            <a:pPr lvl="1"/>
            <a:r>
              <a:rPr lang="en-US" dirty="0" err="1"/>
              <a:t>Arquitectura</a:t>
            </a:r>
            <a:r>
              <a:rPr lang="en-US" dirty="0"/>
              <a:t> de Hardware </a:t>
            </a:r>
          </a:p>
        </p:txBody>
      </p:sp>
    </p:spTree>
    <p:extLst>
      <p:ext uri="{BB962C8B-B14F-4D97-AF65-F5344CB8AC3E}">
        <p14:creationId xmlns:p14="http://schemas.microsoft.com/office/powerpoint/2010/main" val="1808127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Plataformas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88F4C24-33CC-9A4B-B9AC-876068A565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551419"/>
              </p:ext>
            </p:extLst>
          </p:nvPr>
        </p:nvGraphicFramePr>
        <p:xfrm>
          <a:off x="838200" y="1825625"/>
          <a:ext cx="10515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270">
                  <a:extLst>
                    <a:ext uri="{9D8B030D-6E8A-4147-A177-3AD203B41FA5}">
                      <a16:colId xmlns:a16="http://schemas.microsoft.com/office/drawing/2014/main" val="638771848"/>
                    </a:ext>
                  </a:extLst>
                </a:gridCol>
                <a:gridCol w="1968844">
                  <a:extLst>
                    <a:ext uri="{9D8B030D-6E8A-4147-A177-3AD203B41FA5}">
                      <a16:colId xmlns:a16="http://schemas.microsoft.com/office/drawing/2014/main" val="250401914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78208712"/>
                    </a:ext>
                  </a:extLst>
                </a:gridCol>
                <a:gridCol w="1120345">
                  <a:extLst>
                    <a:ext uri="{9D8B030D-6E8A-4147-A177-3AD203B41FA5}">
                      <a16:colId xmlns:a16="http://schemas.microsoft.com/office/drawing/2014/main" val="3150620091"/>
                    </a:ext>
                  </a:extLst>
                </a:gridCol>
                <a:gridCol w="1309817">
                  <a:extLst>
                    <a:ext uri="{9D8B030D-6E8A-4147-A177-3AD203B41FA5}">
                      <a16:colId xmlns:a16="http://schemas.microsoft.com/office/drawing/2014/main" val="1165334120"/>
                    </a:ext>
                  </a:extLst>
                </a:gridCol>
                <a:gridCol w="2193324">
                  <a:extLst>
                    <a:ext uri="{9D8B030D-6E8A-4147-A177-3AD203B41FA5}">
                      <a16:colId xmlns:a16="http://schemas.microsoft.com/office/drawing/2014/main" val="1827008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Plataforma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Prestaciones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828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Poder</a:t>
                      </a:r>
                      <a:r>
                        <a:rPr lang="en-US" b="1" dirty="0"/>
                        <a:t> de </a:t>
                      </a:r>
                      <a:r>
                        <a:rPr lang="en-US" b="1" dirty="0" err="1"/>
                        <a:t>cómputo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Generalidad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Latencia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Consumo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Costo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Cluster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Muy</a:t>
                      </a:r>
                      <a:r>
                        <a:rPr lang="en-US" dirty="0"/>
                        <a:t> 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Muy</a:t>
                      </a:r>
                      <a:r>
                        <a:rPr lang="en-US" dirty="0"/>
                        <a:t> 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Muy</a:t>
                      </a:r>
                      <a:r>
                        <a:rPr lang="en-US" dirty="0"/>
                        <a:t> alto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87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Computadora</a:t>
                      </a:r>
                      <a:r>
                        <a:rPr lang="en-US" dirty="0"/>
                        <a:t> Personal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00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Sistema </a:t>
                      </a:r>
                      <a:r>
                        <a:rPr lang="en-US" dirty="0" err="1"/>
                        <a:t>embebido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90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Electrónica</a:t>
                      </a:r>
                      <a:r>
                        <a:rPr lang="en-US" dirty="0"/>
                        <a:t> 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14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Electrónica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analógica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Muy</a:t>
                      </a:r>
                      <a:r>
                        <a:rPr lang="en-US" dirty="0"/>
                        <a:t> bajo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Muy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Muy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Muy</a:t>
                      </a:r>
                      <a:r>
                        <a:rPr lang="en-US" dirty="0"/>
                        <a:t> Bajo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Muy</a:t>
                      </a:r>
                      <a:r>
                        <a:rPr lang="en-US" dirty="0"/>
                        <a:t> Bajo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37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600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A816-6383-639D-9AE5-BE31397E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Y" dirty="0"/>
              <a:t>Arquitectura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36B0AC74-7608-2179-2E60-42CA66293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755" y="1505624"/>
            <a:ext cx="3862656" cy="273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59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6CCEB7-1680-4B4E-B28E-FFC3D1F2F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621792"/>
            <a:ext cx="5517931" cy="5413248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bg1"/>
                </a:solidFill>
              </a:rPr>
              <a:t>Análisis</a:t>
            </a:r>
            <a:r>
              <a:rPr lang="en-US" sz="5400" dirty="0">
                <a:solidFill>
                  <a:schemeClr val="bg1"/>
                </a:solidFill>
              </a:rPr>
              <a:t> de una </a:t>
            </a:r>
            <a:r>
              <a:rPr lang="en-US" sz="5400" dirty="0" err="1">
                <a:solidFill>
                  <a:schemeClr val="bg1"/>
                </a:solidFill>
              </a:rPr>
              <a:t>aplicación</a:t>
            </a:r>
            <a:r>
              <a:rPr lang="en-US" sz="5400" dirty="0">
                <a:solidFill>
                  <a:schemeClr val="bg1"/>
                </a:solidFill>
              </a:rPr>
              <a:t> real: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Imagen de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ultrasonido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Picture 4" descr="A picture containing person, baseball, building, holding&#10;&#10;Description automatically generated">
            <a:extLst>
              <a:ext uri="{FF2B5EF4-FFF2-40B4-BE49-F238E27FC236}">
                <a16:creationId xmlns:a16="http://schemas.microsoft.com/office/drawing/2014/main" id="{9213D303-925B-9D43-AC75-CD8BAB595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259" y="1116913"/>
            <a:ext cx="4624173" cy="462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7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>
            <a:extLst>
              <a:ext uri="{FF2B5EF4-FFF2-40B4-BE49-F238E27FC236}">
                <a16:creationId xmlns:a16="http://schemas.microsoft.com/office/drawing/2014/main" id="{F93D2F39-1D14-ACF0-387D-4042FD65FC6F}"/>
              </a:ext>
            </a:extLst>
          </p:cNvPr>
          <p:cNvPicPr/>
          <p:nvPr/>
        </p:nvPicPr>
        <p:blipFill rotWithShape="1">
          <a:blip r:embed="rId2"/>
          <a:srcRect l="3055" t="34009" r="4811" b="10866"/>
          <a:stretch/>
        </p:blipFill>
        <p:spPr>
          <a:xfrm>
            <a:off x="3428999" y="2937933"/>
            <a:ext cx="8424333" cy="3780254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err="1"/>
              <a:t>Componentes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6CC5D2-856A-7046-99E7-419CE572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514" y="1135705"/>
            <a:ext cx="5746958" cy="1683694"/>
          </a:xfrm>
        </p:spPr>
        <p:txBody>
          <a:bodyPr/>
          <a:lstStyle/>
          <a:p>
            <a:r>
              <a:rPr lang="en-US" dirty="0"/>
              <a:t>Transductor de </a:t>
            </a:r>
            <a:r>
              <a:rPr lang="en-US" dirty="0" err="1"/>
              <a:t>ultrasonido</a:t>
            </a:r>
            <a:r>
              <a:rPr lang="en-US" dirty="0"/>
              <a:t> (1 pixel)</a:t>
            </a:r>
          </a:p>
          <a:p>
            <a:r>
              <a:rPr lang="en-US" dirty="0" err="1"/>
              <a:t>Posicionador</a:t>
            </a:r>
            <a:r>
              <a:rPr lang="en-US" dirty="0"/>
              <a:t> 2D (1 imagen)</a:t>
            </a:r>
          </a:p>
          <a:p>
            <a:r>
              <a:rPr lang="en-US" dirty="0" err="1"/>
              <a:t>Iteración</a:t>
            </a:r>
            <a:r>
              <a:rPr lang="en-US" dirty="0"/>
              <a:t> temporal (1 video)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2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err="1"/>
              <a:t>Componentes</a:t>
            </a:r>
            <a:endParaRPr lang="en-US" dirty="0"/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8596D049-3BF1-504D-861E-897970E93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7569" y="1027906"/>
            <a:ext cx="6631880" cy="487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4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err="1"/>
              <a:t>Componentes</a:t>
            </a:r>
            <a:endParaRPr lang="en-US" dirty="0"/>
          </a:p>
        </p:txBody>
      </p:sp>
      <p:pic>
        <p:nvPicPr>
          <p:cNvPr id="7" name="Picture 6" descr="A close up of text on a tiled floor&#10;&#10;Description automatically generated">
            <a:extLst>
              <a:ext uri="{FF2B5EF4-FFF2-40B4-BE49-F238E27FC236}">
                <a16:creationId xmlns:a16="http://schemas.microsoft.com/office/drawing/2014/main" id="{7EC3BBA7-CE91-9242-879C-317367221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389" y="1042222"/>
            <a:ext cx="6847927" cy="477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44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96"/>
            <a:ext cx="10515600" cy="1325563"/>
          </a:xfrm>
        </p:spPr>
        <p:txBody>
          <a:bodyPr/>
          <a:lstStyle/>
          <a:p>
            <a:r>
              <a:rPr lang="en-US" dirty="0" err="1"/>
              <a:t>Componentes</a:t>
            </a:r>
            <a:endParaRPr lang="en-US" dirty="0"/>
          </a:p>
        </p:txBody>
      </p:sp>
      <p:pic>
        <p:nvPicPr>
          <p:cNvPr id="4" name="Picture 3" descr="A picture containing text, group&#10;&#10;Description automatically generated">
            <a:extLst>
              <a:ext uri="{FF2B5EF4-FFF2-40B4-BE49-F238E27FC236}">
                <a16:creationId xmlns:a16="http://schemas.microsoft.com/office/drawing/2014/main" id="{B2EFBBFE-2EAD-5247-9895-E6FD58988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238" y="192742"/>
            <a:ext cx="5627658" cy="666525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2F6C92E-1846-F04B-A28F-6CB981751F80}"/>
              </a:ext>
            </a:extLst>
          </p:cNvPr>
          <p:cNvGrpSpPr/>
          <p:nvPr/>
        </p:nvGrpSpPr>
        <p:grpSpPr>
          <a:xfrm>
            <a:off x="6610865" y="98854"/>
            <a:ext cx="1718441" cy="6851304"/>
            <a:chOff x="6610865" y="98854"/>
            <a:chExt cx="1718441" cy="6851304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02276DB-997F-3C4E-8DC8-5802FC1CC5FF}"/>
                </a:ext>
              </a:extLst>
            </p:cNvPr>
            <p:cNvCxnSpPr/>
            <p:nvPr/>
          </p:nvCxnSpPr>
          <p:spPr>
            <a:xfrm>
              <a:off x="6610865" y="98854"/>
              <a:ext cx="0" cy="6757416"/>
            </a:xfrm>
            <a:prstGeom prst="line">
              <a:avLst/>
            </a:prstGeom>
            <a:ln w="254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783F606-3410-304B-BA05-D5F23DB33E6D}"/>
                </a:ext>
              </a:extLst>
            </p:cNvPr>
            <p:cNvCxnSpPr/>
            <p:nvPr/>
          </p:nvCxnSpPr>
          <p:spPr>
            <a:xfrm>
              <a:off x="7299292" y="192742"/>
              <a:ext cx="0" cy="6757416"/>
            </a:xfrm>
            <a:prstGeom prst="line">
              <a:avLst/>
            </a:prstGeom>
            <a:ln w="254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0F63A80-2600-C44E-9F6E-6992C3F944FB}"/>
                </a:ext>
              </a:extLst>
            </p:cNvPr>
            <p:cNvCxnSpPr/>
            <p:nvPr/>
          </p:nvCxnSpPr>
          <p:spPr>
            <a:xfrm>
              <a:off x="7651389" y="100584"/>
              <a:ext cx="0" cy="6757416"/>
            </a:xfrm>
            <a:prstGeom prst="line">
              <a:avLst/>
            </a:prstGeom>
            <a:ln w="254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5761E1E-2ACE-644E-9ADC-27F39280AAF2}"/>
                </a:ext>
              </a:extLst>
            </p:cNvPr>
            <p:cNvCxnSpPr/>
            <p:nvPr/>
          </p:nvCxnSpPr>
          <p:spPr>
            <a:xfrm>
              <a:off x="8329306" y="192742"/>
              <a:ext cx="0" cy="6757416"/>
            </a:xfrm>
            <a:prstGeom prst="line">
              <a:avLst/>
            </a:prstGeom>
            <a:ln w="2540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002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US" dirty="0" err="1"/>
              <a:t>Componentes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47" y="1825625"/>
            <a:ext cx="6613636" cy="4351338"/>
          </a:xfrm>
        </p:spPr>
        <p:txBody>
          <a:bodyPr/>
          <a:lstStyle/>
          <a:p>
            <a:r>
              <a:rPr lang="en-US" dirty="0"/>
              <a:t>Transductor de </a:t>
            </a:r>
            <a:r>
              <a:rPr lang="en-US" dirty="0" err="1"/>
              <a:t>ultrasonido</a:t>
            </a:r>
            <a:r>
              <a:rPr lang="en-US" dirty="0"/>
              <a:t> (1 pixel)</a:t>
            </a:r>
          </a:p>
          <a:p>
            <a:pPr lvl="1"/>
            <a:r>
              <a:rPr lang="en-US" dirty="0" err="1"/>
              <a:t>Emite</a:t>
            </a:r>
            <a:r>
              <a:rPr lang="en-US" dirty="0"/>
              <a:t> y </a:t>
            </a:r>
            <a:r>
              <a:rPr lang="en-US" dirty="0" err="1"/>
              <a:t>recibe</a:t>
            </a:r>
            <a:r>
              <a:rPr lang="en-US" dirty="0"/>
              <a:t> </a:t>
            </a:r>
            <a:r>
              <a:rPr lang="en-US" dirty="0" err="1"/>
              <a:t>pulso</a:t>
            </a:r>
            <a:endParaRPr lang="en-US" dirty="0"/>
          </a:p>
          <a:p>
            <a:pPr lvl="1"/>
            <a:r>
              <a:rPr lang="en-US" dirty="0" err="1"/>
              <a:t>Muestrea</a:t>
            </a:r>
            <a:r>
              <a:rPr lang="en-US" dirty="0"/>
              <a:t> la </a:t>
            </a:r>
            <a:r>
              <a:rPr lang="en-US" dirty="0" err="1"/>
              <a:t>señal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T </a:t>
            </a:r>
            <a:r>
              <a:rPr lang="en-US" dirty="0" err="1"/>
              <a:t>segundos</a:t>
            </a:r>
            <a:r>
              <a:rPr lang="en-US" dirty="0"/>
              <a:t> para un total de </a:t>
            </a:r>
            <a:r>
              <a:rPr lang="en-US" dirty="0" err="1"/>
              <a:t>tf</a:t>
            </a:r>
            <a:r>
              <a:rPr lang="en-US" dirty="0"/>
              <a:t> </a:t>
            </a:r>
            <a:r>
              <a:rPr lang="en-US" dirty="0" err="1"/>
              <a:t>segundos</a:t>
            </a:r>
            <a:endParaRPr lang="en-US" dirty="0"/>
          </a:p>
          <a:p>
            <a:r>
              <a:rPr lang="en-US" dirty="0" err="1"/>
              <a:t>Posicionador</a:t>
            </a:r>
            <a:r>
              <a:rPr lang="en-US" dirty="0"/>
              <a:t> 2D</a:t>
            </a:r>
          </a:p>
          <a:p>
            <a:pPr lvl="1"/>
            <a:r>
              <a:rPr lang="en-US" dirty="0" err="1"/>
              <a:t>Situa</a:t>
            </a:r>
            <a:r>
              <a:rPr lang="en-US" dirty="0"/>
              <a:t> el transductor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espacio</a:t>
            </a:r>
            <a:endParaRPr lang="en-US" dirty="0"/>
          </a:p>
          <a:p>
            <a:pPr lvl="1"/>
            <a:r>
              <a:rPr lang="en-US" dirty="0" err="1"/>
              <a:t>MxN</a:t>
            </a:r>
            <a:r>
              <a:rPr lang="en-US" dirty="0"/>
              <a:t> </a:t>
            </a:r>
            <a:r>
              <a:rPr lang="en-US" dirty="0" err="1"/>
              <a:t>ubicaciones</a:t>
            </a:r>
            <a:r>
              <a:rPr lang="en-US" dirty="0"/>
              <a:t> </a:t>
            </a:r>
            <a:r>
              <a:rPr lang="en-US" dirty="0" err="1"/>
              <a:t>separadas</a:t>
            </a:r>
            <a:r>
              <a:rPr lang="en-US" dirty="0"/>
              <a:t> hx y </a:t>
            </a:r>
            <a:r>
              <a:rPr lang="en-US" dirty="0" err="1"/>
              <a:t>hy</a:t>
            </a:r>
            <a:endParaRPr lang="en-US" dirty="0"/>
          </a:p>
          <a:p>
            <a:r>
              <a:rPr lang="en-US" dirty="0" err="1"/>
              <a:t>Iteración</a:t>
            </a:r>
            <a:r>
              <a:rPr lang="en-US" dirty="0"/>
              <a:t> temporal</a:t>
            </a:r>
          </a:p>
          <a:p>
            <a:pPr lvl="1"/>
            <a:r>
              <a:rPr lang="en-US" dirty="0" err="1"/>
              <a:t>Repetir</a:t>
            </a:r>
            <a:r>
              <a:rPr lang="en-US" dirty="0"/>
              <a:t> el </a:t>
            </a:r>
            <a:r>
              <a:rPr lang="en-US" dirty="0" err="1"/>
              <a:t>ciclo</a:t>
            </a:r>
            <a:r>
              <a:rPr lang="en-US" dirty="0"/>
              <a:t> K </a:t>
            </a:r>
            <a:r>
              <a:rPr lang="en-US" dirty="0" err="1"/>
              <a:t>veces</a:t>
            </a:r>
            <a:r>
              <a:rPr lang="en-US" dirty="0"/>
              <a:t> por </a:t>
            </a:r>
            <a:r>
              <a:rPr lang="en-US" dirty="0" err="1"/>
              <a:t>segundo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CC0EE9B-61E0-C942-BD32-E90E1AB30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8502" y="1690688"/>
            <a:ext cx="4513095" cy="268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59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err="1"/>
              <a:t>Componentes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0151"/>
            <a:ext cx="6613636" cy="1527173"/>
          </a:xfrm>
        </p:spPr>
        <p:txBody>
          <a:bodyPr/>
          <a:lstStyle/>
          <a:p>
            <a:r>
              <a:rPr lang="en-US" dirty="0" err="1"/>
              <a:t>Cálculo</a:t>
            </a:r>
            <a:r>
              <a:rPr lang="en-US" dirty="0"/>
              <a:t> del pixel</a:t>
            </a:r>
          </a:p>
          <a:p>
            <a:pPr lvl="1"/>
            <a:r>
              <a:rPr lang="en-US" dirty="0" err="1"/>
              <a:t>Procesamiento</a:t>
            </a:r>
            <a:r>
              <a:rPr lang="en-US" dirty="0"/>
              <a:t> del eco: </a:t>
            </a:r>
            <a:r>
              <a:rPr lang="en-US" dirty="0" err="1"/>
              <a:t>detección</a:t>
            </a:r>
            <a:r>
              <a:rPr lang="en-US" dirty="0"/>
              <a:t> de </a:t>
            </a:r>
            <a:r>
              <a:rPr lang="en-US" dirty="0" err="1"/>
              <a:t>lóbulos</a:t>
            </a:r>
            <a:endParaRPr lang="en-US" dirty="0"/>
          </a:p>
          <a:p>
            <a:pPr lvl="1"/>
            <a:r>
              <a:rPr lang="en-US" dirty="0"/>
              <a:t>No </a:t>
            </a:r>
            <a:r>
              <a:rPr lang="en-US" dirty="0" err="1"/>
              <a:t>funcionan</a:t>
            </a:r>
            <a:r>
              <a:rPr lang="en-US" dirty="0"/>
              <a:t> los </a:t>
            </a:r>
            <a:r>
              <a:rPr lang="en-US" dirty="0" err="1"/>
              <a:t>umbrales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BE0F04F6-DF94-45DF-7740-4A06AE4B3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933" y="2584661"/>
            <a:ext cx="7763934" cy="427016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441980E-B797-61F9-1045-D36A824A9455}"/>
              </a:ext>
            </a:extLst>
          </p:cNvPr>
          <p:cNvCxnSpPr>
            <a:cxnSpLocks/>
          </p:cNvCxnSpPr>
          <p:nvPr/>
        </p:nvCxnSpPr>
        <p:spPr>
          <a:xfrm>
            <a:off x="4409673" y="4143120"/>
            <a:ext cx="778232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84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6CCEB7-1680-4B4E-B28E-FFC3D1F2F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r>
              <a:rPr lang="en-US" sz="5200" dirty="0" err="1">
                <a:solidFill>
                  <a:schemeClr val="bg1"/>
                </a:solidFill>
              </a:rPr>
              <a:t>Implementación</a:t>
            </a:r>
            <a:endParaRPr lang="en-US" sz="5200" dirty="0">
              <a:solidFill>
                <a:schemeClr val="bg1"/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33FAE14-4C8C-2B45-A190-A8CA24E43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005" y="745359"/>
            <a:ext cx="4808152" cy="480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1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193</Words>
  <Application>Microsoft Macintosh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Implementación</vt:lpstr>
      <vt:lpstr>Análisis de una aplicación real: Imagen de ultrasonido</vt:lpstr>
      <vt:lpstr>Componentes</vt:lpstr>
      <vt:lpstr>Componentes</vt:lpstr>
      <vt:lpstr>Componentes</vt:lpstr>
      <vt:lpstr>Componentes</vt:lpstr>
      <vt:lpstr>Componentes</vt:lpstr>
      <vt:lpstr>Componentes</vt:lpstr>
      <vt:lpstr>Implementación</vt:lpstr>
      <vt:lpstr>Ejemplos motivadores</vt:lpstr>
      <vt:lpstr>Plataforma</vt:lpstr>
      <vt:lpstr>Plataformas</vt:lpstr>
      <vt:lpstr>Arquitectura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Implementación</dc:title>
  <dc:creator>Cardelino, Juan</dc:creator>
  <cp:lastModifiedBy>Cardelino, Juan</cp:lastModifiedBy>
  <cp:revision>11</cp:revision>
  <dcterms:created xsi:type="dcterms:W3CDTF">2020-08-20T10:30:27Z</dcterms:created>
  <dcterms:modified xsi:type="dcterms:W3CDTF">2022-08-03T12:02:50Z</dcterms:modified>
</cp:coreProperties>
</file>