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87EC-D6F8-421A-95CD-FBAF17709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8FC3B7-2592-4B3E-849E-25FA61051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F6893-44D4-4B0C-A0B4-8A3FE345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61207C-F0DB-44EC-BE78-955D1542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6B8C4-AF56-4C95-A640-41ED34F8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78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8DF13-98B7-4C83-885E-7D6AE21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24D369-60B9-4C04-A6B4-F67B2EB5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4962DD-21BC-463B-8529-5AD29862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F2508-B27A-4E43-891D-DC4480E3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705EA7-BE82-4DDD-B441-B33076FB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7275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E2B671-69EA-40EC-AEA1-A83618EEB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CC2F5-0364-4A6D-B1E3-026732A3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AF082-51ED-4CC0-B496-10F5A775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C4DC8-A18E-4822-84A0-BD332E47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6EB66-F181-4C8F-A31B-D9AAEA8D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500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47890-3078-4363-8E92-3300B0FD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77787-9DE4-4EDB-9CA5-7FEC2C7E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BBC143-78F3-4C55-A4A0-8C10BAB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757236-6802-4272-8769-F2D9A9FA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E6CE1-AE80-48FB-ABC4-5976A92C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7493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AEF49-8A0E-4B7E-8232-0B784815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94F9DC-633B-44C1-8D96-1C3C73BD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611AB-F22D-42A5-ABAE-EECA2FBA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143E6-6DEF-4064-A83A-544B916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1F0CC-F160-4928-832E-D044C49F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143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1D2EF-9E55-443A-9BEC-9F68428B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E04D9-E817-4BB3-9DC4-3BA33EB89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B2D774-8D87-4BB1-BB9F-2EC751D4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AA568-7E04-4692-99AB-CA74BF51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74A838-2948-496F-A845-C3872F20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26165-A832-4E6F-B55C-C4DDFAE7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7250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C5404-E416-417F-ADF9-2AB9CB7D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8E03DB-E96E-419A-919B-8C6841D1E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6AC143-FD82-4CEA-84E7-9FEDB2418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496CF2-876B-4464-8022-42B7D963E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6A09A5-D73E-4F73-9044-EE89DA1A4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B5060C-6F0E-4680-9AEE-13248DF9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DE83E-23C3-4988-BDDA-5616896C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AF791-9F6D-47C6-81B7-5723E2E1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559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36010-AC3B-4DAA-B650-C78ED549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60ADCD-A8CE-4794-A679-72AA044E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2993B0-D025-463F-897F-CD919931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C7185A-EFE0-412C-A1C3-F163D1E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561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57F763-5909-4081-BBA2-0FD66DF2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AA5D4-412E-4942-AAD4-66FB94BF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22CDF2-5BDE-4458-8CED-8D4C9276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2466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A73DC-2281-4DE9-B77E-0B34A1C6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97D24-768D-47D2-AFFD-7CEBD8A0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385A7D-FD3B-4EF1-9C50-0D807051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EC2140-F0C4-4D9C-9486-10EBD1E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C7680-1248-4C1D-A3AD-0CD7EC49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6C7BD9-E70F-4911-955D-C2487D6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240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A0DBC-42F4-4381-9E83-58E8FCEE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0F9DF-6922-41CD-80F8-5308EBF77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29955-160D-4EE7-8DDC-25833FCAD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C772D7-FACB-4D2C-A07E-4C76A1C8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529730-9BFF-4952-9879-FDF9F039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6BF28A-D1B7-4AF7-9C12-DF8F3889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411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8E7012-E35C-4019-BDD5-8EA6CCE5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56795A-CF49-40F5-8062-2677FC55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743DF-2AFE-4F86-9BEE-7581237EF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2E26-92C4-4D70-93B6-6DF311AD6B1F}" type="datetimeFigureOut">
              <a:rPr lang="es-UY" smtClean="0"/>
              <a:t>18/6/2022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BC625-4DB6-48AB-86A6-47311E788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86DF6-9ABD-49A4-B9E8-676F6457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B780-4368-49CA-8869-2A47C74FEC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526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81A282-B1D3-4913-A6F5-BE670AB00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62" b="42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5B48523-4521-49A5-87DE-801BF2C1037A}"/>
              </a:ext>
            </a:extLst>
          </p:cNvPr>
          <p:cNvSpPr txBox="1"/>
          <p:nvPr/>
        </p:nvSpPr>
        <p:spPr>
          <a:xfrm>
            <a:off x="4690872" y="329184"/>
            <a:ext cx="7167753" cy="5894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La </a:t>
            </a:r>
            <a:r>
              <a:rPr lang="en-US" sz="4800" dirty="0" err="1"/>
              <a:t>asociación</a:t>
            </a:r>
            <a:r>
              <a:rPr lang="en-US" sz="4800" dirty="0"/>
              <a:t> del </a:t>
            </a:r>
            <a:r>
              <a:rPr lang="en-US" sz="4800" dirty="0" err="1"/>
              <a:t>magmatismo</a:t>
            </a:r>
            <a:r>
              <a:rPr lang="en-US" sz="4800" dirty="0"/>
              <a:t> </a:t>
            </a:r>
            <a:r>
              <a:rPr lang="en-US" sz="4800" dirty="0" err="1"/>
              <a:t>mesozoico</a:t>
            </a:r>
            <a:r>
              <a:rPr lang="en-US" sz="4800" dirty="0"/>
              <a:t> (251-65.5 Ma) con </a:t>
            </a:r>
            <a:r>
              <a:rPr lang="en-US" sz="4800" dirty="0" err="1"/>
              <a:t>los</a:t>
            </a:r>
            <a:r>
              <a:rPr lang="en-US" sz="4800" dirty="0"/>
              <a:t> </a:t>
            </a:r>
            <a:r>
              <a:rPr lang="en-US" sz="4800" dirty="0" err="1"/>
              <a:t>eventos</a:t>
            </a:r>
            <a:r>
              <a:rPr lang="en-US" sz="4800" dirty="0"/>
              <a:t> </a:t>
            </a:r>
            <a:r>
              <a:rPr lang="en-US" sz="4800" dirty="0" err="1"/>
              <a:t>tectónicos</a:t>
            </a:r>
            <a:r>
              <a:rPr lang="en-US" sz="4800" dirty="0"/>
              <a:t> </a:t>
            </a:r>
            <a:r>
              <a:rPr lang="en-US" sz="4800" dirty="0" err="1"/>
              <a:t>responsables</a:t>
            </a:r>
            <a:r>
              <a:rPr lang="en-US" sz="4800" dirty="0"/>
              <a:t> de la </a:t>
            </a:r>
            <a:r>
              <a:rPr lang="en-US" sz="4800" dirty="0" err="1"/>
              <a:t>apertura</a:t>
            </a:r>
            <a:r>
              <a:rPr lang="en-US" sz="4800" dirty="0"/>
              <a:t> del </a:t>
            </a:r>
            <a:r>
              <a:rPr lang="en-US" sz="4800" dirty="0" err="1"/>
              <a:t>océano</a:t>
            </a:r>
            <a:r>
              <a:rPr lang="en-US" sz="4800" dirty="0"/>
              <a:t> Atlántico se </a:t>
            </a:r>
            <a:r>
              <a:rPr lang="en-US" sz="4800" dirty="0" err="1"/>
              <a:t>encuentra</a:t>
            </a:r>
            <a:r>
              <a:rPr lang="en-US" sz="4800" dirty="0"/>
              <a:t> </a:t>
            </a:r>
            <a:r>
              <a:rPr lang="en-US" sz="4800" dirty="0" err="1"/>
              <a:t>ampliamente</a:t>
            </a:r>
            <a:r>
              <a:rPr lang="en-US" sz="4800" dirty="0"/>
              <a:t> </a:t>
            </a:r>
            <a:r>
              <a:rPr lang="en-US" sz="4800" dirty="0" err="1"/>
              <a:t>representada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la </a:t>
            </a:r>
            <a:r>
              <a:rPr lang="en-US" sz="4800" dirty="0" err="1"/>
              <a:t>plataforma</a:t>
            </a:r>
            <a:r>
              <a:rPr lang="en-US" sz="4800" dirty="0"/>
              <a:t> </a:t>
            </a:r>
            <a:r>
              <a:rPr lang="en-US" sz="4800" dirty="0" err="1"/>
              <a:t>sudamericana</a:t>
            </a:r>
            <a:r>
              <a:rPr lang="en-US" sz="4800" dirty="0"/>
              <a:t>, </a:t>
            </a:r>
            <a:r>
              <a:rPr lang="en-US" sz="4800" dirty="0" err="1"/>
              <a:t>principalmente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las </a:t>
            </a:r>
            <a:r>
              <a:rPr lang="en-US" sz="4800" dirty="0" err="1"/>
              <a:t>regiones</a:t>
            </a:r>
            <a:r>
              <a:rPr lang="en-US" sz="4800" dirty="0"/>
              <a:t> Sur y </a:t>
            </a:r>
            <a:r>
              <a:rPr lang="en-US" sz="4800" dirty="0" err="1"/>
              <a:t>Sureste</a:t>
            </a:r>
            <a:r>
              <a:rPr lang="en-US" sz="4800" dirty="0"/>
              <a:t> de </a:t>
            </a:r>
            <a:r>
              <a:rPr lang="en-US" sz="4800" dirty="0" err="1"/>
              <a:t>Brasil</a:t>
            </a:r>
            <a:r>
              <a:rPr lang="en-US" sz="4800" dirty="0"/>
              <a:t>, </a:t>
            </a:r>
            <a:r>
              <a:rPr lang="en-US" sz="4800" dirty="0" err="1"/>
              <a:t>Noroeste</a:t>
            </a:r>
            <a:r>
              <a:rPr lang="en-US" sz="4800" dirty="0"/>
              <a:t> y </a:t>
            </a:r>
            <a:r>
              <a:rPr lang="en-US" sz="4800" dirty="0" err="1"/>
              <a:t>Sureste</a:t>
            </a:r>
            <a:r>
              <a:rPr lang="en-US" sz="4800" dirty="0"/>
              <a:t> de Uruguay, Este de Paraguay y </a:t>
            </a:r>
            <a:r>
              <a:rPr lang="en-US" sz="4800" dirty="0" err="1"/>
              <a:t>Noreste</a:t>
            </a:r>
            <a:r>
              <a:rPr lang="en-US" sz="4800" dirty="0"/>
              <a:t> de Argentina (Muzio,R.2004)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endParaRPr lang="es-UY" sz="4800" i="0" dirty="0">
              <a:solidFill>
                <a:srgbClr val="000000"/>
              </a:solidFill>
              <a:effectLst/>
            </a:endParaRPr>
          </a:p>
          <a:p>
            <a:pPr marL="285750" indent="-28575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4800" i="0" dirty="0">
                <a:solidFill>
                  <a:srgbClr val="000000"/>
                </a:solidFill>
                <a:effectLst/>
              </a:rPr>
              <a:t/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r>
              <a:rPr lang="es-UY" sz="4800" i="0" dirty="0">
                <a:solidFill>
                  <a:srgbClr val="000000"/>
                </a:solidFill>
                <a:effectLst/>
              </a:rPr>
              <a:t> Se distribuye en dos regiones </a:t>
            </a:r>
            <a:r>
              <a:rPr lang="en-US" sz="4800" dirty="0"/>
              <a:t>(Muzio,R.2004)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</a:pPr>
            <a:endParaRPr lang="es-UY" sz="4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70000"/>
              </a:lnSpc>
              <a:spcAft>
                <a:spcPts val="600"/>
              </a:spcAft>
              <a:buAutoNum type="alphaLcParenR"/>
            </a:pPr>
            <a:r>
              <a:rPr lang="es-UY" sz="4800" dirty="0">
                <a:solidFill>
                  <a:srgbClr val="000000"/>
                </a:solidFill>
              </a:rPr>
              <a:t>R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>egión septentrional, y en asociación con la evolución de la Cuenca</a:t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r>
              <a:rPr lang="es-UY" sz="4800" i="0" dirty="0">
                <a:solidFill>
                  <a:srgbClr val="000000"/>
                </a:solidFill>
                <a:effectLst/>
              </a:rPr>
              <a:t>Norte, se emplaza el magmatismo reunido en la Formación Arapey, Formación </a:t>
            </a:r>
            <a:r>
              <a:rPr lang="es-UY" sz="4800" i="0" dirty="0" err="1">
                <a:solidFill>
                  <a:srgbClr val="000000"/>
                </a:solidFill>
                <a:effectLst/>
              </a:rPr>
              <a:t>Cuaró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> y Formación Gaspar</a:t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endParaRPr lang="es-UY" sz="4800" i="0" dirty="0">
              <a:solidFill>
                <a:srgbClr val="000000"/>
              </a:solidFill>
              <a:effectLst/>
            </a:endParaRPr>
          </a:p>
          <a:p>
            <a:pPr marL="342900" indent="-342900">
              <a:lnSpc>
                <a:spcPct val="170000"/>
              </a:lnSpc>
              <a:spcAft>
                <a:spcPts val="600"/>
              </a:spcAft>
              <a:buAutoNum type="alphaLcParenR"/>
            </a:pPr>
            <a:r>
              <a:rPr lang="es-UY" sz="4800" i="0" dirty="0">
                <a:solidFill>
                  <a:srgbClr val="000000"/>
                </a:solidFill>
                <a:effectLst/>
              </a:rPr>
              <a:t>Región meridional (Sur y Sureste del país), asociados a la tectónica</a:t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r>
              <a:rPr lang="es-UY" sz="4800" i="0" dirty="0">
                <a:solidFill>
                  <a:srgbClr val="000000"/>
                </a:solidFill>
                <a:effectLst/>
              </a:rPr>
              <a:t>generadora de cuencas tipo </a:t>
            </a:r>
            <a:r>
              <a:rPr lang="es-UY" sz="4800" i="1" dirty="0">
                <a:solidFill>
                  <a:srgbClr val="000000"/>
                </a:solidFill>
                <a:effectLst/>
              </a:rPr>
              <a:t>rift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>, se encuentran los derrames de la </a:t>
            </a:r>
            <a:r>
              <a:rPr lang="es-UY" sz="4800" i="0" dirty="0">
                <a:effectLst/>
              </a:rPr>
              <a:t>Formación 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>Puerto Gómez y </a:t>
            </a:r>
            <a:r>
              <a:rPr lang="es-UY" sz="4800" i="0" dirty="0" err="1">
                <a:solidFill>
                  <a:srgbClr val="FF0000"/>
                </a:solidFill>
                <a:effectLst/>
              </a:rPr>
              <a:t>Arequita</a:t>
            </a:r>
            <a:r>
              <a:rPr lang="es-UY" sz="4800" i="0" dirty="0">
                <a:solidFill>
                  <a:srgbClr val="FF0000"/>
                </a:solidFill>
                <a:effectLst/>
              </a:rPr>
              <a:t> 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>y las manifestaciones magmáticas  del Macizo Valle Chico</a:t>
            </a:r>
          </a:p>
          <a:p>
            <a:pPr marL="285750" indent="-28575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Y" sz="4800" i="1" dirty="0">
                <a:solidFill>
                  <a:srgbClr val="000000"/>
                </a:solidFill>
              </a:rPr>
              <a:t> </a:t>
            </a:r>
            <a:r>
              <a:rPr lang="es-UY" sz="4800" i="1" dirty="0">
                <a:solidFill>
                  <a:srgbClr val="000000"/>
                </a:solidFill>
                <a:effectLst/>
              </a:rPr>
              <a:t>Formación </a:t>
            </a:r>
            <a:r>
              <a:rPr lang="es-UY" sz="4800" i="1" dirty="0" err="1">
                <a:solidFill>
                  <a:srgbClr val="000000"/>
                </a:solidFill>
                <a:effectLst/>
              </a:rPr>
              <a:t>Arequita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/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r>
              <a:rPr lang="es-UY" sz="4800" dirty="0">
                <a:solidFill>
                  <a:srgbClr val="000000"/>
                </a:solidFill>
                <a:effectLst/>
              </a:rPr>
              <a:t>Son lavas de composición ácida (alto contenido en SiO2), presentes en todas las fosas tectónicas mesozoicas del Sur y Sureste del país (Laguna </a:t>
            </a:r>
            <a:r>
              <a:rPr lang="es-UY" sz="4800" dirty="0" err="1">
                <a:solidFill>
                  <a:srgbClr val="000000"/>
                </a:solidFill>
                <a:effectLst/>
              </a:rPr>
              <a:t>Merin</a:t>
            </a:r>
            <a:r>
              <a:rPr lang="es-UY" sz="4800" dirty="0">
                <a:solidFill>
                  <a:srgbClr val="000000"/>
                </a:solidFill>
                <a:effectLst/>
              </a:rPr>
              <a:t> y Santa Lucía). Las litologías predominantes son de composición riolítica.</a:t>
            </a:r>
            <a:r>
              <a:rPr lang="es-UY" sz="4800" i="0" dirty="0">
                <a:solidFill>
                  <a:srgbClr val="000000"/>
                </a:solidFill>
                <a:effectLst/>
              </a:rPr>
              <a:t/>
            </a:r>
            <a:br>
              <a:rPr lang="es-UY" sz="4800" i="0" dirty="0">
                <a:solidFill>
                  <a:srgbClr val="000000"/>
                </a:solidFill>
                <a:effectLst/>
              </a:rPr>
            </a:br>
            <a:r>
              <a:rPr lang="es-UY" sz="3700" i="0" dirty="0">
                <a:solidFill>
                  <a:srgbClr val="000000"/>
                </a:solidFill>
                <a:effectLst/>
              </a:rPr>
              <a:t/>
            </a:r>
            <a:br>
              <a:rPr lang="es-UY" sz="3700" i="0" dirty="0">
                <a:solidFill>
                  <a:srgbClr val="000000"/>
                </a:solidFill>
                <a:effectLst/>
              </a:rPr>
            </a:br>
            <a:r>
              <a:rPr lang="es-UY" sz="3700" i="0" dirty="0">
                <a:solidFill>
                  <a:srgbClr val="000000"/>
                </a:solidFill>
                <a:effectLst/>
              </a:rPr>
              <a:t/>
            </a:r>
            <a:br>
              <a:rPr lang="es-UY" sz="3700" i="0" dirty="0">
                <a:solidFill>
                  <a:srgbClr val="000000"/>
                </a:solidFill>
                <a:effectLst/>
              </a:rPr>
            </a:br>
            <a:r>
              <a:rPr lang="es-UY" sz="1800" i="0" dirty="0">
                <a:solidFill>
                  <a:srgbClr val="000000"/>
                </a:solidFill>
                <a:effectLst/>
              </a:rPr>
              <a:t/>
            </a:r>
            <a:br>
              <a:rPr lang="es-UY" sz="1800" i="0" dirty="0">
                <a:solidFill>
                  <a:srgbClr val="000000"/>
                </a:solidFill>
                <a:effectLst/>
              </a:rPr>
            </a:br>
            <a:r>
              <a:rPr lang="es-UY" sz="1800" i="0" dirty="0">
                <a:solidFill>
                  <a:srgbClr val="000000"/>
                </a:solidFill>
                <a:effectLst/>
              </a:rPr>
              <a:t/>
            </a:r>
            <a:br>
              <a:rPr lang="es-UY" sz="1800" i="0" dirty="0">
                <a:solidFill>
                  <a:srgbClr val="000000"/>
                </a:solidFill>
                <a:effectLst/>
              </a:rPr>
            </a:br>
            <a:endParaRPr lang="es-UY" sz="180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UY" sz="1800" i="0" dirty="0">
                <a:solidFill>
                  <a:srgbClr val="000000"/>
                </a:solidFill>
                <a:effectLst/>
              </a:rPr>
              <a:t/>
            </a:r>
            <a:br>
              <a:rPr lang="es-UY" sz="1800" i="0" dirty="0">
                <a:solidFill>
                  <a:srgbClr val="000000"/>
                </a:solidFill>
                <a:effectLst/>
              </a:rPr>
            </a:br>
            <a:r>
              <a:rPr lang="es-UY" sz="1800" i="0" dirty="0">
                <a:solidFill>
                  <a:srgbClr val="000000"/>
                </a:solidFill>
                <a:effectLst/>
                <a:latin typeface="TimesNewRomanPS-ItalicMT"/>
              </a:rPr>
              <a:t/>
            </a:r>
            <a:br>
              <a:rPr lang="es-UY" sz="1800" i="0" dirty="0">
                <a:solidFill>
                  <a:srgbClr val="000000"/>
                </a:solidFill>
                <a:effectLst/>
                <a:latin typeface="TimesNewRomanPS-ItalicMT"/>
              </a:rPr>
            </a:br>
            <a:r>
              <a:rPr lang="es-UY" sz="1800" i="0" dirty="0">
                <a:solidFill>
                  <a:srgbClr val="000000"/>
                </a:solidFill>
                <a:effectLst/>
              </a:rPr>
              <a:t/>
            </a:r>
            <a:br>
              <a:rPr lang="es-UY" sz="1800" i="0" dirty="0">
                <a:solidFill>
                  <a:srgbClr val="000000"/>
                </a:solidFill>
                <a:effectLst/>
              </a:rPr>
            </a:br>
            <a:endParaRPr lang="en-U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34AADF-6756-46B5-AB98-3B289347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91" b="1"/>
          <a:stretch/>
        </p:blipFill>
        <p:spPr>
          <a:xfrm>
            <a:off x="85746" y="418193"/>
            <a:ext cx="4136796" cy="6120088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69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3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68EE02-87FD-43C4-8042-D8FBFCC5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45" y="568793"/>
            <a:ext cx="9207910" cy="572041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E83164C-A470-44DC-8B9F-FF8B863F68B7}"/>
              </a:ext>
            </a:extLst>
          </p:cNvPr>
          <p:cNvSpPr/>
          <p:nvPr/>
        </p:nvSpPr>
        <p:spPr>
          <a:xfrm>
            <a:off x="1568245" y="2222090"/>
            <a:ext cx="2748116" cy="4067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5143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0827BE-3FED-4B87-B22F-C26D6DFB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5EEF96-D44D-473E-B1BA-322DC7140521}"/>
              </a:ext>
            </a:extLst>
          </p:cNvPr>
          <p:cNvSpPr txBox="1"/>
          <p:nvPr/>
        </p:nvSpPr>
        <p:spPr>
          <a:xfrm>
            <a:off x="1258530" y="4599405"/>
            <a:ext cx="9851922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s-UY" sz="2400" dirty="0">
                <a:solidFill>
                  <a:schemeClr val="bg1"/>
                </a:solidFill>
              </a:rPr>
              <a:t>La </a:t>
            </a:r>
            <a:r>
              <a:rPr lang="es-UY" sz="2400" dirty="0" smtClean="0">
                <a:solidFill>
                  <a:schemeClr val="bg1"/>
                </a:solidFill>
              </a:rPr>
              <a:t>Riolita </a:t>
            </a:r>
            <a:r>
              <a:rPr lang="es-UY" sz="2400" dirty="0">
                <a:solidFill>
                  <a:schemeClr val="bg1"/>
                </a:solidFill>
              </a:rPr>
              <a:t>está directamente relacionada con magma de composición ácida  (generalmente provienen de las erupciones volcánicas), para que se forme la </a:t>
            </a:r>
            <a:r>
              <a:rPr lang="es-UY" sz="2400" dirty="0" smtClean="0">
                <a:solidFill>
                  <a:schemeClr val="bg1"/>
                </a:solidFill>
              </a:rPr>
              <a:t>Riolita </a:t>
            </a:r>
            <a:r>
              <a:rPr lang="es-UY" sz="2400" dirty="0">
                <a:solidFill>
                  <a:schemeClr val="bg1"/>
                </a:solidFill>
              </a:rPr>
              <a:t>es necesario que este sea expulsado a la superficie de la tierra y se convierta en lava, la composición ácida de esta al enfriarse, permite que la composición de la </a:t>
            </a:r>
            <a:r>
              <a:rPr lang="es-UY" sz="2400" dirty="0" smtClean="0">
                <a:solidFill>
                  <a:schemeClr val="bg1"/>
                </a:solidFill>
              </a:rPr>
              <a:t>Riolita </a:t>
            </a:r>
            <a:r>
              <a:rPr lang="es-UY" sz="2400" dirty="0">
                <a:solidFill>
                  <a:schemeClr val="bg1"/>
                </a:solidFill>
              </a:rPr>
              <a:t>(https://www.geoseismic.cl/riolita/ ). </a:t>
            </a:r>
          </a:p>
        </p:txBody>
      </p:sp>
    </p:spTree>
    <p:extLst>
      <p:ext uri="{BB962C8B-B14F-4D97-AF65-F5344CB8AC3E}">
        <p14:creationId xmlns:p14="http://schemas.microsoft.com/office/powerpoint/2010/main" val="304415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C2A870-1EE5-4999-A93E-0979C069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868466"/>
            <a:ext cx="5457825" cy="3619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6EEDB5-C446-49AB-8491-23406D028760}"/>
              </a:ext>
            </a:extLst>
          </p:cNvPr>
          <p:cNvSpPr txBox="1"/>
          <p:nvPr/>
        </p:nvSpPr>
        <p:spPr>
          <a:xfrm>
            <a:off x="704088" y="445690"/>
            <a:ext cx="10197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Las rocas  ricas en sílice son resistentes a la meteorización por lo cual Formación </a:t>
            </a:r>
            <a:r>
              <a:rPr lang="es-UY" sz="2400" dirty="0" err="1"/>
              <a:t>Arequita</a:t>
            </a:r>
            <a:r>
              <a:rPr lang="es-UY" sz="2400" dirty="0"/>
              <a:t> se expresan en el paisaje como altas colinas que sobresalen en el entorno mas plano vinculado a la Cuenca del Santa Lucía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CC527C-262F-6D2A-3287-EB191BC3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13" y="1868466"/>
            <a:ext cx="5432644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155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TimesNewRomanPS-ItalicMT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Chiglino</dc:creator>
  <cp:lastModifiedBy>Leticia Ivón González Carreira</cp:lastModifiedBy>
  <cp:revision>4</cp:revision>
  <dcterms:created xsi:type="dcterms:W3CDTF">2022-03-23T20:20:31Z</dcterms:created>
  <dcterms:modified xsi:type="dcterms:W3CDTF">2022-06-18T23:14:05Z</dcterms:modified>
</cp:coreProperties>
</file>