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8" r:id="rId8"/>
    <p:sldId id="260" r:id="rId9"/>
    <p:sldId id="264" r:id="rId10"/>
    <p:sldId id="261" r:id="rId11"/>
    <p:sldId id="269" r:id="rId12"/>
    <p:sldId id="266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158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071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304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46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082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634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70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71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121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28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913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ED973-64EF-4DF0-A5F8-8DBCA939A9FF}" type="datetimeFigureOut">
              <a:rPr lang="pt-BR" smtClean="0"/>
              <a:t>01/10/2023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50CC371-45BB-4C15-AD91-F37D1701E1C5}" type="slidenum">
              <a:rPr lang="pt-BR" smtClean="0"/>
              <a:t>‹Nº›</a:t>
            </a:fld>
            <a:endParaRPr lang="pt-BR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8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Dificultades en la escritura académica y funciones cognitivas asociadas</a:t>
            </a:r>
            <a:endParaRPr lang="pt-B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927648" y="4653136"/>
            <a:ext cx="7406640" cy="1752600"/>
          </a:xfrm>
        </p:spPr>
        <p:txBody>
          <a:bodyPr/>
          <a:lstStyle/>
          <a:p>
            <a:r>
              <a:rPr lang="es-UY" dirty="0"/>
              <a:t>Dra. Ana María </a:t>
            </a:r>
            <a:r>
              <a:rPr lang="es-UY" dirty="0" err="1"/>
              <a:t>Casnati</a:t>
            </a:r>
            <a:endParaRPr lang="es-UY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031" y="2780928"/>
            <a:ext cx="3498011" cy="29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4490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1344" y="1133356"/>
            <a:ext cx="114492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u="sng" dirty="0"/>
              <a:t>Percepción y definición clara de un problema- </a:t>
            </a:r>
            <a:r>
              <a:rPr lang="es-ES" sz="2000" dirty="0"/>
              <a:t>La función cognitiva implica establecer relaciones entre diversas fuentes de información, así como las contradicciones suscitadas entre ellas y la realidad.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u="sng" dirty="0"/>
              <a:t>Identificación clara de los datos </a:t>
            </a:r>
            <a:r>
              <a:rPr lang="es-ES" sz="2000" dirty="0"/>
              <a:t>-Relevantes e irrelevantes . Definición de las relaciones que se establecen entre los unos y los otros.   Discriminación entre los datos que son importantes y los que no lo son, de tal manera que en la escritura se incluye aquella información de un modo limitado, preciso y excluyente.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u="sng" dirty="0"/>
              <a:t>Amplitud del campo mental- </a:t>
            </a:r>
            <a:r>
              <a:rPr lang="es-ES" sz="2000" dirty="0"/>
              <a:t>Esta función cognitiva sirve para el uso, cada vez mayor, de las unidades de información. De tal manera, el sujeto tiene una capacidad de trabajo cada vez más compleja. </a:t>
            </a:r>
          </a:p>
          <a:p>
            <a:pPr algn="just"/>
            <a:endParaRPr lang="es-ES" sz="2000" dirty="0"/>
          </a:p>
          <a:p>
            <a:pPr algn="just"/>
            <a:r>
              <a:rPr lang="es-ES" sz="2000" b="1" u="sng" dirty="0"/>
              <a:t>Percepción holística del conocimiento en relación a la realidad </a:t>
            </a:r>
            <a:r>
              <a:rPr lang="es-ES" sz="2000" dirty="0"/>
              <a:t>- Se ofrece como una unidad y los objetos aparecen relacionados entre sí, es decir, no se encuentran aislados.  De esta forma se logra conservar la unidad de los textos construidos.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207568" y="302359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 Black" panose="020B0A04020102020204" pitchFamily="34" charset="0"/>
              </a:rPr>
              <a:t>Función cognitiva</a:t>
            </a:r>
            <a:r>
              <a:rPr lang="es-ES" sz="2400" dirty="0">
                <a:latin typeface="Arial Black" panose="020B0A04020102020204" pitchFamily="34" charset="0"/>
              </a:rPr>
              <a:t>                                         </a:t>
            </a:r>
          </a:p>
          <a:p>
            <a:r>
              <a:rPr lang="es-ES" sz="2400" b="1" dirty="0">
                <a:latin typeface="Arial Black" panose="020B0A04020102020204" pitchFamily="34" charset="0"/>
              </a:rPr>
              <a:t>Conceptualización en la segunda fase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56785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83432" y="1484784"/>
            <a:ext cx="10153128" cy="4447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s-ES" b="1" u="sng" dirty="0"/>
              <a:t>Definición de evidencias lógicas- </a:t>
            </a:r>
            <a:r>
              <a:rPr lang="es-ES" dirty="0"/>
              <a:t>Esta función cognitiva permite formular hipótesis, argumentos para las conclusiones y explicación de los fenómenos contradictorios. </a:t>
            </a:r>
          </a:p>
          <a:p>
            <a:pPr algn="just">
              <a:lnSpc>
                <a:spcPct val="200000"/>
              </a:lnSpc>
            </a:pPr>
            <a:r>
              <a:rPr lang="es-ES" b="1" u="sng" dirty="0"/>
              <a:t>Amplitud del pensamiento hipotético inferencial y comprobación de hipótesis </a:t>
            </a:r>
            <a:r>
              <a:rPr lang="es-ES" dirty="0"/>
              <a:t>Conduce a establecer y eliminar hipótesis contextualizando la escritura y dirigiéndola hacia la búsqueda de respuestas alternativas. </a:t>
            </a:r>
          </a:p>
          <a:p>
            <a:pPr algn="just">
              <a:lnSpc>
                <a:spcPct val="200000"/>
              </a:lnSpc>
            </a:pPr>
            <a:r>
              <a:rPr lang="es-ES" b="1" u="sng" dirty="0"/>
              <a:t>Planificación de la conducta </a:t>
            </a:r>
            <a:r>
              <a:rPr lang="es-ES" dirty="0"/>
              <a:t>En la escritura, esta función cognitiva construye el camino metodológico y define la estrategia, de tal forma que economiza tiempo, esfuerzo y se percibe una dirección preestablecida en el desarrollo del trabajo.</a:t>
            </a:r>
            <a:endParaRPr lang="pt-BR" dirty="0"/>
          </a:p>
        </p:txBody>
      </p:sp>
      <p:sp>
        <p:nvSpPr>
          <p:cNvPr id="3" name="2 Rectángulo"/>
          <p:cNvSpPr/>
          <p:nvPr/>
        </p:nvSpPr>
        <p:spPr>
          <a:xfrm>
            <a:off x="2207568" y="302359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 Black" panose="020B0A04020102020204" pitchFamily="34" charset="0"/>
              </a:rPr>
              <a:t>Función cognitiva</a:t>
            </a:r>
            <a:r>
              <a:rPr lang="es-ES" sz="2400" dirty="0">
                <a:latin typeface="Arial Black" panose="020B0A04020102020204" pitchFamily="34" charset="0"/>
              </a:rPr>
              <a:t>                                         </a:t>
            </a:r>
          </a:p>
          <a:p>
            <a:endParaRPr lang="es-ES" sz="2400" b="1" dirty="0">
              <a:latin typeface="Arial Black" panose="020B0A04020102020204" pitchFamily="34" charset="0"/>
            </a:endParaRPr>
          </a:p>
          <a:p>
            <a:r>
              <a:rPr lang="es-ES" sz="2400" b="1" dirty="0">
                <a:latin typeface="Arial Black" panose="020B0A04020102020204" pitchFamily="34" charset="0"/>
              </a:rPr>
              <a:t>Conceptualización en la segunda fase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52192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CONCLUSIÓN</a:t>
            </a:r>
            <a:endParaRPr lang="pt-BR" dirty="0"/>
          </a:p>
        </p:txBody>
      </p:sp>
      <p:pic>
        <p:nvPicPr>
          <p:cNvPr id="7170" name="Picture 2" descr="Ojo en Tinta | Sobre la escritura académica: una nota pers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7729" y="2029978"/>
            <a:ext cx="5770315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572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71464" y="1700808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u="sng" dirty="0"/>
              <a:t>Comunicación objetiva y no egocéntrica-  </a:t>
            </a:r>
            <a:r>
              <a:rPr lang="es-ES" dirty="0"/>
              <a:t>La función cognitiva, respecto de la escritura, genera un acercamiento entre el escritor y el lector. </a:t>
            </a:r>
          </a:p>
          <a:p>
            <a:pPr algn="just"/>
            <a:endParaRPr lang="es-ES" dirty="0"/>
          </a:p>
          <a:p>
            <a:pPr algn="just"/>
            <a:r>
              <a:rPr lang="es-ES" b="1" u="sng" dirty="0"/>
              <a:t>Proyección de relaciones virtuales -</a:t>
            </a:r>
            <a:r>
              <a:rPr lang="es-ES" dirty="0"/>
              <a:t>Se establecen relaciones posibles entre cada uno de los objetos ya concebidos en la fase de entrada, y de elaboración.</a:t>
            </a:r>
          </a:p>
          <a:p>
            <a:pPr algn="just"/>
            <a:endParaRPr lang="es-ES" dirty="0"/>
          </a:p>
          <a:p>
            <a:pPr algn="just"/>
            <a:r>
              <a:rPr lang="es-ES" b="1" u="sng" dirty="0"/>
              <a:t>  Fluidez de instrumentos verbales para comunicar adecuadamente- </a:t>
            </a:r>
            <a:r>
              <a:rPr lang="es-ES" dirty="0"/>
              <a:t>La información es comunicada correctamente, haciendo uso de diversos términos en un contexto determinado. </a:t>
            </a:r>
          </a:p>
          <a:p>
            <a:pPr algn="just"/>
            <a:endParaRPr lang="es-ES" dirty="0"/>
          </a:p>
          <a:p>
            <a:pPr algn="just"/>
            <a:r>
              <a:rPr lang="es-ES" b="1" u="sng" dirty="0"/>
              <a:t>Necesidad de precisión y exactitud al comunicar conclusiones- </a:t>
            </a:r>
            <a:r>
              <a:rPr lang="es-ES" dirty="0"/>
              <a:t>La función cognitiva exige a quien escribe ofrecer respuestas precisas y exactas, es decir, claras y válidas desde una perspectiva semántica. Conducta reflexiva y no impulsiva En la escritura, la función cognitiva denominada, habilita la reflexión, la decisión, la elección y el dominio de sí mismo.</a:t>
            </a:r>
            <a:endParaRPr lang="pt-BR" dirty="0"/>
          </a:p>
        </p:txBody>
      </p:sp>
      <p:sp>
        <p:nvSpPr>
          <p:cNvPr id="3" name="2 Rectángulo"/>
          <p:cNvSpPr/>
          <p:nvPr/>
        </p:nvSpPr>
        <p:spPr>
          <a:xfrm>
            <a:off x="1847528" y="402838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latin typeface="Arial Black" panose="020B0A04020102020204" pitchFamily="34" charset="0"/>
              </a:rPr>
              <a:t>Función cognitiva</a:t>
            </a:r>
            <a:r>
              <a:rPr lang="es-ES" sz="2400" dirty="0">
                <a:latin typeface="Arial Black" panose="020B0A04020102020204" pitchFamily="34" charset="0"/>
              </a:rPr>
              <a:t>                                         </a:t>
            </a:r>
          </a:p>
          <a:p>
            <a:endParaRPr lang="es-ES" sz="2400" b="1" dirty="0">
              <a:latin typeface="Arial Black" panose="020B0A04020102020204" pitchFamily="34" charset="0"/>
            </a:endParaRPr>
          </a:p>
          <a:p>
            <a:r>
              <a:rPr lang="es-ES" sz="2400" b="1" dirty="0">
                <a:latin typeface="Arial Black" panose="020B0A04020102020204" pitchFamily="34" charset="0"/>
              </a:rPr>
              <a:t>Conceptualización tercera fase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57458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03512" y="1340768"/>
            <a:ext cx="2757044" cy="2286000"/>
          </a:xfrm>
        </p:spPr>
        <p:txBody>
          <a:bodyPr>
            <a:normAutofit fontScale="90000"/>
          </a:bodyPr>
          <a:lstStyle/>
          <a:p>
            <a:r>
              <a:rPr lang="es-ES" dirty="0"/>
              <a:t>Las funciones cognitivas son prerrequisitos para pensar de forma inteligente</a:t>
            </a:r>
            <a:endParaRPr lang="pt-B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15880" y="1319788"/>
            <a:ext cx="6711448" cy="1509712"/>
          </a:xfrm>
        </p:spPr>
        <p:txBody>
          <a:bodyPr>
            <a:no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inteligencia si bien no es estática ni puede ser medida, puede manifestarse de diversas formas; por ejemplo, con la capacidad o incapacidad para producir textos académicos. </a:t>
            </a:r>
          </a:p>
          <a:p>
            <a:pPr algn="just"/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La facilidad o la dificultad al momento de escribir de forma académica tienen su origen en el pensamiento de las personas.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2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Carlino</a:t>
            </a:r>
            <a:r>
              <a:rPr lang="es-ES" dirty="0"/>
              <a:t> (2004) sostiene que: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s-ES" dirty="0"/>
              <a:t>existen cuatro grandes dificultades en la escritura académica que son de total vigencia para la pedagogía.</a:t>
            </a:r>
            <a:endParaRPr lang="pt-BR" dirty="0"/>
          </a:p>
        </p:txBody>
      </p:sp>
      <p:pic>
        <p:nvPicPr>
          <p:cNvPr id="2050" name="Picture 2" descr="Dificultades en la escritura académica - El Tutor Javeria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79976" y="2780928"/>
            <a:ext cx="3430690" cy="309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201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11624" y="116632"/>
            <a:ext cx="7498080" cy="1143000"/>
          </a:xfrm>
        </p:spPr>
        <p:txBody>
          <a:bodyPr/>
          <a:lstStyle/>
          <a:p>
            <a:r>
              <a:rPr lang="es-UY" dirty="0"/>
              <a:t>A saber :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91744" y="1288963"/>
            <a:ext cx="7498080" cy="4800600"/>
          </a:xfrm>
        </p:spPr>
        <p:txBody>
          <a:bodyPr>
            <a:normAutofit/>
          </a:bodyPr>
          <a:lstStyle/>
          <a:p>
            <a:r>
              <a:rPr lang="es-ES" sz="2800" dirty="0"/>
              <a:t>Incapacidad del escritor para hacerlo en relación al lector atendiendo a las características y al contexto del mismo.</a:t>
            </a:r>
          </a:p>
          <a:p>
            <a:r>
              <a:rPr lang="es-ES" sz="2800" dirty="0"/>
              <a:t>Escaso aprovechamiento del potencial epistémico de la escritura, ya que no se localizan las oportunidades de este proceso en la socialización del conocimiento.</a:t>
            </a:r>
            <a:endParaRPr lang="pt-B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05064"/>
            <a:ext cx="4032448" cy="222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66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Y" dirty="0"/>
              <a:t>Continuamos con las dificultades…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La tercera dificultad consiste en la revisión de los textos de una forma lineal sin una valoración holística y compleja del mismo.</a:t>
            </a:r>
          </a:p>
          <a:p>
            <a:r>
              <a:rPr lang="es-ES" sz="2400" dirty="0"/>
              <a:t>La cuarta dificultad está asociada a un elemento práctico: la postergación al momento de escribir, pues la escritura académica exige de un trabajo permanente de reflexión y construcción que se quiebra con las interrupciones.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9776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07568" y="620688"/>
            <a:ext cx="8250120" cy="1143000"/>
          </a:xfrm>
        </p:spPr>
        <p:txBody>
          <a:bodyPr>
            <a:normAutofit fontScale="90000"/>
          </a:bodyPr>
          <a:lstStyle/>
          <a:p>
            <a:r>
              <a:rPr lang="es-UY" dirty="0"/>
              <a:t>PARA TENER  EN CUENTA DURANTE EL PROCESO DE ESCRITURA</a:t>
            </a:r>
            <a:br>
              <a:rPr lang="es-UY" dirty="0"/>
            </a:br>
            <a:r>
              <a:rPr lang="es-UY" sz="3600" dirty="0"/>
              <a:t>( Feuerstein, 1994) </a:t>
            </a:r>
            <a:r>
              <a:rPr lang="es-UY" dirty="0"/>
              <a:t>:</a:t>
            </a:r>
            <a:endParaRPr lang="pt-B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47528" y="2420888"/>
            <a:ext cx="8074144" cy="4800600"/>
          </a:xfrm>
        </p:spPr>
        <p:txBody>
          <a:bodyPr/>
          <a:lstStyle/>
          <a:p>
            <a:r>
              <a:rPr lang="es-ES" sz="3600" b="1" dirty="0"/>
              <a:t>Fase de entrada             </a:t>
            </a:r>
          </a:p>
          <a:p>
            <a:r>
              <a:rPr lang="es-ES" sz="3600" b="1" dirty="0"/>
              <a:t>Fase de elaboración</a:t>
            </a:r>
          </a:p>
          <a:p>
            <a:r>
              <a:rPr lang="es-ES" sz="3600" dirty="0"/>
              <a:t> </a:t>
            </a:r>
            <a:r>
              <a:rPr lang="es-ES" sz="3600" b="1" dirty="0"/>
              <a:t>Fase de conclusión</a:t>
            </a:r>
          </a:p>
          <a:p>
            <a:pPr marL="82296" indent="0">
              <a:buNone/>
            </a:pP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8680">
            <a:off x="7188701" y="1736093"/>
            <a:ext cx="4135901" cy="304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63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i="1" dirty="0"/>
              <a:t> Fase de entrada </a:t>
            </a:r>
            <a:br>
              <a:rPr lang="es-ES" b="1" i="1" dirty="0"/>
            </a:br>
            <a:endParaRPr lang="pt-BR" dirty="0"/>
          </a:p>
        </p:txBody>
      </p:sp>
      <p:pic>
        <p:nvPicPr>
          <p:cNvPr id="5122" name="Picture 2" descr="ESE: O participa a distancia en el taller de escritura académica de CARTA –  ESE: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649" y="1568314"/>
            <a:ext cx="7565983" cy="423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93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23392" y="260649"/>
            <a:ext cx="108012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 </a:t>
            </a:r>
            <a:r>
              <a:rPr lang="es-ES" sz="2400" b="1" dirty="0">
                <a:latin typeface="Arial Black" panose="020B0A04020102020204" pitchFamily="34" charset="0"/>
              </a:rPr>
              <a:t>Funciones cognitivas asociadas a las construcciones de un texto propio</a:t>
            </a:r>
            <a:r>
              <a:rPr lang="es-ES" sz="2400" dirty="0">
                <a:latin typeface="Arial Black" panose="020B0A04020102020204" pitchFamily="34" charset="0"/>
              </a:rPr>
              <a:t>                                          </a:t>
            </a:r>
          </a:p>
          <a:p>
            <a:endParaRPr lang="es-ES" sz="2400" b="1" dirty="0">
              <a:latin typeface="Arial Black" panose="020B0A04020102020204" pitchFamily="34" charset="0"/>
            </a:endParaRPr>
          </a:p>
          <a:p>
            <a:r>
              <a:rPr lang="es-ES" sz="2400" b="1" dirty="0">
                <a:latin typeface="Arial Black" panose="020B0A04020102020204" pitchFamily="34" charset="0"/>
              </a:rPr>
              <a:t>Conceptualización en la primera fase</a:t>
            </a:r>
          </a:p>
          <a:p>
            <a:r>
              <a:rPr lang="es-ES" sz="2400" b="1" i="1" dirty="0">
                <a:latin typeface="Arial Black" panose="020B0A04020102020204" pitchFamily="34" charset="0"/>
              </a:rPr>
              <a:t> </a:t>
            </a:r>
          </a:p>
          <a:p>
            <a:pPr algn="just"/>
            <a:r>
              <a:rPr lang="es-ES" sz="2400" b="1" u="sng" dirty="0"/>
              <a:t>Percepción clara: </a:t>
            </a:r>
            <a:r>
              <a:rPr lang="es-ES" sz="2400" b="1" dirty="0"/>
              <a:t> </a:t>
            </a:r>
            <a:r>
              <a:rPr lang="es-ES" sz="2400" dirty="0"/>
              <a:t>Esta función cognitiva permite percibir la información o los estímulos de una manera detallada desde los aspectos cualitativo y cuantitativo.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u="sng" dirty="0"/>
              <a:t>Conducta exploratoria reflexiva, sistemática y planificada</a:t>
            </a:r>
            <a:r>
              <a:rPr lang="es-ES" sz="2400" dirty="0"/>
              <a:t> : Esta función  contribuye al debido tratamiento del tema, previa selección en relación a las características básicas del objeto de estudio en la búsqueda de solución de una problemática.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u="sng" dirty="0"/>
              <a:t>Conocimiento de instrumentos verbales:</a:t>
            </a:r>
            <a:r>
              <a:rPr lang="es-ES" sz="2400" b="1" dirty="0"/>
              <a:t> </a:t>
            </a:r>
            <a:r>
              <a:rPr lang="es-ES" sz="2400" dirty="0"/>
              <a:t>La apropiación de instrumentos verbales contribuye a la comprensión de la información y el conocimiento  en el proceso de construcción del propio texto. 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556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23392" y="260649"/>
            <a:ext cx="102251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/>
              <a:t>            </a:t>
            </a:r>
            <a:r>
              <a:rPr lang="es-ES" sz="2400" b="1" dirty="0">
                <a:latin typeface="Arial Black" panose="020B0A04020102020204" pitchFamily="34" charset="0"/>
              </a:rPr>
              <a:t>Función cognitiva</a:t>
            </a:r>
            <a:r>
              <a:rPr lang="es-ES" sz="2400" dirty="0">
                <a:latin typeface="Arial Black" panose="020B0A04020102020204" pitchFamily="34" charset="0"/>
              </a:rPr>
              <a:t>                                             </a:t>
            </a:r>
          </a:p>
          <a:p>
            <a:endParaRPr lang="es-ES" sz="2400" b="1" dirty="0">
              <a:latin typeface="Arial Black" panose="020B0A04020102020204" pitchFamily="34" charset="0"/>
            </a:endParaRPr>
          </a:p>
          <a:p>
            <a:r>
              <a:rPr lang="es-ES" sz="2400" b="1" dirty="0">
                <a:latin typeface="Arial Black" panose="020B0A04020102020204" pitchFamily="34" charset="0"/>
              </a:rPr>
              <a:t>Conceptualización</a:t>
            </a:r>
          </a:p>
          <a:p>
            <a:r>
              <a:rPr lang="es-ES" sz="2400" b="1" i="1" dirty="0">
                <a:latin typeface="Arial Black" panose="020B0A04020102020204" pitchFamily="34" charset="0"/>
              </a:rPr>
              <a:t>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u="sng" dirty="0"/>
              <a:t>Orientación espacial y temporal clara y precisa </a:t>
            </a:r>
            <a:r>
              <a:rPr lang="es-ES" sz="2400" u="sng" dirty="0"/>
              <a:t>:</a:t>
            </a:r>
            <a:r>
              <a:rPr lang="es-ES" sz="2400" dirty="0"/>
              <a:t>A través de esta función cognitiva el sujeto logra trascender el aquí y el ahora, es decir, su percepción del espacio y tiempo  interiorizado. </a:t>
            </a:r>
          </a:p>
          <a:p>
            <a:pPr algn="just"/>
            <a:r>
              <a:rPr lang="es-ES" sz="2400" dirty="0"/>
              <a:t>La escritura contribuye a ubicar la información y el conocimiento adquirido proyectándola de manera ordenada. </a:t>
            </a:r>
          </a:p>
          <a:p>
            <a:pPr algn="just"/>
            <a:endParaRPr lang="es-ES" sz="2400" dirty="0"/>
          </a:p>
          <a:p>
            <a:pPr algn="just"/>
            <a:r>
              <a:rPr lang="es-ES" sz="2400" b="1" u="sng" dirty="0"/>
              <a:t>Precisión y exactitud :</a:t>
            </a:r>
            <a:r>
              <a:rPr lang="es-ES" sz="2400" dirty="0"/>
              <a:t>Esta función cognitiva genera  la necesidad de ser claro, conciso y semánticamente válido con la información transmitida. </a:t>
            </a:r>
          </a:p>
          <a:p>
            <a:pPr algn="just"/>
            <a:r>
              <a:rPr lang="es-ES" sz="2400" dirty="0"/>
              <a:t>Se desarrolla una habilidad para el manejo de varias fuentes de información favoreciendo el uso y reconocimiento del valor de dichas fuentes.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79347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i="1" dirty="0"/>
              <a:t>Fase</a:t>
            </a:r>
            <a:r>
              <a:rPr lang="es-UY" i="1" dirty="0"/>
              <a:t> de elaboración</a:t>
            </a:r>
            <a:endParaRPr lang="pt-BR" i="1" dirty="0"/>
          </a:p>
        </p:txBody>
      </p:sp>
      <p:pic>
        <p:nvPicPr>
          <p:cNvPr id="6146" name="Picture 2" descr="Metodología cualitativa y escritura académica - CLAC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626" y="2276872"/>
            <a:ext cx="6531726" cy="364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7046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í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366</TotalTime>
  <Words>873</Words>
  <Application>Microsoft Office PowerPoint</Application>
  <PresentationFormat>Panorámica</PresentationFormat>
  <Paragraphs>65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Palatino Linotype</vt:lpstr>
      <vt:lpstr>Galería</vt:lpstr>
      <vt:lpstr>Dificultades en la escritura académica y funciones cognitivas asociadas</vt:lpstr>
      <vt:lpstr>Carlino (2004) sostiene que:</vt:lpstr>
      <vt:lpstr>A saber :</vt:lpstr>
      <vt:lpstr>Continuamos con las dificultades…</vt:lpstr>
      <vt:lpstr>PARA TENER  EN CUENTA DURANTE EL PROCESO DE ESCRITURA ( Feuerstein, 1994) :</vt:lpstr>
      <vt:lpstr> Fase de entrada  </vt:lpstr>
      <vt:lpstr>Presentación de PowerPoint</vt:lpstr>
      <vt:lpstr>Presentación de PowerPoint</vt:lpstr>
      <vt:lpstr>Fase de elaboración</vt:lpstr>
      <vt:lpstr>Presentación de PowerPoint</vt:lpstr>
      <vt:lpstr>Presentación de PowerPoint</vt:lpstr>
      <vt:lpstr>CONCLUSIÓN</vt:lpstr>
      <vt:lpstr>Presentación de PowerPoint</vt:lpstr>
      <vt:lpstr>Las funciones cognitivas son prerrequisitos para pensar de forma inteligente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Dificultades en la escritura académica y funciones cognitivas asociadas</dc:title>
  <dc:creator>default</dc:creator>
  <cp:lastModifiedBy>anacasnati@gmail.com</cp:lastModifiedBy>
  <cp:revision>11</cp:revision>
  <dcterms:created xsi:type="dcterms:W3CDTF">2021-05-21T13:49:55Z</dcterms:created>
  <dcterms:modified xsi:type="dcterms:W3CDTF">2023-10-01T13:19:25Z</dcterms:modified>
</cp:coreProperties>
</file>