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media/image9.png" ContentType="image/png"/>
  <Override PartName="/ppt/media/image11.jpeg" ContentType="image/jpeg"/>
  <Override PartName="/ppt/media/image8.png" ContentType="image/png"/>
  <Override PartName="/ppt/media/image14.jpeg" ContentType="image/jpeg"/>
  <Override PartName="/ppt/media/image7.png" ContentType="image/png"/>
  <Override PartName="/ppt/media/image12.jpeg" ContentType="image/jpeg"/>
  <Override PartName="/ppt/media/image19.png" ContentType="image/png"/>
  <Override PartName="/ppt/media/image1.png" ContentType="image/png"/>
  <Override PartName="/ppt/media/image18.png" ContentType="image/png"/>
  <Override PartName="/ppt/media/image15.jpeg" ContentType="image/jpeg"/>
  <Override PartName="/ppt/media/image17.png" ContentType="image/png"/>
  <Override PartName="/ppt/media/image16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13.jpeg" ContentType="image/jpeg"/>
  <Override PartName="/ppt/media/image5.png" ContentType="image/png"/>
  <Override PartName="/ppt/media/image10.png" ContentType="image/png"/>
  <Override PartName="/ppt/media/image6.png" ContentType="image/png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13.xml.rels" ContentType="application/vnd.openxmlformats-package.relationships+xml"/>
  <Override PartName="/ppt/slides/_rels/slide16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9.xml.rels" ContentType="application/vnd.openxmlformats-package.relationships+xml"/>
  <Override PartName="/ppt/slides/_rels/slide14.xml.rels" ContentType="application/vnd.openxmlformats-package.relationships+xml"/>
  <Override PartName="/ppt/slides/_rels/slide11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UY" sz="4400" spc="-1" strike="noStrike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3200" spc="-1" strike="noStrike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UY" sz="4400" spc="-1" strike="noStrike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3200" spc="-1" strike="noStrike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3200" spc="-1" strike="noStrike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3200" spc="-1" strike="noStrike"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UY" sz="4400" spc="-1" strike="noStrike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3200" spc="-1" strike="noStrike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3200" spc="-1" strike="noStrike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3200" spc="-1" strike="noStrike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3200" spc="-1" strike="noStrike"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3200" spc="-1" strike="noStrike"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UY" sz="4400" spc="-1" strike="noStrike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UY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UY" sz="4400" spc="-1" strike="noStrike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UY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3200" spc="-1" strike="noStrike"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UY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UY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UY" sz="4400" spc="-1" strike="noStrike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3200" spc="-1" strike="noStrike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3200" spc="-1" strike="noStrike"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UY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UY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UY" sz="4400" spc="-1" strike="noStrike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3200" spc="-1" strike="noStrike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3200" spc="-1" strike="noStrike"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UY" sz="4400" spc="-1" strike="noStrike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3200" spc="-1" strike="noStrike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3200" spc="-1" strike="noStrike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UY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UY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3200" spc="-1" strike="noStrike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3200" spc="-1" strike="noStrike"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UY" sz="4400" spc="-1" strike="noStrike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3200" spc="-1" strike="noStrike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3200" spc="-1" strike="noStrike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3200" spc="-1" strike="noStrike"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3200" spc="-1" strike="noStrike">
              <a:latin typeface="Arial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3200" spc="-1" strike="noStrike">
              <a:latin typeface="Arial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UY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UY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3200" spc="-1" strike="noStrike"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UY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UY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UY" sz="4400" spc="-1" strike="noStrike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3200" spc="-1" strike="noStrike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3200" spc="-1" strike="noStrike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UY" sz="4400" spc="-1" strike="noStrike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3200" spc="-1" strike="noStrike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3200" spc="-1" strike="noStrike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UY" sz="4400" spc="-1" strike="noStrike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3200" spc="-1" strike="noStrike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3200" spc="-1" strike="noStrike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0" y="6016680"/>
            <a:ext cx="10076040" cy="1541880"/>
          </a:xfrm>
          <a:prstGeom prst="rect">
            <a:avLst/>
          </a:prstGeom>
          <a:ln>
            <a:noFill/>
          </a:ln>
        </p:spPr>
      </p:pic>
      <p:pic>
        <p:nvPicPr>
          <p:cNvPr id="1" name="" descr=""/>
          <p:cNvPicPr/>
          <p:nvPr/>
        </p:nvPicPr>
        <p:blipFill>
          <a:blip r:embed="rId3"/>
          <a:stretch/>
        </p:blipFill>
        <p:spPr>
          <a:xfrm>
            <a:off x="0" y="0"/>
            <a:ext cx="10076400" cy="1694520"/>
          </a:xfrm>
          <a:prstGeom prst="rect">
            <a:avLst/>
          </a:prstGeom>
          <a:ln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1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s-UY" sz="1800" spc="-1" strike="noStrike">
                <a:latin typeface="Arial"/>
              </a:rPr>
              <a:t>Pulse para </a:t>
            </a:r>
            <a:r>
              <a:rPr b="0" lang="es-UY" sz="1800" spc="-1" strike="noStrike">
                <a:latin typeface="Arial"/>
              </a:rPr>
              <a:t>editar el </a:t>
            </a:r>
            <a:r>
              <a:rPr b="0" lang="es-UY" sz="1800" spc="-1" strike="noStrike">
                <a:latin typeface="Arial"/>
              </a:rPr>
              <a:t>formato del </a:t>
            </a:r>
            <a:r>
              <a:rPr b="0" lang="es-UY" sz="1800" spc="-1" strike="noStrike">
                <a:latin typeface="Arial"/>
              </a:rPr>
              <a:t>texto de título</a:t>
            </a:r>
            <a:endParaRPr b="0" lang="es-UY" sz="18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0920" cy="438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UY" sz="1800" spc="-1" strike="noStrike">
                <a:latin typeface="Arial"/>
              </a:rPr>
              <a:t>Pulse para editar el formato de texto del esquema</a:t>
            </a:r>
            <a:endParaRPr b="0" lang="es-UY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UY" sz="1800" spc="-1" strike="noStrike">
                <a:latin typeface="Arial"/>
              </a:rPr>
              <a:t>Segundo nivel del esquema</a:t>
            </a:r>
            <a:endParaRPr b="0" lang="es-UY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UY" sz="1800" spc="-1" strike="noStrike">
                <a:latin typeface="Arial"/>
              </a:rPr>
              <a:t>Tercer nivel del esquema</a:t>
            </a:r>
            <a:endParaRPr b="0" lang="es-UY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UY" sz="1800" spc="-1" strike="noStrike">
                <a:latin typeface="Arial"/>
              </a:rPr>
              <a:t>Cuarto nivel del esquema</a:t>
            </a:r>
            <a:endParaRPr b="0" lang="es-UY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UY" sz="1800" spc="-1" strike="noStrike">
                <a:latin typeface="Arial"/>
              </a:rPr>
              <a:t>Quinto nivel del esquema</a:t>
            </a:r>
            <a:endParaRPr b="0" lang="es-UY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UY" sz="1800" spc="-1" strike="noStrike">
                <a:latin typeface="Arial"/>
              </a:rPr>
              <a:t>Sexto nivel del esquema</a:t>
            </a:r>
            <a:endParaRPr b="0" lang="es-UY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UY" sz="1800" spc="-1" strike="noStrike">
                <a:latin typeface="Arial"/>
              </a:rPr>
              <a:t>Séptimo nivel del esquema</a:t>
            </a:r>
            <a:endParaRPr b="0" lang="es-UY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" descr=""/>
          <p:cNvPicPr/>
          <p:nvPr/>
        </p:nvPicPr>
        <p:blipFill>
          <a:blip r:embed="rId2"/>
          <a:stretch/>
        </p:blipFill>
        <p:spPr>
          <a:xfrm>
            <a:off x="0" y="6108480"/>
            <a:ext cx="10076040" cy="1450440"/>
          </a:xfrm>
          <a:prstGeom prst="rect">
            <a:avLst/>
          </a:prstGeom>
          <a:ln>
            <a:noFill/>
          </a:ln>
        </p:spPr>
      </p:pic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s-UY" sz="4400" spc="-1" strike="noStrike">
                <a:latin typeface="Arial"/>
              </a:rPr>
              <a:t>Pulse </a:t>
            </a:r>
            <a:r>
              <a:rPr b="0" lang="es-UY" sz="4400" spc="-1" strike="noStrike">
                <a:latin typeface="Arial"/>
              </a:rPr>
              <a:t>para </a:t>
            </a:r>
            <a:r>
              <a:rPr b="0" lang="es-UY" sz="4400" spc="-1" strike="noStrike">
                <a:latin typeface="Arial"/>
              </a:rPr>
              <a:t>editar el </a:t>
            </a:r>
            <a:r>
              <a:rPr b="0" lang="es-UY" sz="4400" spc="-1" strike="noStrike">
                <a:latin typeface="Arial"/>
              </a:rPr>
              <a:t>formato </a:t>
            </a:r>
            <a:r>
              <a:rPr b="0" lang="es-UY" sz="4400" spc="-1" strike="noStrike">
                <a:latin typeface="Arial"/>
              </a:rPr>
              <a:t>del texto </a:t>
            </a:r>
            <a:r>
              <a:rPr b="0" lang="es-UY" sz="4400" spc="-1" strike="noStrike">
                <a:latin typeface="Arial"/>
              </a:rPr>
              <a:t>de título</a:t>
            </a:r>
            <a:endParaRPr b="0" lang="es-UY" sz="4400" spc="-1" strike="noStrike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UY" sz="3200" spc="-1" strike="noStrike">
                <a:latin typeface="Arial"/>
              </a:rPr>
              <a:t>Pulse para editar el formato de texto del esquema</a:t>
            </a:r>
            <a:endParaRPr b="0" lang="es-UY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UY" sz="2800" spc="-1" strike="noStrike">
                <a:latin typeface="Arial"/>
              </a:rPr>
              <a:t>Segundo nivel del esquema</a:t>
            </a:r>
            <a:endParaRPr b="0" lang="es-UY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UY" sz="2400" spc="-1" strike="noStrike">
                <a:latin typeface="Arial"/>
              </a:rPr>
              <a:t>Tercer nivel del esquema</a:t>
            </a:r>
            <a:endParaRPr b="0" lang="es-UY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UY" sz="2000" spc="-1" strike="noStrike">
                <a:latin typeface="Arial"/>
              </a:rPr>
              <a:t>Cuarto nivel del esquema</a:t>
            </a:r>
            <a:endParaRPr b="0" lang="es-UY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UY" sz="2000" spc="-1" strike="noStrike">
                <a:latin typeface="Arial"/>
              </a:rPr>
              <a:t>Quinto nivel del esquema</a:t>
            </a:r>
            <a:endParaRPr b="0" lang="es-UY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UY" sz="2000" spc="-1" strike="noStrike">
                <a:latin typeface="Arial"/>
              </a:rPr>
              <a:t>Sexto nivel del esquema</a:t>
            </a:r>
            <a:endParaRPr b="0" lang="es-UY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UY" sz="2000" spc="-1" strike="noStrike">
                <a:latin typeface="Arial"/>
              </a:rPr>
              <a:t>Séptimo nivel del esquema</a:t>
            </a:r>
            <a:endParaRPr b="0" lang="es-UY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image" Target="../media/image15.jpeg"/><Relationship Id="rId4" Type="http://schemas.openxmlformats.org/officeDocument/2006/relationships/image" Target="../media/image16.png"/><Relationship Id="rId5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504360" y="2553840"/>
            <a:ext cx="9070920" cy="162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s-UY" sz="4400" spc="-1" strike="noStrike">
                <a:solidFill>
                  <a:srgbClr val="000000"/>
                </a:solidFill>
                <a:latin typeface="Arial"/>
                <a:ea typeface="DejaVu Sans"/>
              </a:rPr>
              <a:t>Redes sociales</a:t>
            </a:r>
            <a:endParaRPr b="0" lang="es-UY" sz="4400" spc="-1" strike="noStrike">
              <a:latin typeface="Arial"/>
            </a:endParaRPr>
          </a:p>
        </p:txBody>
      </p:sp>
      <p:sp>
        <p:nvSpPr>
          <p:cNvPr id="80" name="CustomShape 2"/>
          <p:cNvSpPr/>
          <p:nvPr/>
        </p:nvSpPr>
        <p:spPr>
          <a:xfrm>
            <a:off x="504000" y="4428360"/>
            <a:ext cx="9070920" cy="136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s-UY" sz="3200" spc="-1" strike="noStrike">
                <a:solidFill>
                  <a:srgbClr val="000000"/>
                </a:solidFill>
                <a:latin typeface="Arial"/>
                <a:ea typeface="DejaVu Sans"/>
              </a:rPr>
              <a:t>TED- Taller de Acompañamiento de Pasantías</a:t>
            </a:r>
            <a:endParaRPr b="0" lang="es-UY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UY" sz="3200" spc="-1" strike="noStrike">
                <a:solidFill>
                  <a:srgbClr val="000000"/>
                </a:solidFill>
                <a:latin typeface="Arial"/>
                <a:ea typeface="DejaVu Sans"/>
              </a:rPr>
              <a:t>Joanna Núñez</a:t>
            </a:r>
            <a:endParaRPr b="0" lang="es-UY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s-VE" sz="3600" spc="-1" strike="noStrike">
                <a:solidFill>
                  <a:srgbClr val="b0105c"/>
                </a:solidFill>
                <a:latin typeface="Arial"/>
                <a:ea typeface="DejaVu Sans"/>
              </a:rPr>
              <a:t>CONDICIONES PARA QUE UNA RED SEA COMUNITARIA</a:t>
            </a:r>
            <a:endParaRPr b="0" lang="es-UY" sz="3600" spc="-1" strike="noStrike">
              <a:latin typeface="Arial"/>
            </a:endParaRPr>
          </a:p>
        </p:txBody>
      </p:sp>
      <p:sp>
        <p:nvSpPr>
          <p:cNvPr id="106" name="CustomShape 2"/>
          <p:cNvSpPr/>
          <p:nvPr/>
        </p:nvSpPr>
        <p:spPr>
          <a:xfrm>
            <a:off x="504000" y="1769040"/>
            <a:ext cx="9070920" cy="438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97000"/>
          </a:bodyPr>
          <a:p>
            <a:pPr marL="432000" indent="-323280">
              <a:lnSpc>
                <a:spcPct val="80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s-ES" sz="2400" spc="-1" strike="noStrike">
                <a:solidFill>
                  <a:srgbClr val="000000"/>
                </a:solidFill>
                <a:latin typeface="Georgia"/>
                <a:ea typeface="Times New Roman"/>
              </a:rPr>
              <a:t>Independencia  de  sectores  gubernamentales, empresariales  o  intereses  ajenos  a  la comunidad.</a:t>
            </a:r>
            <a:endParaRPr b="0" lang="es-UY" sz="2400" spc="-1" strike="noStrike">
              <a:latin typeface="Arial"/>
            </a:endParaRPr>
          </a:p>
          <a:p>
            <a:pPr marL="432000" indent="-323280">
              <a:lnSpc>
                <a:spcPct val="80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s-ES" sz="2400" spc="-1" strike="noStrike">
                <a:solidFill>
                  <a:srgbClr val="000000"/>
                </a:solidFill>
                <a:latin typeface="Georgia"/>
                <a:ea typeface="Times New Roman"/>
              </a:rPr>
              <a:t>Representatividad: responde a  los intereses que pretende  apoyar.</a:t>
            </a:r>
            <a:endParaRPr b="0" lang="es-UY" sz="2400" spc="-1" strike="noStrike">
              <a:latin typeface="Arial"/>
            </a:endParaRPr>
          </a:p>
          <a:p>
            <a:pPr marL="432000" indent="-323280">
              <a:lnSpc>
                <a:spcPct val="80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s-ES" sz="2400" spc="-1" strike="noStrike">
                <a:solidFill>
                  <a:srgbClr val="000000"/>
                </a:solidFill>
                <a:latin typeface="Georgia"/>
                <a:ea typeface="Times New Roman"/>
              </a:rPr>
              <a:t>Participación.  Todos sus miembros deben tener la  posibilidad de  intervenir  en el logro de sus objetivos.</a:t>
            </a:r>
            <a:endParaRPr b="0" lang="es-UY" sz="2400" spc="-1" strike="noStrike">
              <a:latin typeface="Arial"/>
            </a:endParaRPr>
          </a:p>
          <a:p>
            <a:pPr marL="432000" indent="-323280">
              <a:lnSpc>
                <a:spcPct val="80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s-ES" sz="2400" spc="-1" strike="noStrike">
                <a:solidFill>
                  <a:srgbClr val="000000"/>
                </a:solidFill>
                <a:latin typeface="Georgia"/>
                <a:ea typeface="Times New Roman"/>
              </a:rPr>
              <a:t>Organización  horizontal. No supone sistemas jerárquicos.</a:t>
            </a:r>
            <a:endParaRPr b="0" lang="es-UY" sz="2400" spc="-1" strike="noStrike">
              <a:latin typeface="Arial"/>
            </a:endParaRPr>
          </a:p>
          <a:p>
            <a:pPr marL="432000" indent="-323280">
              <a:lnSpc>
                <a:spcPct val="80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s-ES" sz="2400" spc="-1" strike="noStrike">
                <a:solidFill>
                  <a:srgbClr val="000000"/>
                </a:solidFill>
                <a:latin typeface="Georgia"/>
                <a:ea typeface="Times New Roman"/>
              </a:rPr>
              <a:t>Promover  y proteger valores, no imponerlos.</a:t>
            </a:r>
            <a:endParaRPr b="0" lang="es-UY" sz="2400" spc="-1" strike="noStrike">
              <a:latin typeface="Arial"/>
            </a:endParaRPr>
          </a:p>
          <a:p>
            <a:pPr marL="432000" indent="-323280">
              <a:lnSpc>
                <a:spcPct val="80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s-ES" sz="2400" spc="-1" strike="noStrike">
                <a:solidFill>
                  <a:srgbClr val="000000"/>
                </a:solidFill>
                <a:latin typeface="Georgia"/>
                <a:ea typeface="Times New Roman"/>
              </a:rPr>
              <a:t>Sintonía con la comunidad.</a:t>
            </a:r>
            <a:endParaRPr b="0" lang="es-UY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s-VE" sz="3600" spc="-1" strike="noStrike">
                <a:solidFill>
                  <a:srgbClr val="b0105c"/>
                </a:solidFill>
                <a:latin typeface="Constantia"/>
                <a:ea typeface="DejaVu Sans"/>
              </a:rPr>
              <a:t>CONDICIONES PARA QUE UNA RED SEA COMUNITARIA</a:t>
            </a:r>
            <a:endParaRPr b="0" lang="es-UY" sz="3600" spc="-1" strike="noStrike">
              <a:latin typeface="Arial"/>
            </a:endParaRPr>
          </a:p>
        </p:txBody>
      </p:sp>
      <p:sp>
        <p:nvSpPr>
          <p:cNvPr id="108" name="CustomShape 2"/>
          <p:cNvSpPr/>
          <p:nvPr/>
        </p:nvSpPr>
        <p:spPr>
          <a:xfrm>
            <a:off x="504000" y="1769040"/>
            <a:ext cx="9070920" cy="438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280">
              <a:lnSpc>
                <a:spcPct val="85000"/>
              </a:lnSpc>
              <a:spcBef>
                <a:spcPts val="1749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s-MX" sz="2800" spc="-1" strike="noStrike">
                <a:solidFill>
                  <a:srgbClr val="000000"/>
                </a:solidFill>
                <a:latin typeface="Georgia"/>
                <a:ea typeface="Times New Roman"/>
              </a:rPr>
              <a:t>Actividad e interactividad. Estructura dinámica.</a:t>
            </a:r>
            <a:endParaRPr b="0" lang="es-UY" sz="2800" spc="-1" strike="noStrike">
              <a:latin typeface="Arial"/>
            </a:endParaRPr>
          </a:p>
          <a:p>
            <a:pPr marL="432000" indent="-323280">
              <a:lnSpc>
                <a:spcPct val="85000"/>
              </a:lnSpc>
              <a:spcBef>
                <a:spcPts val="1749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s-MX" sz="2800" spc="-1" strike="noStrike">
                <a:solidFill>
                  <a:srgbClr val="000000"/>
                </a:solidFill>
                <a:latin typeface="Georgia"/>
                <a:ea typeface="Times New Roman"/>
              </a:rPr>
              <a:t>Relativa estabilidad.</a:t>
            </a:r>
            <a:endParaRPr b="0" lang="es-UY" sz="2800" spc="-1" strike="noStrike">
              <a:latin typeface="Arial"/>
            </a:endParaRPr>
          </a:p>
          <a:p>
            <a:pPr marL="432000" indent="-323280">
              <a:lnSpc>
                <a:spcPct val="85000"/>
              </a:lnSpc>
              <a:spcBef>
                <a:spcPts val="1749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s-MX" sz="2800" spc="-1" strike="noStrike">
                <a:solidFill>
                  <a:srgbClr val="000000"/>
                </a:solidFill>
                <a:latin typeface="Georgia"/>
                <a:ea typeface="Times New Roman"/>
              </a:rPr>
              <a:t>Transparencia: sus actividades y motivaciones son conocidas y explícitas.</a:t>
            </a:r>
            <a:endParaRPr b="0" lang="es-UY" sz="2800" spc="-1" strike="noStrike">
              <a:latin typeface="Arial"/>
            </a:endParaRPr>
          </a:p>
          <a:p>
            <a:pPr marL="432000" indent="-323280">
              <a:lnSpc>
                <a:spcPct val="85000"/>
              </a:lnSpc>
              <a:spcBef>
                <a:spcPts val="1749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s-MX" sz="2800" spc="-1" strike="noStrike">
                <a:solidFill>
                  <a:srgbClr val="000000"/>
                </a:solidFill>
                <a:latin typeface="Georgia"/>
                <a:ea typeface="Times New Roman"/>
              </a:rPr>
              <a:t>Flexibilidad: responde y se adapta a las circunstancias del entorno y a sus demandas.</a:t>
            </a:r>
            <a:endParaRPr b="0" lang="es-UY" sz="2800" spc="-1" strike="noStrike">
              <a:latin typeface="Arial"/>
            </a:endParaRPr>
          </a:p>
          <a:p>
            <a:pPr marL="432000" indent="-323280">
              <a:lnSpc>
                <a:spcPct val="85000"/>
              </a:lnSpc>
              <a:spcBef>
                <a:spcPts val="1749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s-MX" sz="2800" spc="-1" strike="noStrike">
                <a:solidFill>
                  <a:srgbClr val="000000"/>
                </a:solidFill>
                <a:latin typeface="Georgia"/>
                <a:ea typeface="Times New Roman"/>
              </a:rPr>
              <a:t>No tener intereses de lucro individual</a:t>
            </a:r>
            <a:endParaRPr b="0" lang="es-UY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s-UY" sz="4400" spc="-1" strike="noStrike">
                <a:solidFill>
                  <a:srgbClr val="000000"/>
                </a:solidFill>
                <a:latin typeface="Arial"/>
                <a:ea typeface="DejaVu Sans"/>
              </a:rPr>
              <a:t>Entonces...¿cómo vinculan las redes a la extensión universitaria?</a:t>
            </a:r>
            <a:endParaRPr b="0" lang="es-UY" sz="4400" spc="-1" strike="noStrike">
              <a:latin typeface="Arial"/>
            </a:endParaRPr>
          </a:p>
        </p:txBody>
      </p:sp>
      <p:pic>
        <p:nvPicPr>
          <p:cNvPr id="110" name="" descr=""/>
          <p:cNvPicPr/>
          <p:nvPr/>
        </p:nvPicPr>
        <p:blipFill>
          <a:blip r:embed="rId1"/>
          <a:stretch/>
        </p:blipFill>
        <p:spPr>
          <a:xfrm>
            <a:off x="1163160" y="1656000"/>
            <a:ext cx="2940120" cy="2017440"/>
          </a:xfrm>
          <a:prstGeom prst="rect">
            <a:avLst/>
          </a:prstGeom>
          <a:ln>
            <a:noFill/>
          </a:ln>
        </p:spPr>
      </p:pic>
      <p:pic>
        <p:nvPicPr>
          <p:cNvPr id="111" name="" descr=""/>
          <p:cNvPicPr/>
          <p:nvPr/>
        </p:nvPicPr>
        <p:blipFill>
          <a:blip r:embed="rId2"/>
          <a:stretch/>
        </p:blipFill>
        <p:spPr>
          <a:xfrm>
            <a:off x="3129120" y="3384000"/>
            <a:ext cx="3566160" cy="2670840"/>
          </a:xfrm>
          <a:prstGeom prst="rect">
            <a:avLst/>
          </a:prstGeom>
          <a:ln>
            <a:noFill/>
          </a:ln>
        </p:spPr>
      </p:pic>
      <p:pic>
        <p:nvPicPr>
          <p:cNvPr id="112" name="" descr=""/>
          <p:cNvPicPr/>
          <p:nvPr/>
        </p:nvPicPr>
        <p:blipFill>
          <a:blip r:embed="rId3"/>
          <a:stretch/>
        </p:blipFill>
        <p:spPr>
          <a:xfrm>
            <a:off x="6048000" y="2088000"/>
            <a:ext cx="2979360" cy="2231280"/>
          </a:xfrm>
          <a:prstGeom prst="rect">
            <a:avLst/>
          </a:prstGeom>
          <a:ln>
            <a:noFill/>
          </a:ln>
        </p:spPr>
      </p:pic>
      <p:pic>
        <p:nvPicPr>
          <p:cNvPr id="113" name="" descr=""/>
          <p:cNvPicPr/>
          <p:nvPr/>
        </p:nvPicPr>
        <p:blipFill>
          <a:blip r:embed="rId4"/>
          <a:stretch/>
        </p:blipFill>
        <p:spPr>
          <a:xfrm>
            <a:off x="288000" y="3734640"/>
            <a:ext cx="2924640" cy="2096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s-MX" sz="3200" spc="-1" strike="noStrike">
                <a:solidFill>
                  <a:srgbClr val="d60093"/>
                </a:solidFill>
                <a:latin typeface="Georgia"/>
                <a:ea typeface="DejaVu Sans"/>
              </a:rPr>
              <a:t>Alcance de las redes sociales comunitarias</a:t>
            </a:r>
            <a:endParaRPr b="0" lang="es-UY" sz="3200" spc="-1" strike="noStrike">
              <a:latin typeface="Arial"/>
            </a:endParaRPr>
          </a:p>
        </p:txBody>
      </p:sp>
      <p:sp>
        <p:nvSpPr>
          <p:cNvPr id="115" name="CustomShape 2"/>
          <p:cNvSpPr/>
          <p:nvPr/>
        </p:nvSpPr>
        <p:spPr>
          <a:xfrm>
            <a:off x="2844720" y="3538800"/>
            <a:ext cx="3310560" cy="580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  <a:spcBef>
                <a:spcPts val="19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b0105c"/>
                </a:solidFill>
                <a:latin typeface="Times New Roman"/>
                <a:ea typeface="Times New Roman"/>
              </a:rPr>
              <a:t>RED SOCIAL</a:t>
            </a:r>
            <a:endParaRPr b="0" lang="es-UY" sz="3200" spc="-1" strike="noStrike">
              <a:latin typeface="Arial"/>
            </a:endParaRPr>
          </a:p>
        </p:txBody>
      </p:sp>
      <p:sp>
        <p:nvSpPr>
          <p:cNvPr id="116" name="CustomShape 3"/>
          <p:cNvSpPr/>
          <p:nvPr/>
        </p:nvSpPr>
        <p:spPr>
          <a:xfrm>
            <a:off x="2844720" y="3538800"/>
            <a:ext cx="3310560" cy="580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  <a:spcBef>
                <a:spcPts val="19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b0105c"/>
                </a:solidFill>
                <a:latin typeface="Times New Roman"/>
                <a:ea typeface="Times New Roman"/>
              </a:rPr>
              <a:t>RED SOCIAL</a:t>
            </a:r>
            <a:endParaRPr b="0" lang="es-UY" sz="3200" spc="-1" strike="noStrike">
              <a:latin typeface="Arial"/>
            </a:endParaRPr>
          </a:p>
        </p:txBody>
      </p:sp>
      <p:sp>
        <p:nvSpPr>
          <p:cNvPr id="117" name="CustomShape 4"/>
          <p:cNvSpPr/>
          <p:nvPr/>
        </p:nvSpPr>
        <p:spPr>
          <a:xfrm>
            <a:off x="2307960" y="2534040"/>
            <a:ext cx="1583640" cy="580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spcBef>
                <a:spcPts val="19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0082a5"/>
                </a:solidFill>
                <a:latin typeface="Times New Roman"/>
                <a:ea typeface="DejaVu Sans"/>
              </a:rPr>
              <a:t>Fuente</a:t>
            </a:r>
            <a:endParaRPr b="0" lang="es-UY" sz="3200" spc="-1" strike="noStrike">
              <a:latin typeface="Arial"/>
            </a:endParaRPr>
          </a:p>
        </p:txBody>
      </p:sp>
      <p:sp>
        <p:nvSpPr>
          <p:cNvPr id="118" name="CustomShape 5"/>
          <p:cNvSpPr/>
          <p:nvPr/>
        </p:nvSpPr>
        <p:spPr>
          <a:xfrm>
            <a:off x="5040000" y="2658600"/>
            <a:ext cx="2591640" cy="580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marL="457200" indent="-456480" algn="ctr">
              <a:lnSpc>
                <a:spcPct val="100000"/>
              </a:lnSpc>
              <a:spcBef>
                <a:spcPts val="1998"/>
              </a:spcBef>
              <a:tabLst>
                <a:tab algn="l" pos="0"/>
              </a:tabLst>
            </a:pPr>
            <a:r>
              <a:rPr b="1" lang="es-MX" sz="3200" spc="-1" strike="noStrike">
                <a:solidFill>
                  <a:srgbClr val="0082a5"/>
                </a:solidFill>
                <a:latin typeface="Times New Roman"/>
                <a:ea typeface="Times New Roman"/>
              </a:rPr>
              <a:t>Intercambio</a:t>
            </a:r>
            <a:endParaRPr b="0" lang="es-UY" sz="3200" spc="-1" strike="noStrike">
              <a:latin typeface="Arial"/>
            </a:endParaRPr>
          </a:p>
        </p:txBody>
      </p:sp>
      <p:sp>
        <p:nvSpPr>
          <p:cNvPr id="119" name="Line 6"/>
          <p:cNvSpPr/>
          <p:nvPr/>
        </p:nvSpPr>
        <p:spPr>
          <a:xfrm flipH="1">
            <a:off x="2484360" y="3789360"/>
            <a:ext cx="503280" cy="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20" name="CustomShape 7"/>
          <p:cNvSpPr/>
          <p:nvPr/>
        </p:nvSpPr>
        <p:spPr>
          <a:xfrm>
            <a:off x="654120" y="3564360"/>
            <a:ext cx="1577160" cy="580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marL="457200" indent="-456480">
              <a:lnSpc>
                <a:spcPct val="100000"/>
              </a:lnSpc>
              <a:spcBef>
                <a:spcPts val="1998"/>
              </a:spcBef>
              <a:tabLst>
                <a:tab algn="l" pos="0"/>
              </a:tabLst>
            </a:pPr>
            <a:r>
              <a:rPr b="1" lang="en-US" sz="3200" spc="-1" strike="noStrike">
                <a:solidFill>
                  <a:srgbClr val="0082a5"/>
                </a:solidFill>
                <a:latin typeface="Times New Roman"/>
                <a:ea typeface="Times New Roman"/>
              </a:rPr>
              <a:t>Refugio</a:t>
            </a:r>
            <a:endParaRPr b="0" lang="es-UY" sz="3200" spc="-1" strike="noStrike">
              <a:latin typeface="Arial"/>
            </a:endParaRPr>
          </a:p>
        </p:txBody>
      </p:sp>
      <p:sp>
        <p:nvSpPr>
          <p:cNvPr id="121" name="CustomShape 8"/>
          <p:cNvSpPr/>
          <p:nvPr/>
        </p:nvSpPr>
        <p:spPr>
          <a:xfrm>
            <a:off x="2329200" y="4686840"/>
            <a:ext cx="1512000" cy="580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spcBef>
                <a:spcPts val="19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0082a5"/>
                </a:solidFill>
                <a:latin typeface="Times New Roman"/>
                <a:ea typeface="DejaVu Sans"/>
              </a:rPr>
              <a:t>Límites</a:t>
            </a:r>
            <a:endParaRPr b="0" lang="es-UY" sz="3200" spc="-1" strike="noStrike">
              <a:latin typeface="Arial"/>
            </a:endParaRPr>
          </a:p>
        </p:txBody>
      </p:sp>
      <p:sp>
        <p:nvSpPr>
          <p:cNvPr id="122" name="CustomShape 9"/>
          <p:cNvSpPr/>
          <p:nvPr/>
        </p:nvSpPr>
        <p:spPr>
          <a:xfrm>
            <a:off x="4819320" y="4397040"/>
            <a:ext cx="2160000" cy="1068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marL="457200" indent="-456480">
              <a:lnSpc>
                <a:spcPct val="100000"/>
              </a:lnSpc>
              <a:spcBef>
                <a:spcPts val="1998"/>
              </a:spcBef>
              <a:tabLst>
                <a:tab algn="l" pos="0"/>
              </a:tabLst>
            </a:pPr>
            <a:r>
              <a:rPr b="1" lang="en-US" sz="3200" spc="-1" strike="noStrike">
                <a:solidFill>
                  <a:srgbClr val="0082a5"/>
                </a:solidFill>
                <a:latin typeface="Times New Roman"/>
                <a:ea typeface="Times New Roman"/>
              </a:rPr>
              <a:t>Estructura social</a:t>
            </a:r>
            <a:endParaRPr b="0" lang="es-UY" sz="3200" spc="-1" strike="noStrike">
              <a:latin typeface="Arial"/>
            </a:endParaRPr>
          </a:p>
        </p:txBody>
      </p:sp>
      <p:sp>
        <p:nvSpPr>
          <p:cNvPr id="123" name="CustomShape 10"/>
          <p:cNvSpPr/>
          <p:nvPr/>
        </p:nvSpPr>
        <p:spPr>
          <a:xfrm>
            <a:off x="1555560" y="1629720"/>
            <a:ext cx="1439280" cy="580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spcBef>
                <a:spcPts val="19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Apoyo</a:t>
            </a:r>
            <a:endParaRPr b="0" lang="es-UY" sz="3200" spc="-1" strike="noStrike">
              <a:latin typeface="Arial"/>
            </a:endParaRPr>
          </a:p>
        </p:txBody>
      </p:sp>
      <p:sp>
        <p:nvSpPr>
          <p:cNvPr id="124" name="CustomShape 11"/>
          <p:cNvSpPr/>
          <p:nvPr/>
        </p:nvSpPr>
        <p:spPr>
          <a:xfrm>
            <a:off x="-71280" y="2318400"/>
            <a:ext cx="1907280" cy="580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spcBef>
                <a:spcPts val="19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Recursos</a:t>
            </a:r>
            <a:r>
              <a:rPr b="1" lang="es-ES" sz="3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b="0" lang="es-UY" sz="3200" spc="-1" strike="noStrike">
              <a:latin typeface="Arial"/>
            </a:endParaRPr>
          </a:p>
        </p:txBody>
      </p:sp>
      <p:sp>
        <p:nvSpPr>
          <p:cNvPr id="125" name="CustomShape 12"/>
          <p:cNvSpPr/>
          <p:nvPr/>
        </p:nvSpPr>
        <p:spPr>
          <a:xfrm>
            <a:off x="4539240" y="1507680"/>
            <a:ext cx="1370880" cy="580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spcBef>
                <a:spcPts val="19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s-ES" sz="3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Bienes</a:t>
            </a:r>
            <a:endParaRPr b="0" lang="es-UY" sz="3200" spc="-1" strike="noStrike">
              <a:latin typeface="Arial"/>
            </a:endParaRPr>
          </a:p>
        </p:txBody>
      </p:sp>
      <p:sp>
        <p:nvSpPr>
          <p:cNvPr id="126" name="CustomShape 13"/>
          <p:cNvSpPr/>
          <p:nvPr/>
        </p:nvSpPr>
        <p:spPr>
          <a:xfrm>
            <a:off x="6320160" y="1580760"/>
            <a:ext cx="2285280" cy="580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spcBef>
                <a:spcPts val="19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s-ES" sz="3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Servicios</a:t>
            </a:r>
            <a:endParaRPr b="0" lang="es-UY" sz="3200" spc="-1" strike="noStrike">
              <a:latin typeface="Arial"/>
            </a:endParaRPr>
          </a:p>
        </p:txBody>
      </p:sp>
      <p:sp>
        <p:nvSpPr>
          <p:cNvPr id="127" name="CustomShape 14"/>
          <p:cNvSpPr/>
          <p:nvPr/>
        </p:nvSpPr>
        <p:spPr>
          <a:xfrm>
            <a:off x="7738560" y="2736000"/>
            <a:ext cx="1980720" cy="580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spcBef>
                <a:spcPts val="19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s-ES" sz="3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Ideas</a:t>
            </a:r>
            <a:endParaRPr b="0" lang="es-UY" sz="3200" spc="-1" strike="noStrike">
              <a:latin typeface="Arial"/>
            </a:endParaRPr>
          </a:p>
        </p:txBody>
      </p:sp>
      <p:sp>
        <p:nvSpPr>
          <p:cNvPr id="128" name="CustomShape 15"/>
          <p:cNvSpPr/>
          <p:nvPr/>
        </p:nvSpPr>
        <p:spPr>
          <a:xfrm>
            <a:off x="6950520" y="3308040"/>
            <a:ext cx="2699640" cy="1068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  <a:spcBef>
                <a:spcPts val="19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s-ES" sz="3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Modos de hacer</a:t>
            </a:r>
            <a:endParaRPr b="0" lang="es-UY" sz="3200" spc="-1" strike="noStrike">
              <a:latin typeface="Arial"/>
            </a:endParaRPr>
          </a:p>
        </p:txBody>
      </p:sp>
      <p:sp>
        <p:nvSpPr>
          <p:cNvPr id="129" name="CustomShape 16"/>
          <p:cNvSpPr/>
          <p:nvPr/>
        </p:nvSpPr>
        <p:spPr>
          <a:xfrm>
            <a:off x="7453800" y="4613040"/>
            <a:ext cx="1834560" cy="580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spcBef>
                <a:spcPts val="19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Difundir</a:t>
            </a:r>
            <a:endParaRPr b="0" lang="es-UY" sz="3200" spc="-1" strike="noStrike">
              <a:latin typeface="Arial"/>
            </a:endParaRPr>
          </a:p>
        </p:txBody>
      </p:sp>
      <p:sp>
        <p:nvSpPr>
          <p:cNvPr id="130" name="CustomShape 17"/>
          <p:cNvSpPr/>
          <p:nvPr/>
        </p:nvSpPr>
        <p:spPr>
          <a:xfrm>
            <a:off x="7296840" y="5847120"/>
            <a:ext cx="1583640" cy="580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spcBef>
                <a:spcPts val="19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Detener</a:t>
            </a:r>
            <a:endParaRPr b="0" lang="es-UY" sz="3200" spc="-1" strike="noStrike">
              <a:latin typeface="Arial"/>
            </a:endParaRPr>
          </a:p>
        </p:txBody>
      </p:sp>
      <p:sp>
        <p:nvSpPr>
          <p:cNvPr id="131" name="CustomShape 18"/>
          <p:cNvSpPr/>
          <p:nvPr/>
        </p:nvSpPr>
        <p:spPr>
          <a:xfrm>
            <a:off x="5524200" y="6319080"/>
            <a:ext cx="1656360" cy="580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spcBef>
                <a:spcPts val="19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Actuar</a:t>
            </a:r>
            <a:endParaRPr b="0" lang="es-UY" sz="3200" spc="-1" strike="noStrike">
              <a:latin typeface="Arial"/>
            </a:endParaRPr>
          </a:p>
        </p:txBody>
      </p:sp>
      <p:sp>
        <p:nvSpPr>
          <p:cNvPr id="132" name="CustomShape 19"/>
          <p:cNvSpPr/>
          <p:nvPr/>
        </p:nvSpPr>
        <p:spPr>
          <a:xfrm>
            <a:off x="3568320" y="5623560"/>
            <a:ext cx="1944000" cy="580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spcBef>
                <a:spcPts val="19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Paralizar</a:t>
            </a:r>
            <a:endParaRPr b="0" lang="es-UY" sz="3200" spc="-1" strike="noStrike">
              <a:latin typeface="Arial"/>
            </a:endParaRPr>
          </a:p>
        </p:txBody>
      </p:sp>
      <p:sp>
        <p:nvSpPr>
          <p:cNvPr id="133" name="CustomShape 20"/>
          <p:cNvSpPr/>
          <p:nvPr/>
        </p:nvSpPr>
        <p:spPr>
          <a:xfrm>
            <a:off x="1080000" y="6336000"/>
            <a:ext cx="2375640" cy="580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spcBef>
                <a:spcPts val="19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Cambiantes</a:t>
            </a:r>
            <a:endParaRPr b="0" lang="es-UY" sz="3200" spc="-1" strike="noStrike">
              <a:latin typeface="Arial"/>
            </a:endParaRPr>
          </a:p>
        </p:txBody>
      </p:sp>
      <p:sp>
        <p:nvSpPr>
          <p:cNvPr id="134" name="CustomShape 21"/>
          <p:cNvSpPr/>
          <p:nvPr/>
        </p:nvSpPr>
        <p:spPr>
          <a:xfrm>
            <a:off x="-36360" y="5322600"/>
            <a:ext cx="2267640" cy="580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marL="457200" indent="-456480">
              <a:lnSpc>
                <a:spcPct val="100000"/>
              </a:lnSpc>
              <a:spcBef>
                <a:spcPts val="1998"/>
              </a:spcBef>
              <a:tabLst>
                <a:tab algn="l" pos="0"/>
              </a:tabLst>
            </a:pPr>
            <a:r>
              <a:rPr b="1" lang="en-US" sz="3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Imprecisos</a:t>
            </a:r>
            <a:endParaRPr b="0" lang="es-UY" sz="3200" spc="-1" strike="noStrike">
              <a:latin typeface="Arial"/>
            </a:endParaRPr>
          </a:p>
        </p:txBody>
      </p:sp>
      <p:sp>
        <p:nvSpPr>
          <p:cNvPr id="135" name="Line 22"/>
          <p:cNvSpPr/>
          <p:nvPr/>
        </p:nvSpPr>
        <p:spPr>
          <a:xfrm flipH="1" flipV="1">
            <a:off x="2448000" y="2211120"/>
            <a:ext cx="432000" cy="45288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36" name="Line 23"/>
          <p:cNvSpPr/>
          <p:nvPr/>
        </p:nvSpPr>
        <p:spPr>
          <a:xfrm flipH="1" flipV="1">
            <a:off x="1512000" y="2736000"/>
            <a:ext cx="795960" cy="2160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37" name="Line 24"/>
          <p:cNvSpPr/>
          <p:nvPr/>
        </p:nvSpPr>
        <p:spPr>
          <a:xfrm flipH="1">
            <a:off x="3384000" y="4248000"/>
            <a:ext cx="432000" cy="7200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Line 25"/>
          <p:cNvSpPr/>
          <p:nvPr/>
        </p:nvSpPr>
        <p:spPr>
          <a:xfrm flipH="1" flipV="1">
            <a:off x="3240000" y="3168000"/>
            <a:ext cx="720000" cy="4320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39" name="Line 26"/>
          <p:cNvSpPr/>
          <p:nvPr/>
        </p:nvSpPr>
        <p:spPr>
          <a:xfrm>
            <a:off x="5256000" y="4032000"/>
            <a:ext cx="504000" cy="5040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0" name="Line 27"/>
          <p:cNvSpPr/>
          <p:nvPr/>
        </p:nvSpPr>
        <p:spPr>
          <a:xfrm flipV="1">
            <a:off x="5832000" y="3312000"/>
            <a:ext cx="504000" cy="5040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Line 28"/>
          <p:cNvSpPr/>
          <p:nvPr/>
        </p:nvSpPr>
        <p:spPr>
          <a:xfrm flipH="1" flipV="1">
            <a:off x="5328000" y="2088000"/>
            <a:ext cx="792000" cy="7200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Line 29"/>
          <p:cNvSpPr/>
          <p:nvPr/>
        </p:nvSpPr>
        <p:spPr>
          <a:xfrm flipV="1">
            <a:off x="6768000" y="2160000"/>
            <a:ext cx="504000" cy="6480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3" name="Line 30"/>
          <p:cNvSpPr/>
          <p:nvPr/>
        </p:nvSpPr>
        <p:spPr>
          <a:xfrm>
            <a:off x="7560000" y="3096000"/>
            <a:ext cx="288000" cy="720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4" name="Line 31"/>
          <p:cNvSpPr/>
          <p:nvPr/>
        </p:nvSpPr>
        <p:spPr>
          <a:xfrm>
            <a:off x="6768000" y="3168000"/>
            <a:ext cx="864000" cy="7920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5" name="Line 32"/>
          <p:cNvSpPr/>
          <p:nvPr/>
        </p:nvSpPr>
        <p:spPr>
          <a:xfrm>
            <a:off x="6192000" y="5400000"/>
            <a:ext cx="144000" cy="10800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6" name="Line 33"/>
          <p:cNvSpPr/>
          <p:nvPr/>
        </p:nvSpPr>
        <p:spPr>
          <a:xfrm flipV="1">
            <a:off x="6552000" y="4968000"/>
            <a:ext cx="1008000" cy="1440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7" name="Line 34"/>
          <p:cNvSpPr/>
          <p:nvPr/>
        </p:nvSpPr>
        <p:spPr>
          <a:xfrm flipH="1">
            <a:off x="4320000" y="5040000"/>
            <a:ext cx="864000" cy="7200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8" name="Line 35"/>
          <p:cNvSpPr/>
          <p:nvPr/>
        </p:nvSpPr>
        <p:spPr>
          <a:xfrm>
            <a:off x="6480000" y="5184000"/>
            <a:ext cx="1368000" cy="7920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9" name="Line 36"/>
          <p:cNvSpPr/>
          <p:nvPr/>
        </p:nvSpPr>
        <p:spPr>
          <a:xfrm flipH="1">
            <a:off x="1440000" y="5256000"/>
            <a:ext cx="1296000" cy="2160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50" name="Line 37"/>
          <p:cNvSpPr/>
          <p:nvPr/>
        </p:nvSpPr>
        <p:spPr>
          <a:xfrm flipH="1">
            <a:off x="2736000" y="5256000"/>
            <a:ext cx="504000" cy="12240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s-UY" sz="4400" spc="-1" strike="noStrike">
                <a:solidFill>
                  <a:srgbClr val="000000"/>
                </a:solidFill>
                <a:latin typeface="Arial"/>
                <a:ea typeface="DejaVu Sans"/>
              </a:rPr>
              <a:t>Obstáculos para la conformación de una red:</a:t>
            </a:r>
            <a:endParaRPr b="0" lang="es-UY" sz="4400" spc="-1" strike="noStrike">
              <a:latin typeface="Arial"/>
            </a:endParaRPr>
          </a:p>
        </p:txBody>
      </p:sp>
      <p:sp>
        <p:nvSpPr>
          <p:cNvPr id="152" name="CustomShape 2"/>
          <p:cNvSpPr/>
          <p:nvPr/>
        </p:nvSpPr>
        <p:spPr>
          <a:xfrm>
            <a:off x="504000" y="1769040"/>
            <a:ext cx="9070920" cy="438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28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UY" sz="3200" spc="-1" strike="noStrike">
                <a:solidFill>
                  <a:srgbClr val="000000"/>
                </a:solidFill>
                <a:latin typeface="Arial"/>
                <a:ea typeface="DejaVu Sans"/>
              </a:rPr>
              <a:t>Líderes autosuficientes y egocéntricos</a:t>
            </a:r>
            <a:endParaRPr b="0" lang="es-UY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UY" sz="3200" spc="-1" strike="noStrike">
                <a:solidFill>
                  <a:srgbClr val="000000"/>
                </a:solidFill>
                <a:latin typeface="Arial"/>
                <a:ea typeface="DejaVu Sans"/>
              </a:rPr>
              <a:t>La desconfianza ¿aprendida?</a:t>
            </a:r>
            <a:endParaRPr b="0" lang="es-UY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UY" sz="3200" spc="-1" strike="noStrike">
                <a:solidFill>
                  <a:srgbClr val="000000"/>
                </a:solidFill>
                <a:latin typeface="Arial"/>
                <a:ea typeface="DejaVu Sans"/>
              </a:rPr>
              <a:t>Relaciones adversas entre miembros de la red, luchas de poder entre organizaciones, críticas, protagonismo, desconfianza…</a:t>
            </a:r>
            <a:endParaRPr b="0" lang="es-UY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UY" sz="3200" spc="-1" strike="noStrike">
                <a:solidFill>
                  <a:srgbClr val="000000"/>
                </a:solidFill>
                <a:latin typeface="Arial"/>
                <a:ea typeface="DejaVu Sans"/>
              </a:rPr>
              <a:t>La desesperanza aprendida y los fracasos continuos</a:t>
            </a:r>
            <a:endParaRPr b="0" lang="es-UY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UY" sz="3200" spc="-1" strike="noStrike">
                <a:solidFill>
                  <a:srgbClr val="000000"/>
                </a:solidFill>
                <a:latin typeface="Arial"/>
                <a:ea typeface="DejaVu Sans"/>
              </a:rPr>
              <a:t>La rigidez del pensamiento organizativo.</a:t>
            </a:r>
            <a:endParaRPr b="0" lang="es-UY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s-UY" sz="4400" spc="-1" strike="noStrike">
                <a:solidFill>
                  <a:srgbClr val="000000"/>
                </a:solidFill>
                <a:latin typeface="Arial"/>
                <a:ea typeface="DejaVu Sans"/>
              </a:rPr>
              <a:t>El desafío...</a:t>
            </a:r>
            <a:endParaRPr b="0" lang="es-UY" sz="4400" spc="-1" strike="noStrike">
              <a:latin typeface="Arial"/>
            </a:endParaRPr>
          </a:p>
        </p:txBody>
      </p:sp>
      <p:pic>
        <p:nvPicPr>
          <p:cNvPr id="154" name="" descr=""/>
          <p:cNvPicPr/>
          <p:nvPr/>
        </p:nvPicPr>
        <p:blipFill>
          <a:blip r:embed="rId1"/>
          <a:stretch/>
        </p:blipFill>
        <p:spPr>
          <a:xfrm>
            <a:off x="792000" y="3652920"/>
            <a:ext cx="4823280" cy="3190320"/>
          </a:xfrm>
          <a:prstGeom prst="rect">
            <a:avLst/>
          </a:prstGeom>
          <a:ln>
            <a:noFill/>
          </a:ln>
        </p:spPr>
      </p:pic>
      <p:pic>
        <p:nvPicPr>
          <p:cNvPr id="155" name="" descr=""/>
          <p:cNvPicPr/>
          <p:nvPr/>
        </p:nvPicPr>
        <p:blipFill>
          <a:blip r:embed="rId2"/>
          <a:stretch/>
        </p:blipFill>
        <p:spPr>
          <a:xfrm>
            <a:off x="4543560" y="1889280"/>
            <a:ext cx="4887720" cy="3222000"/>
          </a:xfrm>
          <a:prstGeom prst="rect">
            <a:avLst/>
          </a:prstGeom>
          <a:ln>
            <a:noFill/>
          </a:ln>
        </p:spPr>
      </p:pic>
      <p:pic>
        <p:nvPicPr>
          <p:cNvPr id="156" name="" descr=""/>
          <p:cNvPicPr/>
          <p:nvPr/>
        </p:nvPicPr>
        <p:blipFill>
          <a:blip r:embed="rId3"/>
          <a:stretch/>
        </p:blipFill>
        <p:spPr>
          <a:xfrm>
            <a:off x="438840" y="1295280"/>
            <a:ext cx="4024440" cy="2736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s-UY" sz="4400" spc="-1" strike="noStrike">
                <a:solidFill>
                  <a:srgbClr val="000000"/>
                </a:solidFill>
                <a:latin typeface="Arial"/>
                <a:ea typeface="DejaVu Sans"/>
              </a:rPr>
              <a:t>Bibliografía </a:t>
            </a:r>
            <a:endParaRPr b="0" lang="es-UY" sz="4400" spc="-1" strike="noStrike">
              <a:latin typeface="Arial"/>
            </a:endParaRPr>
          </a:p>
        </p:txBody>
      </p:sp>
      <p:sp>
        <p:nvSpPr>
          <p:cNvPr id="158" name="CustomShape 2"/>
          <p:cNvSpPr/>
          <p:nvPr/>
        </p:nvSpPr>
        <p:spPr>
          <a:xfrm>
            <a:off x="360360" y="1440000"/>
            <a:ext cx="9070920" cy="438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28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UY" sz="3200" spc="-1" strike="noStrike">
                <a:solidFill>
                  <a:srgbClr val="000000"/>
                </a:solidFill>
                <a:latin typeface="Arial"/>
                <a:ea typeface="DejaVu Sans"/>
              </a:rPr>
              <a:t>Dabas, Elina. Red de redes. Ed. Paidós.Bs. As.</a:t>
            </a:r>
            <a:endParaRPr b="0" lang="es-UY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UY" sz="3200" spc="-1" strike="noStrike">
                <a:solidFill>
                  <a:srgbClr val="000000"/>
                </a:solidFill>
                <a:latin typeface="Arial"/>
                <a:ea typeface="DejaVu Sans"/>
              </a:rPr>
              <a:t>Dabas, Elina. Viviendo Redes. Experiencias y estrategias para fortalecer la trama social.</a:t>
            </a:r>
            <a:endParaRPr b="0" lang="es-UY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UY" sz="3200" spc="-1" strike="noStrike">
                <a:solidFill>
                  <a:srgbClr val="000000"/>
                </a:solidFill>
                <a:latin typeface="Arial"/>
                <a:ea typeface="DejaVu Sans"/>
              </a:rPr>
              <a:t>Montero, Maritza. Teoría y Práctica de la Psicología Comunitaria. Cap.6.  Ed. Paidós.</a:t>
            </a:r>
            <a:endParaRPr b="0" lang="es-UY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UY" sz="3200" spc="-1" strike="noStrike">
                <a:solidFill>
                  <a:srgbClr val="000000"/>
                </a:solidFill>
                <a:latin typeface="Arial"/>
                <a:ea typeface="DejaVu Sans"/>
              </a:rPr>
              <a:t>Najmanovich, Denise. El lenguaje de los vínculos. De la independencia absoluta a la autonomía relativa.</a:t>
            </a:r>
            <a:endParaRPr b="0" lang="es-UY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s-UY" sz="4400" spc="-1" strike="noStrike">
                <a:solidFill>
                  <a:srgbClr val="000000"/>
                </a:solidFill>
                <a:latin typeface="Arial"/>
                <a:ea typeface="DejaVu Sans"/>
              </a:rPr>
              <a:t>¿Qué es una RED?</a:t>
            </a:r>
            <a:endParaRPr b="0" lang="es-UY" sz="4400" spc="-1" strike="noStrike">
              <a:latin typeface="Arial"/>
            </a:endParaRPr>
          </a:p>
        </p:txBody>
      </p:sp>
      <p:pic>
        <p:nvPicPr>
          <p:cNvPr id="82" name="" descr=""/>
          <p:cNvPicPr/>
          <p:nvPr/>
        </p:nvPicPr>
        <p:blipFill>
          <a:blip r:embed="rId1"/>
          <a:stretch/>
        </p:blipFill>
        <p:spPr>
          <a:xfrm>
            <a:off x="504000" y="1446480"/>
            <a:ext cx="5713920" cy="3808800"/>
          </a:xfrm>
          <a:prstGeom prst="rect">
            <a:avLst/>
          </a:prstGeom>
          <a:ln>
            <a:noFill/>
          </a:ln>
        </p:spPr>
      </p:pic>
      <p:pic>
        <p:nvPicPr>
          <p:cNvPr id="83" name="" descr=""/>
          <p:cNvPicPr/>
          <p:nvPr/>
        </p:nvPicPr>
        <p:blipFill>
          <a:blip r:embed="rId2"/>
          <a:stretch/>
        </p:blipFill>
        <p:spPr>
          <a:xfrm>
            <a:off x="6646680" y="3008160"/>
            <a:ext cx="2856600" cy="1599120"/>
          </a:xfrm>
          <a:prstGeom prst="rect">
            <a:avLst/>
          </a:prstGeom>
          <a:ln>
            <a:noFill/>
          </a:ln>
        </p:spPr>
      </p:pic>
      <p:pic>
        <p:nvPicPr>
          <p:cNvPr id="84" name="" descr=""/>
          <p:cNvPicPr/>
          <p:nvPr/>
        </p:nvPicPr>
        <p:blipFill>
          <a:blip r:embed="rId3"/>
          <a:stretch/>
        </p:blipFill>
        <p:spPr>
          <a:xfrm>
            <a:off x="6552000" y="4664160"/>
            <a:ext cx="2856600" cy="1599120"/>
          </a:xfrm>
          <a:prstGeom prst="rect">
            <a:avLst/>
          </a:prstGeom>
          <a:ln>
            <a:noFill/>
          </a:ln>
        </p:spPr>
      </p:pic>
      <p:pic>
        <p:nvPicPr>
          <p:cNvPr id="85" name="" descr=""/>
          <p:cNvPicPr/>
          <p:nvPr/>
        </p:nvPicPr>
        <p:blipFill>
          <a:blip r:embed="rId4"/>
          <a:stretch/>
        </p:blipFill>
        <p:spPr>
          <a:xfrm>
            <a:off x="1341000" y="4953240"/>
            <a:ext cx="2618280" cy="1742040"/>
          </a:xfrm>
          <a:prstGeom prst="rect">
            <a:avLst/>
          </a:prstGeom>
          <a:ln>
            <a:noFill/>
          </a:ln>
        </p:spPr>
      </p:pic>
      <p:pic>
        <p:nvPicPr>
          <p:cNvPr id="86" name="" descr=""/>
          <p:cNvPicPr/>
          <p:nvPr/>
        </p:nvPicPr>
        <p:blipFill>
          <a:blip r:embed="rId5"/>
          <a:stretch/>
        </p:blipFill>
        <p:spPr>
          <a:xfrm>
            <a:off x="4464000" y="3879720"/>
            <a:ext cx="2342160" cy="1951560"/>
          </a:xfrm>
          <a:prstGeom prst="rect">
            <a:avLst/>
          </a:prstGeom>
          <a:ln>
            <a:noFill/>
          </a:ln>
        </p:spPr>
      </p:pic>
      <p:pic>
        <p:nvPicPr>
          <p:cNvPr id="87" name="" descr=""/>
          <p:cNvPicPr/>
          <p:nvPr/>
        </p:nvPicPr>
        <p:blipFill>
          <a:blip r:embed="rId6"/>
          <a:stretch/>
        </p:blipFill>
        <p:spPr>
          <a:xfrm>
            <a:off x="4104000" y="1296000"/>
            <a:ext cx="2951280" cy="2213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s-UY" sz="4400" spc="-1" strike="noStrike">
                <a:solidFill>
                  <a:srgbClr val="000000"/>
                </a:solidFill>
                <a:latin typeface="Arial"/>
                <a:ea typeface="DejaVu Sans"/>
              </a:rPr>
              <a:t>Una metáfora</a:t>
            </a:r>
            <a:endParaRPr b="0" lang="es-UY" sz="4400" spc="-1" strike="noStrike">
              <a:latin typeface="Arial"/>
            </a:endParaRPr>
          </a:p>
        </p:txBody>
      </p:sp>
      <p:sp>
        <p:nvSpPr>
          <p:cNvPr id="89" name="CustomShape 2"/>
          <p:cNvSpPr/>
          <p:nvPr/>
        </p:nvSpPr>
        <p:spPr>
          <a:xfrm>
            <a:off x="504000" y="1769040"/>
            <a:ext cx="9070920" cy="438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57000"/>
          </a:bodyPr>
          <a:p>
            <a:pPr marL="432000" indent="-32328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UY" sz="3200" spc="-1" strike="noStrike">
                <a:solidFill>
                  <a:srgbClr val="000000"/>
                </a:solidFill>
                <a:latin typeface="Arial"/>
                <a:ea typeface="DejaVu Sans"/>
              </a:rPr>
              <a:t>Contención</a:t>
            </a:r>
            <a:endParaRPr b="0" lang="es-UY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UY" sz="3200" spc="-1" strike="noStrike">
                <a:solidFill>
                  <a:srgbClr val="000000"/>
                </a:solidFill>
                <a:latin typeface="Arial"/>
                <a:ea typeface="DejaVu Sans"/>
              </a:rPr>
              <a:t>Sostén</a:t>
            </a:r>
            <a:endParaRPr b="0" lang="es-UY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UY" sz="3200" spc="-1" strike="noStrike">
                <a:solidFill>
                  <a:srgbClr val="000000"/>
                </a:solidFill>
                <a:latin typeface="Arial"/>
                <a:ea typeface="DejaVu Sans"/>
              </a:rPr>
              <a:t>Posibilidad de manipulación y crecimiento</a:t>
            </a:r>
            <a:endParaRPr b="0" lang="es-UY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UY" sz="3200" spc="-1" strike="noStrike">
                <a:solidFill>
                  <a:srgbClr val="000000"/>
                </a:solidFill>
                <a:latin typeface="Arial"/>
                <a:ea typeface="DejaVu Sans"/>
              </a:rPr>
              <a:t>Tejido</a:t>
            </a:r>
            <a:endParaRPr b="0" lang="es-UY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UY" sz="3200" spc="-1" strike="noStrike">
                <a:solidFill>
                  <a:srgbClr val="000000"/>
                </a:solidFill>
                <a:latin typeface="Arial"/>
                <a:ea typeface="DejaVu Sans"/>
              </a:rPr>
              <a:t>Estructura</a:t>
            </a:r>
            <a:endParaRPr b="0" lang="es-UY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UY" sz="3200" spc="-1" strike="noStrike">
                <a:solidFill>
                  <a:srgbClr val="000000"/>
                </a:solidFill>
                <a:latin typeface="Arial"/>
                <a:ea typeface="DejaVu Sans"/>
              </a:rPr>
              <a:t>Densidad</a:t>
            </a:r>
            <a:endParaRPr b="0" lang="es-UY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UY" sz="3200" spc="-1" strike="noStrike">
                <a:solidFill>
                  <a:srgbClr val="000000"/>
                </a:solidFill>
                <a:latin typeface="Arial"/>
                <a:ea typeface="DejaVu Sans"/>
              </a:rPr>
              <a:t>Extensión</a:t>
            </a:r>
            <a:endParaRPr b="0" lang="es-UY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UY" sz="3200" spc="-1" strike="noStrike">
                <a:solidFill>
                  <a:srgbClr val="000000"/>
                </a:solidFill>
                <a:latin typeface="Arial"/>
                <a:ea typeface="DejaVu Sans"/>
              </a:rPr>
              <a:t>Control</a:t>
            </a:r>
            <a:endParaRPr b="0" lang="es-UY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UY" sz="3200" spc="-1" strike="noStrike">
                <a:solidFill>
                  <a:srgbClr val="000000"/>
                </a:solidFill>
                <a:latin typeface="Arial"/>
                <a:ea typeface="DejaVu Sans"/>
              </a:rPr>
              <a:t>Ambición de conquista</a:t>
            </a:r>
            <a:endParaRPr b="0" lang="es-UY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UY" sz="3200" spc="-1" strike="noStrike">
                <a:solidFill>
                  <a:srgbClr val="000000"/>
                </a:solidFill>
                <a:latin typeface="Arial"/>
                <a:ea typeface="DejaVu Sans"/>
              </a:rPr>
              <a:t>Fortaleza </a:t>
            </a:r>
            <a:endParaRPr b="0" lang="es-UY" sz="3200" spc="-1" strike="noStrike">
              <a:latin typeface="Arial"/>
            </a:endParaRPr>
          </a:p>
        </p:txBody>
      </p:sp>
      <p:pic>
        <p:nvPicPr>
          <p:cNvPr id="90" name="" descr=""/>
          <p:cNvPicPr/>
          <p:nvPr/>
        </p:nvPicPr>
        <p:blipFill>
          <a:blip r:embed="rId1"/>
          <a:stretch/>
        </p:blipFill>
        <p:spPr>
          <a:xfrm>
            <a:off x="4032000" y="3256200"/>
            <a:ext cx="5402160" cy="3079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s-UY" sz="4400" spc="-1" strike="noStrike">
                <a:solidFill>
                  <a:srgbClr val="000000"/>
                </a:solidFill>
                <a:latin typeface="Arial"/>
                <a:ea typeface="DejaVu Sans"/>
              </a:rPr>
              <a:t>Nos preguntamos...</a:t>
            </a:r>
            <a:endParaRPr b="0" lang="es-UY" sz="4400" spc="-1" strike="noStrike">
              <a:latin typeface="Arial"/>
            </a:endParaRPr>
          </a:p>
        </p:txBody>
      </p:sp>
      <p:sp>
        <p:nvSpPr>
          <p:cNvPr id="92" name="CustomShape 2"/>
          <p:cNvSpPr/>
          <p:nvPr/>
        </p:nvSpPr>
        <p:spPr>
          <a:xfrm>
            <a:off x="1008000" y="2016000"/>
            <a:ext cx="7559280" cy="453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s-VE" sz="1800" spc="-1" strike="noStrike">
                <a:solidFill>
                  <a:srgbClr val="000000"/>
                </a:solidFill>
                <a:latin typeface="Arial"/>
                <a:ea typeface="DejaVu Sans"/>
              </a:rPr>
              <a:t>¿Qué  es una red?</a:t>
            </a:r>
            <a:endParaRPr b="0" lang="es-UY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VE" sz="1800" spc="-1" strike="noStrike">
                <a:solidFill>
                  <a:srgbClr val="000000"/>
                </a:solidFill>
                <a:latin typeface="Arial"/>
                <a:ea typeface="DejaVu Sans"/>
              </a:rPr>
              <a:t>¿Cómo  se  forma una red?</a:t>
            </a:r>
            <a:endParaRPr b="0" lang="es-UY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VE" sz="1800" spc="-1" strike="noStrike">
                <a:solidFill>
                  <a:srgbClr val="000000"/>
                </a:solidFill>
                <a:latin typeface="Arial"/>
                <a:ea typeface="DejaVu Sans"/>
              </a:rPr>
              <a:t>¿Para  qué  sirven las  redes?</a:t>
            </a:r>
            <a:endParaRPr b="0" lang="es-UY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VE" sz="1800" spc="-1" strike="noStrike">
                <a:solidFill>
                  <a:srgbClr val="000000"/>
                </a:solidFill>
                <a:latin typeface="Arial"/>
                <a:ea typeface="DejaVu Sans"/>
              </a:rPr>
              <a:t>¿Podemos  crear redes?</a:t>
            </a:r>
            <a:endParaRPr b="0" lang="es-UY" sz="1800" spc="-1" strike="noStrike">
              <a:latin typeface="Arial"/>
            </a:endParaRPr>
          </a:p>
        </p:txBody>
      </p:sp>
      <p:pic>
        <p:nvPicPr>
          <p:cNvPr id="93" name="" descr=""/>
          <p:cNvPicPr/>
          <p:nvPr/>
        </p:nvPicPr>
        <p:blipFill>
          <a:blip r:embed="rId1"/>
          <a:stretch/>
        </p:blipFill>
        <p:spPr>
          <a:xfrm>
            <a:off x="4464000" y="2592000"/>
            <a:ext cx="4566600" cy="3656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s-UY" sz="4400" spc="-1" strike="noStrike">
                <a:solidFill>
                  <a:srgbClr val="000000"/>
                </a:solidFill>
                <a:latin typeface="Arial"/>
                <a:ea typeface="DejaVu Sans"/>
              </a:rPr>
              <a:t>Entonces las definimos</a:t>
            </a:r>
            <a:endParaRPr b="0" lang="es-UY" sz="4400" spc="-1" strike="noStrike">
              <a:latin typeface="Arial"/>
            </a:endParaRPr>
          </a:p>
        </p:txBody>
      </p:sp>
      <p:sp>
        <p:nvSpPr>
          <p:cNvPr id="95" name="CustomShape 2"/>
          <p:cNvSpPr/>
          <p:nvPr/>
        </p:nvSpPr>
        <p:spPr>
          <a:xfrm>
            <a:off x="504000" y="1769040"/>
            <a:ext cx="9070920" cy="438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280">
              <a:lnSpc>
                <a:spcPct val="100000"/>
              </a:lnSpc>
              <a:spcBef>
                <a:spcPts val="649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s-VE" sz="3200" spc="-1" strike="noStrike">
                <a:solidFill>
                  <a:srgbClr val="000000"/>
                </a:solidFill>
                <a:latin typeface="Arial"/>
                <a:ea typeface="DejaVu Sans"/>
              </a:rPr>
              <a:t>Las  redes comunitarias  tienen una historia, comparten  aspectos  culturales, generan una solidaridad en función de experiencias  de vida en común  y  se manifiestan  a  través de relaciones informales.</a:t>
            </a:r>
            <a:endParaRPr b="0" lang="es-UY" sz="3200" spc="-1" strike="noStrike">
              <a:latin typeface="Arial"/>
            </a:endParaRPr>
          </a:p>
        </p:txBody>
      </p:sp>
      <p:pic>
        <p:nvPicPr>
          <p:cNvPr id="96" name="" descr=""/>
          <p:cNvPicPr/>
          <p:nvPr/>
        </p:nvPicPr>
        <p:blipFill>
          <a:blip r:embed="rId1"/>
          <a:stretch/>
        </p:blipFill>
        <p:spPr>
          <a:xfrm>
            <a:off x="1512000" y="4608000"/>
            <a:ext cx="6983280" cy="2519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s-VE" sz="3600" spc="-1" strike="noStrike">
                <a:solidFill>
                  <a:srgbClr val="b0105c"/>
                </a:solidFill>
                <a:latin typeface="Constantia"/>
                <a:ea typeface="DejaVu Sans"/>
              </a:rPr>
              <a:t>Definición de redes sociales</a:t>
            </a:r>
            <a:endParaRPr b="0" lang="es-UY" sz="3600" spc="-1" strike="noStrike">
              <a:latin typeface="Arial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504000" y="1769040"/>
            <a:ext cx="9070920" cy="438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280">
              <a:lnSpc>
                <a:spcPct val="100000"/>
              </a:lnSpc>
              <a:spcBef>
                <a:spcPts val="598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Georgia"/>
                <a:ea typeface="Times New Roman"/>
              </a:rPr>
              <a:t>Sistemas abiertos de relaciones entre actores, sean instituciones o personas, que entran en comunicación con fines de utilidad en general, los cuales se traducen en producción de bienes y servicios cuyos beneficiarios son  poblaciones de escasos recursos o con necesidades básicas insatisfechas.  Estos sistemas están en constante cambio,  potenciando a sus integrantes y satisfaciendo sus necesidades y expectativas al poner en acción los recursos y fortalezas que ellos poseen.</a:t>
            </a:r>
            <a:r>
              <a:rPr b="1" lang="en-US" sz="2400" spc="-1" strike="noStrike">
                <a:solidFill>
                  <a:srgbClr val="000000"/>
                </a:solidFill>
                <a:latin typeface="Georgia"/>
                <a:ea typeface="Times New Roman"/>
              </a:rPr>
              <a:t> (</a:t>
            </a:r>
            <a:r>
              <a:rPr b="1" lang="en-US" sz="2000" spc="-1" strike="noStrike">
                <a:solidFill>
                  <a:srgbClr val="435faa"/>
                </a:solidFill>
                <a:latin typeface="Georgia"/>
                <a:ea typeface="Times New Roman"/>
              </a:rPr>
              <a:t>Morillo de Hidalgo, 2000</a:t>
            </a:r>
            <a:r>
              <a:rPr b="0" lang="en-US" sz="2400" spc="-1" strike="noStrike">
                <a:solidFill>
                  <a:srgbClr val="000000"/>
                </a:solidFill>
                <a:latin typeface="Georgia"/>
                <a:ea typeface="Times New Roman"/>
              </a:rPr>
              <a:t>).</a:t>
            </a:r>
            <a:r>
              <a:rPr b="0" lang="es-ES" sz="2400" spc="-1" strike="noStrike">
                <a:solidFill>
                  <a:srgbClr val="000000"/>
                </a:solidFill>
                <a:latin typeface="Georgia"/>
                <a:ea typeface="Times New Roman"/>
              </a:rPr>
              <a:t> </a:t>
            </a:r>
            <a:endParaRPr b="0" lang="es-UY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s-VE" sz="3200" spc="-1" strike="noStrike">
                <a:solidFill>
                  <a:srgbClr val="b0105c"/>
                </a:solidFill>
                <a:latin typeface="Constantia"/>
                <a:ea typeface="DejaVu Sans"/>
              </a:rPr>
              <a:t>FUNCIONES DE LAS REDES SOCIALES</a:t>
            </a:r>
            <a:endParaRPr b="0" lang="es-UY" sz="3200" spc="-1" strike="noStrike">
              <a:latin typeface="Arial"/>
            </a:endParaRPr>
          </a:p>
        </p:txBody>
      </p:sp>
      <p:sp>
        <p:nvSpPr>
          <p:cNvPr id="100" name="CustomShape 2"/>
          <p:cNvSpPr/>
          <p:nvPr/>
        </p:nvSpPr>
        <p:spPr>
          <a:xfrm>
            <a:off x="504000" y="1769040"/>
            <a:ext cx="9070920" cy="438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83000"/>
          </a:bodyPr>
          <a:p>
            <a:pPr marL="432000" indent="-323280">
              <a:lnSpc>
                <a:spcPct val="100000"/>
              </a:lnSpc>
              <a:spcBef>
                <a:spcPts val="598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s-ES" sz="3200" spc="-1" strike="noStrike">
                <a:solidFill>
                  <a:srgbClr val="000000"/>
                </a:solidFill>
                <a:latin typeface="Georgia"/>
                <a:ea typeface="Times New Roman"/>
              </a:rPr>
              <a:t>Desarrollo, fortalecimiento y alcance de metas específicas de una comunidad, en un contexto particular.</a:t>
            </a:r>
            <a:r>
              <a:rPr b="1" lang="es-ES" sz="2400" spc="-1" strike="noStrike">
                <a:solidFill>
                  <a:srgbClr val="000000"/>
                </a:solidFill>
                <a:latin typeface="Georgia"/>
                <a:ea typeface="Times New Roman"/>
              </a:rPr>
              <a:t> </a:t>
            </a:r>
            <a:endParaRPr b="0" lang="es-UY" sz="24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24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s-ES" sz="2400" spc="-1" strike="noStrike">
                <a:solidFill>
                  <a:srgbClr val="000000"/>
                </a:solidFill>
                <a:latin typeface="Georgia"/>
                <a:ea typeface="Times New Roman"/>
              </a:rPr>
              <a:t>Interacción</a:t>
            </a:r>
            <a:r>
              <a:rPr b="1" lang="es-ES" sz="2000" spc="-1" strike="noStrike">
                <a:solidFill>
                  <a:srgbClr val="000000"/>
                </a:solidFill>
                <a:latin typeface="Georgia"/>
                <a:ea typeface="Times New Roman"/>
              </a:rPr>
              <a:t> </a:t>
            </a:r>
            <a:r>
              <a:rPr b="1" lang="es-ES" sz="2400" spc="-1" strike="noStrike">
                <a:solidFill>
                  <a:srgbClr val="000000"/>
                </a:solidFill>
                <a:latin typeface="Georgia"/>
                <a:ea typeface="Times New Roman"/>
              </a:rPr>
              <a:t>frecuente</a:t>
            </a:r>
            <a:r>
              <a:rPr b="1" lang="es-ES" sz="2000" spc="-1" strike="noStrike">
                <a:solidFill>
                  <a:srgbClr val="000000"/>
                </a:solidFill>
                <a:latin typeface="Georgia"/>
                <a:ea typeface="Times New Roman"/>
              </a:rPr>
              <a:t> </a:t>
            </a:r>
            <a:r>
              <a:rPr b="1" lang="es-ES" sz="2400" spc="-1" strike="noStrike">
                <a:solidFill>
                  <a:srgbClr val="000000"/>
                </a:solidFill>
                <a:latin typeface="Georgia"/>
                <a:ea typeface="Times New Roman"/>
              </a:rPr>
              <a:t>y</a:t>
            </a:r>
            <a:r>
              <a:rPr b="1" lang="es-ES" sz="2000" spc="-1" strike="noStrike">
                <a:solidFill>
                  <a:srgbClr val="000000"/>
                </a:solidFill>
                <a:latin typeface="Georgia"/>
                <a:ea typeface="Times New Roman"/>
              </a:rPr>
              <a:t> </a:t>
            </a:r>
            <a:r>
              <a:rPr b="1" lang="es-ES" sz="2400" spc="-1" strike="noStrike">
                <a:solidFill>
                  <a:srgbClr val="000000"/>
                </a:solidFill>
                <a:latin typeface="Georgia"/>
                <a:ea typeface="Times New Roman"/>
              </a:rPr>
              <a:t>regular</a:t>
            </a:r>
            <a:r>
              <a:rPr b="1" lang="es-ES" sz="2000" spc="-1" strike="noStrike">
                <a:solidFill>
                  <a:srgbClr val="000000"/>
                </a:solidFill>
                <a:latin typeface="Georgia"/>
                <a:ea typeface="Times New Roman"/>
              </a:rPr>
              <a:t>  </a:t>
            </a:r>
            <a:r>
              <a:rPr b="1" lang="es-ES" sz="2400" spc="-1" strike="noStrike">
                <a:solidFill>
                  <a:srgbClr val="000000"/>
                </a:solidFill>
                <a:latin typeface="Georgia"/>
                <a:ea typeface="Times New Roman"/>
              </a:rPr>
              <a:t>en función de intereses compartidos</a:t>
            </a:r>
            <a:r>
              <a:rPr b="1" lang="es-ES" sz="2000" spc="-1" strike="noStrike">
                <a:solidFill>
                  <a:srgbClr val="000000"/>
                </a:solidFill>
                <a:latin typeface="Georgia"/>
                <a:ea typeface="Times New Roman"/>
              </a:rPr>
              <a:t> (Itriago e Itriago, 2000; Montero, 2011). </a:t>
            </a:r>
            <a:endParaRPr b="0" lang="es-UY" sz="20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s-ES" sz="2400" spc="-1" strike="noStrike">
                <a:solidFill>
                  <a:srgbClr val="000000"/>
                </a:solidFill>
                <a:latin typeface="Georgia"/>
                <a:ea typeface="Times New Roman"/>
              </a:rPr>
              <a:t>Relación generada en función de una comunidad de creencias o de valores. (</a:t>
            </a:r>
            <a:r>
              <a:rPr b="1" lang="es-ES" sz="2000" spc="-1" strike="noStrike">
                <a:solidFill>
                  <a:srgbClr val="0082a5"/>
                </a:solidFill>
                <a:latin typeface="Georgia"/>
                <a:ea typeface="Times New Roman"/>
              </a:rPr>
              <a:t>Riechmann</a:t>
            </a:r>
            <a:r>
              <a:rPr b="1" lang="es-ES" sz="2400" spc="-1" strike="noStrike">
                <a:solidFill>
                  <a:srgbClr val="0082a5"/>
                </a:solidFill>
                <a:latin typeface="Georgia"/>
                <a:ea typeface="Times New Roman"/>
              </a:rPr>
              <a:t> </a:t>
            </a:r>
            <a:r>
              <a:rPr b="1" lang="es-ES" sz="2000" spc="-1" strike="noStrike">
                <a:solidFill>
                  <a:srgbClr val="0082a5"/>
                </a:solidFill>
                <a:latin typeface="Georgia"/>
                <a:ea typeface="Times New Roman"/>
              </a:rPr>
              <a:t>y</a:t>
            </a:r>
            <a:r>
              <a:rPr b="1" lang="es-ES" sz="2400" spc="-1" strike="noStrike">
                <a:solidFill>
                  <a:srgbClr val="0082a5"/>
                </a:solidFill>
                <a:latin typeface="Georgia"/>
                <a:ea typeface="Times New Roman"/>
              </a:rPr>
              <a:t> </a:t>
            </a:r>
            <a:r>
              <a:rPr b="1" lang="es-ES" sz="2000" spc="-1" strike="noStrike">
                <a:solidFill>
                  <a:srgbClr val="0082a5"/>
                </a:solidFill>
                <a:latin typeface="Georgia"/>
                <a:ea typeface="Times New Roman"/>
              </a:rPr>
              <a:t>Fernández</a:t>
            </a:r>
            <a:r>
              <a:rPr b="1" lang="es-ES" sz="2400" spc="-1" strike="noStrike">
                <a:solidFill>
                  <a:srgbClr val="0082a5"/>
                </a:solidFill>
                <a:latin typeface="Georgia"/>
                <a:ea typeface="Times New Roman"/>
              </a:rPr>
              <a:t> </a:t>
            </a:r>
            <a:r>
              <a:rPr b="1" lang="es-ES" sz="2000" spc="-1" strike="noStrike">
                <a:solidFill>
                  <a:srgbClr val="0082a5"/>
                </a:solidFill>
                <a:latin typeface="Georgia"/>
                <a:ea typeface="Times New Roman"/>
              </a:rPr>
              <a:t>Buey</a:t>
            </a:r>
            <a:r>
              <a:rPr b="1" lang="es-ES" sz="2400" spc="-1" strike="noStrike">
                <a:solidFill>
                  <a:srgbClr val="0082a5"/>
                </a:solidFill>
                <a:latin typeface="Georgia"/>
                <a:ea typeface="Times New Roman"/>
              </a:rPr>
              <a:t>, </a:t>
            </a:r>
            <a:r>
              <a:rPr b="1" lang="es-ES" sz="2000" spc="-1" strike="noStrike">
                <a:solidFill>
                  <a:srgbClr val="0082a5"/>
                </a:solidFill>
                <a:latin typeface="Georgia"/>
                <a:ea typeface="Times New Roman"/>
              </a:rPr>
              <a:t>1994</a:t>
            </a:r>
            <a:r>
              <a:rPr b="1" lang="es-ES" sz="2400" spc="-1" strike="noStrike">
                <a:solidFill>
                  <a:srgbClr val="000000"/>
                </a:solidFill>
                <a:latin typeface="Georgia"/>
                <a:ea typeface="Times New Roman"/>
              </a:rPr>
              <a:t>). </a:t>
            </a:r>
            <a:endParaRPr b="0" lang="es-UY" sz="24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s-ES" sz="2400" spc="-1" strike="noStrike">
                <a:solidFill>
                  <a:srgbClr val="000000"/>
                </a:solidFill>
                <a:latin typeface="Georgia"/>
                <a:ea typeface="Times New Roman"/>
              </a:rPr>
              <a:t>Apoyo social a quienes intervienen en ella.</a:t>
            </a:r>
            <a:r>
              <a:rPr b="1" lang="es-ES" sz="2400" spc="-1" strike="noStrike">
                <a:solidFill>
                  <a:srgbClr val="4e5b6f"/>
                </a:solidFill>
                <a:latin typeface="Georgia"/>
                <a:ea typeface="Times New Roman"/>
              </a:rPr>
              <a:t> </a:t>
            </a:r>
            <a:endParaRPr b="0" lang="es-UY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s-VE" sz="3200" spc="-1" strike="noStrike">
                <a:solidFill>
                  <a:srgbClr val="b0105c"/>
                </a:solidFill>
                <a:latin typeface="Constantia"/>
                <a:ea typeface="DejaVu Sans"/>
              </a:rPr>
              <a:t>Características de las Redes Comunitarias</a:t>
            </a:r>
            <a:endParaRPr b="0" lang="es-UY" sz="3200" spc="-1" strike="noStrike">
              <a:latin typeface="Arial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504000" y="1769040"/>
            <a:ext cx="9070920" cy="438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60000"/>
          </a:bodyPr>
          <a:p>
            <a:pPr marL="432000" indent="-323280">
              <a:lnSpc>
                <a:spcPct val="100000"/>
              </a:lnSpc>
              <a:spcBef>
                <a:spcPts val="1624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s-ES" sz="3200" spc="-1" strike="noStrike">
                <a:solidFill>
                  <a:srgbClr val="000000"/>
                </a:solidFill>
                <a:latin typeface="Georgia"/>
                <a:ea typeface="DejaVu Sans"/>
              </a:rPr>
              <a:t>Son sistemas abiertos.</a:t>
            </a:r>
            <a:endParaRPr b="0" lang="es-UY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624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s-ES" sz="3200" spc="-1" strike="noStrike">
                <a:solidFill>
                  <a:srgbClr val="000000"/>
                </a:solidFill>
                <a:latin typeface="Georgia"/>
                <a:ea typeface="DejaVu Sans"/>
              </a:rPr>
              <a:t>Heter</a:t>
            </a:r>
            <a:r>
              <a:rPr b="1" lang="es-MX" sz="3200" spc="-1" strike="noStrike">
                <a:solidFill>
                  <a:srgbClr val="000000"/>
                </a:solidFill>
                <a:latin typeface="Georgia"/>
                <a:ea typeface="DejaVu Sans"/>
              </a:rPr>
              <a:t>arquía: </a:t>
            </a:r>
            <a:r>
              <a:rPr b="1" lang="en-US" sz="3200" spc="-1" strike="noStrike">
                <a:solidFill>
                  <a:srgbClr val="000000"/>
                </a:solidFill>
                <a:latin typeface="Georgia"/>
                <a:ea typeface="DejaVu Sans"/>
              </a:rPr>
              <a:t>cualquier  miembro puede ejercer el liderazgo </a:t>
            </a:r>
            <a:r>
              <a:rPr b="1" lang="en-US" sz="2000" spc="-1" strike="noStrike">
                <a:solidFill>
                  <a:srgbClr val="000000"/>
                </a:solidFill>
                <a:latin typeface="Georgia"/>
                <a:ea typeface="DejaVu Sans"/>
              </a:rPr>
              <a:t>(</a:t>
            </a:r>
            <a:r>
              <a:rPr b="1" lang="en-US" sz="2000" spc="-1" strike="noStrike">
                <a:solidFill>
                  <a:srgbClr val="007eea"/>
                </a:solidFill>
                <a:latin typeface="Georgia"/>
                <a:ea typeface="DejaVu Sans"/>
              </a:rPr>
              <a:t>Morillo de Hidalgo, 2000; </a:t>
            </a:r>
            <a:r>
              <a:rPr b="1" lang="es-ES" sz="2000" spc="-1" strike="noStrike">
                <a:solidFill>
                  <a:srgbClr val="007eea"/>
                </a:solidFill>
                <a:latin typeface="Georgia"/>
                <a:ea typeface="DejaVu Sans"/>
              </a:rPr>
              <a:t>Dabas, 1993</a:t>
            </a:r>
            <a:r>
              <a:rPr b="1" lang="es-ES" sz="2000" spc="-1" strike="noStrike">
                <a:solidFill>
                  <a:srgbClr val="000000"/>
                </a:solidFill>
                <a:latin typeface="Georgia"/>
                <a:ea typeface="DejaVu Sans"/>
              </a:rPr>
              <a:t>)</a:t>
            </a:r>
            <a:r>
              <a:rPr b="1" lang="es-ES" sz="3200" spc="-1" strike="noStrike">
                <a:solidFill>
                  <a:srgbClr val="000000"/>
                </a:solidFill>
                <a:latin typeface="Georgia"/>
                <a:ea typeface="DejaVu Sans"/>
              </a:rPr>
              <a:t> </a:t>
            </a:r>
            <a:endParaRPr b="0" lang="es-UY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24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000000"/>
                </a:solidFill>
                <a:latin typeface="Georgia"/>
                <a:ea typeface="DejaVu Sans"/>
              </a:rPr>
              <a:t>Flexibilidad y dinamismo </a:t>
            </a:r>
            <a:r>
              <a:rPr b="1" lang="en-US" sz="2000" spc="-1" strike="noStrike">
                <a:solidFill>
                  <a:srgbClr val="000000"/>
                </a:solidFill>
                <a:latin typeface="Georgia"/>
                <a:ea typeface="DejaVu Sans"/>
              </a:rPr>
              <a:t>(</a:t>
            </a:r>
            <a:r>
              <a:rPr b="1" lang="en-US" sz="2000" spc="-1" strike="noStrike">
                <a:solidFill>
                  <a:srgbClr val="007eea"/>
                </a:solidFill>
                <a:latin typeface="Georgia"/>
                <a:ea typeface="DejaVu Sans"/>
              </a:rPr>
              <a:t>Dabas, 1993; Morillo de Hidalgo, 2000</a:t>
            </a:r>
            <a:r>
              <a:rPr b="1" lang="en-US" sz="2000" spc="-1" strike="noStrike">
                <a:solidFill>
                  <a:srgbClr val="000000"/>
                </a:solidFill>
                <a:latin typeface="Georgia"/>
                <a:ea typeface="DejaVu Sans"/>
              </a:rPr>
              <a:t>).</a:t>
            </a:r>
            <a:r>
              <a:rPr b="1" lang="es-ES" sz="2000" spc="-1" strike="noStrike">
                <a:solidFill>
                  <a:srgbClr val="000000"/>
                </a:solidFill>
                <a:latin typeface="Georgia"/>
                <a:ea typeface="DejaVu Sans"/>
              </a:rPr>
              <a:t> </a:t>
            </a:r>
            <a:endParaRPr b="0" lang="es-UY" sz="20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24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000000"/>
                </a:solidFill>
                <a:latin typeface="Georgia"/>
                <a:ea typeface="DejaVu Sans"/>
              </a:rPr>
              <a:t>Consistencia interna </a:t>
            </a:r>
            <a:r>
              <a:rPr b="1" lang="en-US" sz="2000" spc="-1" strike="noStrike">
                <a:solidFill>
                  <a:srgbClr val="000000"/>
                </a:solidFill>
                <a:latin typeface="Georgia"/>
                <a:ea typeface="DejaVu Sans"/>
              </a:rPr>
              <a:t>(</a:t>
            </a:r>
            <a:r>
              <a:rPr b="1" lang="en-US" sz="2000" spc="-1" strike="noStrike">
                <a:solidFill>
                  <a:srgbClr val="007eea"/>
                </a:solidFill>
                <a:latin typeface="Georgia"/>
                <a:ea typeface="DejaVu Sans"/>
              </a:rPr>
              <a:t>Saidón, 1995</a:t>
            </a:r>
            <a:r>
              <a:rPr b="1" lang="en-US" sz="2000" spc="-1" strike="noStrike">
                <a:solidFill>
                  <a:srgbClr val="000000"/>
                </a:solidFill>
                <a:latin typeface="Georgia"/>
                <a:ea typeface="DejaVu Sans"/>
              </a:rPr>
              <a:t>).</a:t>
            </a:r>
            <a:endParaRPr b="0" lang="es-UY" sz="20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24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s-ES" sz="3200" spc="-1" strike="noStrike">
                <a:solidFill>
                  <a:srgbClr val="000000"/>
                </a:solidFill>
                <a:latin typeface="Georgia"/>
                <a:ea typeface="DejaVu Sans"/>
              </a:rPr>
              <a:t>Interacciones espontáneas basadas en la solidaridad  y cooperación </a:t>
            </a:r>
            <a:r>
              <a:rPr b="1" lang="es-ES" sz="2000" spc="-1" strike="noStrike">
                <a:solidFill>
                  <a:srgbClr val="000000"/>
                </a:solidFill>
                <a:latin typeface="Georgia"/>
                <a:ea typeface="DejaVu Sans"/>
              </a:rPr>
              <a:t>(</a:t>
            </a:r>
            <a:r>
              <a:rPr b="1" lang="es-ES" sz="2000" spc="-1" strike="noStrike">
                <a:solidFill>
                  <a:srgbClr val="007eea"/>
                </a:solidFill>
                <a:latin typeface="Georgia"/>
                <a:ea typeface="DejaVu Sans"/>
              </a:rPr>
              <a:t>Gonçalves de Freitas, 1997; Morillo de Hidalgo, 2000; Packman, 1995</a:t>
            </a:r>
            <a:r>
              <a:rPr b="1" lang="es-ES" sz="2000" spc="-1" strike="noStrike">
                <a:solidFill>
                  <a:srgbClr val="000000"/>
                </a:solidFill>
                <a:latin typeface="Georgia"/>
                <a:ea typeface="DejaVu Sans"/>
              </a:rPr>
              <a:t>).</a:t>
            </a:r>
            <a:endParaRPr b="0" lang="es-UY" sz="20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s-MX" sz="3200" spc="-1" strike="noStrike">
                <a:solidFill>
                  <a:srgbClr val="000000"/>
                </a:solidFill>
                <a:latin typeface="Georgia"/>
                <a:ea typeface="DejaVu Sans"/>
              </a:rPr>
              <a:t>Ausencia de </a:t>
            </a:r>
            <a:r>
              <a:rPr b="1" lang="es-ES" sz="3200" spc="-1" strike="noStrike">
                <a:solidFill>
                  <a:srgbClr val="000000"/>
                </a:solidFill>
                <a:latin typeface="Georgia"/>
                <a:ea typeface="DejaVu Sans"/>
              </a:rPr>
              <a:t>coacción</a:t>
            </a:r>
            <a:r>
              <a:rPr b="1" lang="es-ES" sz="2400" spc="-1" strike="noStrike">
                <a:solidFill>
                  <a:srgbClr val="000000"/>
                </a:solidFill>
                <a:latin typeface="Georgia"/>
                <a:ea typeface="DejaVu Sans"/>
              </a:rPr>
              <a:t>.</a:t>
            </a:r>
            <a:endParaRPr b="0" lang="es-UY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s-VE" sz="3600" spc="-1" strike="noStrike">
                <a:solidFill>
                  <a:srgbClr val="c00000"/>
                </a:solidFill>
                <a:latin typeface="Arial"/>
                <a:ea typeface="DejaVu Sans"/>
              </a:rPr>
              <a:t>TIPOS DE REDES COMUNITARIAS</a:t>
            </a:r>
            <a:endParaRPr b="0" lang="es-UY" sz="3600" spc="-1" strike="noStrike">
              <a:latin typeface="Arial"/>
            </a:endParaRPr>
          </a:p>
        </p:txBody>
      </p:sp>
      <p:sp>
        <p:nvSpPr>
          <p:cNvPr id="104" name="CustomShape 2"/>
          <p:cNvSpPr/>
          <p:nvPr/>
        </p:nvSpPr>
        <p:spPr>
          <a:xfrm>
            <a:off x="504000" y="1769040"/>
            <a:ext cx="9070920" cy="438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94000"/>
          </a:bodyPr>
          <a:p>
            <a:pPr marL="441000" indent="-44028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s-ES" sz="2400" spc="-1" strike="noStrike">
                <a:solidFill>
                  <a:srgbClr val="435faa"/>
                </a:solidFill>
                <a:latin typeface="Georgia"/>
                <a:ea typeface="DejaVu Sans"/>
              </a:rPr>
              <a:t>De acuerdo al ámbito que abarcan</a:t>
            </a:r>
            <a:r>
              <a:rPr b="0" lang="es-ES" sz="2400" spc="-1" strike="noStrike">
                <a:solidFill>
                  <a:srgbClr val="000000"/>
                </a:solidFill>
                <a:latin typeface="Georgia"/>
                <a:ea typeface="DejaVu Sans"/>
              </a:rPr>
              <a:t>:</a:t>
            </a:r>
            <a:endParaRPr b="0" lang="es-UY" sz="24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s-ES" sz="2400" spc="-1" strike="noStrike">
                <a:solidFill>
                  <a:srgbClr val="435faa"/>
                </a:solidFill>
                <a:latin typeface="Georgia"/>
                <a:ea typeface="DejaVu Sans"/>
              </a:rPr>
              <a:t>Intracomunitarias:</a:t>
            </a:r>
            <a:r>
              <a:rPr b="0" lang="es-ES" sz="2400" spc="-1" strike="noStrike">
                <a:solidFill>
                  <a:srgbClr val="000000"/>
                </a:solidFill>
                <a:latin typeface="Georgia"/>
                <a:ea typeface="DejaVu Sans"/>
              </a:rPr>
              <a:t>  establecidas al interior  de una comunidad, promueven la articulación local.</a:t>
            </a:r>
            <a:endParaRPr b="0" lang="es-UY" sz="24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s-ES" sz="2400" spc="-1" strike="noStrike">
                <a:solidFill>
                  <a:srgbClr val="435faa"/>
                </a:solidFill>
                <a:latin typeface="Georgia"/>
                <a:ea typeface="DejaVu Sans"/>
              </a:rPr>
              <a:t>Intercomunitarias</a:t>
            </a:r>
            <a:r>
              <a:rPr b="1" i="1" lang="es-ES" sz="2400" spc="-1" strike="noStrike">
                <a:solidFill>
                  <a:srgbClr val="435faa"/>
                </a:solidFill>
                <a:latin typeface="Georgia"/>
                <a:ea typeface="DejaVu Sans"/>
              </a:rPr>
              <a:t>:</a:t>
            </a:r>
            <a:r>
              <a:rPr b="0" lang="es-ES" sz="2400" spc="-1" strike="noStrike">
                <a:solidFill>
                  <a:srgbClr val="000000"/>
                </a:solidFill>
                <a:latin typeface="Georgia"/>
                <a:ea typeface="DejaVu Sans"/>
              </a:rPr>
              <a:t> constituidas por conexiones entre redes pertenecientes a dos o más comunidades. </a:t>
            </a:r>
            <a:endParaRPr b="0" lang="es-UY" sz="2400" spc="-1" strike="noStrike">
              <a:latin typeface="Arial"/>
            </a:endParaRPr>
          </a:p>
          <a:p>
            <a:pPr marL="441000" indent="-440280">
              <a:lnSpc>
                <a:spcPct val="100000"/>
              </a:lnSpc>
              <a:spcBef>
                <a:spcPts val="598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s-ES" sz="2400" spc="-1" strike="noStrike">
                <a:solidFill>
                  <a:srgbClr val="435faa"/>
                </a:solidFill>
                <a:latin typeface="Georgia"/>
                <a:ea typeface="DejaVu Sans"/>
              </a:rPr>
              <a:t>De acuerdo a su funcionamiento:</a:t>
            </a:r>
            <a:endParaRPr b="0" lang="es-UY" sz="24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598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s-ES" sz="2400" spc="-1" strike="noStrike">
                <a:solidFill>
                  <a:srgbClr val="435faa"/>
                </a:solidFill>
                <a:latin typeface="Georgia"/>
                <a:ea typeface="DejaVu Sans"/>
              </a:rPr>
              <a:t> </a:t>
            </a:r>
            <a:r>
              <a:rPr b="1" lang="es-ES" sz="2400" spc="-1" strike="noStrike">
                <a:solidFill>
                  <a:srgbClr val="435faa"/>
                </a:solidFill>
                <a:latin typeface="Georgia"/>
                <a:ea typeface="DejaVu Sans"/>
              </a:rPr>
              <a:t>Circunstanciales:</a:t>
            </a:r>
            <a:r>
              <a:rPr b="1" lang="es-ES" sz="2400" spc="-1" strike="noStrike">
                <a:solidFill>
                  <a:srgbClr val="000000"/>
                </a:solidFill>
                <a:latin typeface="Georgia"/>
                <a:ea typeface="DejaVu Sans"/>
              </a:rPr>
              <a:t> </a:t>
            </a:r>
            <a:r>
              <a:rPr b="0" lang="es-ES" sz="2400" spc="-1" strike="noStrike">
                <a:solidFill>
                  <a:srgbClr val="000000"/>
                </a:solidFill>
                <a:latin typeface="Georgia"/>
                <a:ea typeface="DejaVu Sans"/>
              </a:rPr>
              <a:t>activadas para solventar una     situación específica.</a:t>
            </a:r>
            <a:endParaRPr b="0" lang="es-UY" sz="24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598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s-ES" sz="2400" spc="-1" strike="noStrike">
                <a:solidFill>
                  <a:srgbClr val="435faa"/>
                </a:solidFill>
                <a:latin typeface="Georgia"/>
                <a:ea typeface="DejaVu Sans"/>
              </a:rPr>
              <a:t>Estables: </a:t>
            </a:r>
            <a:r>
              <a:rPr b="0" lang="es-ES" sz="2400" spc="-1" strike="noStrike">
                <a:solidFill>
                  <a:srgbClr val="000000"/>
                </a:solidFill>
                <a:latin typeface="Georgia"/>
                <a:ea typeface="DejaVu Sans"/>
              </a:rPr>
              <a:t>relaciones e intercambios  permanentes y frecuentes, para situaciones emergentes o proyectos conjuntos que favorezcan el desarrollo. </a:t>
            </a:r>
            <a:endParaRPr b="0" lang="es-UY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Application>LibreOffice/6.4.7.2$Linux_X86_64 LibreOffice_project/40$Build-2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2021-09-22T11:43:04Z</dcterms:created>
  <dc:creator/>
  <dc:description/>
  <dc:language>es-UY</dc:language>
  <cp:lastModifiedBy/>
  <dcterms:modified xsi:type="dcterms:W3CDTF">2021-11-10T15:03:11Z</dcterms:modified>
  <cp:revision>6</cp:revision>
  <dc:subject/>
  <dc:title>Beehive</dc:title>
</cp:coreProperties>
</file>