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.xml" ContentType="application/vnd.openxmlformats-officedocument.presentationml.slide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1" name="PlaceHolder 5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603400" y="21337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8617320" y="21337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2589120" y="41065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7" name="PlaceHolder 6"/>
          <p:cNvSpPr>
            <a:spLocks noGrp="1"/>
          </p:cNvSpPr>
          <p:nvPr>
            <p:ph type="body"/>
          </p:nvPr>
        </p:nvSpPr>
        <p:spPr>
          <a:xfrm>
            <a:off x="5603400" y="41065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8" name="PlaceHolder 7"/>
          <p:cNvSpPr>
            <a:spLocks noGrp="1"/>
          </p:cNvSpPr>
          <p:nvPr>
            <p:ph type="body"/>
          </p:nvPr>
        </p:nvSpPr>
        <p:spPr>
          <a:xfrm>
            <a:off x="8617320" y="41065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subTitle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subTitle"/>
          </p:nvPr>
        </p:nvSpPr>
        <p:spPr>
          <a:xfrm>
            <a:off x="2593080" y="624240"/>
            <a:ext cx="8911440" cy="5937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subTitle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5603400" y="21337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 type="body"/>
          </p:nvPr>
        </p:nvSpPr>
        <p:spPr>
          <a:xfrm>
            <a:off x="8617320" y="21337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5" name="PlaceHolder 5"/>
          <p:cNvSpPr>
            <a:spLocks noGrp="1"/>
          </p:cNvSpPr>
          <p:nvPr>
            <p:ph type="body"/>
          </p:nvPr>
        </p:nvSpPr>
        <p:spPr>
          <a:xfrm>
            <a:off x="2589120" y="41065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6" name="PlaceHolder 6"/>
          <p:cNvSpPr>
            <a:spLocks noGrp="1"/>
          </p:cNvSpPr>
          <p:nvPr>
            <p:ph type="body"/>
          </p:nvPr>
        </p:nvSpPr>
        <p:spPr>
          <a:xfrm>
            <a:off x="5603400" y="41065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7" name="PlaceHolder 7"/>
          <p:cNvSpPr>
            <a:spLocks noGrp="1"/>
          </p:cNvSpPr>
          <p:nvPr>
            <p:ph type="body"/>
          </p:nvPr>
        </p:nvSpPr>
        <p:spPr>
          <a:xfrm>
            <a:off x="8617320" y="41065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ubTitle"/>
          </p:nvPr>
        </p:nvSpPr>
        <p:spPr>
          <a:xfrm>
            <a:off x="2593080" y="624240"/>
            <a:ext cx="8911440" cy="5937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ff"/>
            </a:gs>
            <a:gs pos="100000">
              <a:srgbClr val="e7e4c4"/>
            </a:gs>
          </a:gsLst>
          <a:path path="circle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1" name="CustomShape 2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/>
              <a:ah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" name="CustomShape 3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/>
              <a:ah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/>
              <a:ah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/>
              <a:ah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/>
              <a:ah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/>
              <a:ah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/>
              <a:ah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/>
              <a:ah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/>
              <a:ah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" name="CustomShape 12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" name="CustomShape 13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/>
              <a:ah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3" name="Group 14"/>
          <p:cNvGrpSpPr/>
          <p:nvPr/>
        </p:nvGrpSpPr>
        <p:grpSpPr>
          <a:xfrm>
            <a:off x="27360" y="0"/>
            <a:ext cx="2356200" cy="6852960"/>
            <a:chOff x="27360" y="0"/>
            <a:chExt cx="2356200" cy="6852960"/>
          </a:xfrm>
        </p:grpSpPr>
        <p:sp>
          <p:nvSpPr>
            <p:cNvPr id="14" name="CustomShape 15"/>
            <p:cNvSpPr/>
            <p:nvPr/>
          </p:nvSpPr>
          <p:spPr>
            <a:xfrm>
              <a:off x="27360" y="0"/>
              <a:ext cx="493920" cy="4400640"/>
            </a:xfrm>
            <a:custGeom>
              <a:avLst/>
              <a:gdLst/>
              <a:ah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/>
              <a:ah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/>
              <a:ah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/>
              <a:ah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/>
              <a:ah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/>
              <a:ah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" name="CustomShape 22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/>
              <a:ah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" name="CustomShape 23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/>
              <a:ah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" name="CustomShape 24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/>
              <a:ah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" name="CustomShape 25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" name="CustomShape 26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/>
              <a:ah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6" name="CustomShape 27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00" dir="5400000" dist="2556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7" name="PlaceHolder 28"/>
          <p:cNvSpPr>
            <a:spLocks noGrp="1"/>
          </p:cNvSpPr>
          <p:nvPr>
            <p:ph type="title"/>
          </p:nvPr>
        </p:nvSpPr>
        <p:spPr>
          <a:xfrm>
            <a:off x="2589120" y="2514600"/>
            <a:ext cx="8915040" cy="2262600"/>
          </a:xfrm>
          <a:prstGeom prst="rect">
            <a:avLst/>
          </a:prstGeom>
        </p:spPr>
        <p:txBody>
          <a:bodyPr anchor="b">
            <a:normAutofit fontScale="81000"/>
          </a:bodyPr>
          <a:p>
            <a:pPr>
              <a:lnSpc>
                <a:spcPct val="100000"/>
              </a:lnSpc>
            </a:pPr>
            <a:r>
              <a:rPr b="0" lang="es-ES" sz="5400" spc="-1" strike="noStrike">
                <a:solidFill>
                  <a:srgbClr val="262626"/>
                </a:solidFill>
                <a:latin typeface="Century Gothic"/>
              </a:rPr>
              <a:t>Haga clic para modificar el estilo de título del patrón</a:t>
            </a:r>
            <a:endParaRPr b="0" lang="en-US" sz="54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8" name="PlaceHolder 29"/>
          <p:cNvSpPr>
            <a:spLocks noGrp="1"/>
          </p:cNvSpPr>
          <p:nvPr>
            <p:ph type="dt"/>
          </p:nvPr>
        </p:nvSpPr>
        <p:spPr>
          <a:xfrm>
            <a:off x="10361520" y="6130440"/>
            <a:ext cx="1145880" cy="3700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5D826196-5DE3-4C02-A5D1-AF1CBE313630}" type="datetime">
              <a:rPr b="0" lang="en-US" sz="900" spc="-1" strike="noStrike">
                <a:solidFill>
                  <a:srgbClr val="8b8b8b"/>
                </a:solidFill>
                <a:latin typeface="Century Gothic"/>
              </a:rPr>
              <a:t>10/6/21</a:t>
            </a:fld>
            <a:endParaRPr b="0" lang="es-UY" sz="900" spc="-1" strike="noStrike">
              <a:latin typeface="Times New Roman"/>
            </a:endParaRPr>
          </a:p>
        </p:txBody>
      </p:sp>
      <p:sp>
        <p:nvSpPr>
          <p:cNvPr id="29" name="PlaceHolder 30"/>
          <p:cNvSpPr>
            <a:spLocks noGrp="1"/>
          </p:cNvSpPr>
          <p:nvPr>
            <p:ph type="ftr"/>
          </p:nvPr>
        </p:nvSpPr>
        <p:spPr>
          <a:xfrm>
            <a:off x="2589120" y="6135840"/>
            <a:ext cx="761976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s-UY" sz="2400" spc="-1" strike="noStrike">
              <a:latin typeface="Times New Roman"/>
            </a:endParaRPr>
          </a:p>
        </p:txBody>
      </p:sp>
      <p:sp>
        <p:nvSpPr>
          <p:cNvPr id="30" name="CustomShape 31"/>
          <p:cNvSpPr/>
          <p:nvPr/>
        </p:nvSpPr>
        <p:spPr>
          <a:xfrm>
            <a:off x="0" y="4323960"/>
            <a:ext cx="1744200" cy="778320"/>
          </a:xfrm>
          <a:custGeom>
            <a:avLst/>
            <a:gdLst/>
            <a:ahLst/>
            <a:rect l="l" t="t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1" name="PlaceHolder 32"/>
          <p:cNvSpPr>
            <a:spLocks noGrp="1"/>
          </p:cNvSpPr>
          <p:nvPr>
            <p:ph type="sldNum"/>
          </p:nvPr>
        </p:nvSpPr>
        <p:spPr>
          <a:xfrm>
            <a:off x="531720" y="4529520"/>
            <a:ext cx="77940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0806D7C4-8664-49F3-A9F4-9D10ED6065D2}" type="slidenum">
              <a:rPr b="0" lang="en-US" sz="2000" spc="-1" strike="noStrike">
                <a:solidFill>
                  <a:srgbClr val="feffff"/>
                </a:solidFill>
                <a:latin typeface="Century Gothic"/>
              </a:rPr>
              <a:t>&lt;número&gt;</a:t>
            </a:fld>
            <a:endParaRPr b="0" lang="es-UY" sz="2000" spc="-1" strike="noStrike">
              <a:latin typeface="Times New Roman"/>
            </a:endParaRPr>
          </a:p>
        </p:txBody>
      </p:sp>
      <p:sp>
        <p:nvSpPr>
          <p:cNvPr id="32" name="PlaceHolder 3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Pulse para editar el formato de texto del esquema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404040"/>
                </a:solidFill>
                <a:latin typeface="Century Gothic"/>
              </a:rPr>
              <a:t>Segundo nivel del esquema</a:t>
            </a:r>
            <a:endParaRPr b="0" lang="en-US" sz="1400" spc="-1" strike="noStrike">
              <a:solidFill>
                <a:srgbClr val="404040"/>
              </a:solidFill>
              <a:latin typeface="Century Gothic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solidFill>
                  <a:srgbClr val="404040"/>
                </a:solidFill>
                <a:latin typeface="Century Gothic"/>
              </a:rPr>
              <a:t>Tercer nivel del esquema</a:t>
            </a:r>
            <a:endParaRPr b="0" lang="en-US" sz="1200" spc="-1" strike="noStrike">
              <a:solidFill>
                <a:srgbClr val="404040"/>
              </a:solidFill>
              <a:latin typeface="Century Gothic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200" spc="-1" strike="noStrike">
                <a:solidFill>
                  <a:srgbClr val="404040"/>
                </a:solidFill>
                <a:latin typeface="Century Gothic"/>
              </a:rPr>
              <a:t>Cuarto nivel del esquema</a:t>
            </a:r>
            <a:endParaRPr b="0" lang="en-US" sz="1200" spc="-1" strike="noStrike">
              <a:solidFill>
                <a:srgbClr val="404040"/>
              </a:solidFill>
              <a:latin typeface="Century Gothic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Century Gothic"/>
              </a:rPr>
              <a:t>Quinto nivel del esquema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Century Gothic"/>
              </a:rPr>
              <a:t>Sexto nivel del esquema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Century Gothic"/>
              </a:rPr>
              <a:t>Séptimo nivel del esquema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ff"/>
            </a:gs>
            <a:gs pos="100000">
              <a:srgbClr val="e7e4c4"/>
            </a:gs>
          </a:gsLst>
          <a:path path="circle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1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70" name="CustomShape 2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/>
              <a:ah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1" name="CustomShape 3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/>
              <a:ah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2" name="CustomShape 4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/>
              <a:ah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3" name="CustomShape 5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/>
              <a:ah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4" name="CustomShape 6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/>
              <a:ah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5" name="CustomShape 7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/>
              <a:ah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" name="CustomShape 8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7" name="CustomShape 9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/>
              <a:ah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8" name="CustomShape 10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/>
              <a:ah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9" name="CustomShape 11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/>
              <a:ah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0" name="CustomShape 12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1" name="CustomShape 13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/>
              <a:ah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82" name="Group 14"/>
          <p:cNvGrpSpPr/>
          <p:nvPr/>
        </p:nvGrpSpPr>
        <p:grpSpPr>
          <a:xfrm>
            <a:off x="27360" y="0"/>
            <a:ext cx="2356200" cy="6852960"/>
            <a:chOff x="27360" y="0"/>
            <a:chExt cx="2356200" cy="6852960"/>
          </a:xfrm>
        </p:grpSpPr>
        <p:sp>
          <p:nvSpPr>
            <p:cNvPr id="83" name="CustomShape 15"/>
            <p:cNvSpPr/>
            <p:nvPr/>
          </p:nvSpPr>
          <p:spPr>
            <a:xfrm>
              <a:off x="27360" y="0"/>
              <a:ext cx="493920" cy="4400640"/>
            </a:xfrm>
            <a:custGeom>
              <a:avLst/>
              <a:gdLst/>
              <a:ah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4" name="CustomShape 16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/>
              <a:ah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5" name="CustomShape 17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/>
              <a:ah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6" name="CustomShape 18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/>
              <a:ah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" name="CustomShape 19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/>
              <a:ah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8" name="CustomShape 20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/>
              <a:ah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" name="CustomShape 21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" name="CustomShape 22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/>
              <a:ah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1" name="CustomShape 23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/>
              <a:ah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2" name="CustomShape 24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/>
              <a:ah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3" name="CustomShape 25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4" name="CustomShape 26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/>
              <a:ah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95" name="CustomShape 27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00" dir="5400000" dist="2556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96" name="PlaceHolder 28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s-ES" sz="3600" spc="-1" strike="noStrike">
                <a:solidFill>
                  <a:srgbClr val="262626"/>
                </a:solidFill>
                <a:latin typeface="Century Gothic"/>
              </a:rPr>
              <a:t>Haga clic para modificar el estilo de título del patrón</a:t>
            </a:r>
            <a:endParaRPr b="0" lang="en-US" sz="36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97" name="PlaceHolder 29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e78712"/>
              </a:buClr>
              <a:buFont typeface="Wingdings 3" charset="2"/>
              <a:buChar char=""/>
            </a:pPr>
            <a:r>
              <a:rPr b="0" lang="es-ES" sz="1800" spc="-1" strike="noStrike">
                <a:solidFill>
                  <a:srgbClr val="404040"/>
                </a:solidFill>
                <a:latin typeface="Century Gothic"/>
              </a:rPr>
              <a:t>Haga clic para modificar el estilo de texto del patrón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e78712"/>
              </a:buClr>
              <a:buFont typeface="Wingdings 3" charset="2"/>
              <a:buChar char=""/>
            </a:pPr>
            <a:r>
              <a:rPr b="0" lang="es-ES" sz="1600" spc="-1" strike="noStrike">
                <a:solidFill>
                  <a:srgbClr val="404040"/>
                </a:solidFill>
                <a:latin typeface="Century Gothic"/>
              </a:rPr>
              <a:t>Segundo nivel</a:t>
            </a:r>
            <a:endParaRPr b="0" lang="en-US" sz="1600" spc="-1" strike="noStrike">
              <a:solidFill>
                <a:srgbClr val="404040"/>
              </a:solidFill>
              <a:latin typeface="Century Gothic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e78712"/>
              </a:buClr>
              <a:buFont typeface="Wingdings 3" charset="2"/>
              <a:buChar char=""/>
            </a:pPr>
            <a:r>
              <a:rPr b="0" lang="es-ES" sz="1400" spc="-1" strike="noStrike">
                <a:solidFill>
                  <a:srgbClr val="404040"/>
                </a:solidFill>
                <a:latin typeface="Century Gothic"/>
              </a:rPr>
              <a:t>Tercer nivel</a:t>
            </a:r>
            <a:endParaRPr b="0" lang="en-US" sz="1400" spc="-1" strike="noStrike">
              <a:solidFill>
                <a:srgbClr val="404040"/>
              </a:solidFill>
              <a:latin typeface="Century Gothic"/>
            </a:endParaRPr>
          </a:p>
          <a:p>
            <a:pPr lvl="3" marL="1600200" indent="-228240">
              <a:lnSpc>
                <a:spcPct val="100000"/>
              </a:lnSpc>
              <a:spcBef>
                <a:spcPts val="1001"/>
              </a:spcBef>
              <a:buClr>
                <a:srgbClr val="e78712"/>
              </a:buClr>
              <a:buFont typeface="Wingdings 3" charset="2"/>
              <a:buChar char=""/>
            </a:pPr>
            <a:r>
              <a:rPr b="0" lang="es-ES" sz="1200" spc="-1" strike="noStrike">
                <a:solidFill>
                  <a:srgbClr val="404040"/>
                </a:solidFill>
                <a:latin typeface="Century Gothic"/>
              </a:rPr>
              <a:t>Cuarto nivel</a:t>
            </a:r>
            <a:endParaRPr b="0" lang="en-US" sz="1200" spc="-1" strike="noStrike">
              <a:solidFill>
                <a:srgbClr val="404040"/>
              </a:solidFill>
              <a:latin typeface="Century Gothic"/>
            </a:endParaRPr>
          </a:p>
          <a:p>
            <a:pPr lvl="4" marL="2057400" indent="-228240">
              <a:lnSpc>
                <a:spcPct val="100000"/>
              </a:lnSpc>
              <a:spcBef>
                <a:spcPts val="1001"/>
              </a:spcBef>
              <a:buClr>
                <a:srgbClr val="e78712"/>
              </a:buClr>
              <a:buFont typeface="Wingdings 3" charset="2"/>
              <a:buChar char=""/>
            </a:pPr>
            <a:r>
              <a:rPr b="0" lang="es-ES" sz="1200" spc="-1" strike="noStrike">
                <a:solidFill>
                  <a:srgbClr val="404040"/>
                </a:solidFill>
                <a:latin typeface="Century Gothic"/>
              </a:rPr>
              <a:t>Quinto nivel</a:t>
            </a:r>
            <a:endParaRPr b="0" lang="en-US" sz="12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98" name="PlaceHolder 30"/>
          <p:cNvSpPr>
            <a:spLocks noGrp="1"/>
          </p:cNvSpPr>
          <p:nvPr>
            <p:ph type="dt"/>
          </p:nvPr>
        </p:nvSpPr>
        <p:spPr>
          <a:xfrm>
            <a:off x="10361520" y="6130440"/>
            <a:ext cx="1145880" cy="3700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BD3FEF6B-2508-416B-B648-16AF83E0532C}" type="datetime">
              <a:rPr b="0" lang="en-US" sz="900" spc="-1" strike="noStrike">
                <a:solidFill>
                  <a:srgbClr val="8b8b8b"/>
                </a:solidFill>
                <a:latin typeface="Century Gothic"/>
              </a:rPr>
              <a:t>10/6/21</a:t>
            </a:fld>
            <a:endParaRPr b="0" lang="es-UY" sz="900" spc="-1" strike="noStrike">
              <a:latin typeface="Times New Roman"/>
            </a:endParaRPr>
          </a:p>
        </p:txBody>
      </p:sp>
      <p:sp>
        <p:nvSpPr>
          <p:cNvPr id="99" name="PlaceHolder 31"/>
          <p:cNvSpPr>
            <a:spLocks noGrp="1"/>
          </p:cNvSpPr>
          <p:nvPr>
            <p:ph type="ftr"/>
          </p:nvPr>
        </p:nvSpPr>
        <p:spPr>
          <a:xfrm>
            <a:off x="2589120" y="6135840"/>
            <a:ext cx="761976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s-UY" sz="2400" spc="-1" strike="noStrike">
              <a:latin typeface="Times New Roman"/>
            </a:endParaRPr>
          </a:p>
        </p:txBody>
      </p:sp>
      <p:sp>
        <p:nvSpPr>
          <p:cNvPr id="100" name="CustomShape 32"/>
          <p:cNvSpPr/>
          <p:nvPr/>
        </p:nvSpPr>
        <p:spPr>
          <a:xfrm flipV="1">
            <a:off x="-3960" y="713880"/>
            <a:ext cx="1588320" cy="506880"/>
          </a:xfrm>
          <a:custGeom>
            <a:avLst/>
            <a:gd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1" name="PlaceHolder 33"/>
          <p:cNvSpPr>
            <a:spLocks noGrp="1"/>
          </p:cNvSpPr>
          <p:nvPr>
            <p:ph type="sldNum"/>
          </p:nvPr>
        </p:nvSpPr>
        <p:spPr>
          <a:xfrm>
            <a:off x="531720" y="787680"/>
            <a:ext cx="77940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EBF98F84-629F-47A2-BA8E-C48A936A7EAC}" type="slidenum">
              <a:rPr b="0" lang="en-US" sz="2000" spc="-1" strike="noStrike">
                <a:solidFill>
                  <a:srgbClr val="feffff"/>
                </a:solidFill>
                <a:latin typeface="Century Gothic"/>
              </a:rPr>
              <a:t>&lt;número&gt;</a:t>
            </a:fld>
            <a:endParaRPr b="0" lang="es-UY" sz="2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2589120" y="2514600"/>
            <a:ext cx="8915040" cy="22626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es-UY" sz="5400" spc="-1" strike="noStrike">
                <a:solidFill>
                  <a:srgbClr val="262626"/>
                </a:solidFill>
                <a:latin typeface="Century Gothic"/>
              </a:rPr>
              <a:t>Necesidades y satisfactores</a:t>
            </a:r>
            <a:endParaRPr b="0" lang="en-US" sz="54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39" name="TextShape 2"/>
          <p:cNvSpPr txBox="1"/>
          <p:nvPr/>
        </p:nvSpPr>
        <p:spPr>
          <a:xfrm>
            <a:off x="2589120" y="4777200"/>
            <a:ext cx="8915040" cy="112608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7000"/>
          </a:bodyPr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s-UY" sz="1800" spc="-1" strike="noStrike">
                <a:solidFill>
                  <a:srgbClr val="595959"/>
                </a:solidFill>
                <a:latin typeface="Century Gothic"/>
              </a:rPr>
              <a:t>TED</a:t>
            </a:r>
            <a:endParaRPr b="0" lang="es-UY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s-UY" sz="1800" spc="-1" strike="noStrike">
                <a:solidFill>
                  <a:srgbClr val="595959"/>
                </a:solidFill>
                <a:latin typeface="Century Gothic"/>
              </a:rPr>
              <a:t>Taller de Acompañamiento de Pasantía</a:t>
            </a:r>
            <a:endParaRPr b="0" lang="es-UY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s-UY" sz="1800" spc="-1" strike="noStrike">
                <a:solidFill>
                  <a:srgbClr val="595959"/>
                </a:solidFill>
                <a:latin typeface="Century Gothic"/>
              </a:rPr>
              <a:t>Joanna Núñez - 2021</a:t>
            </a:r>
            <a:endParaRPr b="0" lang="es-UY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s-UY" sz="3600" spc="-1" strike="noStrike">
                <a:solidFill>
                  <a:srgbClr val="262626"/>
                </a:solidFill>
                <a:latin typeface="Century Gothic"/>
              </a:rPr>
              <a:t>Necesidades humanas:</a:t>
            </a:r>
            <a:endParaRPr b="0" lang="en-US" sz="36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41" name="TextShape 2"/>
          <p:cNvSpPr txBox="1"/>
          <p:nvPr/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e78712"/>
              </a:buClr>
              <a:buFont typeface="Wingdings 3" charset="2"/>
              <a:buChar char=""/>
            </a:pPr>
            <a:r>
              <a:rPr b="0" lang="es-UY" sz="1800" spc="-1" strike="noStrike">
                <a:solidFill>
                  <a:srgbClr val="404040"/>
                </a:solidFill>
                <a:latin typeface="Century Gothic"/>
              </a:rPr>
              <a:t>¿Desde dónde las concebimos?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e78712"/>
              </a:buClr>
              <a:buFont typeface="Wingdings 3" charset="2"/>
              <a:buChar char=""/>
            </a:pPr>
            <a:r>
              <a:rPr b="0" lang="es-UY" sz="1800" spc="-1" strike="noStrike">
                <a:solidFill>
                  <a:srgbClr val="404040"/>
                </a:solidFill>
                <a:latin typeface="Century Gothic"/>
              </a:rPr>
              <a:t>¿Qué relación guardan con las políticas de desarrollo?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e78712"/>
              </a:buClr>
              <a:buFont typeface="Wingdings 3" charset="2"/>
              <a:buChar char=""/>
            </a:pPr>
            <a:r>
              <a:rPr b="0" lang="es-UY" sz="1800" spc="-1" strike="noStrike">
                <a:solidFill>
                  <a:srgbClr val="404040"/>
                </a:solidFill>
                <a:latin typeface="Century Gothic"/>
              </a:rPr>
              <a:t>¿Qué relación tienen las necesidades y las formas de satisfacerlas?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e78712"/>
              </a:buClr>
              <a:buFont typeface="Wingdings 3" charset="2"/>
              <a:buChar char=""/>
            </a:pPr>
            <a:r>
              <a:rPr b="0" lang="es-UY" sz="1800" spc="-1" strike="noStrike">
                <a:solidFill>
                  <a:srgbClr val="404040"/>
                </a:solidFill>
                <a:latin typeface="Century Gothic"/>
              </a:rPr>
              <a:t>Revelan una tensión: carencia – potencia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e78712"/>
              </a:buClr>
              <a:buFont typeface="Wingdings 3" charset="2"/>
              <a:buChar char=""/>
            </a:pPr>
            <a:r>
              <a:rPr b="0" lang="es-UY" sz="1800" spc="-1" strike="noStrike">
                <a:solidFill>
                  <a:srgbClr val="404040"/>
                </a:solidFill>
                <a:latin typeface="Century Gothic"/>
              </a:rPr>
              <a:t>Revelan un proceso dialéctico.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e78712"/>
              </a:buClr>
              <a:buFont typeface="Wingdings 3" charset="2"/>
              <a:buChar char=""/>
            </a:pPr>
            <a:r>
              <a:rPr b="0" lang="es-UY" sz="1800" spc="-1" strike="noStrike">
                <a:solidFill>
                  <a:srgbClr val="404040"/>
                </a:solidFill>
                <a:latin typeface="Century Gothic"/>
              </a:rPr>
              <a:t>Las necesidades vistas como lo que falta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e78712"/>
              </a:buClr>
              <a:buFont typeface="Wingdings 3" charset="2"/>
              <a:buChar char=""/>
            </a:pPr>
            <a:r>
              <a:rPr b="0" lang="es-UY" sz="1800" spc="-1" strike="noStrike">
                <a:solidFill>
                  <a:srgbClr val="404040"/>
                </a:solidFill>
                <a:latin typeface="Century Gothic"/>
              </a:rPr>
              <a:t>Las necesidades vistas como potencias y recursos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s-UY" sz="3600" spc="-1" strike="noStrike">
                <a:solidFill>
                  <a:srgbClr val="262626"/>
                </a:solidFill>
                <a:latin typeface="Century Gothic"/>
              </a:rPr>
              <a:t>El papel de la sociedad</a:t>
            </a:r>
            <a:endParaRPr b="0" lang="en-US" sz="36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43" name="TextShape 2"/>
          <p:cNvSpPr txBox="1"/>
          <p:nvPr/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e78712"/>
              </a:buClr>
              <a:buFont typeface="Wingdings 3" charset="2"/>
              <a:buChar char=""/>
            </a:pPr>
            <a:r>
              <a:rPr b="0" lang="es-UY" sz="1800" spc="-1" strike="noStrike">
                <a:solidFill>
                  <a:srgbClr val="404040"/>
                </a:solidFill>
                <a:latin typeface="Century Gothic"/>
              </a:rPr>
              <a:t>¿Qué papel juega el medio?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e78712"/>
              </a:buClr>
              <a:buFont typeface="Wingdings 3" charset="2"/>
              <a:buChar char=""/>
            </a:pPr>
            <a:r>
              <a:rPr b="0" lang="es-UY" sz="1800" spc="-1" strike="noStrike">
                <a:solidFill>
                  <a:srgbClr val="404040"/>
                </a:solidFill>
                <a:latin typeface="Century Gothic"/>
              </a:rPr>
              <a:t>¿Cómo pone a disposición de las personas, las posibilidades para realizar sus necesidades?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e78712"/>
              </a:buClr>
              <a:buFont typeface="Wingdings 3" charset="2"/>
              <a:buChar char=""/>
            </a:pPr>
            <a:r>
              <a:rPr b="0" lang="es-UY" sz="1800" spc="-1" strike="noStrike">
                <a:solidFill>
                  <a:srgbClr val="404040"/>
                </a:solidFill>
                <a:latin typeface="Century Gothic"/>
              </a:rPr>
              <a:t>¿En qué medida el medio reprime, tolera o estimula las posibilidades disponibles, para que sean recreadas, ampliadas?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s-UY" sz="3600" spc="-1" strike="noStrike">
                <a:solidFill>
                  <a:srgbClr val="262626"/>
                </a:solidFill>
                <a:latin typeface="Century Gothic"/>
              </a:rPr>
              <a:t>El papel de los satisfactores</a:t>
            </a:r>
            <a:endParaRPr b="0" lang="en-US" sz="36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45" name="TextShape 2"/>
          <p:cNvSpPr txBox="1"/>
          <p:nvPr/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e78712"/>
              </a:buClr>
              <a:buFont typeface="Wingdings 3" charset="2"/>
              <a:buChar char=""/>
            </a:pPr>
            <a:r>
              <a:rPr b="0" lang="es-UY" sz="1800" spc="-1" strike="noStrike">
                <a:solidFill>
                  <a:srgbClr val="404040"/>
                </a:solidFill>
                <a:latin typeface="Century Gothic"/>
              </a:rPr>
              <a:t>Son las formas de ser, tener, hacer y estar que una sociedad plasma como forma de realizar las necesidades.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e78712"/>
              </a:buClr>
              <a:buFont typeface="Wingdings 3" charset="2"/>
              <a:buChar char=""/>
            </a:pPr>
            <a:r>
              <a:rPr b="0" lang="es-UY" sz="1800" spc="-1" strike="noStrike">
                <a:solidFill>
                  <a:srgbClr val="404040"/>
                </a:solidFill>
                <a:latin typeface="Century Gothic"/>
              </a:rPr>
              <a:t>Puede incluir, formas de organización, estructuras políticas, prácticas sociales, condiciones subjetivas, valores y normas, espacios, contextos, comportamientos y actitudes, en una relación de tensión entre lo instituido y lo instituyente.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e78712"/>
              </a:buClr>
              <a:buFont typeface="Wingdings 3" charset="2"/>
              <a:buChar char=""/>
            </a:pPr>
            <a:r>
              <a:rPr b="0" lang="es-UY" sz="1800" spc="-1" strike="noStrike">
                <a:solidFill>
                  <a:srgbClr val="404040"/>
                </a:solidFill>
                <a:latin typeface="Century Gothic"/>
              </a:rPr>
              <a:t>¿qué es un medio para satisfacer una necesidad?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e78712"/>
              </a:buClr>
              <a:buFont typeface="Wingdings 3" charset="2"/>
              <a:buChar char=""/>
            </a:pPr>
            <a:r>
              <a:rPr b="0" lang="es-UY" sz="1800" spc="-1" strike="noStrike">
                <a:solidFill>
                  <a:srgbClr val="404040"/>
                </a:solidFill>
                <a:latin typeface="Century Gothic"/>
              </a:rPr>
              <a:t>¿qué lugar ocupan los bienes económicos?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e78712"/>
              </a:buClr>
              <a:buFont typeface="Wingdings 3" charset="2"/>
              <a:buChar char=""/>
            </a:pPr>
            <a:r>
              <a:rPr b="0" lang="es-UY" sz="1800" spc="-1" strike="noStrike">
                <a:solidFill>
                  <a:srgbClr val="404040"/>
                </a:solidFill>
                <a:latin typeface="Century Gothic"/>
              </a:rPr>
              <a:t>¿Cómo relacionamos a las necesidades con prácticas sociales, formas de organización, modelos políticos y valores?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s-UY" sz="3600" spc="-1" strike="noStrike">
                <a:solidFill>
                  <a:srgbClr val="262626"/>
                </a:solidFill>
                <a:latin typeface="Century Gothic"/>
              </a:rPr>
              <a:t>La reivindicación de lo subjetivo</a:t>
            </a:r>
            <a:endParaRPr b="0" lang="en-US" sz="36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47" name="TextShape 2"/>
          <p:cNvSpPr txBox="1"/>
          <p:nvPr/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e78712"/>
              </a:buClr>
              <a:buFont typeface="Wingdings 3" charset="2"/>
              <a:buChar char=""/>
            </a:pPr>
            <a:r>
              <a:rPr b="0" lang="es-UY" sz="1800" spc="-1" strike="noStrike">
                <a:solidFill>
                  <a:srgbClr val="404040"/>
                </a:solidFill>
                <a:latin typeface="Century Gothic"/>
              </a:rPr>
              <a:t>¿Cómo vivimos nuestras necesidades? ¿En mi casa? ¿En mi trabajo? ¿En mi comunidad?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e78712"/>
              </a:buClr>
              <a:buFont typeface="Wingdings 3" charset="2"/>
              <a:buChar char=""/>
            </a:pPr>
            <a:r>
              <a:rPr b="0" lang="es-UY" sz="1800" spc="-1" strike="noStrike">
                <a:solidFill>
                  <a:srgbClr val="404040"/>
                </a:solidFill>
                <a:latin typeface="Century Gothic"/>
              </a:rPr>
              <a:t>¿Cómo sentimos, expresamos y actuamos nuestras necesidades?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e78712"/>
              </a:buClr>
              <a:buFont typeface="Wingdings 3" charset="2"/>
              <a:buChar char=""/>
            </a:pPr>
            <a:r>
              <a:rPr b="0" lang="es-UY" sz="1800" spc="-1" strike="noStrike">
                <a:solidFill>
                  <a:srgbClr val="404040"/>
                </a:solidFill>
                <a:latin typeface="Century Gothic"/>
              </a:rPr>
              <a:t>¿Cómo juega la historia en esta historia?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e78712"/>
              </a:buClr>
              <a:buFont typeface="Wingdings 3" charset="2"/>
              <a:buChar char=""/>
            </a:pPr>
            <a:r>
              <a:rPr b="0" lang="es-UY" sz="1800" spc="-1" strike="noStrike">
                <a:solidFill>
                  <a:srgbClr val="404040"/>
                </a:solidFill>
                <a:latin typeface="Century Gothic"/>
              </a:rPr>
              <a:t>LOS SATISFACTORES SON LO HISTÓRICO DE LAS NECESIDADES Y LOS BIENES ECONÓMICOS SU MATERIALIZACIÓN…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s-UY" sz="3600" spc="-1" strike="noStrike">
                <a:solidFill>
                  <a:srgbClr val="262626"/>
                </a:solidFill>
                <a:latin typeface="Century Gothic"/>
              </a:rPr>
              <a:t>Necesidades, satisfactores y bienes económicos: su relación con la historia</a:t>
            </a:r>
            <a:endParaRPr b="0" lang="en-US" sz="36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49" name="TextShape 2"/>
          <p:cNvSpPr txBox="1"/>
          <p:nvPr/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e78712"/>
              </a:buClr>
              <a:buFont typeface="Wingdings 3" charset="2"/>
              <a:buChar char=""/>
            </a:pPr>
            <a:r>
              <a:rPr b="0" lang="es-UY" sz="1800" spc="-1" strike="noStrike">
                <a:solidFill>
                  <a:srgbClr val="404040"/>
                </a:solidFill>
                <a:latin typeface="Century Gothic"/>
              </a:rPr>
              <a:t>Necesidades: cambian muy lentamente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e78712"/>
              </a:buClr>
              <a:buFont typeface="Wingdings 3" charset="2"/>
              <a:buChar char=""/>
            </a:pPr>
            <a:r>
              <a:rPr b="0" lang="es-UY" sz="1800" spc="-1" strike="noStrike">
                <a:solidFill>
                  <a:srgbClr val="404040"/>
                </a:solidFill>
                <a:latin typeface="Century Gothic"/>
              </a:rPr>
              <a:t>Satisfactores: se modifican al ritmo de la historia y se diversifican según culturas y circunstancias (historias)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e78712"/>
              </a:buClr>
              <a:buFont typeface="Wingdings 3" charset="2"/>
              <a:buChar char=""/>
            </a:pPr>
            <a:r>
              <a:rPr b="0" lang="es-UY" sz="1800" spc="-1" strike="noStrike">
                <a:solidFill>
                  <a:srgbClr val="404040"/>
                </a:solidFill>
                <a:latin typeface="Century Gothic"/>
              </a:rPr>
              <a:t>Bienes económicos: (artefactos, tecnologías), se modifican a ritmo coyuntural, se diversifican según culturas, y a su vez se diversifican según estratos sociales. 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e78712"/>
              </a:buClr>
              <a:buFont typeface="Wingdings 3" charset="2"/>
              <a:buChar char=""/>
            </a:pPr>
            <a:r>
              <a:rPr b="0" lang="es-UY" sz="1800" spc="-1" strike="noStrike">
                <a:solidFill>
                  <a:srgbClr val="404040"/>
                </a:solidFill>
                <a:latin typeface="Century Gothic"/>
              </a:rPr>
              <a:t>¿Cómo acompasar entonces, cambios evolutivos, cambios estructurales y cambios coyunturales?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s-UY" sz="3600" spc="-1" strike="noStrike">
                <a:solidFill>
                  <a:srgbClr val="262626"/>
                </a:solidFill>
                <a:latin typeface="Century Gothic"/>
              </a:rPr>
              <a:t>9 necesidades humanas, a saber:</a:t>
            </a:r>
            <a:endParaRPr b="0" lang="en-US" sz="36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51" name="TextShape 2"/>
          <p:cNvSpPr txBox="1"/>
          <p:nvPr/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e78712"/>
              </a:buClr>
              <a:buFont typeface="Wingdings 3" charset="2"/>
              <a:buChar char=""/>
            </a:pPr>
            <a:r>
              <a:rPr b="0" lang="es-UY" sz="1800" spc="-1" strike="noStrike">
                <a:solidFill>
                  <a:srgbClr val="404040"/>
                </a:solidFill>
                <a:latin typeface="Century Gothic"/>
              </a:rPr>
              <a:t>Subsistencia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e78712"/>
              </a:buClr>
              <a:buFont typeface="Wingdings 3" charset="2"/>
              <a:buChar char=""/>
            </a:pPr>
            <a:r>
              <a:rPr b="0" lang="es-UY" sz="1800" spc="-1" strike="noStrike">
                <a:solidFill>
                  <a:srgbClr val="404040"/>
                </a:solidFill>
                <a:latin typeface="Century Gothic"/>
              </a:rPr>
              <a:t>Protección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e78712"/>
              </a:buClr>
              <a:buFont typeface="Wingdings 3" charset="2"/>
              <a:buChar char=""/>
            </a:pPr>
            <a:r>
              <a:rPr b="0" lang="es-UY" sz="1800" spc="-1" strike="noStrike">
                <a:solidFill>
                  <a:srgbClr val="404040"/>
                </a:solidFill>
                <a:latin typeface="Century Gothic"/>
              </a:rPr>
              <a:t>Afecto 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e78712"/>
              </a:buClr>
              <a:buFont typeface="Wingdings 3" charset="2"/>
              <a:buChar char=""/>
            </a:pPr>
            <a:r>
              <a:rPr b="0" lang="es-UY" sz="1800" spc="-1" strike="noStrike">
                <a:solidFill>
                  <a:srgbClr val="404040"/>
                </a:solidFill>
                <a:latin typeface="Century Gothic"/>
              </a:rPr>
              <a:t>Entendimiento 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e78712"/>
              </a:buClr>
              <a:buFont typeface="Wingdings 3" charset="2"/>
              <a:buChar char=""/>
            </a:pPr>
            <a:r>
              <a:rPr b="0" lang="es-UY" sz="1800" spc="-1" strike="noStrike">
                <a:solidFill>
                  <a:srgbClr val="404040"/>
                </a:solidFill>
                <a:latin typeface="Century Gothic"/>
              </a:rPr>
              <a:t>Participación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e78712"/>
              </a:buClr>
              <a:buFont typeface="Wingdings 3" charset="2"/>
              <a:buChar char=""/>
            </a:pPr>
            <a:r>
              <a:rPr b="0" lang="es-UY" sz="1800" spc="-1" strike="noStrike">
                <a:solidFill>
                  <a:srgbClr val="404040"/>
                </a:solidFill>
                <a:latin typeface="Century Gothic"/>
              </a:rPr>
              <a:t>Ocio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e78712"/>
              </a:buClr>
              <a:buFont typeface="Wingdings 3" charset="2"/>
              <a:buChar char=""/>
            </a:pPr>
            <a:r>
              <a:rPr b="0" lang="es-UY" sz="1800" spc="-1" strike="noStrike">
                <a:solidFill>
                  <a:srgbClr val="404040"/>
                </a:solidFill>
                <a:latin typeface="Century Gothic"/>
              </a:rPr>
              <a:t>Creación 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e78712"/>
              </a:buClr>
              <a:buFont typeface="Wingdings 3" charset="2"/>
              <a:buChar char=""/>
            </a:pPr>
            <a:r>
              <a:rPr b="0" lang="es-UY" sz="1800" spc="-1" strike="noStrike">
                <a:solidFill>
                  <a:srgbClr val="404040"/>
                </a:solidFill>
                <a:latin typeface="Century Gothic"/>
              </a:rPr>
              <a:t>Identidad 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e78712"/>
              </a:buClr>
              <a:buFont typeface="Wingdings 3" charset="2"/>
              <a:buChar char=""/>
            </a:pPr>
            <a:r>
              <a:rPr b="0" lang="es-UY" sz="1800" spc="-1" strike="noStrike">
                <a:solidFill>
                  <a:srgbClr val="404040"/>
                </a:solidFill>
                <a:latin typeface="Century Gothic"/>
              </a:rPr>
              <a:t>Libertad 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s-UY" sz="3600" spc="-1" strike="noStrike">
                <a:solidFill>
                  <a:srgbClr val="262626"/>
                </a:solidFill>
                <a:latin typeface="Century Gothic"/>
              </a:rPr>
              <a:t>Lo individual  y lo colectivo</a:t>
            </a:r>
            <a:endParaRPr b="0" lang="en-US" sz="36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53" name="TextShape 2"/>
          <p:cNvSpPr txBox="1"/>
          <p:nvPr/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e78712"/>
              </a:buClr>
              <a:buFont typeface="Wingdings 3" charset="2"/>
              <a:buChar char=""/>
            </a:pPr>
            <a:r>
              <a:rPr b="0" lang="es-UY" sz="1800" spc="-1" strike="noStrike">
                <a:solidFill>
                  <a:srgbClr val="404040"/>
                </a:solidFill>
                <a:latin typeface="Century Gothic"/>
              </a:rPr>
              <a:t>Las necesidades no solo son carencias, sino potencialidades individuales y colectivas.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e78712"/>
              </a:buClr>
              <a:buFont typeface="Wingdings 3" charset="2"/>
              <a:buChar char=""/>
            </a:pPr>
            <a:r>
              <a:rPr b="0" lang="es-UY" sz="1800" spc="-1" strike="noStrike">
                <a:solidFill>
                  <a:srgbClr val="404040"/>
                </a:solidFill>
                <a:latin typeface="Century Gothic"/>
              </a:rPr>
              <a:t>Los satisfactores son formas de ser, tener, hacer y estar de carácter individual y colectivo.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e78712"/>
              </a:buClr>
              <a:buFont typeface="Wingdings 3" charset="2"/>
              <a:buChar char=""/>
            </a:pPr>
            <a:r>
              <a:rPr b="0" lang="es-UY" sz="1800" spc="-1" strike="noStrike">
                <a:solidFill>
                  <a:srgbClr val="404040"/>
                </a:solidFill>
                <a:latin typeface="Century Gothic"/>
              </a:rPr>
              <a:t>Los bienes económicos son objetos y artefactos que afectan la eficiencia de un satisfactor, alterando una necesidad de manera positiva o negativa.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</TotalTime>
  <Application>LibreOffice/6.4.7.2$Linux_X86_64 LibreOffice_project/40$Build-2</Application>
  <Words>439</Words>
  <Paragraphs>46</Paragraphs>
  <Company>Toshiba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2019-04-04T03:00:25Z</dcterms:created>
  <dc:creator>joannanu1318@gmail.com</dc:creator>
  <dc:description/>
  <dc:language>es-UY</dc:language>
  <cp:lastModifiedBy/>
  <dcterms:modified xsi:type="dcterms:W3CDTF">2021-10-06T21:37:29Z</dcterms:modified>
  <cp:revision>8</cp:revision>
  <dc:subject/>
  <dc:title>Necesidades y satisfactores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Toshiba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Panorámica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9</vt:i4>
  </property>
</Properties>
</file>