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81" r:id="rId2"/>
    <p:sldId id="275" r:id="rId3"/>
    <p:sldId id="284" r:id="rId4"/>
    <p:sldId id="287" r:id="rId5"/>
    <p:sldId id="304" r:id="rId6"/>
    <p:sldId id="305" r:id="rId7"/>
    <p:sldId id="379" r:id="rId8"/>
    <p:sldId id="294" r:id="rId9"/>
    <p:sldId id="295" r:id="rId10"/>
    <p:sldId id="314" r:id="rId11"/>
    <p:sldId id="299" r:id="rId12"/>
    <p:sldId id="300" r:id="rId13"/>
    <p:sldId id="309" r:id="rId14"/>
    <p:sldId id="310" r:id="rId15"/>
    <p:sldId id="259" r:id="rId16"/>
    <p:sldId id="318" r:id="rId17"/>
    <p:sldId id="321" r:id="rId18"/>
    <p:sldId id="322" r:id="rId19"/>
    <p:sldId id="323" r:id="rId20"/>
    <p:sldId id="324" r:id="rId21"/>
    <p:sldId id="326" r:id="rId22"/>
    <p:sldId id="327" r:id="rId23"/>
    <p:sldId id="334" r:id="rId24"/>
    <p:sldId id="372" r:id="rId25"/>
    <p:sldId id="373" r:id="rId26"/>
    <p:sldId id="374" r:id="rId27"/>
    <p:sldId id="375" r:id="rId28"/>
    <p:sldId id="343" r:id="rId29"/>
    <p:sldId id="346" r:id="rId30"/>
    <p:sldId id="378" r:id="rId31"/>
    <p:sldId id="380" r:id="rId32"/>
    <p:sldId id="385" r:id="rId33"/>
    <p:sldId id="395" r:id="rId34"/>
    <p:sldId id="388" r:id="rId35"/>
    <p:sldId id="389" r:id="rId36"/>
    <p:sldId id="390" r:id="rId37"/>
    <p:sldId id="391" r:id="rId38"/>
    <p:sldId id="400" r:id="rId39"/>
    <p:sldId id="396" r:id="rId40"/>
    <p:sldId id="397" r:id="rId41"/>
    <p:sldId id="401" r:id="rId42"/>
    <p:sldId id="398" r:id="rId43"/>
    <p:sldId id="399" r:id="rId44"/>
    <p:sldId id="402" r:id="rId45"/>
    <p:sldId id="403" r:id="rId46"/>
    <p:sldId id="404" r:id="rId47"/>
    <p:sldId id="405" r:id="rId48"/>
    <p:sldId id="406" r:id="rId49"/>
    <p:sldId id="407" r:id="rId50"/>
    <p:sldId id="408" r:id="rId51"/>
    <p:sldId id="409" r:id="rId52"/>
    <p:sldId id="410" r:id="rId53"/>
    <p:sldId id="411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0199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0331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1555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4553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82701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77855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876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46807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2438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229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6175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5486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8541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9351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8790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850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7054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F6D6051-FB1F-4AD8-B311-9755630654B7}" type="datetimeFigureOut">
              <a:rPr lang="es-UY" smtClean="0"/>
              <a:t>14/10/2021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08EB-3247-41E3-951B-1573E048D10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1088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altLang="es-UY" sz="2800" b="1" dirty="0">
                <a:latin typeface="Verdana" panose="020B0604030504040204" pitchFamily="34" charset="0"/>
              </a:rPr>
              <a:t>AÑO 2005:</a:t>
            </a:r>
            <a:r>
              <a:rPr lang="es-ES_tradnl" altLang="es-UY" sz="2800" dirty="0"/>
              <a:t> </a:t>
            </a:r>
            <a:endParaRPr lang="es-ES" altLang="es-UY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ASUME GOBIERNO FRENTE AMPLIO, 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OTORGA JERARQUÍA A LA AGENDA SOCIAL: “URUGUAY SOCIAL”. </a:t>
            </a:r>
          </a:p>
          <a:p>
            <a:pPr eaLnBrk="1" hangingPunct="1"/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DESPLEGA ACCIONES DE REFORMA EN MÚLTIPLES ARENAS, DESTACÁNDOSE: EL ÁMBITO LABORAL Y </a:t>
            </a:r>
          </a:p>
          <a:p>
            <a:pPr eaLnBrk="1" hangingPunct="1">
              <a:buFontTx/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	LA ASISTENCIA A LA POBREZA. </a:t>
            </a:r>
          </a:p>
          <a:p>
            <a:pPr eaLnBrk="1" hangingPunct="1"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284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4000" b="1" dirty="0">
                <a:latin typeface="Verdana" panose="020B0604030504040204" pitchFamily="34" charset="0"/>
              </a:rPr>
              <a:t>PANES: COMPONENTES: </a:t>
            </a:r>
            <a:endParaRPr lang="es-ES" altLang="es-UY" sz="4000" b="1" dirty="0">
              <a:latin typeface="Verdana" panose="020B060403050404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INGRESO CIUDADANO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APOYO ALIMENTARIO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RUTAS DE SALIDA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TRABAJO POR URUGUAY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ATENCIÓN A PERSONAS EN SITUACIÓN DE CALLE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MEJORAMIENTO DEL HÁBITAT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APOYO EDUCATIVO EN ZONAS DE CONTEXTO CRÍTICO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PROGRAMA URUGUAY CLASIFICA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358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4CBA7-0144-43A4-850A-FF6030F0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PANES: INGRESO CIUDADANO 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47210D-8B98-4852-A574-DF2127916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altLang="es-UY" sz="2800" b="1" i="1" dirty="0">
                <a:latin typeface="Verdana" panose="020B0604030504040204" pitchFamily="34" charset="0"/>
              </a:rPr>
              <a:t>INGRESO CIUDADANO </a:t>
            </a:r>
            <a:r>
              <a:rPr lang="es-ES_tradnl" altLang="es-UY" sz="2800" b="1" dirty="0">
                <a:latin typeface="Verdana" panose="020B0604030504040204" pitchFamily="34" charset="0"/>
              </a:rPr>
              <a:t>(LEY 17869):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_tradnl" altLang="es-UY" sz="28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s-ES_tradnl" altLang="es-UY" sz="2800" b="1" dirty="0">
                <a:latin typeface="Verdana" panose="020B0604030504040204" pitchFamily="34" charset="0"/>
              </a:rPr>
              <a:t>PRESTACION EN DINERO POR HOGAR (1360 MENSUALES -USD 54) INDEPENDIENTEMENTE DEL NÚMERO DE INTEGRANES DEL HOGAR. </a:t>
            </a:r>
          </a:p>
          <a:p>
            <a:pPr marL="0" indent="0">
              <a:buNone/>
            </a:pPr>
            <a:r>
              <a:rPr lang="es-UY" altLang="es-UY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SE OTORGAN A HOGARES QUE NO SUPEREN LOS 1300 U$ PROMEDIALES Y </a:t>
            </a:r>
          </a:p>
          <a:p>
            <a:pPr marL="0" indent="0">
              <a:buNone/>
            </a:pPr>
            <a:r>
              <a:rPr lang="es-UY" altLang="es-UY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PRESENTEN CARENCIAS CRÍTICAS: </a:t>
            </a:r>
            <a:r>
              <a:rPr lang="es-ES_tradnl" altLang="es-UY" sz="2800" b="1" dirty="0">
                <a:latin typeface="Verdana" panose="020B0604030504040204" pitchFamily="34" charset="0"/>
              </a:rPr>
              <a:t>CARACTERÍSTICAS DE LOS INTEGRANTES DEL HOGAR Y DE LA VIVIENDA Y DE ACUERDO AL ACCESO A UN CONJUNTO DE BIENES Y SERVICIOS.</a:t>
            </a:r>
            <a:endParaRPr lang="es-UY" altLang="es-UY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s-ES_tradnl" altLang="es-UY" sz="2800" b="1" dirty="0">
              <a:latin typeface="Verdana" panose="020B0604030504040204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7115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11B91-740B-4392-91E3-CA2B5CD5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INGRESO CIUDADANO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683D11-23C2-4849-A799-DB6837E5B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alt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CONTRAPARTIDAS: </a:t>
            </a:r>
          </a:p>
          <a:p>
            <a:pPr marL="0" indent="0">
              <a:buNone/>
            </a:pPr>
            <a:endParaRPr lang="es-UY" altLang="es-UY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s-UY" alt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INSCRIPCIÓN Y ASISTENCIA REGULAR AL SISTEMA EDUCATIVO FORMAL, </a:t>
            </a:r>
          </a:p>
          <a:p>
            <a:pPr>
              <a:buFontTx/>
              <a:buChar char="-"/>
            </a:pPr>
            <a:r>
              <a:rPr lang="es-UY" alt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CONTROLES MÉDICOS DE NIÑOS, NIÑAS, ADOLESCENTES Y EMBARAZADAS</a:t>
            </a:r>
          </a:p>
          <a:p>
            <a:pPr>
              <a:buFontTx/>
              <a:buChar char="-"/>
            </a:pPr>
            <a:r>
              <a:rPr lang="es-UY" altLang="es-UY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PARTICIPACIÓN EN ACTIVIDADES COMUNITARIAS.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85144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6ED95-550D-4D5D-BFFA-C70A51AB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APORTES Y LÍMITES DEL PANES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97930B-7170-4E17-884F-A6D23B3F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altLang="es-UY" sz="2800" b="1" dirty="0">
                <a:latin typeface="Verdana" panose="020B0604030504040204" pitchFamily="34" charset="0"/>
              </a:rPr>
              <a:t>IC: PERMITIO LA COBERTURA DE SECTORES DE POBLACIÓN ANTES PARCIAL O TOTALMENTE EXLUÍDOS DE LAS POLITICAS SOCIALES. </a:t>
            </a:r>
          </a:p>
          <a:p>
            <a:pPr eaLnBrk="1" hangingPunct="1">
              <a:lnSpc>
                <a:spcPct val="90000"/>
              </a:lnSpc>
            </a:pPr>
            <a:endParaRPr lang="es-ES_tradnl" altLang="es-UY" sz="28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sz="2800" b="1" dirty="0">
                <a:latin typeface="Verdana" panose="020B0604030504040204" pitchFamily="34" charset="0"/>
              </a:rPr>
              <a:t>ADECUADA FOCALIZACIÓN: TUVO CAPACIDAD DE LLEGAR A LA POBLACIÓN OBJETIVO. </a:t>
            </a:r>
          </a:p>
          <a:p>
            <a:pPr eaLnBrk="1" hangingPunct="1">
              <a:lnSpc>
                <a:spcPct val="90000"/>
              </a:lnSpc>
            </a:pPr>
            <a:endParaRPr lang="es-ES_tradnl" altLang="es-UY" sz="28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sz="2800" b="1" dirty="0">
                <a:latin typeface="Verdana" panose="020B0604030504040204" pitchFamily="34" charset="0"/>
              </a:rPr>
              <a:t>TRANSFERENCIAS: DECISIVAS EN LA COMPOSIÓN DEL INGRESO DE LOS HOGARES MAS POBRES.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931455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E3194-D841-4A13-9B45-046C5CFC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APORTES Y LÍMITES DEL PANES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0A8F9B-C1CE-4E08-96F5-3E4BDD755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s-ES_tradnl" altLang="es-UY" sz="2600" b="1" dirty="0">
                <a:latin typeface="Verdana" panose="020B0604030504040204" pitchFamily="34" charset="0"/>
              </a:rPr>
              <a:t>NO GENERÓ EFECTOS NO DESEADOS EN LA PARTICIPACIÓN LABORAL. </a:t>
            </a:r>
          </a:p>
          <a:p>
            <a:pPr eaLnBrk="1" hangingPunct="1"/>
            <a:endParaRPr lang="es-ES_tradnl" altLang="es-UY" sz="26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sz="2600" b="1" dirty="0">
                <a:latin typeface="Verdana" panose="020B0604030504040204" pitchFamily="34" charset="0"/>
              </a:rPr>
              <a:t>IC: INCIDIÓ EN LA INDIGENCIA, PERO EL IMPACTO EN LA REDUCCIÓN DE LA POBREZA Y DESIGULADAD, SON MUY ESCASOS. </a:t>
            </a:r>
          </a:p>
          <a:p>
            <a:pPr eaLnBrk="1" hangingPunct="1">
              <a:lnSpc>
                <a:spcPct val="90000"/>
              </a:lnSpc>
            </a:pPr>
            <a:endParaRPr lang="es-ES_tradnl" altLang="es-UY" sz="26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sz="2600" b="1" dirty="0">
                <a:latin typeface="Verdana" panose="020B0604030504040204" pitchFamily="34" charset="0"/>
              </a:rPr>
              <a:t>IC Y EN GENERAL EL PANES: NO CUMPLIÓ OBJETIVOS MÁS AMBICIOSOS, DESTACÁNDOSE UNA BRECHA ENTRE LOS OBJETIVOS Y DISPOSITIVOS </a:t>
            </a:r>
          </a:p>
          <a:p>
            <a:pPr eaLnBrk="1" hangingPunct="1"/>
            <a:endParaRPr lang="es-ES_tradnl" altLang="es-UY" b="1" dirty="0">
              <a:latin typeface="Verdana" panose="020B0604030504040204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49914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600" b="1" dirty="0">
                <a:latin typeface="Verdana" panose="020B0604030504040204" pitchFamily="34" charset="0"/>
              </a:rPr>
              <a:t>PLAN DE EQUIDAD:</a:t>
            </a:r>
            <a:r>
              <a:rPr lang="es-ES_tradnl" altLang="es-UY" sz="3600" dirty="0">
                <a:latin typeface="Verdana" panose="020B0604030504040204" pitchFamily="34" charset="0"/>
              </a:rPr>
              <a:t> </a:t>
            </a:r>
            <a:endParaRPr lang="es-ES" altLang="es-UY" sz="3600" dirty="0">
              <a:latin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ENTRA EN VIGENCIA EL 01/01/2008 Y NO TIENE UN PLAZO DE FINALIZACIÓN.</a:t>
            </a:r>
          </a:p>
          <a:p>
            <a:pPr>
              <a:lnSpc>
                <a:spcPct val="80000"/>
              </a:lnSpc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CONCEBIDO COMO UNA ESTRATEGIA DE REDUCCIÓN DE LA POBREZA Y LA DESIGUALDAD,</a:t>
            </a:r>
          </a:p>
          <a:p>
            <a:pPr>
              <a:lnSpc>
                <a:spcPct val="8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ABARCANDO AL CONJUNTO DE LA POBLACIÓN Y</a:t>
            </a:r>
          </a:p>
          <a:p>
            <a:pPr>
              <a:lnSpc>
                <a:spcPct val="8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NO SOLAMENTE A LOS SECTORES EN SITUACIÓN DE VULNERABILIDAD, AUNQUE CONTINUAN SIENDO PRIORITARIOS. 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9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OBJETIVO GENERAL DEL PE:</a:t>
            </a:r>
            <a:r>
              <a:rPr lang="es-ES_tradnl" altLang="es-UY" sz="4000" dirty="0"/>
              <a:t> </a:t>
            </a:r>
            <a:endParaRPr lang="es-ES" altLang="es-UY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ASEGURAR EL PLENO EJERCICIO DE LOS DERECHOS CIUDADANOS DE TODAS Y TODOS LOS HABITANTES DEL TERRITORIO NACIONAL, </a:t>
            </a:r>
          </a:p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EN ESPECIAL DE QUIENES SE ENCUENTRAN EN UNA SITUACIÓN DE VULNERABILIDAD SOCIAL, </a:t>
            </a:r>
          </a:p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A TRAVÉS DE LA NIVELACIÓN DE SUS OPORTUNIDADES DE ACCESO A: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ES_tradnl" altLang="es-UY" sz="2400" b="1" dirty="0">
                <a:latin typeface="Verdana" panose="020B0604030504040204" pitchFamily="34" charset="0"/>
              </a:rPr>
              <a:t>- SERVICIOS SOCIALES UNIVERSALES,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altLang="es-UY" sz="2400" b="1" dirty="0">
                <a:latin typeface="Verdana" panose="020B0604030504040204" pitchFamily="34" charset="0"/>
              </a:rPr>
              <a:t>INGRESOS A TRAVES DEL TRABAJO DIGNO,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altLang="es-UY" sz="2400" b="1" dirty="0">
                <a:latin typeface="Verdana" panose="020B0604030504040204" pitchFamily="34" charset="0"/>
              </a:rPr>
              <a:t>PRESTACIONES SOCIALES BÁSICAS. </a:t>
            </a:r>
            <a:endParaRPr lang="es-ES" altLang="es-UY" sz="24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80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PLAN DE EQUIDAD: </a:t>
            </a:r>
            <a:r>
              <a:rPr lang="es-ES_tradnl" altLang="es-UY" sz="4000" dirty="0"/>
              <a:t> </a:t>
            </a:r>
            <a:endParaRPr lang="es-ES" altLang="es-UY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SE PROPONE RECONFIGURAR EL MODELO DE PROTECCIÓN SOCIAL, </a:t>
            </a:r>
          </a:p>
          <a:p>
            <a:pPr marL="0" indent="0">
              <a:lnSpc>
                <a:spcPct val="90000"/>
              </a:lnSpc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PARA ESTO, DESARROLLA DOS PILARES: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altLang="es-UY" sz="2400" b="1" i="1" dirty="0">
                <a:latin typeface="Verdana" panose="020B0604030504040204" pitchFamily="34" charset="0"/>
              </a:rPr>
              <a:t>NO CONTRIBUITVO</a:t>
            </a:r>
            <a:r>
              <a:rPr lang="es-ES_tradnl" altLang="es-UY" sz="2400" b="1" dirty="0">
                <a:latin typeface="Verdana" panose="020B0604030504040204" pitchFamily="34" charset="0"/>
              </a:rPr>
              <a:t> O RED DE ASISTENCIA E INTEGRACION SOCIAL (RAIS) Y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altLang="es-UY" sz="2400" b="1" i="1" dirty="0">
                <a:latin typeface="Verdana" panose="020B0604030504040204" pitchFamily="34" charset="0"/>
              </a:rPr>
              <a:t>COMPONENTES ESTRUCTURALES</a:t>
            </a:r>
            <a:r>
              <a:rPr lang="es-ES_tradnl" altLang="es-UY" sz="2400" b="1" dirty="0">
                <a:latin typeface="Verdana" panose="020B0604030504040204" pitchFamily="34" charset="0"/>
              </a:rPr>
              <a:t> DE LA MATRIZ DE PROTECCIÓN SOCIAL</a:t>
            </a:r>
            <a:r>
              <a:rPr lang="es-ES_tradnl" altLang="es-UY" sz="2400" dirty="0"/>
              <a:t>.</a:t>
            </a:r>
            <a:endParaRPr lang="es-ES" altLang="es-UY" sz="2400" dirty="0"/>
          </a:p>
        </p:txBody>
      </p:sp>
    </p:spTree>
    <p:extLst>
      <p:ext uri="{BB962C8B-B14F-4D97-AF65-F5344CB8AC3E}">
        <p14:creationId xmlns:p14="http://schemas.microsoft.com/office/powerpoint/2010/main" val="2534321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2800" b="1">
                <a:latin typeface="Verdana" panose="020B0604030504040204" pitchFamily="34" charset="0"/>
              </a:rPr>
              <a:t>COMPONENTES ESTRUCTURALES DE LA MATRIZ DE PROTECCION SOCIAL (PE):</a:t>
            </a:r>
            <a:r>
              <a:rPr lang="es-ES_tradnl" altLang="es-UY" sz="3200">
                <a:latin typeface="Verdana" panose="020B0604030504040204" pitchFamily="34" charset="0"/>
              </a:rPr>
              <a:t> </a:t>
            </a:r>
            <a:endParaRPr lang="es-ES" altLang="es-UY" sz="3200">
              <a:latin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REFIEREN A LOS PROCESOS GENERALES DE TRANSFORMACIÓN DE LA POLÍTICA ECONÓMICA Y SOCIAL, </a:t>
            </a:r>
          </a:p>
          <a:p>
            <a:pPr>
              <a:lnSpc>
                <a:spcPct val="90000"/>
              </a:lnSpc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QUE REFORMAN TOTAL O PARCIALMENTE EL CONJUNTO DE LAS POLÍTICAS PÚBLICAS</a:t>
            </a:r>
          </a:p>
          <a:p>
            <a:pPr marL="0" indent="0">
              <a:lnSpc>
                <a:spcPct val="90000"/>
              </a:lnSpc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CUYA INCIDENCIA ES CONSIDERADA RELEVANTE EN MATERIA DE EQUIDAD</a:t>
            </a:r>
            <a:r>
              <a:rPr lang="es-ES_tradnl" altLang="es-UY" sz="2400" dirty="0"/>
              <a:t>. </a:t>
            </a:r>
            <a:endParaRPr lang="es-ES" altLang="es-UY" sz="2400" dirty="0"/>
          </a:p>
        </p:txBody>
      </p:sp>
    </p:spTree>
    <p:extLst>
      <p:ext uri="{BB962C8B-B14F-4D97-AF65-F5344CB8AC3E}">
        <p14:creationId xmlns:p14="http://schemas.microsoft.com/office/powerpoint/2010/main" val="3646739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2800" b="1" dirty="0">
                <a:latin typeface="Verdana" panose="020B0604030504040204" pitchFamily="34" charset="0"/>
              </a:rPr>
              <a:t>COMPONENTES ESTRUCTURALES DE LA MATRIZ DE PROTECCIÓN SOCIAL (PE):</a:t>
            </a:r>
            <a:endParaRPr lang="es-ES" altLang="es-UY" sz="2800" b="1" dirty="0">
              <a:latin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REFORMA TRIBUTARIA</a:t>
            </a:r>
          </a:p>
          <a:p>
            <a:r>
              <a:rPr lang="es-ES_tradnl" altLang="es-UY" b="1" dirty="0">
                <a:latin typeface="Verdana" panose="020B0604030504040204" pitchFamily="34" charset="0"/>
              </a:rPr>
              <a:t>LA POLÍTICA DE SALUD</a:t>
            </a:r>
          </a:p>
          <a:p>
            <a:r>
              <a:rPr lang="es-ES_tradnl" altLang="es-UY" b="1" dirty="0">
                <a:latin typeface="Verdana" panose="020B0604030504040204" pitchFamily="34" charset="0"/>
              </a:rPr>
              <a:t>POLITÍCAS DE EMPLEO</a:t>
            </a:r>
          </a:p>
          <a:p>
            <a:r>
              <a:rPr lang="es-ES_tradnl" altLang="es-UY" b="1" dirty="0">
                <a:latin typeface="Verdana" panose="020B0604030504040204" pitchFamily="34" charset="0"/>
              </a:rPr>
              <a:t>POLITÍCAS DE VIVIENDA </a:t>
            </a:r>
          </a:p>
          <a:p>
            <a:r>
              <a:rPr lang="es-ES_tradnl" altLang="es-UY" b="1" dirty="0">
                <a:latin typeface="Verdana" panose="020B0604030504040204" pitchFamily="34" charset="0"/>
              </a:rPr>
              <a:t>POLITÍCA EDUCATIVA</a:t>
            </a:r>
          </a:p>
          <a:p>
            <a:r>
              <a:rPr lang="es-ES_tradnl" altLang="es-UY" b="1" dirty="0">
                <a:latin typeface="Verdana" panose="020B0604030504040204" pitchFamily="34" charset="0"/>
              </a:rPr>
              <a:t>PLAN DE IGUALDAD DE OPORTUNIDADES Y DERECHOS. 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BDE84-261C-49D6-939B-2FB4CA16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200" b="1" dirty="0">
                <a:latin typeface="Verdana" panose="020B0604030504040204" pitchFamily="34" charset="0"/>
              </a:rPr>
              <a:t>ASISTENCIA A LA POBREZA: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7F8569-4AB5-484F-A675-C70EC48A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PROCURA RESPONDER PÚBLICAMENTE A LAS VULNERABILIDADES DE DIVERSOS GRUPOS DE POBLACIÓN</a:t>
            </a:r>
            <a:r>
              <a:rPr lang="es-ES_tradnl" altLang="es-UY" dirty="0"/>
              <a:t>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_tradnl" altLang="es-UY" dirty="0"/>
          </a:p>
          <a:p>
            <a:r>
              <a:rPr lang="es-UY" b="1" i="1" dirty="0">
                <a:latin typeface="Verdana" panose="020B0604030504040204" pitchFamily="34" charset="0"/>
                <a:ea typeface="Verdana" panose="020B0604030504040204" pitchFamily="34" charset="0"/>
              </a:rPr>
              <a:t>ASPECTOS INSTITUCIONALES</a:t>
            </a: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: MIDES, GS, CNPS, OT, MIPS, CONSEJOS SOCIALES, SOCAT. </a:t>
            </a:r>
          </a:p>
          <a:p>
            <a:endParaRPr lang="es-UY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i="1" dirty="0">
                <a:latin typeface="Verdana" panose="020B0604030504040204" pitchFamily="34" charset="0"/>
                <a:ea typeface="Verdana" panose="020B0604030504040204" pitchFamily="34" charset="0"/>
              </a:rPr>
              <a:t>MARCOS GENERALES</a:t>
            </a: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: PANES, PLAN EQUIDAD Y REFORMA SOCIAL</a:t>
            </a:r>
          </a:p>
          <a:p>
            <a:pPr eaLnBrk="1" hangingPunct="1">
              <a:lnSpc>
                <a:spcPct val="90000"/>
              </a:lnSpc>
            </a:pPr>
            <a:endParaRPr lang="es-ES_tradnl" altLang="es-UY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s-ES_tradnl" altLang="es-UY" sz="28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36535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2800" b="1" dirty="0">
                <a:latin typeface="Verdana" panose="020B0604030504040204" pitchFamily="34" charset="0"/>
              </a:rPr>
              <a:t>COMPONENTES DE LA RED DE ASISTENCIA E INTEGRACIÓN SOCIAL (PE):</a:t>
            </a:r>
            <a:endParaRPr lang="es-ES" altLang="es-UY" sz="2800" b="1" dirty="0">
              <a:latin typeface="Verdana" panose="020B060403050404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SUPONE LA CONSTITUCIÓN DE UNA RED MODERNA DE ASISTENCIA ARTICULADA CON EL RESTO DEL SISTEMA DE PROTECCIÓN SOCIAL</a:t>
            </a:r>
            <a:r>
              <a:rPr lang="es-ES_tradnl" altLang="es-UY" sz="2400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altLang="es-UY" sz="2400" dirty="0"/>
          </a:p>
          <a:p>
            <a:pPr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NO CONTRIBUTIVA, DE FORMA DE AMPARAR A LOS SECTORES SOCIOECÓNOMICOS QUE TIENEN RESTRINGIDAS SUS OPORTUNIDADES DE INCORPORARSE AL MERCADO DE TRABAJO. </a:t>
            </a:r>
            <a:endParaRPr lang="es-ES" altLang="es-UY" sz="24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01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2800" b="1">
                <a:latin typeface="Verdana" panose="020B0604030504040204" pitchFamily="34" charset="0"/>
              </a:rPr>
              <a:t>COMPONENTES DE LA RED DE ASISTENCIA E INTEGRACION SOCIAL</a:t>
            </a:r>
            <a:endParaRPr lang="es-ES" altLang="es-UY" sz="2800" b="1">
              <a:latin typeface="Verdan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PRESTACIONES SOCIALES NO CONTRIBUTIVAS: </a:t>
            </a:r>
            <a:r>
              <a:rPr lang="es-ES_tradnl" altLang="es-UY" b="1" i="1" dirty="0">
                <a:latin typeface="Verdana" panose="020B0604030504040204" pitchFamily="34" charset="0"/>
              </a:rPr>
              <a:t>AFAM</a:t>
            </a:r>
            <a:r>
              <a:rPr lang="es-ES_tradnl" altLang="es-UY" b="1" dirty="0">
                <a:latin typeface="Verdana" panose="020B0604030504040204" pitchFamily="34" charset="0"/>
              </a:rPr>
              <a:t> Y PENSIONES A LA VEJEZ,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SEGURIDAD ALIMENTARIA: </a:t>
            </a:r>
            <a:r>
              <a:rPr lang="es-ES_tradnl" altLang="es-UY" b="1" i="1" dirty="0">
                <a:latin typeface="Verdana" panose="020B0604030504040204" pitchFamily="34" charset="0"/>
              </a:rPr>
              <a:t>TUS</a:t>
            </a:r>
            <a:r>
              <a:rPr lang="es-ES_tradnl" altLang="es-UY" b="1" dirty="0">
                <a:latin typeface="Verdana" panose="020B0604030504040204" pitchFamily="34" charset="0"/>
              </a:rPr>
              <a:t>,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POLÍTICAS DE EDUCACION PARA LA INFANCIA Y ADOLESCENCIA,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POLÍTICAS ASOCIADAS AL TRABAJO PROTEGIDO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96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2800" b="1" dirty="0">
                <a:latin typeface="Verdana" panose="020B0604030504040204" pitchFamily="34" charset="0"/>
              </a:rPr>
              <a:t>COMPONENTES DE LA RED DE ASISTENCIA E INTEGRACIÓN SOCIAL</a:t>
            </a:r>
            <a:endParaRPr lang="es-ES" altLang="es-UY" sz="2800" b="1" dirty="0">
              <a:latin typeface="Verdana" panose="020B060403050404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PROMOCIÓN DE COOPERATIVAS SOCIALES Y EMPRENDIMIENTOS PRODUCTIVOS,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POLÍTICAS DE PROMOCIÓN E INCLUSIÓN SOCIAL,</a:t>
            </a:r>
          </a:p>
          <a:p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_tradnl" altLang="es-UY" b="1" dirty="0">
                <a:latin typeface="Verdana" panose="020B0604030504040204" pitchFamily="34" charset="0"/>
              </a:rPr>
              <a:t>POLÍTICAS DE ATENCIÓN A LA DISCAPACIDAD, EQUIDAD DE GENERO Y ÉTNICO RACIAL. 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65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altLang="es-UY" sz="2800" b="1" dirty="0">
                <a:latin typeface="Verdana" panose="020B0604030504040204" pitchFamily="34" charset="0"/>
              </a:rPr>
              <a:t>2011 - REFORMA SOCIAL: HACIA UNA NUEVA MATRIZ DE PROTECCIÓN SOCIAL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altLang="es-UY" b="1" dirty="0">
                <a:latin typeface="Verdana" panose="020B0604030504040204" pitchFamily="34" charset="0"/>
              </a:rPr>
              <a:t>SE INSCRIBE EN LA ESTRATEGIA DE MEDIANO Y LARGO PLAZO DEFINIDA POR EL PE. </a:t>
            </a:r>
          </a:p>
          <a:p>
            <a:pPr eaLnBrk="1" hangingPunct="1">
              <a:buFontTx/>
              <a:buNone/>
            </a:pPr>
            <a:endParaRPr lang="es-ES" altLang="es-UY" b="1" dirty="0">
              <a:latin typeface="Verdana" panose="020B0604030504040204" pitchFamily="34" charset="0"/>
            </a:endParaRP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PARA CONTINUAR AVANZANDO EN LA CONSTRUCCIÓN DE UNA </a:t>
            </a:r>
            <a:r>
              <a:rPr lang="es-ES_tradnl" altLang="es-UY" b="1" i="1" dirty="0">
                <a:latin typeface="Verdana" panose="020B0604030504040204" pitchFamily="34" charset="0"/>
              </a:rPr>
              <a:t>NUEVA</a:t>
            </a:r>
            <a:r>
              <a:rPr lang="es-ES_tradnl" altLang="es-UY" b="1" dirty="0">
                <a:latin typeface="Verdana" panose="020B0604030504040204" pitchFamily="34" charset="0"/>
              </a:rPr>
              <a:t> MATRIZ DE PROTECCIÓN SOCIAL: </a:t>
            </a:r>
          </a:p>
          <a:p>
            <a:pPr eaLnBrk="1" hangingPunct="1">
              <a:buFontTx/>
              <a:buChar char="-"/>
            </a:pPr>
            <a:r>
              <a:rPr lang="es-ES_tradnl" altLang="es-UY" b="1" dirty="0">
                <a:latin typeface="Verdana" panose="020B0604030504040204" pitchFamily="34" charset="0"/>
              </a:rPr>
              <a:t>EN SUS COMPONENTES ESTRUCTURALES, </a:t>
            </a:r>
          </a:p>
          <a:p>
            <a:pPr eaLnBrk="1" hangingPunct="1">
              <a:buFontTx/>
              <a:buChar char="-"/>
            </a:pPr>
            <a:r>
              <a:rPr lang="es-ES_tradnl" altLang="es-UY" b="1" dirty="0">
                <a:latin typeface="Verdana" panose="020B0604030504040204" pitchFamily="34" charset="0"/>
              </a:rPr>
              <a:t>EN LA RAIS Y </a:t>
            </a:r>
          </a:p>
          <a:p>
            <a:pPr eaLnBrk="1" hangingPunct="1">
              <a:buFontTx/>
              <a:buChar char="-"/>
            </a:pPr>
            <a:r>
              <a:rPr lang="es-ES_tradnl" altLang="es-UY" b="1" dirty="0">
                <a:latin typeface="Verdana" panose="020B0604030504040204" pitchFamily="34" charset="0"/>
              </a:rPr>
              <a:t>EN LOS NEXOS ENTRE AMBOS. </a:t>
            </a:r>
            <a:endParaRPr lang="es-ES" altLang="es-UY" b="1" dirty="0">
              <a:latin typeface="Verdana" panose="020B0604030504040204" pitchFamily="34" charset="0"/>
            </a:endParaRPr>
          </a:p>
          <a:p>
            <a:pPr eaLnBrk="1" hangingPunct="1"/>
            <a:endParaRPr lang="es-ES" altLang="es-UY" dirty="0"/>
          </a:p>
        </p:txBody>
      </p:sp>
    </p:spTree>
    <p:extLst>
      <p:ext uri="{BB962C8B-B14F-4D97-AF65-F5344CB8AC3E}">
        <p14:creationId xmlns:p14="http://schemas.microsoft.com/office/powerpoint/2010/main" val="3009229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9AE01-B03D-4FA8-B997-6F559A89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REFORMA SOCIAL: </a:t>
            </a:r>
            <a:endParaRPr lang="es-UY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AD0887-861A-4386-846F-2851F67E2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UY" b="1" dirty="0">
                <a:latin typeface="Verdana" panose="020B0604030504040204" pitchFamily="34" charset="0"/>
              </a:rPr>
              <a:t>PARA ASEGURAR EL PLENO EJERCICIO DE LOS DERECHOS DE TODOS, EN CONDICIONES DE EQUIDAD.</a:t>
            </a: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INTENCIÓN DE ENCARAR LA REDUCCIÓN SOSTENIDA Y SUSTENTABLE DE LA POBREZA, DESIGUALDAD Y </a:t>
            </a:r>
            <a:r>
              <a:rPr lang="es-ES" b="1" i="1" dirty="0">
                <a:latin typeface="Verdana" panose="020B0604030504040204" pitchFamily="34" charset="0"/>
                <a:ea typeface="Verdana" panose="020B0604030504040204" pitchFamily="34" charset="0"/>
              </a:rPr>
              <a:t>SEGMENTACIÓN SOCIAL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s-E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SOLO ES POSIBLE SI SE ACTUA ARTICUADA Y COHERENTEMENTE CON DISTINTAS POLÍTICAS PÚBLICAS, SOBRE TODO LAS QUE VAN A LOS PROCESOS QUE LAS SOSTIENEN Y REPRODUCEN. </a:t>
            </a:r>
          </a:p>
        </p:txBody>
      </p:sp>
    </p:spTree>
    <p:extLst>
      <p:ext uri="{BB962C8B-B14F-4D97-AF65-F5344CB8AC3E}">
        <p14:creationId xmlns:p14="http://schemas.microsoft.com/office/powerpoint/2010/main" val="3481451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1D808-86FB-4ECD-A928-837F39DB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POBREZA Y DESIGUALDAD: </a:t>
            </a:r>
            <a:endParaRPr lang="es-UY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648A87-0D3F-4D37-8C65-DAC5F034C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TIENEN CARACTERÍSTICAS DE LARGA DATA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OTRAS MÁS REMARCABLES DESPÚES DE LOS 90,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LA POBREZA SE EXPRESA DE MANERA CRECIENTE EN </a:t>
            </a:r>
            <a:r>
              <a:rPr lang="es-ES" b="1" i="1" dirty="0">
                <a:latin typeface="Verdana" panose="020B0604030504040204" pitchFamily="34" charset="0"/>
                <a:ea typeface="Verdana" panose="020B0604030504040204" pitchFamily="34" charset="0"/>
              </a:rPr>
              <a:t>TERRITORIO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Y EN LA CONFORMACIÓN DE UNA </a:t>
            </a:r>
            <a:r>
              <a:rPr lang="es-ES" b="1" i="1" dirty="0">
                <a:latin typeface="Verdana" panose="020B0604030504040204" pitchFamily="34" charset="0"/>
                <a:ea typeface="Verdana" panose="020B0604030504040204" pitchFamily="34" charset="0"/>
              </a:rPr>
              <a:t>SUB CULTURA DE LA POBREZA: 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LAS PERSONAS PERCIBEN QUE LOS MECANISMOS DE ASCENSO SOCIAL NO LE LLEGAN O DEJARON DE OPERAR, PRIMANDO LAS ESTRATEGIAS DE SOBREVIVENCIA EN LA POBREZA. 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84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2800" b="1" dirty="0">
                <a:latin typeface="Verdana" panose="020B0604030504040204" pitchFamily="34" charset="0"/>
              </a:rPr>
              <a:t>POBREZA, DESIGUALDAD Y SEGMENTACIÓN SOCIOTERRITORIAL:</a:t>
            </a:r>
            <a:endParaRPr lang="es-ES" altLang="es-UY" sz="2800" b="1" dirty="0">
              <a:latin typeface="Verdan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UBICACIÓN DIFERENCIAL DE LOS DISTINTOS GRUPOS SOCIALES EN EL TERRITORIO: SE HA AGUDIZADO.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ÁMBITOS TERRITORIALES MÁS HOMOGÉNEOS EN SU INTERIOR Y DIFERENCIADOS UNOS DE OTROS. 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VINCULADO A CAMBIOS EN EL MUNDO DEL TRABAJO, DISTRIBUCIÓN DEL INGRESO, LOCALIZACIÓN DE ACTIVIDADES PRODUCTIVAS, FORMAS DE URBANIZACIÓN Y ACCESO A LA VIVIENDA, CALIDAD SERVICIOS PÚBLICOS, ETC. 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636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altLang="es-UY" sz="3200" b="1" dirty="0">
                <a:latin typeface="Verdana" panose="020B0604030504040204" pitchFamily="34" charset="0"/>
              </a:rPr>
              <a:t>SE COMBINAN CON OTRAS DESIGUALDADES:</a:t>
            </a:r>
            <a:r>
              <a:rPr lang="es-ES_tradnl" altLang="es-UY" sz="4000" dirty="0"/>
              <a:t> </a:t>
            </a:r>
            <a:endParaRPr lang="es-ES" altLang="es-UY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altLang="es-UY" b="1" dirty="0">
                <a:latin typeface="Verdana" panose="020B0604030504040204" pitchFamily="34" charset="0"/>
              </a:rPr>
              <a:t>INGRESOS,</a:t>
            </a:r>
          </a:p>
          <a:p>
            <a:pPr eaLnBrk="1" hangingPunct="1"/>
            <a:r>
              <a:rPr lang="es-ES" altLang="es-UY" b="1" dirty="0">
                <a:latin typeface="Verdana" panose="020B0604030504040204" pitchFamily="34" charset="0"/>
              </a:rPr>
              <a:t>INTERGENERACIONALES, </a:t>
            </a:r>
          </a:p>
          <a:p>
            <a:pPr eaLnBrk="1" hangingPunct="1"/>
            <a:r>
              <a:rPr lang="es-ES" altLang="es-UY" b="1" dirty="0">
                <a:latin typeface="Verdana" panose="020B0604030504040204" pitchFamily="34" charset="0"/>
              </a:rPr>
              <a:t>DE GÉNERO, </a:t>
            </a:r>
          </a:p>
          <a:p>
            <a:pPr eaLnBrk="1" hangingPunct="1"/>
            <a:r>
              <a:rPr lang="es-ES" altLang="es-UY" b="1" dirty="0">
                <a:latin typeface="Verdana" panose="020B0604030504040204" pitchFamily="34" charset="0"/>
              </a:rPr>
              <a:t>POR ORIGEN ÉTNICO – RACIAL</a:t>
            </a:r>
          </a:p>
          <a:p>
            <a:pPr eaLnBrk="1" hangingPunct="1"/>
            <a:r>
              <a:rPr lang="es-ES" altLang="es-UY" b="1" dirty="0">
                <a:latin typeface="Verdana" panose="020B0604030504040204" pitchFamily="34" charset="0"/>
              </a:rPr>
              <a:t>POR CONDICIÓN DE DISCAPACIDAD,</a:t>
            </a:r>
          </a:p>
          <a:p>
            <a:pPr eaLnBrk="1" hangingPunct="1"/>
            <a:r>
              <a:rPr lang="es-ES" altLang="es-UY" b="1" dirty="0">
                <a:latin typeface="Verdana" panose="020B0604030504040204" pitchFamily="34" charset="0"/>
              </a:rPr>
              <a:t>POR ORIENTACIÓN SEXUAL E IDENTIDAD DE GÉNERO. </a:t>
            </a: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DE ACCESO A LA SEGURIDAD</a:t>
            </a:r>
            <a:endParaRPr lang="es-ES" altLang="es-UY" b="1" dirty="0">
              <a:latin typeface="Verdana" panose="020B0604030504040204" pitchFamily="34" charset="0"/>
            </a:endParaRPr>
          </a:p>
          <a:p>
            <a:pPr eaLnBrk="1" hangingPunct="1"/>
            <a:endParaRPr lang="es-ES" altLang="es-UY" dirty="0"/>
          </a:p>
        </p:txBody>
      </p:sp>
    </p:spTree>
    <p:extLst>
      <p:ext uri="{BB962C8B-B14F-4D97-AF65-F5344CB8AC3E}">
        <p14:creationId xmlns:p14="http://schemas.microsoft.com/office/powerpoint/2010/main" val="1674400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UY" sz="2800" b="1" dirty="0">
                <a:latin typeface="Verdana" panose="020B0604030504040204" pitchFamily="34" charset="0"/>
              </a:rPr>
              <a:t>REFORMA SOCIAL, OBJETIVOS ESTRATEGICOS: 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AVANZAR EN LA ARTICULACIÓN DE LAS POLÍTICAS ECONÓMICAS, SOCIALES Y URBANO TERRITORIALES, </a:t>
            </a:r>
          </a:p>
          <a:p>
            <a:pPr eaLnBrk="1" hangingPunct="1"/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AVANZAR EN LAS REFORMAS ESTRUCTURALES Y ARTICULACIÓN CON LA RAIS. </a:t>
            </a:r>
          </a:p>
          <a:p>
            <a:pPr eaLnBrk="1" hangingPunct="1"/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/>
            <a:r>
              <a:rPr lang="es-ES_tradnl" altLang="es-UY" b="1" dirty="0">
                <a:latin typeface="Verdana" panose="020B0604030504040204" pitchFamily="34" charset="0"/>
              </a:rPr>
              <a:t>ARTICULAR DIMENSIONES SECTORIALES CON TERRITORIALES. </a:t>
            </a:r>
          </a:p>
          <a:p>
            <a:pPr eaLnBrk="1" hangingPunct="1"/>
            <a:endParaRPr lang="es-ES_tradnl" altLang="es-UY" b="1" dirty="0">
              <a:latin typeface="Verdana" panose="020B0604030504040204" pitchFamily="34" charset="0"/>
            </a:endParaRP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ADEMÁS: NECESIDAD DE INTERVENIR DESDE LO MATERIAL Y LO SIMBÓLICO</a:t>
            </a:r>
          </a:p>
          <a:p>
            <a:pPr eaLnBrk="1" hangingPunct="1"/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846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2800" b="1" dirty="0">
                <a:latin typeface="Verdana" panose="020B0604030504040204" pitchFamily="34" charset="0"/>
              </a:rPr>
              <a:t>3 GRUPOS DE COMPONENTES DE LA MATRIZ DE PROTECCIÓN SOCIAL:</a:t>
            </a:r>
            <a:r>
              <a:rPr lang="es-ES_tradnl" altLang="es-UY" sz="4000" dirty="0"/>
              <a:t> </a:t>
            </a:r>
            <a:endParaRPr lang="es-ES" altLang="es-UY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1 – CONJUNTO DE HABITANTES DEL PAIS: 100%, </a:t>
            </a:r>
          </a:p>
          <a:p>
            <a:pPr eaLnBrk="1" hangingPunct="1"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2 – POBLACIÓN EN SITUACIÓN DE POBREZA Y VULNERABILIDAD: 20% DE LOS HOGARES, </a:t>
            </a:r>
          </a:p>
          <a:p>
            <a:pPr eaLnBrk="1" hangingPunct="1"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3 – POBLACIÓN EN SITUACIÓN DE EXTREMA POBREZA: 3% DE LOS HOGARES. </a:t>
            </a:r>
            <a:endParaRPr lang="es-ES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1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4B0D4-0CBB-4C81-9BB1-BF64AA84F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600" b="1" dirty="0">
                <a:latin typeface="Verdana" panose="020B0604030504040204" pitchFamily="34" charset="0"/>
              </a:rPr>
              <a:t>MINISTERIOS SOCIALES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E84382-D211-4AE2-87DE-E4B68D797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s-ES_tradnl" altLang="es-UY" sz="2800" b="1" dirty="0">
                <a:latin typeface="Verdana" panose="020B0604030504040204" pitchFamily="34" charset="0"/>
              </a:rPr>
              <a:t>DESARROLLADOS EN AL, DESDE LA DÉCADA DE LOS 90</a:t>
            </a:r>
          </a:p>
          <a:p>
            <a:pPr eaLnBrk="1" hangingPunct="1"/>
            <a:endParaRPr lang="es-ES_tradnl" altLang="es-UY" sz="2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s-ES_tradnl" altLang="es-UY" sz="2800" b="1" dirty="0">
                <a:latin typeface="Verdana" panose="020B0604030504040204" pitchFamily="34" charset="0"/>
              </a:rPr>
              <a:t>PARA LA PUESTA EN MARCHA DE PROGRAMAS DE COMBATE A LA POBREZA Y/O ATENCIÓN DE NUEVAS DEMANDAS CIUDADANAS</a:t>
            </a:r>
          </a:p>
          <a:p>
            <a:pPr marL="0" indent="0" eaLnBrk="1" hangingPunct="1">
              <a:buNone/>
            </a:pPr>
            <a:endParaRPr lang="es-ES_tradnl" altLang="es-UY" sz="2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s-ES_tradnl" altLang="es-UY" sz="2800" b="1" dirty="0">
                <a:latin typeface="Verdana" panose="020B0604030504040204" pitchFamily="34" charset="0"/>
              </a:rPr>
              <a:t>TAMBIÉN CON LA TAREA DE ARTICULAR PRESTACIONES PÚBLICAS. </a:t>
            </a:r>
            <a:endParaRPr lang="es-ES" altLang="es-UY" sz="2800" b="1" dirty="0">
              <a:latin typeface="Verdana" panose="020B0604030504040204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27340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98DF1-FA9A-47E5-A61F-0209FA68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COMPONENTES UNIVERSALES</a:t>
            </a:r>
            <a:endParaRPr lang="es-UY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44E24-D16A-42E9-B20B-F0E29CF7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OBJETIVO: IGUALDAD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SUPONEN REFORMAS ESTRUCTURALES CON VISIÓN UNIVERSAL Y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ARTICULADOS ENTRE SI Y CON LA RAIS. 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DOTAR AL CONJUNTO DE REFORMAS DE UN ENFOQUE PRO INTEGRACIÓN SOCIAL: PRESTACIONES PÚBLICAS DE CALIDAD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DESARROLLO DEL </a:t>
            </a:r>
            <a:r>
              <a:rPr lang="es-ES" b="1" i="1" dirty="0">
                <a:latin typeface="Verdana" panose="020B0604030504040204" pitchFamily="34" charset="0"/>
                <a:ea typeface="Verdana" panose="020B0604030504040204" pitchFamily="34" charset="0"/>
              </a:rPr>
              <a:t>SISTEMA DE CUIDADOS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3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924E9-4C91-4901-B775-A7FA287B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</a:rPr>
              <a:t>RAIS</a:t>
            </a:r>
            <a:endParaRPr lang="es-UY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486B26-37ED-4375-9B16-A71545808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OBJETIVO: INTEGRACIÓN HACIA LA IGUALDAD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CONSOLIDACIÓN DE LA CONSTRUCCIÓN DE LA RAIS EN TANTO SISTEMA DE ACCIONES FOCALIZADAS SOCIOECONOMICAMENTE Y OTRAS ORIENTADAS A LA ATENCIÓN DE VULNERABILIDADES ESPECÍFICAS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DEBE ESTAR VINCULADA CON LAS PRESTACIONES DE CARÁCTER UNIVERSAL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TIENE COMO HORIZONTE A LOS SERVICIOS UNIVERSALES DE CALIDAD Y EL MERCADO DE TRABAJO.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58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87104-B63D-4D1C-9DCC-CEC04AA8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</a:rPr>
              <a:t>COMPONENTES DE LA RAIS ORIENTADOS A LA POBLACIÓN EN POBREZA EXTREMA</a:t>
            </a:r>
            <a:r>
              <a:rPr lang="es-ES" sz="2800" dirty="0"/>
              <a:t>. 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AB70C7-109F-41BF-8CEB-A2586C5E7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OBJETIVO: INCLUSIÓN E INTEGRACIÓN</a:t>
            </a:r>
          </a:p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ACCIONES FOCALIZADAS, CON UNA ESTRATEGIA DE TRABAJO ARTICULADO CON LAS FAMILIAS PARA GARANTIZAR LOS PROCESOS DE INCLUSIÓN SOCIAL. </a:t>
            </a:r>
          </a:p>
          <a:p>
            <a:r>
              <a:rPr lang="es-ES" b="1" i="1" dirty="0">
                <a:latin typeface="Verdana" panose="020B0604030504040204" pitchFamily="34" charset="0"/>
                <a:ea typeface="Verdana" panose="020B0604030504040204" pitchFamily="34" charset="0"/>
              </a:rPr>
              <a:t>ABORDAJE FAMILIAR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: ACCIONES CON EL CONJUNTO DE LAS FAMILIAS, PARA QUE PUEDAN ACCEDER A LAS PRESTACIONES Y SERVICIOS SOCIALES. </a:t>
            </a: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15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0A89F-9F1A-4B63-BCE1-E4EC3A45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PROGRAMAS PRIORITARIOS/ </a:t>
            </a:r>
            <a:b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PROGRAMAS DE PROXIMIDAD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B4A34C-A91B-446B-A6B7-1C7F5DB7B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INSTRUMENTOS PARA ATENDER LA POBREZA FUERON NECESARIOS, PERO NO SUFICIENTES PARA TRABAJAR  CON QUIENES AÚN ESTÁN EN SITUACIONES EXTREMAS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EXISTENCIA DE FORMAS DE PRIVACIÓN, QUE NO SE DEDUCEN, AUNQUE SE CORRELACIONAN CON LOS INGRESOS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EL FUNCIONAMIENTO DE LA ECONOMÍA YA NO GENERABA OPORTUNIDADES PARA ESA POBLACIÓN, SIN MAYORES INNOVACIONES </a:t>
            </a:r>
          </a:p>
        </p:txBody>
      </p:sp>
    </p:spTree>
    <p:extLst>
      <p:ext uri="{BB962C8B-B14F-4D97-AF65-F5344CB8AC3E}">
        <p14:creationId xmlns:p14="http://schemas.microsoft.com/office/powerpoint/2010/main" val="28484664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E949A-CD4A-44A5-B136-D74963E9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PROGRAMAS PRIORITARIOS/ </a:t>
            </a:r>
            <a:b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PROGRAMAS DE PROXIMIDAD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EC3961-46FD-4280-8A7B-C40932D8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 PARTIR DE 2012</a:t>
            </a:r>
          </a:p>
          <a:p>
            <a:pPr marL="0" indent="0">
              <a:buNone/>
            </a:pP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-CERCANÍAS, </a:t>
            </a:r>
          </a:p>
          <a:p>
            <a:pPr marL="0" indent="0">
              <a:buNone/>
            </a:pP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- JÓVENES EN RED Y </a:t>
            </a:r>
          </a:p>
          <a:p>
            <a:pPr marL="0" indent="0">
              <a:buNone/>
            </a:pP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- URUGUAY CRECE CONTIGO (UCC)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LOS DOS PRIMEROS: MIDES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TAMBIÉN PRESIDENCIA DE LA REPÚBLICA </a:t>
            </a:r>
          </a:p>
        </p:txBody>
      </p:sp>
    </p:spTree>
    <p:extLst>
      <p:ext uri="{BB962C8B-B14F-4D97-AF65-F5344CB8AC3E}">
        <p14:creationId xmlns:p14="http://schemas.microsoft.com/office/powerpoint/2010/main" val="2797551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0526D-572E-401F-8366-B5E0DCFC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ELEMENTOS COMUNES 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585D9B-EDFA-45BF-B2B6-FE99E922C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ALTAMENTE FOCALIZADOS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ABORDAJE POR TIEMPO LIMITADO Y TERRITORIAL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BAJA MATERIALIDAD E INSTITUCIONALIDAD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SOFISTICADOS SISTEMAS DE REGISTRO Y MONITOREO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PROCURAN VINCULAR O RE VINCULAR CON EL MUNDO DEL TRABAJO Y LOS SERVICIOS SECTORIALES </a:t>
            </a:r>
          </a:p>
        </p:txBody>
      </p:sp>
    </p:spTree>
    <p:extLst>
      <p:ext uri="{BB962C8B-B14F-4D97-AF65-F5344CB8AC3E}">
        <p14:creationId xmlns:p14="http://schemas.microsoft.com/office/powerpoint/2010/main" val="1755439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2D2C5-03C7-41DA-ABFE-717F0D02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NOVEDADES DESTACADAS POR LOS PROGRAMAS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4BE72-DDBE-48B1-B61F-1EF1A1E4C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SE SOSTIENEN EN UNA PERSPECTIVA DE DERECHOS: POBLACIONES QUE HAN SIDO VULNERADAS EN SUS DERECHOS Y RESPONSABILIDAD PÚBLICA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PROXIMIDAD, ACOMPAÑAMIENTO: ESTABLECIMIENTO DE UN VÍNCULO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CENTRAN LA INTERVENCIÓN EN EL CONTEXTO DONDE SE DESARROLLA LA VIDA COTIDIANA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80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C7824-0654-426B-BA3D-D28A747A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NOVEDADES DESTACADAS POR LOS PROGRAMAS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E75612-54E7-45C5-BEAA-13E217E5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ACOMPAÑAMIENTO: COMO ACCIONES QUE BUSCAN REPARAR DERECHOS VULNERADOS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TENDER A LA MEJORA SUSTENTABLE DE LAS CONDICIONES DE VIDA, </a:t>
            </a:r>
          </a:p>
          <a:p>
            <a:pPr>
              <a:buFontTx/>
              <a:buChar char="-"/>
            </a:pP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SUPONE OBTENCIÓN O ACCESIBILIDAD A MATERIALIDADES CONCRETAS</a:t>
            </a:r>
          </a:p>
          <a:p>
            <a:pPr>
              <a:buFontTx/>
              <a:buChar char="-"/>
            </a:pP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TAMBIÉN PROBLEMAS Y NECESIDADES PSICO SOCIALES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058707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71410-49EC-4AAF-BCDC-AEA2E13D5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NOVEDADES DESTACADAS POR LOS PROGRAMAS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AC9E52-FFE0-4040-B40A-5EAE1D414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OPORTUNIDAD DE ESTAR LOS TÉCNICOS, FRECUENTEMENTE DISPONIBLES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INTERINSTITUCIONALIDAD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ORIENTADOS A FAVORECER LA COORDINACIÓN Y ARTICULACIÓN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132840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62EB3-61FF-4FCA-9869-2A5C5651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ASPECTOS POSITIVOS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8B53DA-B1EC-4292-ABFD-69046D236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LLEGAN A LAS FAMILIAS CON MAYOR VULNERACIÓN DE DERECHOS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POSIBILIDAD DE SUPERACIÓN DEL DESENCUENTRO ENTRE SECTORES ATENDIDOS Y SISTEMA DE PROTECCIÓN PÚLICO</a:t>
            </a:r>
          </a:p>
          <a:p>
            <a:pPr marL="0" indent="0">
              <a:buNone/>
            </a:pPr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BUENA ACEPTACIÓN DE LOS/LAS DESTINATARIOS/AS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PERMITEN UNA VISIÓN SINGULARIZADA DE LA EXCLUSIÓN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20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B6361-A44D-48FF-A1BB-24C1EAE3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600" b="1" dirty="0">
                <a:latin typeface="Verdana" panose="020B0604030504040204" pitchFamily="34" charset="0"/>
              </a:rPr>
              <a:t>MINISTERIOS SOCIALES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2CA0F7-CD0C-4919-8A01-7C0BF3BA8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altLang="es-UY" sz="2400" b="1" dirty="0">
                <a:latin typeface="Verdana" panose="020B0604030504040204" pitchFamily="34" charset="0"/>
              </a:rPr>
              <a:t>IMPLICA UN ACUERDO POLÍTICO: TRATAMIENTO PÚBLICO DE CIERTOS ASUNTOS, FORMATO, PRESUPUESTO.</a:t>
            </a:r>
            <a:r>
              <a:rPr lang="es-ES_tradnl" altLang="es-UY" sz="2400" dirty="0"/>
              <a:t> </a:t>
            </a:r>
          </a:p>
          <a:p>
            <a:pPr eaLnBrk="1" hangingPunct="1"/>
            <a:r>
              <a:rPr lang="es-ES_tradnl" altLang="es-UY" sz="2400" b="1" dirty="0">
                <a:latin typeface="Verdana" panose="020B0604030504040204" pitchFamily="34" charset="0"/>
              </a:rPr>
              <a:t>SUS INTERVENCIONES, PUEDEN SER DISÍMILES SEGÚN LAS OPCIONES POLÍTICAS: </a:t>
            </a:r>
          </a:p>
          <a:p>
            <a:pPr eaLnBrk="1" hangingPunct="1"/>
            <a:r>
              <a:rPr lang="es-ES_tradnl" altLang="es-UY" sz="2400" b="1" dirty="0">
                <a:latin typeface="Verdana" panose="020B0604030504040204" pitchFamily="34" charset="0"/>
              </a:rPr>
              <a:t>  </a:t>
            </a:r>
          </a:p>
          <a:p>
            <a:pPr eaLnBrk="1" hangingPunct="1">
              <a:buFontTx/>
              <a:buChar char="-"/>
            </a:pPr>
            <a:r>
              <a:rPr lang="es-ES_tradnl" altLang="es-UY" sz="2400" b="1" dirty="0">
                <a:latin typeface="Verdana" panose="020B0604030504040204" pitchFamily="34" charset="0"/>
              </a:rPr>
              <a:t>INDICATIVA DE MAYOR RESPONSABILIDAD DEL ESTADO O, SOLO COMPLETAR LA ACTIVIDAD DEL MERCADO</a:t>
            </a:r>
          </a:p>
          <a:p>
            <a:pPr marL="0" indent="0" eaLnBrk="1" hangingPunct="1">
              <a:buNone/>
            </a:pPr>
            <a:r>
              <a:rPr lang="es-ES_tradnl" altLang="es-UY" sz="2400" b="1" dirty="0">
                <a:latin typeface="Verdana" panose="020B0604030504040204" pitchFamily="34" charset="0"/>
              </a:rPr>
              <a:t>- REAFIRMAR EL CARÁCTER RESIDUAL DE LOS PROGRAMAS, O FACILITAR “EL TENDIDO DE PUENTES” CON PROTECCIONES QUE FAVOREZCAN LA INTEGRACION SOCIAL. </a:t>
            </a:r>
            <a:endParaRPr lang="es-ES" altLang="es-UY" sz="2400" b="1" dirty="0">
              <a:latin typeface="Verdana" panose="020B0604030504040204" pitchFamily="34" charset="0"/>
            </a:endParaRPr>
          </a:p>
          <a:p>
            <a:pPr eaLnBrk="1" hangingPunct="1"/>
            <a:endParaRPr lang="es-ES" altLang="es-UY" sz="2800" dirty="0"/>
          </a:p>
          <a:p>
            <a:endParaRPr lang="es-ES" altLang="es-UY" sz="28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267975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0CD5F-B401-4D2C-8E0A-8BEF3DCC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DIFICULTADES/LÍMITES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555A78-2988-42FC-AD07-1DA2537B6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PARA VINCULAR A ESTAS PERSONAS/FAMILIAS CON LOS DISPOSITIVOS SECTORIALES: PUENTE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SUPERAR LA CONSTRUCCIÓN DE SOPORTES TRANSITORIOS PARA EL ACCIONAR DE LOS SERVICIOS SOCIALES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LÍMITES DEL TRABAJO DE PROXIMIDAD, SIN ESOS DISPOSITIVOS </a:t>
            </a:r>
          </a:p>
        </p:txBody>
      </p:sp>
    </p:spTree>
    <p:extLst>
      <p:ext uri="{BB962C8B-B14F-4D97-AF65-F5344CB8AC3E}">
        <p14:creationId xmlns:p14="http://schemas.microsoft.com/office/powerpoint/2010/main" val="1128653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801D8-59C0-4298-81A7-1C752243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DIFICULTADES/LÍMITES</a:t>
            </a:r>
            <a:endParaRPr lang="es-UY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D2C719-DA5C-4E8A-AF47-79B09A693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DE RESPONSABILIZACIÓN A LAS PERSONAS/FAMILIAS, DE PENSARLAS CON EXCLUSIVA RESPONSABILIDAD EN SU BIENESTAR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TENSIÓN ENTRE TIEMPOS DE LAS FAMILIAS Y TIEMPOS INSTITUCIONALES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MIDES: COMO ÚNICO RESPONSABLE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88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07646-E6B6-470B-B6F8-912A4D90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DESAFÍOS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133224-7DAD-4203-B024-96F2DACE9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ACCIONES FOCALIZADAS, SOLO TIENEN SENTIDO EN LA MEDIDA QUE VIABILIZAN LA INTEGRACIÓN (EN CANTIDAD Y CALIDAD) A LAS POLÍTICAS SECTORIALES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REVISAR LA NOCIÓN DE AUTONOMÍA Y DE LA ESTRATEGIA COMO HABILITADORA DE INTEGRACIÓN SOCIAL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NECESIDAD DE VALORAR LOS DAÑOS O DERECHOS VULNERADOS </a:t>
            </a:r>
          </a:p>
        </p:txBody>
      </p:sp>
    </p:spTree>
    <p:extLst>
      <p:ext uri="{BB962C8B-B14F-4D97-AF65-F5344CB8AC3E}">
        <p14:creationId xmlns:p14="http://schemas.microsoft.com/office/powerpoint/2010/main" val="23761407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25449-E780-40EF-B6B2-50693000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DESAFÍOS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63E026-5F90-4F08-A7F1-1F6D84A9D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INTERPELAR LOS CONCEPTOS DE SEGURIDAD/INSEGURIDAD 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PENSAR LOS LÍMITES DE LAS INTERVENCIONES A PARTIR DE LOS RIESGOS A LOS QUE ESTÁN SOMETIDOS LAS PERSONAS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PROBLEMATIZAR EL LUGAR DEL TERRITORIO Y PROTECCIONES CERCANAS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COLOCAR EN DEBATE LA DESIGUALDAD </a:t>
            </a:r>
          </a:p>
        </p:txBody>
      </p:sp>
    </p:spTree>
    <p:extLst>
      <p:ext uri="{BB962C8B-B14F-4D97-AF65-F5344CB8AC3E}">
        <p14:creationId xmlns:p14="http://schemas.microsoft.com/office/powerpoint/2010/main" val="4169374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272C7-A5FA-42FF-AC20-3D628731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ORIENTACIONES ACTUAL GOBIERNO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FCAE80-6D8C-4D3C-B6C2-E3B0A2A5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EQUILIBRIO FISCAL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CAMBIOS EN LA GESTIÓN DEL ESTADO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LIBERTAD  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POBREZA/MIDES: NUEVAS ESTRATEGIAS PARA ABORDAR LO SOCIAL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NUEVO CONCEPTO POBREZA 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POLÍTICAS SOCIALES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COMUNIDAD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DIMENSIÓN TERRITORIAL </a:t>
            </a:r>
          </a:p>
        </p:txBody>
      </p:sp>
    </p:spTree>
    <p:extLst>
      <p:ext uri="{BB962C8B-B14F-4D97-AF65-F5344CB8AC3E}">
        <p14:creationId xmlns:p14="http://schemas.microsoft.com/office/powerpoint/2010/main" val="16060576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5D75C-2D1F-4E10-8FDA-1D0C267F2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EQUILIBRIO FISCAL: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AF25A3-CB3B-4ECB-9F00-D6E77B18E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NECESIDAD DE DAR RESPUESTA AL DÉFICIT FISCAL, ENTENDIDO POR LA ACCIÓN DEL FRENTE AMPLIO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EXPANSIÓN DEL GASTO PÚBLICO, GENERA AUMENTO DE LA PRESIÓN FISCAL Y CARGA AL SECTOR PRIVADO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NECESARIO LIBERAR RECURSOS, PARA IGUALAR OPORTUNIDADES, PROTEGER A LOS MÁS DÉBILES Y ALENTAR A QUIENES PRODUCEN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NECESARIO: AUMENTAR LA INVERSIÓN, CRECER A MAYOR RITMO, Y ASÍ GENERAR EMPLEO Y MEJORA DE SALARIOS </a:t>
            </a:r>
          </a:p>
        </p:txBody>
      </p:sp>
    </p:spTree>
    <p:extLst>
      <p:ext uri="{BB962C8B-B14F-4D97-AF65-F5344CB8AC3E}">
        <p14:creationId xmlns:p14="http://schemas.microsoft.com/office/powerpoint/2010/main" val="2732226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AC1FF-36E4-4E64-A6B5-8E4062F7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CAMBIOS EN LA GESTIÓN DEL ESTADO  </a:t>
            </a:r>
            <a:br>
              <a:rPr lang="es-UY" dirty="0"/>
            </a:b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90F413-F32E-4A12-8CDA-C1DE94BA3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EN LOS ÚLTIMOS AÑOS, EL ESTADO SE HA VUELTO: OPACO, INEFICIENTE Y BUROCRÁTICO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SE REQUIERE UN ESTADO MÁS EFICIENTE, AUNQUE NO PRESCINDENTE, FOCALIZADO EN LAS NECESIDADES DE LOS MÁS POBRES</a:t>
            </a:r>
          </a:p>
          <a:p>
            <a:pPr marL="0" indent="0">
              <a:buNone/>
            </a:pPr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QUE GARANTICE EL GOCE DE TODAS LAS LIBERTADES </a:t>
            </a:r>
          </a:p>
        </p:txBody>
      </p:sp>
    </p:spTree>
    <p:extLst>
      <p:ext uri="{BB962C8B-B14F-4D97-AF65-F5344CB8AC3E}">
        <p14:creationId xmlns:p14="http://schemas.microsoft.com/office/powerpoint/2010/main" val="16255193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322DC-5197-4326-B3E4-14AD71977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LIBERTAD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87BCD9-C518-47E3-B087-63667AA7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EJE CENTRAL EN LA ORIENTACIÓN DEL GOBIERNO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SE PROMUEVE QUE LOS HABITANTES SEAN CADA VEZ MÁS LIBRES 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REQUIERE LA MENOR COERCIÓN POSIBLE DE PARTE DEL ESTADO</a:t>
            </a:r>
          </a:p>
        </p:txBody>
      </p:sp>
    </p:spTree>
    <p:extLst>
      <p:ext uri="{BB962C8B-B14F-4D97-AF65-F5344CB8AC3E}">
        <p14:creationId xmlns:p14="http://schemas.microsoft.com/office/powerpoint/2010/main" val="26739308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81830-62F4-4EF0-B0E1-7E5C4D59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POBREZA/MIDES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19AE24-19FC-46DD-AEEE-73A788B02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MIDES: FRACASÓ, INSATISFACTORIOS RESULTADOS EN LA INTEGRACIÓN SOCIAL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INTEGRACIÓN Y JUSTICIA SOCIAL: UNO DE LOS MAYORES DESAFÍOS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OBJETIVO DEL ESTADO:  FACILITAR EL ACCESO A OPORTUNIDADES, DAR CONTENCIÓN Y HERRAMIENTAS QUE HAGAN POSIBLE EL DESARROLLO DE OPORTUNIDADES </a:t>
            </a:r>
          </a:p>
        </p:txBody>
      </p:sp>
    </p:spTree>
    <p:extLst>
      <p:ext uri="{BB962C8B-B14F-4D97-AF65-F5344CB8AC3E}">
        <p14:creationId xmlns:p14="http://schemas.microsoft.com/office/powerpoint/2010/main" val="22615288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337E9-2DFB-4738-B4D9-9EEC6B5BA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>
                <a:latin typeface="Verdana" panose="020B0604030504040204" pitchFamily="34" charset="0"/>
                <a:ea typeface="Verdana" panose="020B0604030504040204" pitchFamily="34" charset="0"/>
              </a:rPr>
              <a:t>NUEVO CONCEPTO POBREZA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854A4-B0CA-4E0E-A4BC-6F3ACD3A0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NO CONSISTE EN LA INSUFICIENCIA DE INGRESOS, QUE PERMITAN SATISFACER NECESIDADES BÁSICAS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SINO EN LA INCAPACIDAD DE GENERAR ESOS RECURSOS DE FORMA AUTÓNOMA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A TRAVÉS DE EJEMPLOS DIGNOS, O EMPRENDIMIENTOS SUSTENTABLES </a:t>
            </a:r>
          </a:p>
        </p:txBody>
      </p:sp>
    </p:spTree>
    <p:extLst>
      <p:ext uri="{BB962C8B-B14F-4D97-AF65-F5344CB8AC3E}">
        <p14:creationId xmlns:p14="http://schemas.microsoft.com/office/powerpoint/2010/main" val="20265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3200" b="1" dirty="0">
                <a:latin typeface="Verdana" panose="020B0604030504040204" pitchFamily="34" charset="0"/>
              </a:rPr>
              <a:t>URUGUAY: COMPETENCIAS DEL MIDES (LEY 17.866)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1 - IMPLEMENTAR, EJECUTAR Y COORDINAR EL </a:t>
            </a:r>
            <a:r>
              <a:rPr lang="es-ES_tradnl" altLang="es-UY" b="1" i="1" dirty="0">
                <a:latin typeface="Verdana" panose="020B0604030504040204" pitchFamily="34" charset="0"/>
              </a:rPr>
              <a:t>PANES</a:t>
            </a:r>
            <a:r>
              <a:rPr lang="es-ES_tradnl" altLang="es-UY" b="1" dirty="0">
                <a:latin typeface="Verdana" panose="020B060403050404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2 - FORMULAR, EJECUTAR, SUPERVISAR, COORDINAR, EVALUAR POLITICAS Y PLANES EN LAS ÁREAS DE </a:t>
            </a:r>
            <a:r>
              <a:rPr lang="es-ES_tradnl" altLang="es-UY" b="1" i="1" dirty="0">
                <a:latin typeface="Verdana" panose="020B0604030504040204" pitchFamily="34" charset="0"/>
              </a:rPr>
              <a:t>JUVENTUD, MUJER Y FAMILIA, ADULTOS MAYORES, DISCAPACITADOS</a:t>
            </a:r>
            <a:r>
              <a:rPr lang="es-ES_tradnl" altLang="es-UY" b="1" dirty="0">
                <a:latin typeface="Verdana" panose="020B0604030504040204" pitchFamily="34" charset="0"/>
              </a:rPr>
              <a:t> Y DESARROLLO SOCIAL EN GENERAL.</a:t>
            </a:r>
            <a:r>
              <a:rPr lang="es-ES_tradnl" altLang="es-UY" dirty="0"/>
              <a:t> </a:t>
            </a:r>
            <a:endParaRPr lang="es-ES" altLang="es-UY" dirty="0"/>
          </a:p>
        </p:txBody>
      </p:sp>
    </p:spTree>
    <p:extLst>
      <p:ext uri="{BB962C8B-B14F-4D97-AF65-F5344CB8AC3E}">
        <p14:creationId xmlns:p14="http://schemas.microsoft.com/office/powerpoint/2010/main" val="16494486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6E810-CB92-4438-BBDB-D5923CB4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POLÍTICAS SOCIALES: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C0E536-CF61-49D2-B80F-593F8E8E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s-ES" sz="2000" b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ESFUERZO DE TODA LA SOCIEDAD PARA CONVERTIR A CADA UNO DE SUS MIEMBROS EN PROTAGONISTAS DE SU PROPIA VIDA. </a:t>
            </a:r>
          </a:p>
          <a:p>
            <a:pPr algn="l"/>
            <a:r>
              <a:rPr lang="es-ES" sz="2000" b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SI BIEN LA DISTRIBUCIÓN DE APOYOS MATERIALES Y DE OPORTUNIDADES ES IMPORTANTE, </a:t>
            </a:r>
          </a:p>
          <a:p>
            <a:pPr algn="l"/>
            <a:r>
              <a:rPr lang="es-ES" sz="2000" b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EL OBJETIVO FINAL ES CONSTRUIR IDENTIDAD, CONCIENCIA DE LA DIGNIDAD PERSONAL Y SENTIDO DE VIDA. </a:t>
            </a:r>
          </a:p>
          <a:p>
            <a:pPr algn="l"/>
            <a:r>
              <a:rPr lang="es-ES" sz="2000" b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SÓLO QUIEN VE A SU PROPIA VIDA COMO VALIOSA Y SIGNIFICANTE TIENE MOTIVOS PARA APROVECHAR LOS RECURSOS Y OPORTUNIDADES QUE ESTÁN A SU ALCANCE.</a:t>
            </a:r>
          </a:p>
          <a:p>
            <a:pPr algn="l"/>
            <a:r>
              <a:rPr lang="es-ES" sz="2000" b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POR TANTO, LAS POLÍTICAS SOCIALES DEBEN ORGANIZARSE DE UN MODO QUE NO GENEREN DEPENDENCIA NI ASISTENCIALISMO</a:t>
            </a:r>
          </a:p>
        </p:txBody>
      </p:sp>
    </p:spTree>
    <p:extLst>
      <p:ext uri="{BB962C8B-B14F-4D97-AF65-F5344CB8AC3E}">
        <p14:creationId xmlns:p14="http://schemas.microsoft.com/office/powerpoint/2010/main" val="175351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96E89-D1A8-496A-BCF2-9B62297F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POLÍTICAS SOCIALES: 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C9AD73-1FF3-47E7-94CE-E8EC75EA6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400" b="1" dirty="0">
                <a:latin typeface="Verdana" panose="020B0604030504040204" pitchFamily="34" charset="0"/>
                <a:ea typeface="Verdana" panose="020B0604030504040204" pitchFamily="34" charset="0"/>
              </a:rPr>
              <a:t>CENTRALIDAD EN LAS PERSONAS: SOLO </a:t>
            </a:r>
            <a:r>
              <a:rPr lang="es-UY" sz="24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 ESTRATEGIAS DE </a:t>
            </a:r>
            <a:r>
              <a:rPr lang="es-ES" sz="24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DESARROLLO PERSONAL, HABRÁ SUPERACIÓN DE LA EXCLUSIÓN Y DE LA DEPENDENCIA</a:t>
            </a:r>
            <a:r>
              <a:rPr lang="es-ES" sz="2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s-UY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s-ES" sz="24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MIDES DEBE GENERAR INCENTIVOS PARA LOGRAR TRANSFORMACIONES EN LA VIDA DE LOS INDIVIDUOS, PARA  PROMOVER LA AUTONOMÍA QUE PERMITA ROMPER CON LA DEPENDENCIA CRÓNICA DEL ESTADO Y </a:t>
            </a:r>
          </a:p>
          <a:p>
            <a:pPr algn="l"/>
            <a:r>
              <a:rPr lang="es-ES" sz="24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CREAR LAZOS ENTRE LOS CIUDADANOS Y SUS COMUNIDADES PARA ALCANZAR VERDADERA </a:t>
            </a:r>
            <a:r>
              <a:rPr lang="es-UY" sz="24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INTEGRACIÓN SOCIAL</a:t>
            </a:r>
            <a:endParaRPr lang="es-UY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599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E918E-3320-4C67-B0C5-AB8C0060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COMUNIDAD: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652D4E-0911-497C-B794-FE9DF6E4D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UY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COMO PROTAGONISTA DEL PROCESO DE SALIDA DE LA EXCLUSIÓN </a:t>
            </a:r>
          </a:p>
          <a:p>
            <a:pPr algn="l"/>
            <a:r>
              <a:rPr lang="es-ES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EMPODERAMIENTO DE LA COMUNIDAD ES UNA ALTERNATIVA AL CLIENTELISMO ASISTENCIAL, QUE GENERA DEPENDENCIA ENTRE LOS BENEFICIARIOS </a:t>
            </a:r>
            <a:r>
              <a:rPr lang="es-UY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Y LA BUROCRACIA ESTATAL.</a:t>
            </a:r>
          </a:p>
          <a:p>
            <a:pPr algn="l"/>
            <a:r>
              <a:rPr lang="es-ES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APUESTA: A UNA ACCIÓN PÚBLICA QUE MOVILICE LA ENERGÍA DE </a:t>
            </a:r>
            <a:r>
              <a:rPr lang="es-UY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LA COMUNIDAD, PARA ESTO: </a:t>
            </a:r>
          </a:p>
          <a:p>
            <a:pPr algn="l"/>
            <a:r>
              <a:rPr lang="es-UY" sz="2000" b="1" dirty="0">
                <a:latin typeface="Verdana" panose="020B0604030504040204" pitchFamily="34" charset="0"/>
                <a:ea typeface="Verdana" panose="020B0604030504040204" pitchFamily="34" charset="0"/>
              </a:rPr>
              <a:t>NECESARIO </a:t>
            </a:r>
            <a:r>
              <a:rPr lang="es-ES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ENCONTRAR LOS LIDERAZGOS Y MOVILIZAR LAS CAPACIDADES Y COMPETENCIAS QUE EXISTEN EN EL TERRITORIO. </a:t>
            </a:r>
          </a:p>
          <a:p>
            <a:pPr algn="l"/>
            <a:r>
              <a:rPr lang="es-ES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TAMBIÉN IMPLICA APROVECHAR EL CONOCIMIENTO DE LAS PROPIAS COMUNIDADES. NADIE CONOCE MEJOR LAS PARTICULARIDADES DE CADA SITUACIÓN, LAS URGENCIAS Y LAS OPORTUNIDADES QUE LAS PERSONAS Y ORGANIZACIONES ACTIVAS A NIVEL LOCAL</a:t>
            </a:r>
            <a:endParaRPr lang="es-UY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691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6F031-2AD7-4D37-9B3C-770B2D050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DIMENSIÓN TERRITORIAL: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BA71AF-AFE2-4EC6-9B69-E47EA5ED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TERRITORIO: SOPORTE FÍSICO, Y TAMBIÉN ESCENARIO Y CONDICIONANTE QUE DEBE SER TENIDO EN CUENTA PARA LA FORMULACIÓN E IMPLEMENTACIÓN DE LAS POLÍTICAS SOCIALES. </a:t>
            </a:r>
          </a:p>
          <a:p>
            <a:pPr algn="l"/>
            <a:endParaRPr lang="es-ES" sz="2000" b="1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s-ES" sz="2000" b="1" dirty="0">
                <a:latin typeface="Verdana" panose="020B0604030504040204" pitchFamily="34" charset="0"/>
                <a:ea typeface="Verdana" panose="020B0604030504040204" pitchFamily="34" charset="0"/>
              </a:rPr>
              <a:t>NECESARIO </a:t>
            </a:r>
            <a:r>
              <a:rPr lang="es-ES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RECONOCER LAS DIFERENTES REALIDADES SOCIOCULTURALES Y GEOGRÁFICAS</a:t>
            </a:r>
          </a:p>
          <a:p>
            <a:pPr algn="l"/>
            <a:endParaRPr lang="es-ES" sz="2000" b="1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s-ES" sz="2000" b="1" dirty="0">
                <a:latin typeface="Verdana" panose="020B0604030504040204" pitchFamily="34" charset="0"/>
                <a:ea typeface="Verdana" panose="020B0604030504040204" pitchFamily="34" charset="0"/>
              </a:rPr>
              <a:t>EJE CENTRAL: </a:t>
            </a:r>
            <a:r>
              <a:rPr lang="es-ES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DESCENTRALIZACIÓN Y PARTICULARMENTE EN EL TRASLADO DE RECURSOS AL SEGUNDO NIVEL DE </a:t>
            </a:r>
            <a:r>
              <a:rPr lang="es-UY" sz="2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GOBIERNO</a:t>
            </a:r>
            <a:endParaRPr lang="es-UY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80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3200" b="1" dirty="0">
                <a:latin typeface="Verdana" panose="020B0604030504040204" pitchFamily="34" charset="0"/>
              </a:rPr>
              <a:t>COMPETENCIAS DEL MIDES </a:t>
            </a:r>
            <a:br>
              <a:rPr lang="es-ES_tradnl" altLang="es-UY" sz="3200" b="1" dirty="0">
                <a:latin typeface="Verdana" panose="020B0604030504040204" pitchFamily="34" charset="0"/>
              </a:rPr>
            </a:br>
            <a:r>
              <a:rPr lang="es-ES_tradnl" altLang="es-UY" sz="3200" b="1" dirty="0">
                <a:latin typeface="Verdana" panose="020B0604030504040204" pitchFamily="34" charset="0"/>
              </a:rPr>
              <a:t>(LEY 17.866)</a:t>
            </a:r>
            <a:endParaRPr lang="es-ES" altLang="es-UY" sz="3200" b="1" dirty="0">
              <a:latin typeface="Verdana" panose="020B060403050404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3 - DISEÑAR, ORGANIZAR Y OPERAR UN </a:t>
            </a:r>
            <a:r>
              <a:rPr lang="es-ES_tradnl" altLang="es-UY" b="1" i="1" dirty="0">
                <a:latin typeface="Verdana" panose="020B0604030504040204" pitchFamily="34" charset="0"/>
              </a:rPr>
              <a:t>SISTEMA DE INFORMACIÓN SOCIAL</a:t>
            </a:r>
            <a:r>
              <a:rPr lang="es-ES_tradnl" altLang="es-UY" b="1" dirty="0">
                <a:latin typeface="Verdana" panose="020B0604030504040204" pitchFamily="34" charset="0"/>
              </a:rPr>
              <a:t> QUE PERMITA UNA ADECUADA FOCALIZACIÓN.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_tradnl" altLang="es-UY" b="1" dirty="0">
                <a:latin typeface="Verdana" panose="020B0604030504040204" pitchFamily="34" charset="0"/>
              </a:rPr>
              <a:t>4 – </a:t>
            </a:r>
            <a:r>
              <a:rPr lang="es-ES_tradnl" altLang="es-UY" b="1" i="1" dirty="0">
                <a:latin typeface="Verdana" panose="020B0604030504040204" pitchFamily="34" charset="0"/>
              </a:rPr>
              <a:t>COORDINAR</a:t>
            </a:r>
            <a:r>
              <a:rPr lang="es-ES_tradnl" altLang="es-UY" b="1" dirty="0">
                <a:latin typeface="Verdana" panose="020B0604030504040204" pitchFamily="34" charset="0"/>
              </a:rPr>
              <a:t> ACCIONES, PLANES Y PROGRAMAS INTERSECTORIALES IMPLEMENTADOS POR EL PE, PARA GARANTIZAR EL PLENO EJERCICIO DE LOS DERECHOS SOCIALES.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5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E1B3B-BA80-4489-9D32-15A99EFA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b="1" dirty="0">
                <a:latin typeface="Verdana" panose="020B0604030504040204" pitchFamily="34" charset="0"/>
                <a:ea typeface="Verdana" panose="020B0604030504040204" pitchFamily="34" charset="0"/>
              </a:rPr>
              <a:t>DISPOSITIVOS CENTRALES Y  TERRITORIALES: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DFD130-F425-4D03-A549-6C86319AD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GABINETE SOCIAL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CONSEJO NACIONAL DE POLÍTICAS SOCIALES </a:t>
            </a: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UY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OFICINAS TERRITORIALES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MESAS INSTERINSTITUCIONALES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CONSEJOS SOCIALES</a:t>
            </a:r>
          </a:p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SERVICIO DE ORIENTACIÓN, CONSULTA Y ARTICULACIÓN TERRITORIAL (SOCAT). </a:t>
            </a:r>
          </a:p>
        </p:txBody>
      </p:sp>
    </p:spTree>
    <p:extLst>
      <p:ext uri="{BB962C8B-B14F-4D97-AF65-F5344CB8AC3E}">
        <p14:creationId xmlns:p14="http://schemas.microsoft.com/office/powerpoint/2010/main" val="91430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39789-B304-4405-8168-CCF562DC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>
                <a:latin typeface="Verdana" panose="020B0604030504040204" pitchFamily="34" charset="0"/>
                <a:ea typeface="Verdana" panose="020B0604030504040204" pitchFamily="34" charset="0"/>
              </a:rPr>
              <a:t>PANES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57ED77-049A-4FD5-A077-D41CE8B90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PROGRAMA TRANSITORIO,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FOCALIZADO EN LOS SECTORES SOCIALES DE MENORES RECURSOS,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INTENCIONALIDAD DE UNA ORIENTACIÓN INTEGRAL EN LA POBREZA,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_tradnl" altLang="es-UY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b="1" dirty="0">
                <a:latin typeface="Verdana" panose="020B0604030504040204" pitchFamily="34" charset="0"/>
              </a:rPr>
              <a:t>CON CONTRAPARTIDAS. </a:t>
            </a:r>
            <a:endParaRPr lang="es-ES" altLang="es-UY" b="1" dirty="0">
              <a:latin typeface="Verdana" panose="020B0604030504040204" pitchFamily="34" charset="0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8126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9B30E-412E-435D-8B47-A27805D8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>
                <a:latin typeface="Verdana" panose="020B0604030504040204" pitchFamily="34" charset="0"/>
                <a:ea typeface="Verdana" panose="020B0604030504040204" pitchFamily="34" charset="0"/>
              </a:rPr>
              <a:t>PANES: FUNDAMENTACIÓN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F3788-7412-46D4-B5AD-C15A1D092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IMPERATIVO ETICO Y POLÍTICO DE ABORDAR CON URGENCIA LA EXTREMA VULERABILIDAD SOCIAL.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ENTENDIDO COMO PUENTE HACIA ETAPAS QUE GENEREN INCLUSIÓN SOCIAL.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" altLang="es-UY" sz="24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ARTICULACIÓN CON POLÍTICAS SOCIALES SECTORIALES: PARA LA SUPERACIÓN DE LA POBREZA A MEDIANO Y LARGO PLAZO.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altLang="es-UY" sz="2400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altLang="es-UY" sz="2400" b="1" dirty="0">
                <a:latin typeface="Verdana" panose="020B0604030504040204" pitchFamily="34" charset="0"/>
              </a:rPr>
              <a:t>ARTICULACIÓN CON POLÍTICAS ECONÓMICAS Y DE DESARROLLO PRODUCTIVO, PARA UNA ESTRATEGIA DE DESARROLLO HUMANO.</a:t>
            </a:r>
            <a:r>
              <a:rPr lang="es-ES_tradnl" altLang="es-UY" sz="2400" dirty="0"/>
              <a:t> </a:t>
            </a:r>
            <a:endParaRPr lang="es-ES" altLang="es-UY" sz="24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43442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725</TotalTime>
  <Words>2567</Words>
  <Application>Microsoft Office PowerPoint</Application>
  <PresentationFormat>Panorámica</PresentationFormat>
  <Paragraphs>325</Paragraphs>
  <Slides>53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8" baseType="lpstr">
      <vt:lpstr>Arial</vt:lpstr>
      <vt:lpstr>Century Gothic</vt:lpstr>
      <vt:lpstr>Verdana</vt:lpstr>
      <vt:lpstr>Wingdings 3</vt:lpstr>
      <vt:lpstr>Ion</vt:lpstr>
      <vt:lpstr>AÑO 2005: </vt:lpstr>
      <vt:lpstr>ASISTENCIA A LA POBREZA:</vt:lpstr>
      <vt:lpstr>MINISTERIOS SOCIALES</vt:lpstr>
      <vt:lpstr>MINISTERIOS SOCIALES</vt:lpstr>
      <vt:lpstr>URUGUAY: COMPETENCIAS DEL MIDES (LEY 17.866)</vt:lpstr>
      <vt:lpstr>COMPETENCIAS DEL MIDES  (LEY 17.866)</vt:lpstr>
      <vt:lpstr>DISPOSITIVOS CENTRALES Y  TERRITORIALES: </vt:lpstr>
      <vt:lpstr>PANES </vt:lpstr>
      <vt:lpstr>PANES: FUNDAMENTACIÓN</vt:lpstr>
      <vt:lpstr>PANES: COMPONENTES: </vt:lpstr>
      <vt:lpstr>PANES: INGRESO CIUDADANO </vt:lpstr>
      <vt:lpstr>INGRESO CIUDADANO</vt:lpstr>
      <vt:lpstr>APORTES Y LÍMITES DEL PANES</vt:lpstr>
      <vt:lpstr>APORTES Y LÍMITES DEL PANES</vt:lpstr>
      <vt:lpstr>PLAN DE EQUIDAD: </vt:lpstr>
      <vt:lpstr>OBJETIVO GENERAL DEL PE: </vt:lpstr>
      <vt:lpstr>PLAN DE EQUIDAD:  </vt:lpstr>
      <vt:lpstr>COMPONENTES ESTRUCTURALES DE LA MATRIZ DE PROTECCION SOCIAL (PE): </vt:lpstr>
      <vt:lpstr>COMPONENTES ESTRUCTURALES DE LA MATRIZ DE PROTECCIÓN SOCIAL (PE):</vt:lpstr>
      <vt:lpstr>COMPONENTES DE LA RED DE ASISTENCIA E INTEGRACIÓN SOCIAL (PE):</vt:lpstr>
      <vt:lpstr>COMPONENTES DE LA RED DE ASISTENCIA E INTEGRACION SOCIAL</vt:lpstr>
      <vt:lpstr>COMPONENTES DE LA RED DE ASISTENCIA E INTEGRACIÓN SOCIAL</vt:lpstr>
      <vt:lpstr>2011 - REFORMA SOCIAL: HACIA UNA NUEVA MATRIZ DE PROTECCIÓN SOCIAL</vt:lpstr>
      <vt:lpstr>REFORMA SOCIAL: </vt:lpstr>
      <vt:lpstr>POBREZA Y DESIGUALDAD: </vt:lpstr>
      <vt:lpstr>POBREZA, DESIGUALDAD Y SEGMENTACIÓN SOCIOTERRITORIAL:</vt:lpstr>
      <vt:lpstr>SE COMBINAN CON OTRAS DESIGUALDADES: </vt:lpstr>
      <vt:lpstr>REFORMA SOCIAL, OBJETIVOS ESTRATEGICOS: </vt:lpstr>
      <vt:lpstr>3 GRUPOS DE COMPONENTES DE LA MATRIZ DE PROTECCIÓN SOCIAL: </vt:lpstr>
      <vt:lpstr>COMPONENTES UNIVERSALES</vt:lpstr>
      <vt:lpstr>RAIS</vt:lpstr>
      <vt:lpstr>COMPONENTES DE LA RAIS ORIENTADOS A LA POBLACIÓN EN POBREZA EXTREMA. </vt:lpstr>
      <vt:lpstr>PROGRAMAS PRIORITARIOS/  PROGRAMAS DE PROXIMIDAD </vt:lpstr>
      <vt:lpstr>PROGRAMAS PRIORITARIOS/  PROGRAMAS DE PROXIMIDAD </vt:lpstr>
      <vt:lpstr>ELEMENTOS COMUNES </vt:lpstr>
      <vt:lpstr>NOVEDADES DESTACADAS POR LOS PROGRAMAS</vt:lpstr>
      <vt:lpstr>NOVEDADES DESTACADAS POR LOS PROGRAMAS</vt:lpstr>
      <vt:lpstr>NOVEDADES DESTACADAS POR LOS PROGRAMAS</vt:lpstr>
      <vt:lpstr>ASPECTOS POSITIVOS</vt:lpstr>
      <vt:lpstr>DIFICULTADES/LÍMITES</vt:lpstr>
      <vt:lpstr>DIFICULTADES/LÍMITES</vt:lpstr>
      <vt:lpstr>DESAFÍOS</vt:lpstr>
      <vt:lpstr>DESAFÍOS</vt:lpstr>
      <vt:lpstr>ORIENTACIONES ACTUAL GOBIERNO </vt:lpstr>
      <vt:lpstr>EQUILIBRIO FISCAL: </vt:lpstr>
      <vt:lpstr>CAMBIOS EN LA GESTIÓN DEL ESTADO   </vt:lpstr>
      <vt:lpstr>LIBERTAD</vt:lpstr>
      <vt:lpstr>POBREZA/MIDES </vt:lpstr>
      <vt:lpstr>NUEVO CONCEPTO POBREZA </vt:lpstr>
      <vt:lpstr>POLÍTICAS SOCIALES: </vt:lpstr>
      <vt:lpstr>POLÍTICAS SOCIALES: </vt:lpstr>
      <vt:lpstr>COMUNIDAD: </vt:lpstr>
      <vt:lpstr>DIMENSIÓN TERRITORIAL: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Ximena Baráibar</dc:creator>
  <cp:lastModifiedBy>Ximena Baráibar</cp:lastModifiedBy>
  <cp:revision>28</cp:revision>
  <dcterms:created xsi:type="dcterms:W3CDTF">2021-10-14T18:32:37Z</dcterms:created>
  <dcterms:modified xsi:type="dcterms:W3CDTF">2021-10-15T12:38:06Z</dcterms:modified>
</cp:coreProperties>
</file>