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64" r:id="rId3"/>
    <p:sldId id="266" r:id="rId4"/>
    <p:sldId id="267" r:id="rId5"/>
    <p:sldId id="358" r:id="rId6"/>
    <p:sldId id="359" r:id="rId7"/>
    <p:sldId id="365" r:id="rId8"/>
    <p:sldId id="262" r:id="rId9"/>
    <p:sldId id="339" r:id="rId10"/>
    <p:sldId id="366" r:id="rId11"/>
    <p:sldId id="277" r:id="rId12"/>
    <p:sldId id="406" r:id="rId13"/>
    <p:sldId id="373" r:id="rId14"/>
    <p:sldId id="287" r:id="rId15"/>
    <p:sldId id="300" r:id="rId16"/>
    <p:sldId id="394" r:id="rId17"/>
    <p:sldId id="395" r:id="rId18"/>
    <p:sldId id="290" r:id="rId19"/>
    <p:sldId id="396" r:id="rId20"/>
    <p:sldId id="283" r:id="rId21"/>
    <p:sldId id="297" r:id="rId22"/>
    <p:sldId id="382" r:id="rId23"/>
    <p:sldId id="298" r:id="rId24"/>
    <p:sldId id="299" r:id="rId25"/>
    <p:sldId id="301" r:id="rId26"/>
    <p:sldId id="376" r:id="rId27"/>
    <p:sldId id="303" r:id="rId28"/>
    <p:sldId id="381" r:id="rId29"/>
    <p:sldId id="384" r:id="rId30"/>
    <p:sldId id="258" r:id="rId31"/>
    <p:sldId id="397" r:id="rId32"/>
    <p:sldId id="398" r:id="rId33"/>
    <p:sldId id="302" r:id="rId34"/>
    <p:sldId id="305" r:id="rId35"/>
    <p:sldId id="331" r:id="rId36"/>
    <p:sldId id="401" r:id="rId37"/>
    <p:sldId id="402" r:id="rId38"/>
    <p:sldId id="268" r:id="rId39"/>
    <p:sldId id="333" r:id="rId40"/>
    <p:sldId id="269" r:id="rId41"/>
    <p:sldId id="338" r:id="rId42"/>
    <p:sldId id="403" r:id="rId43"/>
    <p:sldId id="340" r:id="rId44"/>
    <p:sldId id="341" r:id="rId45"/>
    <p:sldId id="342" r:id="rId46"/>
    <p:sldId id="343" r:id="rId47"/>
    <p:sldId id="385" r:id="rId48"/>
    <p:sldId id="386" r:id="rId49"/>
    <p:sldId id="391" r:id="rId50"/>
    <p:sldId id="335" r:id="rId51"/>
    <p:sldId id="392" r:id="rId52"/>
    <p:sldId id="387" r:id="rId53"/>
    <p:sldId id="393" r:id="rId54"/>
    <p:sldId id="404" r:id="rId55"/>
    <p:sldId id="308" r:id="rId56"/>
    <p:sldId id="405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959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7518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856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7191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247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1256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3829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152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920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478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733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130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3957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2025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977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9563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D7B4-FEE8-4BA2-9E22-CC3BEEE3F26F}" type="datetimeFigureOut">
              <a:rPr lang="es-UY" smtClean="0"/>
              <a:t>13/10/2021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71B938-0BFD-4397-9D28-AF28CFEAB64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462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33EC8-B06A-43A2-BC97-7E39E0C8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POLÍTICA ASISTENCIAL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DC0E4D-B54E-427A-A7D1-01F12E6DB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QUÉ SE ENTIENDE POR POLÍTICA ASISTENCIAL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CARACTERIZACIÓN HISTÓRICA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CONTEXTO DE RESURGIMIENTO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FORMAS FUNDAMENTALES EN AMÉRICA LATINA </a:t>
            </a:r>
          </a:p>
        </p:txBody>
      </p:sp>
    </p:spTree>
    <p:extLst>
      <p:ext uri="{BB962C8B-B14F-4D97-AF65-F5344CB8AC3E}">
        <p14:creationId xmlns:p14="http://schemas.microsoft.com/office/powerpoint/2010/main" val="176076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E95AC-B253-4DCB-9279-F3836390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CONTEXTO DE RESUGRIMIENTO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E01DDE-1493-4A3E-976B-0154E86D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TRANSFORMACIONES EN EL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MUNDO DEL TRABAJO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: DESEMPLEO, INFORMALIDAD, PRECARIZACION, TRAYECTORIAS INESTABLES.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TRANSFORMACIONES </a:t>
            </a:r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FAMILIARES: 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CAMBIOS EN ARREGLOS FAMILIARES, INCORPORACIÓN DE LAS MUJERES AL TRABAJO REMUNERADO Y AUMENTO ESPERANZA DE VIDA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CRISIS DE </a:t>
            </a:r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LEGITIMIDAD DEL ESTADO BIENESTAR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: NEOLIBERALISMO</a:t>
            </a:r>
          </a:p>
          <a:p>
            <a:endParaRPr lang="es-UY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6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AE2C5-DAD8-4929-B1DE-276E509F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REALIDAD SOCIAL DE LOS AÑOS 80/90: </a:t>
            </a:r>
            <a:endParaRPr lang="es-UY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884DCF-FAA5-4B25-A4B5-C2329B760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DE LA VULNERABILIDAD SOCIAL, EXPRESADA EN: 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MUTACIONES EN EL EMPLEO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GRUPOS DE BAJA RENTA, POBREZA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DIFICULTAD DE LOS SISTEMAS DE PROTECCIÓN PARA HACER FRENTE A LAS SITUACIONES DE INSEGURIDAD ECONÓMICA.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COMO UNA DE SUS CONSECUENCIAS: AMPLIACIÓN DE LA POLÍTICA ASISTENCIAL. </a:t>
            </a:r>
          </a:p>
        </p:txBody>
      </p:sp>
    </p:spTree>
    <p:extLst>
      <p:ext uri="{BB962C8B-B14F-4D97-AF65-F5344CB8AC3E}">
        <p14:creationId xmlns:p14="http://schemas.microsoft.com/office/powerpoint/2010/main" val="63462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16FEF-6224-411B-BE69-333C0A04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POLÍTICA ASISTENCIAL: 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9A8529-042B-4E05-883A-EC68631C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ENTENDIDA COMO MALLA DE SEGURIDAD, RED EN ÚLTIMA INSTANCIA,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TOMARÁ FUNDAMENTALMENTE LA FORMA DE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RENTAS MÍNIMAS DE INSERCIÓN 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(RMI)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OFRECEN RECURSOS MÍNIMOS, CUANTÍAS INFERIORES A LAS DE LA PARTICIPACIÓN LABORAL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ACCESO: DEMOSTRACIÓN DE INSUFICIENCIA DE RECURSOS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EN OCASIONES ACOMPAÑADOS DEL ACCESO A PROGRAMAS DE ACTIVIDADES Y SERVICIOS 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3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37538-FC79-43AB-B5BD-C50548CB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ÚLTIMA RED DE PROTECCIÓN: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76199-95B4-49E9-B560-725676E8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ÚLTIMA RED: TRANSFORMADA EN UN TRAMPOLÍN HACIA LA INCLUSIÓN SOCIAL, 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NO SE DISCUTE POBREZA, SINO LA INCLUSIÓN SOCIAL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BAJA DENSIDAD PROTECTORA 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TIENEN UN PAPEL RESIDUAL Y SUBSIDIARIO RESPECTO DE OTROS ESQUEMAS DE PROTECCIÓN.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82492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537C0-A026-45A4-9739-44E2B1D78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CONTEXTO SURGIMIENTO: AL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BE76F2-30F0-4740-8A26-BA06C20A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TAMBIÉN CAMBIO EN EL MODELO DE DESARROLLO,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SUMADO A PROCESOS DICTATORIALES QUE CONTRIBUYERON CON LA REFORMA DE ORIENTACIÓN LIBERAL.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SE EXPRESA EN EL CONSENSO DE WASHINGTON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PRESENCIA DE LOS ORGANISMOS MULTILATERALES: FMI, BM Y BID.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RECOMENDACIONES, TAMBIÉN VALORADAS POR LOS GOBIERNOS.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1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NEO CLÁSICO:</a:t>
            </a:r>
            <a:endParaRPr lang="es-UY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PROBLEMAS SOCIALES: PERCIBIDOS COMO NECESIDADES PUNTUALES, DE CARÁCTER TRANSITORIO,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NO CONSTITUYEN UN PRODUCTO DE LA FORMA DE ORGANIZACIÓN DE LA SOCIEDAD,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QUE PUEDEN SER RESUELTOS CON ESTRATEGIAS FOCALIZADAS CUYO PROBLEMA ESENCIAL ES DETERMINAR MODALIDADES DE GERENCIAMIENTO MÁS APROPIADAS. </a:t>
            </a:r>
          </a:p>
        </p:txBody>
      </p:sp>
    </p:spTree>
    <p:extLst>
      <p:ext uri="{BB962C8B-B14F-4D97-AF65-F5344CB8AC3E}">
        <p14:creationId xmlns:p14="http://schemas.microsoft.com/office/powerpoint/2010/main" val="741474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NEO CLÁSICO: POLÍTICA DE TRABAJO (S Y A).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REFORMA EL MERCADO GARANTISTA DE LA ETAPA ANTERIOR.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DESREGUALACIÓN DEL MERCADO DE TRABAJO Y REDUCCIÓN DEL PESO RELATIVO DE LOS COSTOS LABORALES.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ESTRATEGIAS DE FLEXIBILIZACIÓN DE LAS PAUTAS CONTRACTUALES,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REMERCANTILIZACIÓN DE LA COBERTURA DE LOS RIESGOS DE LA VIDA ACTIVA, CREANDO O EXTENDIENDO LA GESTIÓN PRIVADA. </a:t>
            </a:r>
          </a:p>
        </p:txBody>
      </p:sp>
    </p:spTree>
    <p:extLst>
      <p:ext uri="{BB962C8B-B14F-4D97-AF65-F5344CB8AC3E}">
        <p14:creationId xmlns:p14="http://schemas.microsoft.com/office/powerpoint/2010/main" val="3571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NEO CLÁSICO: POLÍTICA DE SERVICIOS UNIVERSALES (S Y A). </a:t>
            </a: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ESTRATEGIAS DE REVISIÓN DE LAS COMPETENCIAS PÍBLICAS.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EDUCACIÓN Y SALUD: PROCESOS DE DESCONCENTRACIÓN Y DESCENTRALIZACIÓN,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INFRAESTRUCTURA SOCIAL: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DESCENTRALIZACIÓN Y PRIVATIZACIÓN DE LOS SERVICIOS. </a:t>
            </a:r>
          </a:p>
        </p:txBody>
      </p:sp>
    </p:spTree>
    <p:extLst>
      <p:ext uri="{BB962C8B-B14F-4D97-AF65-F5344CB8AC3E}">
        <p14:creationId xmlns:p14="http://schemas.microsoft.com/office/powerpoint/2010/main" val="1292967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FDCE7-8403-4E1F-A4D5-D4EEC9D2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CONSECUENCIAS SOCIALES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0BC1A-F717-4C61-A18D-2342413CC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ESTANCAMIENTO ECONÓMICO,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CAÍDA EN LAS REMUNERACIONES REALES,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REDUCCIÓN DEL GASTO PÚBLICO SOCIAL 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DE LA POBREZA (ESTRUCTURALES Y RECIENTES) 40.5% EN 1980 A 48.3% A FINES DE LA DÉCADA.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DEL DESEMPLEO, INFORMALIDAD, PRECARIZACIÓN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DE LA DESIGUALDAD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NEO CLASICO: POLÍTICA ASISTENCIAL (S Y A). </a:t>
            </a: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CREACIÓN DE UNA RED MÍNIMA DE INTERVENCIONES SOBRE LOS GRUPOS PERCIBIDOS COMO DE MAYOR RIESGO EN LA NUEVA ESTRUCTURA ECONÓMICA,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BASADOS EN LA FOCALIZACIÓN.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MULTIPLICARON LAS INTERVENCIONES EN FORMA DE PROGRAMAS SOCIALES, CON OBJETIVOS, PLAZOS Y FINANCIAMIENTO LIMITADO,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TRANSFERENCIAS DE RESPONSABILIDADES A SECTORES NO ESTATALES EN LA GESTIÓN DE PROGRAMAS.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3896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UY" sz="2800" b="1" dirty="0">
                <a:latin typeface="Verdana" panose="020B0604030504040204" pitchFamily="34" charset="0"/>
              </a:rPr>
              <a:t>POLÍTICAS SOCIALES </a:t>
            </a:r>
            <a:br>
              <a:rPr lang="es-ES" altLang="es-UY" sz="2800" b="1" dirty="0">
                <a:latin typeface="Verdana" panose="020B0604030504040204" pitchFamily="34" charset="0"/>
              </a:rPr>
            </a:br>
            <a:r>
              <a:rPr lang="es-ES" altLang="es-UY" sz="2800" b="1" dirty="0">
                <a:latin typeface="Verdana" panose="020B0604030504040204" pitchFamily="34" charset="0"/>
              </a:rPr>
              <a:t>(SOLDANO Y ANDRENACCI)</a:t>
            </a:r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UY" b="1" dirty="0">
                <a:latin typeface="Verdana" panose="020B0604030504040204" pitchFamily="34" charset="0"/>
              </a:rPr>
              <a:t>INTERVENCIONES PÚBLICAS QUE REGULAN LAS FORMAS EN QUE LA POBLACIÓN SE REPRODUCE Y SOCIALIZA (SOBREVIVE FISICAMENTE Y SE INSERTA EN EL MUNDO DEL TRABAJO Y EN EL ESPACIO SOCIO CULTURAL DEL ESTADO NACIÓN)</a:t>
            </a:r>
          </a:p>
          <a:p>
            <a:pPr marL="0" indent="0">
              <a:buNone/>
            </a:pPr>
            <a:endParaRPr lang="es-ES" altLang="es-UY" b="1" dirty="0">
              <a:latin typeface="Verdana" panose="020B0604030504040204" pitchFamily="34" charset="0"/>
            </a:endParaRPr>
          </a:p>
          <a:p>
            <a:r>
              <a:rPr lang="es-ES" altLang="es-UY" b="1" dirty="0">
                <a:latin typeface="Verdana" panose="020B0604030504040204" pitchFamily="34" charset="0"/>
              </a:rPr>
              <a:t>Y PROTEGEN A LA POBLACIÓN DE SITUACIONES QUE PONEN EN RIESGO ESOS PROCESOS. </a:t>
            </a:r>
          </a:p>
        </p:txBody>
      </p:sp>
    </p:spTree>
    <p:extLst>
      <p:ext uri="{BB962C8B-B14F-4D97-AF65-F5344CB8AC3E}">
        <p14:creationId xmlns:p14="http://schemas.microsoft.com/office/powerpoint/2010/main" val="20450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0ACAF-5B9D-448B-8B8B-382AE82A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POLÍTICA ASISTENCIAL EN AL:</a:t>
            </a:r>
            <a:endParaRPr lang="es-UY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1FE2F-63F8-4FB8-9523-8C3EAFB86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FONDOS DE INVERSIÓN SOCIAL (FIS): MITAD DE LOS 80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TRANSFERENCIAS CONDICIONADAS: MITAD DE LOS 90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ACOMPAÑAMIENTO FAMILIAR: AVANZADOS LOS 2000.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CREACIÓN DE MINISTERIOS DE DESARROLLO SOCIAL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67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1CD0B-B80C-45D3-B218-E03E4AA6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FONDOS DE INVERSIÓN SOCIAL 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71F119-BEC0-425D-84C7-BB594F27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1986: PRIMERA EXPERIENCIA EN BOLIVIA.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UNA DÉCADA MÁS TARDE: EN CASI TODOS LOS PAÍSES DE AL Y C.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ESTRATEGIA FUNDAMENTAL DE LOS PROGRAMAS ORIENTADOS A LOS POBRES.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OBJETIVO: COMPENSAR A LOS POBRES POR LOS EFECTOS TEMPORALES DEL AJUSTE ESTRUCTURAL Y DE LAS POLÍTICAS DE ESTABILIZACIÓN</a:t>
            </a:r>
          </a:p>
        </p:txBody>
      </p:sp>
    </p:spTree>
    <p:extLst>
      <p:ext uri="{BB962C8B-B14F-4D97-AF65-F5344CB8AC3E}">
        <p14:creationId xmlns:p14="http://schemas.microsoft.com/office/powerpoint/2010/main" val="2098581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F6BB9-91F8-48F5-A613-21CAFBC0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FONDOS DE INVERSIÓN SOCIAL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7DE0B-FFA6-43D4-A21C-FF0679937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OBJETIVO: PROMOVER LA PARTICIPACIÓN DE LA COMUNIDAD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PARTEN DE SU DEMANDA, PROYECTOS DE ACUERDO A LAS NECESIDADES DE LAS COMUNIDADES,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BENEFICIARIOS: COMPARTEN TAMBIÉN LOS COSTOS: MANO DE OBRA Y MATERIALES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BUSCANDO A EXTENDER LA PROPIEDAD DE LOS PROYECTOS E INCREMENTAR LAS POSIBILIDADES QUE SEAN SOSTENIBLES 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81923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B58F4-1D2F-4948-A44C-7A28A85E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FONDOS DE INVERSIÓN SOCIAL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E3800-5631-4F26-A65E-6CD825E0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CARACTERÍSTICA FUNDAMENTAL: EXCEPCIONALIDAD: 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FUNCIONAN AL MÁRGEN DEL PRESUPUESTO NACIONAL,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CON IMPORTANTE CANTIDAD DE RECURSOS EXTERNOS, 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AUTONOMÍA DEL SECTOR PÚBLICO: SIN TOPES SALARIALES, LIBRES DE CONVOCAR PROFESIONALES</a:t>
            </a:r>
          </a:p>
          <a:p>
            <a:pPr>
              <a:buFontTx/>
              <a:buChar char="-"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PROXIMIDAD CON EL SECTOR PRIVADO.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11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F37C9-ECA4-49AD-B9EA-87C59CFF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FONDOS DE INVERSIÓN SOCIAL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3BA6AD-4877-434A-9DF2-01425892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EN GENERAL NO EJECUTAN PROYECTOS DIRECTAMENTE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OPERAN COMO INTERMEDIARIOS FINANCIEROS, CON EL OBJETIVO DE EVALUAR Y SUPERVISAR LOS PROYECTOS.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CONSTRUCCIÓN (Y DISEÑO): A CARGO DE CONTRATISTAS PRIVADOS, ONG Y A VECES AGENCIAS DE GOBIERNO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ESFUERZOS PARA DESCENTRALIZAR Y ASIGNAR RESPONSABILIDADES A LOS MUNICIPIOS  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22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6E327-13D5-4F2F-A6D8-1EDC570B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FIS: ASPECTOS POSITIVOS. 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A0028D-103A-4AAF-A776-909241D4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OPERAN FUERA DE LA ESTRUCTURA ESTATAL, LA QUE CARECE DE CAPACIDADES PARA ADMINISTRAR PROGRAMAS DE EMERGENCIA,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LOGRAN RESULTADOS TANGIBLES A BAJO COSTO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LLEGADA RÁPIDA Y ÁGIL A LOS POBRES, EVITANDO LOS CANALES GUBERNAMENTALES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MEJORES QUE IGNORAR EL PROBLEMA CRÍTICO DE LA POBREZA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HAN CONTRIBUIDO A ALIVIAR LA POBREZA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EMPLEO: MEJOR QUE SITUACIÓN ANTERIOR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80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56876-0607-48B6-8B8C-A69D0336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FIS: ASPECTOS POSITIVOS. 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8009D3-F843-4F49-8EBA-2AD6870A5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PROVEEDORES DE INFRAESTRUCTURA DE MANERA EFICIENTE Y A BAJO COSTO.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GOBIERNOS: CAPACES DE MOSTRAR PREOCUPACIÓN POR LAS CONDICIONES DE POBREZA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PROGRAMAS IMPULSADOS POR LA DEMANDA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PARTICIPACIÓN DE LA COMUNIDAD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LÓGICA TÉCNICA Y NO POLÍTICA: ORIENTADOS POR LA BÚSQUEDA DE RESULTADOS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2709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21DAC-8946-449E-85F8-ED05E447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FIS: ASPECTOS NEGATIVOS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0176F8-6833-4DDB-B6FC-3D86760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NO LLEGAN A LOS MUY POBRES,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SON LOS MENOS POBRES, CON CAPACIDAD DE ORGANIZARSE LOS MAYORES BENEFICIADOS.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GÉNERO: NO LLEGAN A LAS MÁS AFECTADAS POR LA POBREZA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AUNQUE ORIENTADOS A LAS MUJERES POBRES, NO TIENEN UNA EFICIENTE POLÍTICA DE GÉNERO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SALARIO PAGADO A LAS MUJERES, ES SIGNIFICATIVAMENTE MENOR QUE EL PAGADO A LOS HOMBRES </a:t>
            </a:r>
          </a:p>
        </p:txBody>
      </p:sp>
    </p:spTree>
    <p:extLst>
      <p:ext uri="{BB962C8B-B14F-4D97-AF65-F5344CB8AC3E}">
        <p14:creationId xmlns:p14="http://schemas.microsoft.com/office/powerpoint/2010/main" val="93363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9B588-02E8-48D9-AA54-91E350E9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FIS: ASPECTOS NEGATIVOS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5CA11-D07B-4402-9708-F478235D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DUDAS SOBRE QUIÉN DECIDE REALMENTE LOS CONTENIDOS DE LOS PROYECTOS.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TAMBIÉN DIFICULTADES CON EL SECTOR PRIVADO.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SUSTENTABILIDAD: FONDOS TRANSITORIOS, PERO RESULTADOS PERMANENTES.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INCUMPLIMIENTOS: GENERALMENTE CUANDO SE HACE RESPONSABLES DEL MANTENIMIENTO A LOS BENEFICIARIOS Y A MUNICIPIOS POBRES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4502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E23ED-A759-4419-B3B0-BDCC35F7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FIS: ASPECTOS NEGATIVOS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CE968-6B83-472A-8864-218932AD7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NO APORTAN EN LA REDUCCIÓN DE LA POBREZA, SOLO ALIVIO MOMENTÁNEO A ALGUNOS POBRES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TAMPOCO IMPACTO EN LA GENERACIÓN DE EMPLEO Y CUANDO LO HACEN: TEMPORAL Y BAJO NIVEL DE REMUNERACIÓN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AUMENTO POLITIZACIÓN DE LOS FONDOS,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MUNICIPIOS: COMO MEDIO DE GANAR EL CONTROL POLÍTICO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0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Y" sz="3200" b="1" dirty="0">
                <a:latin typeface="Verdana" panose="020B0604030504040204" pitchFamily="34" charset="0"/>
              </a:rPr>
              <a:t>POLÍTICA SOCIAL DESARROLLA: 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UY" b="1" i="1" dirty="0">
                <a:latin typeface="Verdana" panose="020B0604030504040204" pitchFamily="34" charset="0"/>
              </a:rPr>
              <a:t>INTERVENCIÓN EN EL CENTRO</a:t>
            </a:r>
            <a:r>
              <a:rPr lang="es-ES" altLang="es-UY" b="1" dirty="0">
                <a:latin typeface="Verdana" panose="020B0604030504040204" pitchFamily="34" charset="0"/>
              </a:rPr>
              <a:t>: SOBRE LOS MECANISMOS PRINCIPALES DEL PROCESO DE INTEGRACIÓN SOCIAL. </a:t>
            </a:r>
          </a:p>
          <a:p>
            <a:endParaRPr lang="es-ES" altLang="es-UY" b="1" dirty="0">
              <a:latin typeface="Verdana" panose="020B0604030504040204" pitchFamily="34" charset="0"/>
            </a:endParaRPr>
          </a:p>
          <a:p>
            <a:r>
              <a:rPr lang="es-ES" altLang="es-UY" b="1" i="1" dirty="0">
                <a:latin typeface="Verdana" panose="020B0604030504040204" pitchFamily="34" charset="0"/>
              </a:rPr>
              <a:t>INTERVENCIÓN EN LOS MARGENES</a:t>
            </a:r>
            <a:r>
              <a:rPr lang="es-ES" altLang="es-UY" b="1" dirty="0">
                <a:latin typeface="Verdana" panose="020B0604030504040204" pitchFamily="34" charset="0"/>
              </a:rPr>
              <a:t>: SOBRE AQUELLO QUE QUEDA FUERA DE LOS VECTORES CENTRALES DE LA INTEGRACIÓN SOCIAL: COMPENSACIÓN/ REPRESIÓN. </a:t>
            </a:r>
          </a:p>
        </p:txBody>
      </p:sp>
    </p:spTree>
    <p:extLst>
      <p:ext uri="{BB962C8B-B14F-4D97-AF65-F5344CB8AC3E}">
        <p14:creationId xmlns:p14="http://schemas.microsoft.com/office/powerpoint/2010/main" val="560002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PROGRAMAS DE TRANSFERENCIAS CONDICIONADAS:</a:t>
            </a:r>
            <a:r>
              <a:rPr lang="es-ES_tradnl" altLang="es-UY" sz="2800" dirty="0">
                <a:latin typeface="Verdana" panose="020B0604030504040204" pitchFamily="34" charset="0"/>
              </a:rPr>
              <a:t>  </a:t>
            </a:r>
            <a:endParaRPr lang="es-ES" altLang="es-UY" sz="2800" dirty="0">
              <a:latin typeface="Verdana" panose="020B060403050404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EJES DE LAS ESTRATEGIAS DE LUCHA CONTRA LA POBREZA,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SE EXTIENDEN CON UNA INÉDITA RAPIDEZ POR EL CONTINENTE, </a:t>
            </a:r>
          </a:p>
          <a:p>
            <a:pPr>
              <a:lnSpc>
                <a:spcPct val="80000"/>
              </a:lnSpc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EN RESPUESTA A LA SITUACIÓN DE EMERGENCIA,</a:t>
            </a:r>
          </a:p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 PERO SE INSTALAN DENTRO DEL REPERTORIO DE POLÍTICAS SOCIALES</a:t>
            </a:r>
            <a:r>
              <a:rPr lang="es-ES_tradnl" altLang="es-UY" sz="2400" dirty="0"/>
              <a:t>. </a:t>
            </a:r>
            <a:endParaRPr lang="es-ES" altLang="es-UY" sz="2400" dirty="0"/>
          </a:p>
          <a:p>
            <a:pPr>
              <a:lnSpc>
                <a:spcPct val="80000"/>
              </a:lnSpc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APOYADOS POR LAS AGENCIAS MULTILATERALES. </a:t>
            </a:r>
          </a:p>
          <a:p>
            <a:pPr>
              <a:lnSpc>
                <a:spcPct val="8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BID: INNOVACIÓN RADICAL. </a:t>
            </a:r>
            <a:endParaRPr lang="es-ES" altLang="es-UY" sz="2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7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PROGRAMAS DE TRANSFERENCIAS CONDICIONADAS (PTC):</a:t>
            </a:r>
            <a:r>
              <a:rPr lang="es-ES_tradnl" altLang="es-UY" sz="2800" dirty="0"/>
              <a:t> </a:t>
            </a:r>
            <a:r>
              <a:rPr lang="es-ES_tradnl" altLang="es-UY" sz="2800" b="1" dirty="0">
                <a:latin typeface="Verdana" panose="020B0604030504040204" pitchFamily="34" charset="0"/>
              </a:rPr>
              <a:t>EVOLUCIÓN</a:t>
            </a:r>
            <a:endParaRPr lang="es-ES" altLang="es-UY" sz="2800" b="1" dirty="0">
              <a:latin typeface="Verdana" panose="020B060403050404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EN 1997: ERAN 3 LOS PROGRAMAS; 10 EN 2001 Y 25, EN 2006. 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SE CONSOLIDAN TAMBIEN, AL AUMENTAR EL MONTO DE LAS TRANSFERENCIAS, SU COBERTURA Y ALCANCE GEOGRÁFICO Y EN MUCHOS CASOS, AL ASEGURAR SU INSTITUCIONALIZACIÓN.</a:t>
            </a:r>
            <a:r>
              <a:rPr lang="es-ES_tradnl" altLang="es-UY" dirty="0"/>
              <a:t> </a:t>
            </a:r>
          </a:p>
          <a:p>
            <a:pPr marL="0" indent="0">
              <a:buNone/>
            </a:pPr>
            <a:endParaRPr lang="es-ES_tradnl" altLang="es-UY" dirty="0"/>
          </a:p>
          <a:p>
            <a:r>
              <a:rPr lang="es-ES_tradnl" altLang="es-UY" b="1" dirty="0">
                <a:latin typeface="Verdana" panose="020B0604030504040204" pitchFamily="34" charset="0"/>
              </a:rPr>
              <a:t>HAN ALCANZADO IMPORTANTE VISIBILIDAD EN EL DEBATE SOBRE LAS POLÍTICAS DE REDUCCIÓN DE LA POBREZA. </a:t>
            </a:r>
            <a:endParaRPr lang="es-ES" altLang="es-UY" b="1" dirty="0">
              <a:latin typeface="Verdana" panose="020B0604030504040204" pitchFamily="34" charset="0"/>
            </a:endParaRPr>
          </a:p>
          <a:p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1234383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SUS CARACTERÍSTICAS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UY" b="1" i="1" dirty="0">
                <a:latin typeface="Verdana" panose="020B0604030504040204" pitchFamily="34" charset="0"/>
              </a:rPr>
              <a:t>TRANSFERENCIAS MONETARIAS DIRECTAS </a:t>
            </a:r>
            <a:r>
              <a:rPr lang="es-ES_tradnl" altLang="es-UY" b="1" dirty="0">
                <a:latin typeface="Verdana" panose="020B0604030504040204" pitchFamily="34" charset="0"/>
              </a:rPr>
              <a:t>Y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UY" b="1" dirty="0">
                <a:latin typeface="Verdana" panose="020B0604030504040204" pitchFamily="34" charset="0"/>
              </a:rPr>
              <a:t>EN VARIOS CASOS PROVEEN TRANSFERENCIAS EN ESPECIE: SUPLEMENTOS ALIMENTICIOS Y MOCHILAS ESCOLARES.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UY" b="1" dirty="0">
                <a:latin typeface="Verdana" panose="020B0604030504040204" pitchFamily="34" charset="0"/>
              </a:rPr>
              <a:t>TAMBIÉN SERVICIOS Y ACCESO A OTROS PROGRAMAS: INSERCIÓN LABORAL Y GENERACIÓN DE INGRESOS, CHARLAS, ACOMPAÑAMIENTOS FAMILIARES.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35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600" b="1" dirty="0">
                <a:latin typeface="Verdana" panose="020B0604030504040204" pitchFamily="34" charset="0"/>
              </a:rPr>
              <a:t>PTC: SUS CARACTERÍSTICAS</a:t>
            </a:r>
            <a:endParaRPr lang="es-ES" altLang="es-UY" sz="3600" b="1" dirty="0">
              <a:latin typeface="Verdana" panose="020B060403050404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- PROGRAMAS </a:t>
            </a:r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NO CONTRIBUTIVOS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pPr>
              <a:buFontTx/>
              <a:buChar char="-"/>
            </a:pPr>
            <a:endParaRPr lang="es-ES_tradnl" altLang="es-UY" b="1" i="1" dirty="0"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s-ES_tradnl" altLang="es-UY" b="1" i="1" dirty="0">
                <a:latin typeface="Verdana" panose="020B0604030504040204" pitchFamily="34" charset="0"/>
              </a:rPr>
              <a:t>FOCALIZADOS</a:t>
            </a:r>
            <a:r>
              <a:rPr lang="es-ES_tradnl" altLang="es-UY" b="1" dirty="0">
                <a:latin typeface="Verdana" panose="020B0604030504040204" pitchFamily="34" charset="0"/>
              </a:rPr>
              <a:t> EN LA POBLACIÓN POBRE Y/O EXTEREMADAMENTE POBRE. 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s-ES_tradnl" altLang="es-UY" b="1" i="1" dirty="0">
                <a:latin typeface="Verdana" panose="020B0604030504040204" pitchFamily="34" charset="0"/>
              </a:rPr>
              <a:t>OBJETIVOS</a:t>
            </a:r>
            <a:r>
              <a:rPr lang="es-ES_tradnl" altLang="es-UY" b="1" dirty="0">
                <a:latin typeface="Verdana" panose="020B0604030504040204" pitchFamily="34" charset="0"/>
              </a:rPr>
              <a:t> DE CORTO PLAZO: ALIVIAR POBREZA  </a:t>
            </a:r>
          </a:p>
          <a:p>
            <a:pPr>
              <a:buFontTx/>
              <a:buChar char="-"/>
            </a:pPr>
            <a:r>
              <a:rPr lang="es-ES_tradnl" altLang="es-UY" b="1" i="1" dirty="0">
                <a:latin typeface="Verdana" panose="020B0604030504040204" pitchFamily="34" charset="0"/>
              </a:rPr>
              <a:t>OBJETIVOS</a:t>
            </a:r>
            <a:r>
              <a:rPr lang="es-ES_tradnl" altLang="es-UY" b="1" dirty="0">
                <a:latin typeface="Verdana" panose="020B0604030504040204" pitchFamily="34" charset="0"/>
              </a:rPr>
              <a:t> MEDIANO Y LARGO PLAZO: REDUCIR LA POBREZA (Y SU REPRODUCCIÓN) A PARTIR DE LA ACUMULACIÓN EN </a:t>
            </a:r>
            <a:r>
              <a:rPr lang="es-ES_tradnl" altLang="es-UY" b="1" i="1" dirty="0">
                <a:latin typeface="Verdana" panose="020B0604030504040204" pitchFamily="34" charset="0"/>
              </a:rPr>
              <a:t>CAPITAL HUMANO</a:t>
            </a:r>
            <a:r>
              <a:rPr lang="es-ES_tradnl" altLang="es-UY" dirty="0"/>
              <a:t>. </a:t>
            </a:r>
            <a:endParaRPr lang="es-ES" altLang="es-UY" dirty="0"/>
          </a:p>
          <a:p>
            <a:pPr>
              <a:buFontTx/>
              <a:buChar char="-"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4044683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SUS CARACTERÍSTICAS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BENEFICIO </a:t>
            </a:r>
            <a:r>
              <a:rPr lang="es-ES_tradnl" altLang="es-UY" sz="2400" b="1" i="1" dirty="0">
                <a:latin typeface="Verdana" panose="020B0604030504040204" pitchFamily="34" charset="0"/>
              </a:rPr>
              <a:t>CONDICIONAL</a:t>
            </a:r>
            <a:r>
              <a:rPr lang="es-ES_tradnl" altLang="es-UY" sz="2400" b="1" dirty="0">
                <a:latin typeface="Verdana" panose="020B0604030504040204" pitchFamily="34" charset="0"/>
              </a:rPr>
              <a:t>, EN GENERAL VINCULADO A LA ASISTENCIA AL SISTEMA EDUCATIVO Y CONTROLES DE SALUD</a:t>
            </a:r>
          </a:p>
          <a:p>
            <a:pPr marL="0" indent="0"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s-ES_tradnl" altLang="es-UY" sz="2400" b="1" i="1" dirty="0">
                <a:latin typeface="Verdana" panose="020B0604030504040204" pitchFamily="34" charset="0"/>
              </a:rPr>
              <a:t>MUJERES</a:t>
            </a:r>
            <a:r>
              <a:rPr lang="es-ES_tradnl" altLang="es-UY" sz="2400" b="1" dirty="0">
                <a:latin typeface="Verdana" panose="020B0604030504040204" pitchFamily="34" charset="0"/>
              </a:rPr>
              <a:t>: FUNDAMENTALES RECEPTORAS DE LA TRANSFERENCIA Y A CARGO DEL CUMPLIMIENTO DE LAS CONDICIONALIDADES</a:t>
            </a:r>
            <a:r>
              <a:rPr lang="es-ES_tradnl" altLang="es-UY" sz="2400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ALTAMENTE CENTRALIZADOS EN SU DISEÑO Y ESTRUCTURA.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RELEVANCIA EN EL GASTO PUBLICO, ES PEQUEÑA</a:t>
            </a:r>
          </a:p>
        </p:txBody>
      </p:sp>
    </p:spTree>
    <p:extLst>
      <p:ext uri="{BB962C8B-B14F-4D97-AF65-F5344CB8AC3E}">
        <p14:creationId xmlns:p14="http://schemas.microsoft.com/office/powerpoint/2010/main" val="211006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78653-475E-46AE-AB93-EDEEC09F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PTC: SUS CARACTERISTICAS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D99F45-03AB-46B9-8A97-E97FF7A5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PRETENDIDA VINCULACIÓN ENTRE PROGRAMA ASISTENCIAL Y FOCALIZADO Y LOS PROGRAMAS UNIVERSALES BÁSICOS. </a:t>
            </a:r>
            <a:endParaRPr lang="es-ES" altLang="es-UY" sz="2800" b="1" dirty="0"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SUS OBJETIVOS, SUPONEN LA COORDINACIÓN Y COLABORACIÓN INTERSECTORIAL</a:t>
            </a:r>
          </a:p>
          <a:p>
            <a:pPr marL="0" indent="0">
              <a:buNone/>
            </a:pPr>
            <a:endParaRPr lang="es-UY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TAMBIÉN DE SISTEMAS DE INFORMACIÓN, EVALUACIÓN Y MONITOREO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_tradnl" altLang="es-UY" sz="2800" b="1" dirty="0">
                <a:latin typeface="Verdana" panose="020B0604030504040204" pitchFamily="34" charset="0"/>
              </a:rPr>
              <a:t>NIVELES DE COBERTURA ALCANZADOS POR LOS PROGRAMAS, VARIAN SUSTANCIALMENTE</a:t>
            </a:r>
            <a:endParaRPr lang="es-ES" altLang="es-UY" sz="2800" dirty="0"/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15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VALORACIÓN FAVORABLE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PERMITE COBERTURA DE SECTORES ANTES PARCIAL O TOTALMENTE EXCLUÍDOS DE LAS POLITICAS SOCIALES. 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APORTE A LA REDUCCION DE LA INDIGENCIA E INTENSIDAD DE LA POBREZA 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ADECUADA FOCALIZACIÓN. 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NO HAY DESINCENTIVOS AL TRABAJO  </a:t>
            </a:r>
          </a:p>
          <a:p>
            <a:pPr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ASPIRACIÓN A UN ENFOQUE MÁS AMPLIO DE LA POBREZA. </a:t>
            </a:r>
            <a:endParaRPr lang="es-ES" altLang="es-UY" b="1" dirty="0">
              <a:latin typeface="Verdana" panose="020B0604030504040204" pitchFamily="34" charset="0"/>
            </a:endParaRP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3605936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VALORACIÓN FAVORABLE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MEJORAS DEL CONSUMO DE LAS FAMILIAS, ESTABLECEN UN PISO MÍNIMO DE CONSUMO. </a:t>
            </a:r>
          </a:p>
          <a:p>
            <a:pPr>
              <a:lnSpc>
                <a:spcPct val="9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MEJORAS EN ACCESO A SERVICIOS DE EDUCACIÓN Y SALUD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MEJORAS EN EL EMPODERAMIENTO DE LAS MUJERES. 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EXISTENCIA DE SISTEMAS DE INFORMACIÓN Y MONITOREO.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AVANCES EN LA INTERSECTORIALIDAD E INTERINSTITUCIONALIDAD </a:t>
            </a:r>
          </a:p>
          <a:p>
            <a:endParaRPr lang="es-ES_tradnl" altLang="es-UY" dirty="0"/>
          </a:p>
          <a:p>
            <a:pPr>
              <a:lnSpc>
                <a:spcPct val="9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802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CRÍTICAS 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NO CUBREN LA TOTALIDAD DE LA POBLACIÓN POBRE. 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BAJO IMPACTO EN REDUCCIÓN DE LA POBREZA Y LA DESIGUALDAD</a:t>
            </a:r>
          </a:p>
          <a:p>
            <a:pPr marL="0" indent="0"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 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SALUD Y EDUCACIÓN: ESCASA EVIDENCIA EN CUMPLIMIENTO DE OBJETIVOS MÁS ALLA DEL ACCESO</a:t>
            </a:r>
            <a:r>
              <a:rPr lang="es-ES_tradnl" altLang="es-UY" dirty="0"/>
              <a:t>. </a:t>
            </a:r>
          </a:p>
          <a:p>
            <a:endParaRPr lang="es-ES_tradnl" altLang="es-UY" dirty="0"/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DESESTÍMULO A LA FORMALIDAD LABORAL</a:t>
            </a:r>
          </a:p>
          <a:p>
            <a:endParaRPr lang="es-ES_tradnl" altLang="es-UY" dirty="0"/>
          </a:p>
        </p:txBody>
      </p:sp>
    </p:spTree>
    <p:extLst>
      <p:ext uri="{BB962C8B-B14F-4D97-AF65-F5344CB8AC3E}">
        <p14:creationId xmlns:p14="http://schemas.microsoft.com/office/powerpoint/2010/main" val="2672261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B868A-1C78-40CA-8090-495A332C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PTC: CRÍTICAS </a:t>
            </a:r>
            <a:br>
              <a:rPr lang="es-UY" dirty="0"/>
            </a:b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6C6D3-3F0B-4C0D-9A5B-E8E333DE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PERSISTENCIA DE PROBLEMAS EN LA FOCALIZACIÓN 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DEBILIDAD DE LOS PROCESOS DE EVALUACIÓN Y MONITOREO </a:t>
            </a:r>
          </a:p>
          <a:p>
            <a:pPr marL="0" indent="0"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Y EN LA INTERSECTORIALIDAD E INTEGRALIDAD.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218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UY" sz="3200" b="1" dirty="0">
                <a:latin typeface="Verdana" panose="020B0604030504040204" pitchFamily="34" charset="0"/>
              </a:rPr>
              <a:t>ÁREAS DE ACTUACIÓN DEL ESTADO</a:t>
            </a:r>
            <a:endParaRPr lang="es-ES" altLang="es-UY" sz="3200" dirty="0"/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s-ES" altLang="es-UY" b="1" dirty="0">
                <a:latin typeface="Verdana" panose="020B0604030504040204" pitchFamily="34" charset="0"/>
              </a:rPr>
              <a:t>3 AREAS, CON CLIVAJES TEMPORALES Y ESPACIALES: </a:t>
            </a:r>
          </a:p>
          <a:p>
            <a:pPr>
              <a:buFontTx/>
              <a:buNone/>
            </a:pPr>
            <a:endParaRPr lang="es-ES" altLang="es-UY" b="1" dirty="0">
              <a:latin typeface="Verdana" panose="020B0604030504040204" pitchFamily="34" charset="0"/>
            </a:endParaRPr>
          </a:p>
          <a:p>
            <a:r>
              <a:rPr lang="es-ES" altLang="es-UY" b="1" dirty="0">
                <a:latin typeface="Verdana" panose="020B0604030504040204" pitchFamily="34" charset="0"/>
              </a:rPr>
              <a:t>POLÍTICA DE </a:t>
            </a:r>
            <a:r>
              <a:rPr lang="es-ES" altLang="es-UY" b="1" i="1" dirty="0">
                <a:latin typeface="Verdana" panose="020B0604030504040204" pitchFamily="34" charset="0"/>
              </a:rPr>
              <a:t>TRABAJO</a:t>
            </a:r>
          </a:p>
          <a:p>
            <a:endParaRPr lang="es-ES" altLang="es-UY" b="1" dirty="0">
              <a:latin typeface="Verdana" panose="020B0604030504040204" pitchFamily="34" charset="0"/>
            </a:endParaRPr>
          </a:p>
          <a:p>
            <a:r>
              <a:rPr lang="es-ES" altLang="es-UY" b="1" dirty="0">
                <a:latin typeface="Verdana" panose="020B0604030504040204" pitchFamily="34" charset="0"/>
              </a:rPr>
              <a:t>POLÍTICA DE </a:t>
            </a:r>
            <a:r>
              <a:rPr lang="es-ES" altLang="es-UY" b="1" i="1" dirty="0">
                <a:latin typeface="Verdana" panose="020B0604030504040204" pitchFamily="34" charset="0"/>
              </a:rPr>
              <a:t>SERVICIOS UNIVERSALES</a:t>
            </a:r>
            <a:r>
              <a:rPr lang="es-ES" altLang="es-UY" b="1" dirty="0">
                <a:latin typeface="Verdana" panose="020B0604030504040204" pitchFamily="34" charset="0"/>
              </a:rPr>
              <a:t>: EDUCACIÓN, SALUD E INFRAESTRUCTURA Y VIVIENDA </a:t>
            </a:r>
          </a:p>
          <a:p>
            <a:endParaRPr lang="es-ES" altLang="es-UY" b="1" dirty="0">
              <a:latin typeface="Verdana" panose="020B0604030504040204" pitchFamily="34" charset="0"/>
            </a:endParaRPr>
          </a:p>
          <a:p>
            <a:r>
              <a:rPr lang="es-ES" altLang="es-UY" b="1" i="1" dirty="0">
                <a:latin typeface="Verdana" panose="020B0604030504040204" pitchFamily="34" charset="0"/>
              </a:rPr>
              <a:t>POLÍTICA ASISTENCIAL</a:t>
            </a:r>
            <a:r>
              <a:rPr lang="es-ES" altLang="es-UY" b="1" dirty="0">
                <a:latin typeface="Verdana" panose="020B0604030504040204" pitchFamily="34" charset="0"/>
              </a:rPr>
              <a:t>: Ej. TRANSFERENCIAS MONETARIAS. </a:t>
            </a:r>
          </a:p>
        </p:txBody>
      </p:sp>
    </p:spTree>
    <p:extLst>
      <p:ext uri="{BB962C8B-B14F-4D97-AF65-F5344CB8AC3E}">
        <p14:creationId xmlns:p14="http://schemas.microsoft.com/office/powerpoint/2010/main" val="3348743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PTC – BARBA Y VALENCIA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EXISTENCIA DE SUPUESTOS QUE NO HAN SIDO DEMOSTRADOS CONSISTENTEMENTE.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DA LUGAR A ILUSIONES O ESPEJISMOS: </a:t>
            </a:r>
          </a:p>
          <a:p>
            <a:pPr>
              <a:lnSpc>
                <a:spcPct val="9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ILUSIÓN SOCIAL, ECONÓMICA, SISTÉMICA, EDUCATIVA, SOCIOCULTURAL Y POLÍTICA. </a:t>
            </a:r>
          </a:p>
          <a:p>
            <a:pPr marL="0" indent="0">
              <a:lnSpc>
                <a:spcPct val="90000"/>
              </a:lnSpc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90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A5AE1-9A24-489C-8B21-91A000BB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ILUSIÓN SOCIAL: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61F8D8-20DD-4833-9803-2A146875E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DÉBILES DISMINUCIONES DE LA POBREZA EN EL CORTO PLAZO Y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MAYORES EN EL DESCENSO DE SU INTENSIDAD.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ELEVAN LOS INGRESOS DE LOS MÁS POBRES, ENTRE LOS POBRES, LOS HACEN MENOS POBRES, PERO NO DEJAN DE SER POBRES. </a:t>
            </a:r>
          </a:p>
        </p:txBody>
      </p:sp>
    </p:spTree>
    <p:extLst>
      <p:ext uri="{BB962C8B-B14F-4D97-AF65-F5344CB8AC3E}">
        <p14:creationId xmlns:p14="http://schemas.microsoft.com/office/powerpoint/2010/main" val="15103899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3316F-B39C-453C-866C-72C7B799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ILUSIÓN ECONÓMICA: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7A8A65-0EAD-4FAA-B032-FCB0C7491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CAPITAL HUMANO, SUPONE QUE LOS INDIVIDUOS SANOS, MEJOR ALIMENTADOS Y ESCOLARIZADOS, PODRÁN ENFRENTAR EL MERCADO.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AISLADOS DE LAS RELACIONES Y RESTRICCIONES ECONÓMICAS,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EN ECONOMIAS ESTABLES Y DONDE EL CRECIMIENTO GENERA OPORTUNIDADES DE INGRSOS SUFICIENTES Y DE BUENA CLAIDAD.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CONDUCE A DESESTIMAR FACTORES ESTRUCTURALES. </a:t>
            </a:r>
          </a:p>
        </p:txBody>
      </p:sp>
    </p:spTree>
    <p:extLst>
      <p:ext uri="{BB962C8B-B14F-4D97-AF65-F5344CB8AC3E}">
        <p14:creationId xmlns:p14="http://schemas.microsoft.com/office/powerpoint/2010/main" val="8241781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25373-8ED0-405C-A94D-11F19BB0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ILUSIÓN SISTÉMICA: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6B17F-A6EE-46E9-847E-C545F5FB7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PREOCUPACIÓN POR EL LADO DE LA DEMANDA,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DEJA DE LADO LAS DEBILIDADES DEL LADO DE LA OFERTA DE SERVICIOS SOCIALES.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HA IMPEDIDO LA DIFUSIÓN DE PERSPECTIVAS UNIVERSALISTAS: NO SOLO EN COBETURA, SINO EN CALIDAD Y EN EL ESTATUS DE INCORPORACIÓN.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SON PROGRAMAS QUE GENERAN MAYOR DEMANDA EN LOS SERVICIOS.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PUEDEN LLEVAR A MAYOR SEGMENTACIÓN.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870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A9812-8919-423F-80F3-76F5C946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ILUSIÓN EDUCATIVA: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DD2E9E-3C74-43CA-B9E7-CAA3663B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IDEA DE QUE EL INCREMENTO DE LA ESCOLARIDAD, SUPONE POR SÍ MISMO, MAYOR ACUMULACIÓN DE CAPITAL HUMANO,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QUE POTENCIARA A LOS POBRES A SALIR POR SÍ MISMOS DE LA SITUACIÓN DE REZAGO Y CARENCIAS.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LA CALIDAD DE LA OFEERTA EDUCATIVA: ES CASI UN DATO. </a:t>
            </a:r>
          </a:p>
        </p:txBody>
      </p:sp>
    </p:spTree>
    <p:extLst>
      <p:ext uri="{BB962C8B-B14F-4D97-AF65-F5344CB8AC3E}">
        <p14:creationId xmlns:p14="http://schemas.microsoft.com/office/powerpoint/2010/main" val="1829028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3C8D2-8B34-46E1-9F73-CAAACF98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ILUSIÓN SOCIO CULTURAL: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C5F77-3869-46BF-9B8F-F24451CC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CENTRALIDAD DE LAS MUJERES EN EL DISCURSO DE LOS PTC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PROMUEVE CIERTO EMPODERAMIENTO,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PERO TAMBIÉN SE ENCUENTRA SESGADO POR UNA VISIÓN TRADICIONAL O FAMILIARISTA </a:t>
            </a:r>
          </a:p>
        </p:txBody>
      </p:sp>
    </p:spTree>
    <p:extLst>
      <p:ext uri="{BB962C8B-B14F-4D97-AF65-F5344CB8AC3E}">
        <p14:creationId xmlns:p14="http://schemas.microsoft.com/office/powerpoint/2010/main" val="321933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0F8BA-3F7D-4B65-8092-7E73FDEC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ILUSIÓN POLÍTICA: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F7FC5F-BC37-4873-AA98-93458F112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IDEA DE UNA RELACION DIRECTA ENTRE INDIVIDUOS Y ESTADO, LIBRE DE INTERESES CORPORATIVOS O PARTIDARIOS,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PERO LA AUSENCIA DE UN ENFOQUE DE DERECHO SOCIAL, PUEDE FAVORECER NUEVOS MECANISMOS DE CLIENTELISMO.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CASO OPORTUNIDADES: POROS DE ACTUACIÓN CLIENTELAR Y DE UTILIZACIÓN POLÍTICO ELECTORAL, NO SON DELEZNABLES. </a:t>
            </a:r>
          </a:p>
        </p:txBody>
      </p:sp>
    </p:spTree>
    <p:extLst>
      <p:ext uri="{BB962C8B-B14F-4D97-AF65-F5344CB8AC3E}">
        <p14:creationId xmlns:p14="http://schemas.microsoft.com/office/powerpoint/2010/main" val="32380005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F5DB8-2CCC-48AD-8E44-450B9ED18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NECESIDAD DE NUEVOS PROGRAMAS: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087F92-39F8-4688-B48F-5F8B6787D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PTC: TIENEN DESAFÍOS PARA MEJORAR SU CAPACIDAD DE GENERAR CAPITAL HUMANO Y DEFINIR ITINERARIOS PARA SALIR DE LA POBREZA.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LIMITACIÓN RESULTADOS: POR BAJA CALIDAD DE SERVICIOS Y LIMITADA CAPACIDAD DEL DINERO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NECESARIO UNA NUEVA GENERACIÓN DE PROGRAMAS QUE PROMUEVAN LA IGUALDAD DE OPORTUNIDADES </a:t>
            </a:r>
          </a:p>
        </p:txBody>
      </p:sp>
    </p:spTree>
    <p:extLst>
      <p:ext uri="{BB962C8B-B14F-4D97-AF65-F5344CB8AC3E}">
        <p14:creationId xmlns:p14="http://schemas.microsoft.com/office/powerpoint/2010/main" val="18800088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4C555-F943-45F8-9BBB-305F133F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NECESIDAD DE NUEVOS PROGRAMAS: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FF2E5E-1A73-4B27-95B2-4AD5FA27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DEBEN INVERTIR EN LAS PERSONAS Y ESPECIALMENTE INCREMENTAR EL CAPITAL HUMANO Y CONTRIBUIR A LA FORMACIÓN DE CAPACIDADES.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CALIDAD DE LAS POLÍTICAS ES IMPORTANTE, NO ALCANZA SOLO LA COBERTURA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REVISAR LA VIGENCIA DE LOS INCENTIVOS: NO NECESARIAMENTE INCENTIVAN CONSUMO DE SERVICIOS </a:t>
            </a:r>
          </a:p>
        </p:txBody>
      </p:sp>
    </p:spTree>
    <p:extLst>
      <p:ext uri="{BB962C8B-B14F-4D97-AF65-F5344CB8AC3E}">
        <p14:creationId xmlns:p14="http://schemas.microsoft.com/office/powerpoint/2010/main" val="2565910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E5A58-A283-4CC3-B37F-E3CAA616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NECESIDAD DE NUEVOS PROGRAMAS: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33295C-1ACB-4499-8BDF-8411AEAA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EXISTEN VARIABLES QUE SON DETERMINANTES CRÍTICOS DE LA POBREZA, PERO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LAS FAMILIAS TIENEN REQUERIMIENTOS DIFERENTES, Y POR TANTO, NO ES POSIBLE UNA RESPUESTA ESTANDARIZADA Y EFECTIVA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DEBEN CONSIDERAR A LA FAMILIA COMO EJE ARTICULADOR DE LAS INTERVENCIONES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0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E4714-EEF6-4E45-96E1-29ABDDBEF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ASISTENCIA: ATENCIÓN A LA POBREZA (Campana)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910963-F9B6-4A6A-8814-C80961639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MECANISMO PRIVILEGIADO DE CONSTITUCIÓN/ATENCIÓN DEL PROBLEMA DE LA POBREZA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CONJUNTO DE INTERVENCIONES SOCIALES DEL ESTADO,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SOBRE AQUELLOS INDIVIDUOS, GRUPOS Y/O POBLACIONES DEFINIDOS COMO POBRES, EN FUNCIÓN DE ATRIBUTOS PREVIAMENTE CONSTRUIDOS E IDENTIFICADOS </a:t>
            </a:r>
          </a:p>
        </p:txBody>
      </p:sp>
    </p:spTree>
    <p:extLst>
      <p:ext uri="{BB962C8B-B14F-4D97-AF65-F5344CB8AC3E}">
        <p14:creationId xmlns:p14="http://schemas.microsoft.com/office/powerpoint/2010/main" val="33663208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33623-8218-4F73-A01E-347D3112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ACOMPAÑAMIENTO FAMILIAR: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5962D8-DB03-4A84-839E-5E68CEE79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DESARROLLO RECIENTE: PROGRAMA PUENTE (CHILE) EN 2002, ES CONSIDERADO EL ANTECEDENTE.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TAMBIEN PROMOVIDOS POR LOS ORGANISMOS MULTILATERLAES Y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 VAN EXTENDIENDO POR AMÉRICA LATINA</a:t>
            </a:r>
          </a:p>
        </p:txBody>
      </p:sp>
    </p:spTree>
    <p:extLst>
      <p:ext uri="{BB962C8B-B14F-4D97-AF65-F5344CB8AC3E}">
        <p14:creationId xmlns:p14="http://schemas.microsoft.com/office/powerpoint/2010/main" val="8213218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DC884-78EF-45C6-8B4F-F487197E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ACOMPAÑAMIENTO FAMILIAR: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DA4C54-B128-4D4F-AE3E-87B439AFE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PERMITE MIRAR VARIAS DIMENSIONES AL MISMO TIEMPO Y SUPERAR LAS LIMITACIONES DE LOS PROGRAMAS SECTORIALES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OBJETIVO SOCIOEDUCATIVO, INFORMATIVO O DE CONEXIÓN A OTROS PROGRAMAS.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REFORZAR TRABAJO INTERSECTORIAL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QUE BUSQUEN RESULTADOS INTEGRALES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52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BA91D-FBFB-4871-BAE6-1034F6AB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ACOMPAÑAMIENTO FAMILIAR: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83ED43-4E18-4BA7-9EBC-B4881ACC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CONSEJERÍA, ALTAMENTE ESTRUCTURADA,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INVOLUCRA PROCESOS DE LARGO PLAZO,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METAS: MODIFICAR PRÁCTICAS PARA MEJORAR LA SEGURIDAD Y BIENESTAR DE LAS PERSONAS.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TECNOLOGÍA PRINCIPAL: PRESENCIA DE UN PROFESIONAL O EDUCADOR ENTRENADO PARA DAR APOYO PSICOSOCIAL FAMILIAR O PERSONAL.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 APOYA EN UN RIGUROSO SISTEMA DE REGISTRO, PARA DAR SEGUIMIENTO Y EVALUAR LOGROS. </a:t>
            </a:r>
          </a:p>
        </p:txBody>
      </p:sp>
    </p:spTree>
    <p:extLst>
      <p:ext uri="{BB962C8B-B14F-4D97-AF65-F5344CB8AC3E}">
        <p14:creationId xmlns:p14="http://schemas.microsoft.com/office/powerpoint/2010/main" val="38947215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7F071-4CC0-4BA8-A43C-E9CC600C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OBJETIVOS DE LOS PROGRAMAS DE ACOMPAÑAMIENTO FAMILIAR: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0D913-B861-4962-81D1-96BD81478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PROMOVER LA AUTONOMÍA FAMILIAR,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DESARROLLAR CAPACIDADES PARA LA AUTOGESTIÓN,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MEJORAR LA PARTICIPACIÓN DE LAS FAMILIAS EN LA ESTRUCTURA DE OPORTUNIDADES.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Y OTROS MÁS PROPIOS DE CADA ÁMBITO DE INTERVENCIÓN: COMPETENCIAS PARENTALES, PROCESOS DE INSERCIÓN Y PERMANENCIA EN ACTIVIDADES ECONÓMICAS, PARA SUSTITUIR COMPORTAMIENTOS DE RIESGO</a:t>
            </a:r>
          </a:p>
        </p:txBody>
      </p:sp>
    </p:spTree>
    <p:extLst>
      <p:ext uri="{BB962C8B-B14F-4D97-AF65-F5344CB8AC3E}">
        <p14:creationId xmlns:p14="http://schemas.microsoft.com/office/powerpoint/2010/main" val="2049599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B8C846C-C781-489D-9BD8-1A817E3E9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600" b="1">
                <a:latin typeface="Verdana" panose="020B0604030504040204" pitchFamily="34" charset="0"/>
              </a:rPr>
              <a:t>MINISTERIOS SOCIALES</a:t>
            </a:r>
            <a:endParaRPr lang="es-ES" altLang="es-UY" sz="3600" b="1">
              <a:latin typeface="Verdana" panose="020B0604030504040204" pitchFamily="34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5828C66-3EA0-46F7-A298-76E29B14E0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DESARROLLADOS EN AL, DESDE LA DÉCADA DE LOS 90.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INADECUACIÓN DE LA CONDICIÓN PROVISORIA DEL TRATAMIENTO PÚBLICO DE LAS PROBLEMÁTICAS DE LOS ESTRATOS MÁS DESFAVORECIDOS 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CON LA FINALIDAD DE ADECUAR A LA ESFERA PÚBLICA EN LA ATENCIÓN PERMANENTE DE LAS SITUACIONES DE VULNERABILIDAD SOCIAL</a:t>
            </a:r>
            <a:endParaRPr lang="es-ES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s-ES" altLang="es-UY" b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9192251-71C6-4222-A280-A59A1BA82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600" b="1" dirty="0">
                <a:latin typeface="Verdana" panose="020B0604030504040204" pitchFamily="34" charset="0"/>
              </a:rPr>
              <a:t>MINISTERIOS SOCIALES</a:t>
            </a:r>
            <a:endParaRPr lang="es-ES" altLang="es-UY" sz="3600" b="1" dirty="0">
              <a:latin typeface="Verdana" panose="020B0604030504040204" pitchFamily="34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F069754-59C5-44B2-9AC7-969333F55C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CARACTERÍSTICA ESENCIAL: SU OPERATIVA SUPERA LA SECTORIALIDAD DEL ESTADO: TRANSVERSALIDAD.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PARA LA PUESTA EN MARCHA DE PROGRAMAS DE COMBATE A LA POBREZA Y/O ATENCIÓN DE NUEVAS DEMANDAS CIUDADANAS.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TAREA: ARTICULAR Y COORDINAR LA PROVISIÓN SOCIAL QUE SE DIRIGE A SECTORES EN SITUACIÓN SOCIOECONÓMICA DESFAVORABLE: 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GABINETES SOCIALES, CONSEJOS POLÍTICAS SOCIALES.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8CF9C-04CA-4335-9B08-215DD2CE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600" b="1" dirty="0">
                <a:latin typeface="Verdana" panose="020B0604030504040204" pitchFamily="34" charset="0"/>
              </a:rPr>
              <a:t>MINISTERIOS SOCIALES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25504-D84B-410B-A13F-5295AD9F4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ESAS TAREAS REQUIEREN DE ADECUADOS SISTEMAS DE INFORMACIÓN.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SU INSTALACIÓN SE CONVIERTE EN UN INDICADOR POLÍTICO DE INSTITUCIONALIZACIÓN DE LAS POLÍTICAS SOCIALES ORIENTADAS A LA POBREZA. </a:t>
            </a: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SUPONE ASUMIR LA PERDURABILIDAD DE LA POBREZA Y DE QUE SE CARECE DE SOLUCIONES FUERA DEL MERCADO DE EMPLEO.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NO SUPONE LA ASUENCIA DE ENSAMBLAJES ENTRE LOS COMPONENTES FOCALIZADOS Y LOS UNIVERSALES.</a:t>
            </a:r>
            <a:r>
              <a:rPr lang="es-ES_tradnl" altLang="es-UY" dirty="0"/>
              <a:t> </a:t>
            </a:r>
            <a:endParaRPr lang="es-ES" altLang="es-UY" dirty="0"/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4664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607A2-81DC-4D49-A713-B9ABC13C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ASISTENCIA: ATENCIÓN A LA POBREZA (Campana)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ED1C1-5099-490D-B2F7-1F9EFD09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CUMPLE UN PAPEL ORGÁNICO: LA DESTINATARIA DE LA ACCIÓN ASISTENCIAL ES LA SOCIEDAD, MÁS QUE LOS POBRES MISMOS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CONCENTRADOS EN EL SUJETO POBRE, SE HA PERDIDO DE VISTA LA PRODUCCIÓN Y CONCENTRACIÓN DE LA RIQUEZA COMO CONTRACARA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POBREZA: NO ES UN </a:t>
            </a:r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A PRIORI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, SINO UNA PROBLEMATIZACIÓN A PARTIR DE CIERTAS PRÁCTICAS, UNA CONSTRUCCIÓN Y NO UN DATO NATURAL</a:t>
            </a:r>
          </a:p>
        </p:txBody>
      </p:sp>
    </p:spTree>
    <p:extLst>
      <p:ext uri="{BB962C8B-B14F-4D97-AF65-F5344CB8AC3E}">
        <p14:creationId xmlns:p14="http://schemas.microsoft.com/office/powerpoint/2010/main" val="358935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850E0-FBEB-4279-B074-862399CC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INSTRUMENTOS DE PROTECCIÓN SOCIAL (</a:t>
            </a:r>
            <a:r>
              <a:rPr lang="es-ES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Cecchini</a:t>
            </a:r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 y Martínez)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4C2379-2D2A-49D2-A1A6-C83F0CD9A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PROTECCIÓN SOCIAL NO CONTRIBUTIVA – ASISTENCIA SOCIAL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PROTECCIÓN SOCIAL CONTRIBUTIVA- SEGURIDAD SOCIAL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REGULACIÓN DE LOS MERCADOS LABORALES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APUNTAN A CUBRIR, EN DISTINTOS GRADOS, LOS REQUERIMIENTOS DE PROTECCIÓN SOCIAL, DE LOS DISTINTOS GRUPOS DE POBLACIÓN </a:t>
            </a:r>
          </a:p>
        </p:txBody>
      </p:sp>
    </p:spTree>
    <p:extLst>
      <p:ext uri="{BB962C8B-B14F-4D97-AF65-F5344CB8AC3E}">
        <p14:creationId xmlns:p14="http://schemas.microsoft.com/office/powerpoint/2010/main" val="387734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FDAE5-4B8B-45A8-8FF5-C08D6C75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POLÍTICA ASISTENCIAL: COMO PROTECCIÓN NO CONTRIBUTIVA (</a:t>
            </a:r>
            <a:r>
              <a:rPr lang="es-ES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Cecchini</a:t>
            </a:r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 y Martínez)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7319E2-80B0-4E27-B7C0-910186EF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CONJUNTO DE PROGRAMAS DE TRANSFERENCIAS Y SUBSIDIOS PÚBLICOS,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NORMALMENTE FINANCIADOS MEDIANTE IMPUESTOS A LOS INGRESOS GENERALES, BAJO EL PRINCIPIO DE SOLIDARIDAD.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SUS BENEFICIOS NO SE RELACIONAN CON CONTRIBUCIONES PREVIAS</a:t>
            </a:r>
            <a:r>
              <a:rPr lang="es-ES" dirty="0"/>
              <a:t>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29913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F0271-E88F-4E25-ABC1-A12F3B84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</a:rPr>
              <a:t>POLÍTICA ASISTENCIAL: COMO PROTECCIÓN NO CONTRIBUTIVA (</a:t>
            </a:r>
            <a:r>
              <a:rPr lang="es-ES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Cecchini</a:t>
            </a:r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</a:rPr>
              <a:t> y Martínez, 2011)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C5E354-9399-4E39-9A8D-BF5052A00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JUSTIFICADA POR LA REALIDAD DEL MERCADO DE TRABAJO Y LA DEBILIDAD DE LA PROTECCIÓN CONTRIBUTIVA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DADO QUE ESTÁ MARCADO POR LA INFORMALIDAD Y LA PRECARIEDAD,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LOS INSTRUMENTOS NO CONTRIBUTIVOS SON FUNDAMENTALES PARA REDUCIR LA DESIGUALDAD Y LA EXCLUSIÓN</a:t>
            </a:r>
            <a:r>
              <a:rPr lang="es-E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307942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7400</TotalTime>
  <Words>2782</Words>
  <Application>Microsoft Office PowerPoint</Application>
  <PresentationFormat>Panorámica</PresentationFormat>
  <Paragraphs>356</Paragraphs>
  <Slides>56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1" baseType="lpstr">
      <vt:lpstr>Arial</vt:lpstr>
      <vt:lpstr>Century Gothic</vt:lpstr>
      <vt:lpstr>Verdana</vt:lpstr>
      <vt:lpstr>Wingdings 3</vt:lpstr>
      <vt:lpstr>Espiral</vt:lpstr>
      <vt:lpstr>POLÍTICA ASISTENCIAL </vt:lpstr>
      <vt:lpstr>POLÍTICAS SOCIALES  (SOLDANO Y ANDRENACCI)</vt:lpstr>
      <vt:lpstr>POLÍTICA SOCIAL DESARROLLA: </vt:lpstr>
      <vt:lpstr>ÁREAS DE ACTUACIÓN DEL ESTADO</vt:lpstr>
      <vt:lpstr>ASISTENCIA: ATENCIÓN A LA POBREZA (Campana)</vt:lpstr>
      <vt:lpstr>ASISTENCIA: ATENCIÓN A LA POBREZA (Campana)</vt:lpstr>
      <vt:lpstr>INSTRUMENTOS DE PROTECCIÓN SOCIAL (Cecchini y Martínez)</vt:lpstr>
      <vt:lpstr>POLÍTICA ASISTENCIAL: COMO PROTECCIÓN NO CONTRIBUTIVA (Cecchini y Martínez)</vt:lpstr>
      <vt:lpstr>POLÍTICA ASISTENCIAL: COMO PROTECCIÓN NO CONTRIBUTIVA (Cecchini y Martínez, 2011)</vt:lpstr>
      <vt:lpstr>CONTEXTO DE RESUGRIMIENTO </vt:lpstr>
      <vt:lpstr>REALIDAD SOCIAL DE LOS AÑOS 80/90: </vt:lpstr>
      <vt:lpstr>POLÍTICA ASISTENCIAL: </vt:lpstr>
      <vt:lpstr>ÚLTIMA RED DE PROTECCIÓN: </vt:lpstr>
      <vt:lpstr>CONTEXTO SURGIMIENTO: AL</vt:lpstr>
      <vt:lpstr>ESTADO NEO CLÁSICO:</vt:lpstr>
      <vt:lpstr>ESTADO NEO CLÁSICO: POLÍTICA DE TRABAJO (S Y A). </vt:lpstr>
      <vt:lpstr>ESTADO NEO CLÁSICO: POLÍTICA DE SERVICIOS UNIVERSALES (S Y A). </vt:lpstr>
      <vt:lpstr>CONSECUENCIAS SOCIALES</vt:lpstr>
      <vt:lpstr>ESTADO NEO CLASICO: POLÍTICA ASISTENCIAL (S Y A). </vt:lpstr>
      <vt:lpstr>POLÍTICA ASISTENCIAL EN AL:</vt:lpstr>
      <vt:lpstr>FONDOS DE INVERSIÓN SOCIAL </vt:lpstr>
      <vt:lpstr>FONDOS DE INVERSIÓN SOCIAL </vt:lpstr>
      <vt:lpstr>FONDOS DE INVERSIÓN SOCIAL </vt:lpstr>
      <vt:lpstr>FONDOS DE INVERSIÓN SOCIAL </vt:lpstr>
      <vt:lpstr>FIS: ASPECTOS POSITIVOS. </vt:lpstr>
      <vt:lpstr>FIS: ASPECTOS POSITIVOS. </vt:lpstr>
      <vt:lpstr>FIS: ASPECTOS NEGATIVOS</vt:lpstr>
      <vt:lpstr>FIS: ASPECTOS NEGATIVOS</vt:lpstr>
      <vt:lpstr>FIS: ASPECTOS NEGATIVOS</vt:lpstr>
      <vt:lpstr>PROGRAMAS DE TRANSFERENCIAS CONDICIONADAS:  </vt:lpstr>
      <vt:lpstr>PROGRAMAS DE TRANSFERENCIAS CONDICIONADAS (PTC): EVOLUCIÓN</vt:lpstr>
      <vt:lpstr>PTC: SUS CARACTERÍSTICAS</vt:lpstr>
      <vt:lpstr>PTC: SUS CARACTERÍSTICAS</vt:lpstr>
      <vt:lpstr>PTC: SUS CARACTERÍSTICAS</vt:lpstr>
      <vt:lpstr>PTC: SUS CARACTERISTICAS</vt:lpstr>
      <vt:lpstr>PTC: VALORACIÓN FAVORABLE</vt:lpstr>
      <vt:lpstr>PTC: VALORACIÓN FAVORABLE</vt:lpstr>
      <vt:lpstr>PTC: CRÍTICAS </vt:lpstr>
      <vt:lpstr>PTC: CRÍTICAS  </vt:lpstr>
      <vt:lpstr>PTC – BARBA Y VALENCIA</vt:lpstr>
      <vt:lpstr>ILUSIÓN SOCIAL: </vt:lpstr>
      <vt:lpstr>ILUSIÓN ECONÓMICA: </vt:lpstr>
      <vt:lpstr>ILUSIÓN SISTÉMICA: </vt:lpstr>
      <vt:lpstr>ILUSIÓN EDUCATIVA: </vt:lpstr>
      <vt:lpstr>ILUSIÓN SOCIO CULTURAL: </vt:lpstr>
      <vt:lpstr>ILUSIÓN POLÍTICA: </vt:lpstr>
      <vt:lpstr>NECESIDAD DE NUEVOS PROGRAMAS: </vt:lpstr>
      <vt:lpstr>NECESIDAD DE NUEVOS PROGRAMAS:</vt:lpstr>
      <vt:lpstr>NECESIDAD DE NUEVOS PROGRAMAS:</vt:lpstr>
      <vt:lpstr>PROGRAMAS DE ACOMPAÑAMIENTO FAMILIAR: </vt:lpstr>
      <vt:lpstr>PROGRAMAS DE ACOMPAÑAMIENTO FAMILIAR: </vt:lpstr>
      <vt:lpstr>ACOMPAÑAMIENTO FAMILIAR: </vt:lpstr>
      <vt:lpstr>OBJETIVOS DE LOS PROGRAMAS DE ACOMPAÑAMIENTO FAMILIAR: </vt:lpstr>
      <vt:lpstr>MINISTERIOS SOCIALES</vt:lpstr>
      <vt:lpstr>MINISTERIOS SOCIALES</vt:lpstr>
      <vt:lpstr>MINISTERIOS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 Baráibar</dc:creator>
  <cp:lastModifiedBy>Ximena Baráibar</cp:lastModifiedBy>
  <cp:revision>64</cp:revision>
  <dcterms:created xsi:type="dcterms:W3CDTF">2021-10-07T22:19:37Z</dcterms:created>
  <dcterms:modified xsi:type="dcterms:W3CDTF">2021-10-13T13:33:23Z</dcterms:modified>
</cp:coreProperties>
</file>