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png" ContentType="image/png"/>
  <Override PartName="/ppt/media/image3.jpeg" ContentType="image/jpeg"/>
  <Override PartName="/ppt/media/image2.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28" name="PlaceHolder 2"/>
          <p:cNvSpPr>
            <a:spLocks noGrp="1"/>
          </p:cNvSpPr>
          <p:nvPr>
            <p:ph type="body"/>
          </p:nvPr>
        </p:nvSpPr>
        <p:spPr>
          <a:xfrm>
            <a:off x="1620000" y="1368000"/>
            <a:ext cx="810000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29" name="PlaceHolder 3"/>
          <p:cNvSpPr>
            <a:spLocks noGrp="1"/>
          </p:cNvSpPr>
          <p:nvPr>
            <p:ph type="body"/>
          </p:nvPr>
        </p:nvSpPr>
        <p:spPr>
          <a:xfrm>
            <a:off x="1620000" y="3085560"/>
            <a:ext cx="810000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31" name="PlaceHolder 2"/>
          <p:cNvSpPr>
            <a:spLocks noGrp="1"/>
          </p:cNvSpPr>
          <p:nvPr>
            <p:ph type="body"/>
          </p:nvPr>
        </p:nvSpPr>
        <p:spPr>
          <a:xfrm>
            <a:off x="162000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2" name="PlaceHolder 3"/>
          <p:cNvSpPr>
            <a:spLocks noGrp="1"/>
          </p:cNvSpPr>
          <p:nvPr>
            <p:ph type="body"/>
          </p:nvPr>
        </p:nvSpPr>
        <p:spPr>
          <a:xfrm>
            <a:off x="577044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3" name="PlaceHolder 4"/>
          <p:cNvSpPr>
            <a:spLocks noGrp="1"/>
          </p:cNvSpPr>
          <p:nvPr>
            <p:ph type="body"/>
          </p:nvPr>
        </p:nvSpPr>
        <p:spPr>
          <a:xfrm>
            <a:off x="1620000" y="308556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4" name="PlaceHolder 5"/>
          <p:cNvSpPr>
            <a:spLocks noGrp="1"/>
          </p:cNvSpPr>
          <p:nvPr>
            <p:ph type="body"/>
          </p:nvPr>
        </p:nvSpPr>
        <p:spPr>
          <a:xfrm>
            <a:off x="5770440" y="308556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36" name="PlaceHolder 2"/>
          <p:cNvSpPr>
            <a:spLocks noGrp="1"/>
          </p:cNvSpPr>
          <p:nvPr>
            <p:ph type="body"/>
          </p:nvPr>
        </p:nvSpPr>
        <p:spPr>
          <a:xfrm>
            <a:off x="1620000" y="136800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7" name="PlaceHolder 3"/>
          <p:cNvSpPr>
            <a:spLocks noGrp="1"/>
          </p:cNvSpPr>
          <p:nvPr>
            <p:ph type="body"/>
          </p:nvPr>
        </p:nvSpPr>
        <p:spPr>
          <a:xfrm>
            <a:off x="4358520" y="136800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8" name="PlaceHolder 4"/>
          <p:cNvSpPr>
            <a:spLocks noGrp="1"/>
          </p:cNvSpPr>
          <p:nvPr>
            <p:ph type="body"/>
          </p:nvPr>
        </p:nvSpPr>
        <p:spPr>
          <a:xfrm>
            <a:off x="7097400" y="136800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39" name="PlaceHolder 5"/>
          <p:cNvSpPr>
            <a:spLocks noGrp="1"/>
          </p:cNvSpPr>
          <p:nvPr>
            <p:ph type="body"/>
          </p:nvPr>
        </p:nvSpPr>
        <p:spPr>
          <a:xfrm>
            <a:off x="1620000" y="308556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40" name="PlaceHolder 6"/>
          <p:cNvSpPr>
            <a:spLocks noGrp="1"/>
          </p:cNvSpPr>
          <p:nvPr>
            <p:ph type="body"/>
          </p:nvPr>
        </p:nvSpPr>
        <p:spPr>
          <a:xfrm>
            <a:off x="4358520" y="308556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41" name="PlaceHolder 7"/>
          <p:cNvSpPr>
            <a:spLocks noGrp="1"/>
          </p:cNvSpPr>
          <p:nvPr>
            <p:ph type="body"/>
          </p:nvPr>
        </p:nvSpPr>
        <p:spPr>
          <a:xfrm>
            <a:off x="7097400" y="3085560"/>
            <a:ext cx="260784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7" name="PlaceHolder 2"/>
          <p:cNvSpPr>
            <a:spLocks noGrp="1"/>
          </p:cNvSpPr>
          <p:nvPr>
            <p:ph type="subTitle"/>
          </p:nvPr>
        </p:nvSpPr>
        <p:spPr>
          <a:xfrm>
            <a:off x="1620000" y="1368000"/>
            <a:ext cx="8100000" cy="3288240"/>
          </a:xfrm>
          <a:prstGeom prst="rect">
            <a:avLst/>
          </a:prstGeom>
        </p:spPr>
        <p:txBody>
          <a:bodyPr lIns="0" rIns="0" tIns="0" bIns="0" anchor="ctr">
            <a:noAutofit/>
          </a:bodyPr>
          <a:p>
            <a:pPr algn="ctr"/>
            <a:endParaRPr b="0" lang="es-UY" sz="3200" spc="-1" strike="noStrike">
              <a:latin typeface="Times New Roman"/>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9" name="PlaceHolder 2"/>
          <p:cNvSpPr>
            <a:spLocks noGrp="1"/>
          </p:cNvSpPr>
          <p:nvPr>
            <p:ph type="body"/>
          </p:nvPr>
        </p:nvSpPr>
        <p:spPr>
          <a:xfrm>
            <a:off x="1620000" y="1368000"/>
            <a:ext cx="8100000" cy="328824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11" name="PlaceHolder 2"/>
          <p:cNvSpPr>
            <a:spLocks noGrp="1"/>
          </p:cNvSpPr>
          <p:nvPr>
            <p:ph type="body"/>
          </p:nvPr>
        </p:nvSpPr>
        <p:spPr>
          <a:xfrm>
            <a:off x="1620000" y="1368000"/>
            <a:ext cx="3952440" cy="3288240"/>
          </a:xfrm>
          <a:prstGeom prst="rect">
            <a:avLst/>
          </a:prstGeom>
        </p:spPr>
        <p:txBody>
          <a:bodyPr lIns="0" rIns="0" tIns="0" bIns="0">
            <a:normAutofit/>
          </a:bodyPr>
          <a:p>
            <a:endParaRPr b="0" lang="es-UY" sz="2400" spc="-1" strike="noStrike">
              <a:solidFill>
                <a:srgbClr val="050505"/>
              </a:solidFill>
              <a:latin typeface="Arial"/>
            </a:endParaRPr>
          </a:p>
        </p:txBody>
      </p:sp>
      <p:sp>
        <p:nvSpPr>
          <p:cNvPr id="12" name="PlaceHolder 3"/>
          <p:cNvSpPr>
            <a:spLocks noGrp="1"/>
          </p:cNvSpPr>
          <p:nvPr>
            <p:ph type="body"/>
          </p:nvPr>
        </p:nvSpPr>
        <p:spPr>
          <a:xfrm>
            <a:off x="5770440" y="1368000"/>
            <a:ext cx="3952440" cy="328824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620000" y="216000"/>
            <a:ext cx="8100000" cy="4340160"/>
          </a:xfrm>
          <a:prstGeom prst="rect">
            <a:avLst/>
          </a:prstGeom>
        </p:spPr>
        <p:txBody>
          <a:bodyPr lIns="0" rIns="0" tIns="0" bIns="0" anchor="ctr">
            <a:noAutofit/>
          </a:bodyPr>
          <a:p>
            <a:pPr algn="ctr"/>
            <a:endParaRPr b="0" lang="es-UY" sz="3200" spc="-1" strike="noStrike">
              <a:latin typeface="Times New Roman"/>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16" name="PlaceHolder 2"/>
          <p:cNvSpPr>
            <a:spLocks noGrp="1"/>
          </p:cNvSpPr>
          <p:nvPr>
            <p:ph type="body"/>
          </p:nvPr>
        </p:nvSpPr>
        <p:spPr>
          <a:xfrm>
            <a:off x="162000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17" name="PlaceHolder 3"/>
          <p:cNvSpPr>
            <a:spLocks noGrp="1"/>
          </p:cNvSpPr>
          <p:nvPr>
            <p:ph type="body"/>
          </p:nvPr>
        </p:nvSpPr>
        <p:spPr>
          <a:xfrm>
            <a:off x="5770440" y="1368000"/>
            <a:ext cx="3952440" cy="3288240"/>
          </a:xfrm>
          <a:prstGeom prst="rect">
            <a:avLst/>
          </a:prstGeom>
        </p:spPr>
        <p:txBody>
          <a:bodyPr lIns="0" rIns="0" tIns="0" bIns="0">
            <a:normAutofit/>
          </a:bodyPr>
          <a:p>
            <a:endParaRPr b="0" lang="es-UY" sz="2400" spc="-1" strike="noStrike">
              <a:solidFill>
                <a:srgbClr val="050505"/>
              </a:solidFill>
              <a:latin typeface="Arial"/>
            </a:endParaRPr>
          </a:p>
        </p:txBody>
      </p:sp>
      <p:sp>
        <p:nvSpPr>
          <p:cNvPr id="18" name="PlaceHolder 4"/>
          <p:cNvSpPr>
            <a:spLocks noGrp="1"/>
          </p:cNvSpPr>
          <p:nvPr>
            <p:ph type="body"/>
          </p:nvPr>
        </p:nvSpPr>
        <p:spPr>
          <a:xfrm>
            <a:off x="1620000" y="308556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20" name="PlaceHolder 2"/>
          <p:cNvSpPr>
            <a:spLocks noGrp="1"/>
          </p:cNvSpPr>
          <p:nvPr>
            <p:ph type="body"/>
          </p:nvPr>
        </p:nvSpPr>
        <p:spPr>
          <a:xfrm>
            <a:off x="1620000" y="1368000"/>
            <a:ext cx="3952440" cy="3288240"/>
          </a:xfrm>
          <a:prstGeom prst="rect">
            <a:avLst/>
          </a:prstGeom>
        </p:spPr>
        <p:txBody>
          <a:bodyPr lIns="0" rIns="0" tIns="0" bIns="0">
            <a:normAutofit/>
          </a:bodyPr>
          <a:p>
            <a:endParaRPr b="0" lang="es-UY" sz="2400" spc="-1" strike="noStrike">
              <a:solidFill>
                <a:srgbClr val="050505"/>
              </a:solidFill>
              <a:latin typeface="Arial"/>
            </a:endParaRPr>
          </a:p>
        </p:txBody>
      </p:sp>
      <p:sp>
        <p:nvSpPr>
          <p:cNvPr id="21" name="PlaceHolder 3"/>
          <p:cNvSpPr>
            <a:spLocks noGrp="1"/>
          </p:cNvSpPr>
          <p:nvPr>
            <p:ph type="body"/>
          </p:nvPr>
        </p:nvSpPr>
        <p:spPr>
          <a:xfrm>
            <a:off x="577044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22" name="PlaceHolder 4"/>
          <p:cNvSpPr>
            <a:spLocks noGrp="1"/>
          </p:cNvSpPr>
          <p:nvPr>
            <p:ph type="body"/>
          </p:nvPr>
        </p:nvSpPr>
        <p:spPr>
          <a:xfrm>
            <a:off x="5770440" y="308556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endParaRPr b="0" lang="es-UY" sz="3300" spc="-1" strike="noStrike">
              <a:solidFill>
                <a:srgbClr val="050505"/>
              </a:solidFill>
              <a:latin typeface="Times New Roman"/>
            </a:endParaRPr>
          </a:p>
        </p:txBody>
      </p:sp>
      <p:sp>
        <p:nvSpPr>
          <p:cNvPr id="24" name="PlaceHolder 2"/>
          <p:cNvSpPr>
            <a:spLocks noGrp="1"/>
          </p:cNvSpPr>
          <p:nvPr>
            <p:ph type="body"/>
          </p:nvPr>
        </p:nvSpPr>
        <p:spPr>
          <a:xfrm>
            <a:off x="162000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25" name="PlaceHolder 3"/>
          <p:cNvSpPr>
            <a:spLocks noGrp="1"/>
          </p:cNvSpPr>
          <p:nvPr>
            <p:ph type="body"/>
          </p:nvPr>
        </p:nvSpPr>
        <p:spPr>
          <a:xfrm>
            <a:off x="5770440" y="1368000"/>
            <a:ext cx="3952440" cy="1568160"/>
          </a:xfrm>
          <a:prstGeom prst="rect">
            <a:avLst/>
          </a:prstGeom>
        </p:spPr>
        <p:txBody>
          <a:bodyPr lIns="0" rIns="0" tIns="0" bIns="0">
            <a:normAutofit/>
          </a:bodyPr>
          <a:p>
            <a:endParaRPr b="0" lang="es-UY" sz="2400" spc="-1" strike="noStrike">
              <a:solidFill>
                <a:srgbClr val="050505"/>
              </a:solidFill>
              <a:latin typeface="Arial"/>
            </a:endParaRPr>
          </a:p>
        </p:txBody>
      </p:sp>
      <p:sp>
        <p:nvSpPr>
          <p:cNvPr id="26" name="PlaceHolder 4"/>
          <p:cNvSpPr>
            <a:spLocks noGrp="1"/>
          </p:cNvSpPr>
          <p:nvPr>
            <p:ph type="body"/>
          </p:nvPr>
        </p:nvSpPr>
        <p:spPr>
          <a:xfrm>
            <a:off x="1620000" y="3085560"/>
            <a:ext cx="8100000" cy="1568160"/>
          </a:xfrm>
          <a:prstGeom prst="rect">
            <a:avLst/>
          </a:prstGeom>
        </p:spPr>
        <p:txBody>
          <a:bodyPr lIns="0" rIns="0" tIns="0" bIns="0">
            <a:normAutofit/>
          </a:bodyPr>
          <a:p>
            <a:endParaRPr b="0" lang="es-UY" sz="2400" spc="-1" strike="noStrike">
              <a:solidFill>
                <a:srgbClr val="050505"/>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85760" cy="5670000"/>
          </a:xfrm>
          <a:prstGeom prst="rect">
            <a:avLst/>
          </a:prstGeom>
          <a:ln>
            <a:noFill/>
          </a:ln>
        </p:spPr>
      </p:pic>
      <p:sp>
        <p:nvSpPr>
          <p:cNvPr id="1" name="PlaceHolder 1"/>
          <p:cNvSpPr>
            <a:spLocks noGrp="1"/>
          </p:cNvSpPr>
          <p:nvPr>
            <p:ph type="title"/>
          </p:nvPr>
        </p:nvSpPr>
        <p:spPr>
          <a:xfrm>
            <a:off x="1620000" y="216000"/>
            <a:ext cx="8100000" cy="936000"/>
          </a:xfrm>
          <a:prstGeom prst="rect">
            <a:avLst/>
          </a:prstGeom>
        </p:spPr>
        <p:txBody>
          <a:bodyPr lIns="0" rIns="0" tIns="0" bIns="0" anchor="ctr">
            <a:normAutofit/>
          </a:bodyPr>
          <a:p>
            <a:pPr algn="ctr"/>
            <a:r>
              <a:rPr b="0" lang="es-UY" sz="3300" spc="-1" strike="noStrike">
                <a:solidFill>
                  <a:srgbClr val="050505"/>
                </a:solidFill>
                <a:latin typeface="Times New Roman"/>
              </a:rPr>
              <a:t>Pulse para editar el formato del texto de título</a:t>
            </a:r>
            <a:endParaRPr b="0" lang="es-UY" sz="3300" spc="-1" strike="noStrike">
              <a:solidFill>
                <a:srgbClr val="050505"/>
              </a:solidFill>
              <a:latin typeface="Times New Roman"/>
            </a:endParaRPr>
          </a:p>
        </p:txBody>
      </p:sp>
      <p:sp>
        <p:nvSpPr>
          <p:cNvPr id="2" name="PlaceHolder 2"/>
          <p:cNvSpPr>
            <a:spLocks noGrp="1"/>
          </p:cNvSpPr>
          <p:nvPr>
            <p:ph type="body"/>
          </p:nvPr>
        </p:nvSpPr>
        <p:spPr>
          <a:xfrm>
            <a:off x="1620000" y="1368000"/>
            <a:ext cx="8100000" cy="3288240"/>
          </a:xfrm>
          <a:prstGeom prst="rect">
            <a:avLst/>
          </a:prstGeom>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Pulse para editar el formato de texto del esquema</a:t>
            </a:r>
            <a:endParaRPr b="0" lang="es-UY" sz="2400" spc="-1" strike="noStrike">
              <a:solidFill>
                <a:srgbClr val="050505"/>
              </a:solidFill>
              <a:latin typeface="Arial"/>
            </a:endParaRPr>
          </a:p>
          <a:p>
            <a:pPr lvl="1" marL="864000" indent="-324000">
              <a:spcAft>
                <a:spcPts val="848"/>
              </a:spcAft>
              <a:buClr>
                <a:srgbClr val="0066ff"/>
              </a:buClr>
              <a:buSzPct val="40000"/>
              <a:buFont typeface="Symbol" charset="2"/>
              <a:buChar char=""/>
            </a:pPr>
            <a:r>
              <a:rPr b="0" lang="es-UY" sz="2100" spc="-1" strike="noStrike">
                <a:solidFill>
                  <a:srgbClr val="050505"/>
                </a:solidFill>
                <a:latin typeface="Arial"/>
              </a:rPr>
              <a:t>Segundo nivel del esquema</a:t>
            </a:r>
            <a:endParaRPr b="0" lang="es-UY" sz="2100" spc="-1" strike="noStrike">
              <a:solidFill>
                <a:srgbClr val="050505"/>
              </a:solidFill>
              <a:latin typeface="Arial"/>
            </a:endParaRPr>
          </a:p>
          <a:p>
            <a:pPr lvl="2" marL="1296000" indent="-288000">
              <a:spcAft>
                <a:spcPts val="632"/>
              </a:spcAft>
              <a:buClr>
                <a:srgbClr val="0066ff"/>
              </a:buClr>
              <a:buSzPct val="40000"/>
              <a:buFont typeface="Wingdings" charset="2"/>
              <a:buChar char=""/>
            </a:pPr>
            <a:r>
              <a:rPr b="0" lang="es-UY" sz="1800" spc="-1" strike="noStrike">
                <a:solidFill>
                  <a:srgbClr val="050505"/>
                </a:solidFill>
                <a:latin typeface="Arial"/>
              </a:rPr>
              <a:t>Tercer nivel del esquema</a:t>
            </a:r>
            <a:endParaRPr b="0" lang="es-UY" sz="1800" spc="-1" strike="noStrike">
              <a:solidFill>
                <a:srgbClr val="050505"/>
              </a:solidFill>
              <a:latin typeface="Arial"/>
            </a:endParaRPr>
          </a:p>
          <a:p>
            <a:pPr lvl="3" marL="1728000" indent="-216000">
              <a:spcAft>
                <a:spcPts val="422"/>
              </a:spcAft>
              <a:buClr>
                <a:srgbClr val="0066ff"/>
              </a:buClr>
              <a:buSzPct val="40000"/>
              <a:buFont typeface="Symbol" charset="2"/>
              <a:buChar char=""/>
            </a:pPr>
            <a:r>
              <a:rPr b="0" lang="es-UY" sz="1500" spc="-1" strike="noStrike">
                <a:solidFill>
                  <a:srgbClr val="050505"/>
                </a:solidFill>
                <a:latin typeface="Arial"/>
              </a:rPr>
              <a:t>Cuarto nivel del esquema</a:t>
            </a:r>
            <a:endParaRPr b="0" lang="es-UY" sz="1500" spc="-1" strike="noStrike">
              <a:solidFill>
                <a:srgbClr val="050505"/>
              </a:solidFill>
              <a:latin typeface="Arial"/>
            </a:endParaRPr>
          </a:p>
          <a:p>
            <a:pPr lvl="4" marL="2160000" indent="-216000">
              <a:spcAft>
                <a:spcPts val="210"/>
              </a:spcAft>
              <a:buClr>
                <a:srgbClr val="0066ff"/>
              </a:buClr>
              <a:buSzPct val="40000"/>
              <a:buFont typeface="Wingdings" charset="2"/>
              <a:buChar char=""/>
            </a:pPr>
            <a:r>
              <a:rPr b="0" lang="es-UY" sz="1500" spc="-1" strike="noStrike">
                <a:solidFill>
                  <a:srgbClr val="050505"/>
                </a:solidFill>
                <a:latin typeface="Arial"/>
              </a:rPr>
              <a:t>Quinto nivel del esquema</a:t>
            </a:r>
            <a:endParaRPr b="0" lang="es-UY" sz="1500" spc="-1" strike="noStrike">
              <a:solidFill>
                <a:srgbClr val="050505"/>
              </a:solidFill>
              <a:latin typeface="Arial"/>
            </a:endParaRPr>
          </a:p>
          <a:p>
            <a:pPr lvl="5" marL="2592000" indent="-216000">
              <a:spcAft>
                <a:spcPts val="210"/>
              </a:spcAft>
              <a:buClr>
                <a:srgbClr val="0066ff"/>
              </a:buClr>
              <a:buSzPct val="40000"/>
              <a:buFont typeface="Wingdings" charset="2"/>
              <a:buChar char=""/>
            </a:pPr>
            <a:r>
              <a:rPr b="0" lang="es-UY" sz="1500" spc="-1" strike="noStrike">
                <a:solidFill>
                  <a:srgbClr val="050505"/>
                </a:solidFill>
                <a:latin typeface="Arial"/>
              </a:rPr>
              <a:t>Sexto nivel del esquema</a:t>
            </a:r>
            <a:endParaRPr b="0" lang="es-UY" sz="1500" spc="-1" strike="noStrike">
              <a:solidFill>
                <a:srgbClr val="050505"/>
              </a:solidFill>
              <a:latin typeface="Arial"/>
            </a:endParaRPr>
          </a:p>
          <a:p>
            <a:pPr lvl="6" marL="3024000" indent="-216000">
              <a:spcAft>
                <a:spcPts val="210"/>
              </a:spcAft>
              <a:buClr>
                <a:srgbClr val="0066ff"/>
              </a:buClr>
              <a:buSzPct val="40000"/>
              <a:buFont typeface="Wingdings" charset="2"/>
              <a:buChar char=""/>
            </a:pPr>
            <a:r>
              <a:rPr b="0" lang="es-UY" sz="1500" spc="-1" strike="noStrike">
                <a:solidFill>
                  <a:srgbClr val="050505"/>
                </a:solidFill>
                <a:latin typeface="Arial"/>
              </a:rPr>
              <a:t>Séptimo nivel del esquema</a:t>
            </a:r>
            <a:endParaRPr b="0" lang="es-UY" sz="1500" spc="-1" strike="noStrike">
              <a:solidFill>
                <a:srgbClr val="050505"/>
              </a:solidFill>
              <a:latin typeface="Arial"/>
            </a:endParaRPr>
          </a:p>
        </p:txBody>
      </p:sp>
      <p:sp>
        <p:nvSpPr>
          <p:cNvPr id="3" name="PlaceHolder 3"/>
          <p:cNvSpPr>
            <a:spLocks noGrp="1"/>
          </p:cNvSpPr>
          <p:nvPr>
            <p:ph type="dt"/>
          </p:nvPr>
        </p:nvSpPr>
        <p:spPr>
          <a:xfrm>
            <a:off x="1584000" y="5164920"/>
            <a:ext cx="2348280" cy="390600"/>
          </a:xfrm>
          <a:prstGeom prst="rect">
            <a:avLst/>
          </a:prstGeom>
        </p:spPr>
        <p:txBody>
          <a:bodyPr lIns="0" rIns="0" tIns="0" bIns="0">
            <a:noAutofit/>
          </a:bodyPr>
          <a:p>
            <a:r>
              <a:rPr b="0" lang="es-UY" sz="1400" spc="-1" strike="noStrike">
                <a:latin typeface="Arial"/>
              </a:rPr>
              <a:t>&lt;fecha/hora&gt;</a:t>
            </a:r>
            <a:endParaRPr b="0" lang="es-UY" sz="1400" spc="-1" strike="noStrike">
              <a:latin typeface="Arial"/>
            </a:endParaRPr>
          </a:p>
        </p:txBody>
      </p:sp>
      <p:sp>
        <p:nvSpPr>
          <p:cNvPr id="4" name="PlaceHolder 4"/>
          <p:cNvSpPr>
            <a:spLocks noGrp="1"/>
          </p:cNvSpPr>
          <p:nvPr>
            <p:ph type="ftr"/>
          </p:nvPr>
        </p:nvSpPr>
        <p:spPr>
          <a:xfrm>
            <a:off x="3987000" y="5164920"/>
            <a:ext cx="3195000" cy="390600"/>
          </a:xfrm>
          <a:prstGeom prst="rect">
            <a:avLst/>
          </a:prstGeom>
        </p:spPr>
        <p:txBody>
          <a:bodyPr lIns="0" rIns="0" tIns="0" bIns="0">
            <a:noAutofit/>
          </a:bodyPr>
          <a:p>
            <a:pPr algn="r"/>
            <a:r>
              <a:rPr b="0" lang="es-UY" sz="1400" spc="-1" strike="noStrike">
                <a:latin typeface="Arial"/>
              </a:rPr>
              <a:t>&lt;pie de página&gt;</a:t>
            </a:r>
            <a:endParaRPr b="0" lang="es-UY" sz="1400" spc="-1" strike="noStrike">
              <a:latin typeface="Arial"/>
            </a:endParaRPr>
          </a:p>
        </p:txBody>
      </p:sp>
      <p:sp>
        <p:nvSpPr>
          <p:cNvPr id="5" name="PlaceHolder 5"/>
          <p:cNvSpPr>
            <a:spLocks noGrp="1"/>
          </p:cNvSpPr>
          <p:nvPr>
            <p:ph type="sldNum"/>
          </p:nvPr>
        </p:nvSpPr>
        <p:spPr>
          <a:xfrm>
            <a:off x="7227000" y="5164920"/>
            <a:ext cx="2348280" cy="390600"/>
          </a:xfrm>
          <a:prstGeom prst="rect">
            <a:avLst/>
          </a:prstGeom>
        </p:spPr>
        <p:txBody>
          <a:bodyPr lIns="0" rIns="0" tIns="0" bIns="0">
            <a:noAutofit/>
          </a:bodyPr>
          <a:p>
            <a:pPr algn="r"/>
            <a:fld id="{9CD51222-1B7B-4941-9B40-E14C999406CC}" type="slidenum">
              <a:rPr b="0" lang="es-UY" sz="1400" spc="-1" strike="noStrike">
                <a:latin typeface="Arial"/>
              </a:rPr>
              <a:t>&lt;número&gt;</a:t>
            </a:fld>
            <a:endParaRPr b="0" lang="es-UY" sz="14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2" name="" descr=""/>
          <p:cNvPicPr/>
          <p:nvPr/>
        </p:nvPicPr>
        <p:blipFill>
          <a:blip r:embed="rId1"/>
          <a:stretch/>
        </p:blipFill>
        <p:spPr>
          <a:xfrm>
            <a:off x="2376000" y="1152000"/>
            <a:ext cx="5904000" cy="4110120"/>
          </a:xfrm>
          <a:prstGeom prst="rect">
            <a:avLst/>
          </a:prstGeom>
          <a:ln>
            <a:noFill/>
          </a:ln>
        </p:spPr>
      </p:pic>
      <p:sp>
        <p:nvSpPr>
          <p:cNvPr id="43"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Clase 2</a:t>
            </a:r>
            <a:endParaRPr b="0" lang="es-UY" sz="3300" spc="-1" strike="noStrike">
              <a:solidFill>
                <a:srgbClr val="050505"/>
              </a:solidFill>
              <a:latin typeface="Times New Roman"/>
            </a:endParaRPr>
          </a:p>
        </p:txBody>
      </p:sp>
      <p:sp>
        <p:nvSpPr>
          <p:cNvPr id="44" name="TextShape 2"/>
          <p:cNvSpPr txBox="1"/>
          <p:nvPr/>
        </p:nvSpPr>
        <p:spPr>
          <a:xfrm>
            <a:off x="1620000" y="1152000"/>
            <a:ext cx="8100000" cy="4110120"/>
          </a:xfrm>
          <a:prstGeom prst="rect">
            <a:avLst/>
          </a:prstGeom>
          <a:noFill/>
          <a:ln>
            <a:noFill/>
          </a:ln>
        </p:spPr>
        <p:txBody>
          <a:bodyPr lIns="0" rIns="0" tIns="0" bIns="0" anchor="ctr">
            <a:noAutofit/>
          </a:bodyPr>
          <a:p>
            <a:pPr algn="ctr"/>
            <a:r>
              <a:rPr b="0" lang="es-UY" sz="3200" spc="-1" strike="noStrike">
                <a:solidFill>
                  <a:srgbClr val="ffffd7"/>
                </a:solidFill>
                <a:latin typeface="Times New Roman"/>
              </a:rPr>
              <a:t>Taller de pasantías</a:t>
            </a:r>
            <a:endParaRPr b="0" lang="es-UY" sz="3200" spc="-1" strike="noStrike">
              <a:solidFill>
                <a:srgbClr val="ffffd7"/>
              </a:solidFill>
              <a:latin typeface="Times New Roman"/>
            </a:endParaRPr>
          </a:p>
          <a:p>
            <a:pPr algn="ctr"/>
            <a:r>
              <a:rPr b="0" lang="es-UY" sz="3200" spc="-1" strike="noStrike">
                <a:solidFill>
                  <a:srgbClr val="ffffd7"/>
                </a:solidFill>
                <a:latin typeface="Times New Roman"/>
              </a:rPr>
              <a:t>TED - 2021</a:t>
            </a:r>
            <a:endParaRPr b="0" lang="es-UY" sz="3200" spc="-1" strike="noStrike">
              <a:solidFill>
                <a:srgbClr val="ffffd7"/>
              </a:solidFill>
              <a:latin typeface="Times New Roman"/>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 Dialéctica</a:t>
            </a:r>
            <a:endParaRPr b="0" lang="es-UY" sz="3300" spc="-1" strike="noStrike">
              <a:solidFill>
                <a:srgbClr val="050505"/>
              </a:solidFill>
              <a:latin typeface="Times New Roman"/>
            </a:endParaRPr>
          </a:p>
        </p:txBody>
      </p:sp>
      <p:sp>
        <p:nvSpPr>
          <p:cNvPr id="66"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La Concepción metodológica dialéctica entiende la </a:t>
            </a:r>
            <a:r>
              <a:rPr b="0" lang="es-UY" sz="2400" spc="-1" strike="noStrike">
                <a:solidFill>
                  <a:srgbClr val="050505"/>
                </a:solidFill>
                <a:latin typeface="Arial"/>
              </a:rPr>
              <a:t>realidad como proceso histórico.</a:t>
            </a:r>
            <a:endParaRPr b="0" lang="es-UY" sz="2400" spc="-1" strike="noStrike">
              <a:solidFill>
                <a:srgbClr val="050505"/>
              </a:solidFill>
              <a:latin typeface="Arial"/>
            </a:endParaRPr>
          </a:p>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Concibe la realidad como una creación de los seres </a:t>
            </a:r>
            <a:r>
              <a:rPr b="0" lang="es-UY" sz="2400" spc="-1" strike="noStrike">
                <a:solidFill>
                  <a:srgbClr val="050505"/>
                </a:solidFill>
                <a:latin typeface="Arial"/>
              </a:rPr>
              <a:t>humanos que, con nuestros pensamientos, </a:t>
            </a:r>
            <a:r>
              <a:rPr b="0" lang="es-UY" sz="2400" spc="-1" strike="noStrike">
                <a:solidFill>
                  <a:srgbClr val="050505"/>
                </a:solidFill>
                <a:latin typeface="Arial"/>
              </a:rPr>
              <a:t>sentimientos y acciones, transformamos el mundo de la </a:t>
            </a:r>
            <a:r>
              <a:rPr b="0" lang="es-UY" sz="2400" spc="-1" strike="noStrike">
                <a:solidFill>
                  <a:srgbClr val="050505"/>
                </a:solidFill>
                <a:latin typeface="Arial"/>
              </a:rPr>
              <a:t>naturaleza y construimos la historia otorgándole un </a:t>
            </a:r>
            <a:r>
              <a:rPr b="0" lang="es-UY" sz="2400" spc="-1" strike="noStrike">
                <a:solidFill>
                  <a:srgbClr val="050505"/>
                </a:solidFill>
                <a:latin typeface="Arial"/>
              </a:rPr>
              <a:t>sentido.</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 Dialéctica</a:t>
            </a:r>
            <a:endParaRPr b="0" lang="es-UY" sz="3300" spc="-1" strike="noStrike">
              <a:solidFill>
                <a:srgbClr val="050505"/>
              </a:solidFill>
              <a:latin typeface="Times New Roman"/>
            </a:endParaRPr>
          </a:p>
        </p:txBody>
      </p:sp>
      <p:sp>
        <p:nvSpPr>
          <p:cNvPr id="68"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La Concepción metodológica dialéctica entiende la realidad histórico-social como totalidad: un todo integrado, en el que las partes (lo económico, lo social, lo político, lo cultural; lo individual, local, nacional, internacional; lo objetivo, lo subjetivo, etc.) no se pueden entender aisladamente, sino en su relación con el conjunto.</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 Dialéctica</a:t>
            </a:r>
            <a:endParaRPr b="0" lang="es-UY" sz="3300" spc="-1" strike="noStrike">
              <a:solidFill>
                <a:srgbClr val="050505"/>
              </a:solidFill>
              <a:latin typeface="Times New Roman"/>
            </a:endParaRPr>
          </a:p>
        </p:txBody>
      </p:sp>
      <p:sp>
        <p:nvSpPr>
          <p:cNvPr id="70"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La Concepción metodológica dialéctica concibe la realidad en permanente movimiento: una realidad histórica siempre cambiante, nunca estática ni uniforme, debido a la tensión que ejercen incesantemente las contradicciones e interrelaciones de sus elementos.</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 Dialéctica</a:t>
            </a:r>
            <a:endParaRPr b="0" lang="es-UY" sz="3300" spc="-1" strike="noStrike">
              <a:solidFill>
                <a:srgbClr val="050505"/>
              </a:solidFill>
              <a:latin typeface="Times New Roman"/>
            </a:endParaRPr>
          </a:p>
        </p:txBody>
      </p:sp>
      <p:sp>
        <p:nvSpPr>
          <p:cNvPr id="72" name="TextShape 2"/>
          <p:cNvSpPr txBox="1"/>
          <p:nvPr/>
        </p:nvSpPr>
        <p:spPr>
          <a:xfrm>
            <a:off x="1620000" y="1368000"/>
            <a:ext cx="8100000" cy="3288240"/>
          </a:xfrm>
          <a:prstGeom prst="rect">
            <a:avLst/>
          </a:prstGeom>
          <a:noFill/>
          <a:ln>
            <a:noFill/>
          </a:ln>
        </p:spPr>
        <p:txBody>
          <a:bodyPr lIns="0" rIns="0" tIns="0" bIns="0">
            <a:normAutofit fontScale="70000"/>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No podemos aspirar simplemente a "describir" los fenómenos, y a "observar" sus comportamientos, sino que debemos proponernos intuir y comprender sus causas y relaciones, identificar sus contradicciones profundas, situar honradamente nuestra práctica como parte de esas contradicciones, y llegar a imaginar y a emprender acciones tendientes a transformarla. "Transformar la realidad", desde la perspectiva dialéctica, significa, por ello, transformarnos también a nosotros mismos como personas, con nuestras ideas, sueños, voluntades y pasiones. Somos así -a la vez- sujetos y objetos de conocimiento y transformación.</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3" name="" descr=""/>
          <p:cNvPicPr/>
          <p:nvPr/>
        </p:nvPicPr>
        <p:blipFill>
          <a:blip r:embed="rId1"/>
          <a:stretch/>
        </p:blipFill>
        <p:spPr>
          <a:xfrm>
            <a:off x="1872000" y="959760"/>
            <a:ext cx="7848000" cy="4002480"/>
          </a:xfrm>
          <a:prstGeom prst="rect">
            <a:avLst/>
          </a:prstGeom>
          <a:ln>
            <a:noFill/>
          </a:ln>
        </p:spPr>
      </p:pic>
      <p:sp>
        <p:nvSpPr>
          <p:cNvPr id="74"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 Dialéctica</a:t>
            </a:r>
            <a:endParaRPr b="0" lang="es-UY" sz="3300" spc="-1" strike="noStrike">
              <a:solidFill>
                <a:srgbClr val="050505"/>
              </a:solidFill>
              <a:latin typeface="Times New Roman"/>
            </a:endParaRPr>
          </a:p>
        </p:txBody>
      </p:sp>
      <p:sp>
        <p:nvSpPr>
          <p:cNvPr id="75" name="TextShape 2"/>
          <p:cNvSpPr txBox="1"/>
          <p:nvPr/>
        </p:nvSpPr>
        <p:spPr>
          <a:xfrm>
            <a:off x="1620000" y="1152000"/>
            <a:ext cx="8100000" cy="3888000"/>
          </a:xfrm>
          <a:prstGeom prst="rect">
            <a:avLst/>
          </a:prstGeom>
          <a:noFill/>
          <a:ln>
            <a:noFill/>
          </a:ln>
        </p:spPr>
        <p:txBody>
          <a:bodyPr lIns="0" rIns="0" tIns="0" bIns="0">
            <a:normAutofit fontScale="91000"/>
          </a:bodyPr>
          <a:p>
            <a:pPr marL="432000" indent="-324000">
              <a:spcAft>
                <a:spcPts val="1060"/>
              </a:spcAft>
              <a:buClr>
                <a:srgbClr val="0066ff"/>
              </a:buClr>
              <a:buSzPct val="40000"/>
              <a:buFont typeface="Wingdings" charset="2"/>
              <a:buChar char=""/>
            </a:pPr>
            <a:r>
              <a:rPr b="0" lang="es-UY" sz="2400" spc="-1" strike="noStrike">
                <a:solidFill>
                  <a:srgbClr val="ffffd7"/>
                </a:solidFill>
                <a:latin typeface="Arial"/>
              </a:rPr>
              <a:t>De esta visión surge una comprensión articulada entre práctica y teoría, que privilegia, en definitiva, a la práctica, colocando a la teoría en función de ella: en los procesos educativos, por ejemplo, debemos siempre partir de la práctica de los participantes, seguir todo un proceso de teorización, que permita comprender esa práctica dentro de una visión histórica y de totalidad (he ahí el aporte de la teoría), para, finalmente, volver de nuevo a la práctica, y gracias a una comprensión integral y más profunda de los procesos y sus contradicciones, orientarla conscientemente en una perspectiva transformadora.</a:t>
            </a:r>
            <a:endParaRPr b="0" lang="es-UY" sz="2400" spc="-1" strike="noStrike">
              <a:solidFill>
                <a:srgbClr val="ffffd7"/>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Diálogo de saberes</a:t>
            </a:r>
            <a:endParaRPr b="0" lang="es-UY" sz="3300" spc="-1" strike="noStrike">
              <a:solidFill>
                <a:srgbClr val="050505"/>
              </a:solidFill>
              <a:latin typeface="Times New Roman"/>
            </a:endParaRPr>
          </a:p>
        </p:txBody>
      </p:sp>
      <p:sp>
        <p:nvSpPr>
          <p:cNvPr id="77" name="TextShape 2"/>
          <p:cNvSpPr txBox="1"/>
          <p:nvPr/>
        </p:nvSpPr>
        <p:spPr>
          <a:xfrm>
            <a:off x="1620000" y="1368000"/>
            <a:ext cx="8100000" cy="3288240"/>
          </a:xfrm>
          <a:prstGeom prst="rect">
            <a:avLst/>
          </a:prstGeom>
          <a:noFill/>
          <a:ln>
            <a:noFill/>
          </a:ln>
        </p:spPr>
        <p:txBody>
          <a:bodyPr lIns="0" rIns="0" tIns="0" bIns="0">
            <a:normAutofit fontScale="68000"/>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Esta visión de la realidad, nos coloca ante los procesos sociales con una actitud fundamental: tener disposición creadora.</a:t>
            </a:r>
            <a:r>
              <a:rPr b="1" lang="es-UY" sz="2400" spc="-1" strike="noStrike">
                <a:solidFill>
                  <a:srgbClr val="050505"/>
                </a:solidFill>
                <a:latin typeface="Arial"/>
              </a:rPr>
              <a:t> </a:t>
            </a:r>
            <a:endParaRPr b="0" lang="es-UY" sz="2400" spc="-1" strike="noStrike">
              <a:solidFill>
                <a:srgbClr val="050505"/>
              </a:solidFill>
              <a:latin typeface="Arial"/>
            </a:endParaRPr>
          </a:p>
          <a:p>
            <a:pPr marL="432000" indent="-324000">
              <a:spcAft>
                <a:spcPts val="1060"/>
              </a:spcAft>
              <a:buClr>
                <a:srgbClr val="0066ff"/>
              </a:buClr>
              <a:buSzPct val="40000"/>
              <a:buFont typeface="Wingdings" charset="2"/>
              <a:buChar char=""/>
            </a:pPr>
            <a:r>
              <a:rPr b="1" lang="es-UY" sz="2400" spc="-1" strike="noStrike">
                <a:solidFill>
                  <a:srgbClr val="050505"/>
                </a:solidFill>
                <a:latin typeface="Arial"/>
              </a:rPr>
              <a:t>N</a:t>
            </a:r>
            <a:r>
              <a:rPr b="0" lang="es-UY" sz="2400" spc="-1" strike="noStrike">
                <a:solidFill>
                  <a:srgbClr val="050505"/>
                </a:solidFill>
                <a:latin typeface="Arial"/>
              </a:rPr>
              <a:t>o es posible desarrollar nuestras capacidades críticas y creadoras de forma pasiva. Los métodos y técnicas participativos se basan en el incentivo del principio activo del conocimiento y el aprendizaje: el conocimiento crítico se construye, se elabora, por medio de una serie de procesos intelectuales y motrices que implican realizar asociaciones, relaciones, abstracciones, formular conclusiones, análisis o síntesis, de forma activa y consciente.</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Principio activo</a:t>
            </a:r>
            <a:endParaRPr b="0" lang="es-UY" sz="3300" spc="-1" strike="noStrike">
              <a:solidFill>
                <a:srgbClr val="050505"/>
              </a:solidFill>
              <a:latin typeface="Times New Roman"/>
            </a:endParaRPr>
          </a:p>
        </p:txBody>
      </p:sp>
      <p:sp>
        <p:nvSpPr>
          <p:cNvPr id="79" name="TextShape 2"/>
          <p:cNvSpPr txBox="1"/>
          <p:nvPr/>
        </p:nvSpPr>
        <p:spPr>
          <a:xfrm>
            <a:off x="1620000" y="1368000"/>
            <a:ext cx="8100000" cy="3288240"/>
          </a:xfrm>
          <a:prstGeom prst="rect">
            <a:avLst/>
          </a:prstGeom>
          <a:noFill/>
          <a:ln>
            <a:noFill/>
          </a:ln>
        </p:spPr>
        <p:txBody>
          <a:bodyPr lIns="0" rIns="0" tIns="0" bIns="0">
            <a:normAutofit fontScale="70000"/>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Es indispensable estructurar los procesos de formación en función de las situaciones concretas que viven quienes se involucran en estos procesos. Esto sólo es posible si estas personas son efectivamente participantes del proceso y no sólo "asistentes" a las actividades, y por tanto pueden compartir sus inquietudes, problemas, conocimientos y comportamientos. Conocer de forma participativa, los deseos, temores, expectativas e intenciones de cada persona, es esencial para estructurar un proceso de formación que permita conocer y transformar las realidades concretas en las que se vive.</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55308d"/>
                </a:solidFill>
                <a:latin typeface="Times New Roman"/>
              </a:rPr>
              <a:t>¿qué entienden por sistematizar una experiencia?</a:t>
            </a:r>
            <a:endParaRPr b="0" lang="es-UY" sz="3300" spc="-1" strike="noStrike">
              <a:solidFill>
                <a:srgbClr val="55308d"/>
              </a:solidFill>
              <a:latin typeface="Times New Roman"/>
            </a:endParaRPr>
          </a:p>
        </p:txBody>
      </p:sp>
      <p:pic>
        <p:nvPicPr>
          <p:cNvPr id="46" name="" descr=""/>
          <p:cNvPicPr/>
          <p:nvPr/>
        </p:nvPicPr>
        <p:blipFill>
          <a:blip r:embed="rId1"/>
          <a:stretch/>
        </p:blipFill>
        <p:spPr>
          <a:xfrm>
            <a:off x="3616920" y="1368000"/>
            <a:ext cx="4106160" cy="328824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55308d"/>
                </a:solidFill>
                <a:latin typeface="Times New Roman"/>
              </a:rPr>
              <a:t>¿qué factores son importantes a la hora de dar cuenta de una experiencia?</a:t>
            </a:r>
            <a:endParaRPr b="0" lang="es-UY" sz="3300" spc="-1" strike="noStrike">
              <a:solidFill>
                <a:srgbClr val="55308d"/>
              </a:solidFill>
              <a:latin typeface="Times New Roman"/>
            </a:endParaRPr>
          </a:p>
        </p:txBody>
      </p:sp>
      <p:pic>
        <p:nvPicPr>
          <p:cNvPr id="48" name="" descr=""/>
          <p:cNvPicPr/>
          <p:nvPr/>
        </p:nvPicPr>
        <p:blipFill>
          <a:blip r:embed="rId1"/>
          <a:stretch/>
        </p:blipFill>
        <p:spPr>
          <a:xfrm>
            <a:off x="2859480" y="1368000"/>
            <a:ext cx="5620680" cy="328824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Metodología: los “cómo”</a:t>
            </a:r>
            <a:endParaRPr b="0" lang="es-UY" sz="3300" spc="-1" strike="noStrike">
              <a:solidFill>
                <a:srgbClr val="050505"/>
              </a:solidFill>
              <a:latin typeface="Times New Roman"/>
            </a:endParaRPr>
          </a:p>
        </p:txBody>
      </p:sp>
      <p:sp>
        <p:nvSpPr>
          <p:cNvPr id="50"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Lo metodológico tiene que ver con los criterios y principios que le dan unidad y coherencia estratégica a todos los elementos que intervienen en un proceso, a todos los momentos específicos que se desenvuelven a lo largo de él y a todos los pasos o acciones que uno impulsa.</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1" name="" descr=""/>
          <p:cNvPicPr/>
          <p:nvPr/>
        </p:nvPicPr>
        <p:blipFill>
          <a:blip r:embed="rId1"/>
          <a:stretch/>
        </p:blipFill>
        <p:spPr>
          <a:xfrm>
            <a:off x="1872000" y="1152000"/>
            <a:ext cx="7848000" cy="3960000"/>
          </a:xfrm>
          <a:prstGeom prst="rect">
            <a:avLst/>
          </a:prstGeom>
          <a:ln>
            <a:noFill/>
          </a:ln>
        </p:spPr>
      </p:pic>
      <p:sp>
        <p:nvSpPr>
          <p:cNvPr id="52"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Concepción metodológica:</a:t>
            </a:r>
            <a:endParaRPr b="0" lang="es-UY" sz="3300" spc="-1" strike="noStrike">
              <a:solidFill>
                <a:srgbClr val="050505"/>
              </a:solidFill>
              <a:latin typeface="Times New Roman"/>
            </a:endParaRPr>
          </a:p>
        </p:txBody>
      </p:sp>
      <p:sp>
        <p:nvSpPr>
          <p:cNvPr id="53" name="TextShape 2"/>
          <p:cNvSpPr txBox="1"/>
          <p:nvPr/>
        </p:nvSpPr>
        <p:spPr>
          <a:xfrm>
            <a:off x="1620000" y="1368000"/>
            <a:ext cx="8100000" cy="3744000"/>
          </a:xfrm>
          <a:prstGeom prst="rect">
            <a:avLst/>
          </a:prstGeom>
          <a:noFill/>
          <a:ln>
            <a:noFill/>
          </a:ln>
        </p:spPr>
        <p:txBody>
          <a:bodyPr lIns="0" rIns="0" tIns="0" bIns="0">
            <a:normAutofit fontScale="87000"/>
          </a:bodyPr>
          <a:p>
            <a:pPr marL="432000" indent="-324000">
              <a:spcAft>
                <a:spcPts val="1060"/>
              </a:spcAft>
              <a:buClr>
                <a:srgbClr val="0066ff"/>
              </a:buClr>
              <a:buSzPct val="40000"/>
              <a:buFont typeface="Wingdings" charset="2"/>
              <a:buChar char=""/>
            </a:pPr>
            <a:r>
              <a:rPr b="0" lang="es-UY" sz="2400" spc="-1" strike="noStrike">
                <a:solidFill>
                  <a:srgbClr val="ffffd7"/>
                </a:solidFill>
                <a:latin typeface="Arial"/>
              </a:rPr>
              <a:t>La definición metodológica significa estructurar con un sentido estratégico toda la lógica del proceso que se quiere impulsar: orientar y dar unidad a todos los factores que intervienen: los participantes y sus características personales y grupales, sus necesidades, sus intereses, el contexto en el que viven, </a:t>
            </a:r>
            <a:r>
              <a:rPr b="0" lang="es-UY" sz="2400" spc="-1" strike="noStrike">
                <a:solidFill>
                  <a:srgbClr val="000000"/>
                </a:solidFill>
                <a:latin typeface="Arial"/>
              </a:rPr>
              <a:t>sus conocimientos sobre el tema, los objetivos que nos proponemos alcanzar, las etapas que hay que desarrollar para lograrlos, la secuencia temática que hay que seguir, las técnicas y procedimientos que vamos a utilizar en los distintos momentos, las tareas de aplicación práctica que vamos a proponer y evaluar...).</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4" name="" descr=""/>
          <p:cNvPicPr/>
          <p:nvPr/>
        </p:nvPicPr>
        <p:blipFill>
          <a:blip r:embed="rId1"/>
          <a:stretch/>
        </p:blipFill>
        <p:spPr>
          <a:xfrm>
            <a:off x="1473120" y="1008000"/>
            <a:ext cx="8246880" cy="4374000"/>
          </a:xfrm>
          <a:prstGeom prst="rect">
            <a:avLst/>
          </a:prstGeom>
          <a:ln>
            <a:noFill/>
          </a:ln>
        </p:spPr>
      </p:pic>
      <p:sp>
        <p:nvSpPr>
          <p:cNvPr id="55"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Métodos:</a:t>
            </a:r>
            <a:endParaRPr b="0" lang="es-UY" sz="3300" spc="-1" strike="noStrike">
              <a:solidFill>
                <a:srgbClr val="050505"/>
              </a:solidFill>
              <a:latin typeface="Times New Roman"/>
            </a:endParaRPr>
          </a:p>
        </p:txBody>
      </p:sp>
      <p:sp>
        <p:nvSpPr>
          <p:cNvPr id="56" name="TextShape 2"/>
          <p:cNvSpPr txBox="1"/>
          <p:nvPr/>
        </p:nvSpPr>
        <p:spPr>
          <a:xfrm>
            <a:off x="1620000" y="1368000"/>
            <a:ext cx="8100000" cy="3288240"/>
          </a:xfrm>
          <a:prstGeom prst="rect">
            <a:avLst/>
          </a:prstGeom>
          <a:noFill/>
          <a:ln>
            <a:noFill/>
          </a:ln>
        </p:spPr>
        <p:txBody>
          <a:bodyPr lIns="0" rIns="0" tIns="0" bIns="0">
            <a:normAutofit fontScale="88000"/>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Pueden existir muy diversos métodos, es decir, diferentes </a:t>
            </a:r>
            <a:r>
              <a:rPr b="0" lang="es-UY" sz="2400" spc="-1" strike="noStrike">
                <a:solidFill>
                  <a:srgbClr val="050505"/>
                </a:solidFill>
                <a:latin typeface="Arial"/>
              </a:rPr>
              <a:t>formas o maneras de organizar los procesos específicos de </a:t>
            </a:r>
            <a:r>
              <a:rPr b="0" lang="es-UY" sz="2400" spc="-1" strike="noStrike">
                <a:solidFill>
                  <a:srgbClr val="050505"/>
                </a:solidFill>
                <a:latin typeface="Arial"/>
              </a:rPr>
              <a:t>trabajo popular, en función de situaciones concretas y objetivos </a:t>
            </a:r>
            <a:r>
              <a:rPr b="0" lang="es-UY" sz="2400" spc="-1" strike="noStrike">
                <a:solidFill>
                  <a:srgbClr val="050505"/>
                </a:solidFill>
                <a:latin typeface="Arial"/>
              </a:rPr>
              <a:t>particulares a lograr.</a:t>
            </a:r>
            <a:endParaRPr b="0" lang="es-UY" sz="2400" spc="-1" strike="noStrike">
              <a:solidFill>
                <a:srgbClr val="050505"/>
              </a:solidFill>
              <a:latin typeface="Arial"/>
            </a:endParaRPr>
          </a:p>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Así, pueden haber </a:t>
            </a:r>
            <a:r>
              <a:rPr b="0" lang="es-UY" sz="2400" spc="-1" strike="noStrike">
                <a:solidFill>
                  <a:srgbClr val="ffffd7"/>
                </a:solidFill>
                <a:latin typeface="Arial"/>
              </a:rPr>
              <a:t>métodos para divulgar, para educar, para </a:t>
            </a:r>
            <a:r>
              <a:rPr b="0" lang="es-UY" sz="2400" spc="-1" strike="noStrike">
                <a:solidFill>
                  <a:srgbClr val="ffffd7"/>
                </a:solidFill>
                <a:latin typeface="Arial"/>
              </a:rPr>
              <a:t>discutir, para investigar, evaluar, planificar o sistematizar. Todos </a:t>
            </a:r>
            <a:r>
              <a:rPr b="0" lang="es-UY" sz="2400" spc="-1" strike="noStrike">
                <a:solidFill>
                  <a:srgbClr val="ffffd7"/>
                </a:solidFill>
                <a:latin typeface="Arial"/>
              </a:rPr>
              <a:t>deberán responder a una concepción metodológica y ser </a:t>
            </a:r>
            <a:r>
              <a:rPr b="0" lang="es-UY" sz="2400" spc="-1" strike="noStrike">
                <a:solidFill>
                  <a:srgbClr val="ffffd7"/>
                </a:solidFill>
                <a:latin typeface="Arial"/>
              </a:rPr>
              <a:t>coherentes con ella, pero cada uno responderá de manera </a:t>
            </a:r>
            <a:r>
              <a:rPr b="0" lang="es-UY" sz="2400" spc="-1" strike="noStrike">
                <a:solidFill>
                  <a:srgbClr val="ffffd7"/>
                </a:solidFill>
                <a:latin typeface="Arial"/>
              </a:rPr>
              <a:t>específica al tipo </a:t>
            </a:r>
            <a:r>
              <a:rPr b="0" lang="es-UY" sz="2400" spc="-1" strike="noStrike">
                <a:solidFill>
                  <a:srgbClr val="050505"/>
                </a:solidFill>
                <a:latin typeface="Arial"/>
              </a:rPr>
              <a:t>de proceso que se quiere impulsar.</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Técnicas:</a:t>
            </a:r>
            <a:endParaRPr b="0" lang="es-UY" sz="3300" spc="-1" strike="noStrike">
              <a:solidFill>
                <a:srgbClr val="050505"/>
              </a:solidFill>
              <a:latin typeface="Times New Roman"/>
            </a:endParaRPr>
          </a:p>
        </p:txBody>
      </p:sp>
      <p:sp>
        <p:nvSpPr>
          <p:cNvPr id="58"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Aquellos instrumentos y herramientas concretas que permitirán hacer viable cada paso del proceso.</a:t>
            </a:r>
            <a:endParaRPr b="0" lang="es-UY" sz="2400" spc="-1" strike="noStrike">
              <a:solidFill>
                <a:srgbClr val="050505"/>
              </a:solidFill>
              <a:latin typeface="Arial"/>
            </a:endParaRPr>
          </a:p>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Gran diversidad de recursos que se pueden utilizar para tratar un tema, motivar una discusión, arribar a conclusiones luego de un debate, comunicar el resultado de una discusión o investigación, recoger determinada información, etc.</a:t>
            </a:r>
            <a:endParaRPr b="0" lang="es-UY" sz="2400" spc="-1" strike="noStrike">
              <a:solidFill>
                <a:srgbClr val="050505"/>
              </a:solidFill>
              <a:latin typeface="Arial"/>
            </a:endParaRPr>
          </a:p>
        </p:txBody>
      </p:sp>
      <p:pic>
        <p:nvPicPr>
          <p:cNvPr id="59" name="" descr=""/>
          <p:cNvPicPr/>
          <p:nvPr/>
        </p:nvPicPr>
        <p:blipFill>
          <a:blip r:embed="rId1"/>
          <a:stretch/>
        </p:blipFill>
        <p:spPr>
          <a:xfrm>
            <a:off x="6461280" y="3624480"/>
            <a:ext cx="2466720" cy="184752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Procedimientos </a:t>
            </a:r>
            <a:endParaRPr b="0" lang="es-UY" sz="3300" spc="-1" strike="noStrike">
              <a:solidFill>
                <a:srgbClr val="050505"/>
              </a:solidFill>
              <a:latin typeface="Times New Roman"/>
            </a:endParaRPr>
          </a:p>
        </p:txBody>
      </p:sp>
      <p:sp>
        <p:nvSpPr>
          <p:cNvPr id="61" name="TextShape 2"/>
          <p:cNvSpPr txBox="1"/>
          <p:nvPr/>
        </p:nvSpPr>
        <p:spPr>
          <a:xfrm>
            <a:off x="1620000" y="1368000"/>
            <a:ext cx="8100000" cy="3288240"/>
          </a:xfrm>
          <a:prstGeom prst="rect">
            <a:avLst/>
          </a:prstGeom>
          <a:noFill/>
          <a:ln>
            <a:noFill/>
          </a:ln>
        </p:spPr>
        <p:txBody>
          <a:bodyPr lIns="0" rIns="0" tIns="0" bIns="0">
            <a:normAutofit/>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Dentro de este marco de referencia que proponemos, es importante precisar que las técnicas pueden ser utilizadas de formas muy diferentes dependiendo de las características de cada grupo de participantes (número, dominio de la temática, etc.), el espacio o ambiente físico en el que se trabaja y, por supuesto, del objetivo específico para el que se va a utilizar cada técnica en particular.</a:t>
            </a:r>
            <a:endParaRPr b="0" lang="es-UY" sz="2400" spc="-1" strike="noStrike">
              <a:solidFill>
                <a:srgbClr val="050505"/>
              </a:solidFill>
              <a:latin typeface="Arial"/>
            </a:endParaRPr>
          </a:p>
        </p:txBody>
      </p:sp>
      <p:pic>
        <p:nvPicPr>
          <p:cNvPr id="62" name="" descr=""/>
          <p:cNvPicPr/>
          <p:nvPr/>
        </p:nvPicPr>
        <p:blipFill>
          <a:blip r:embed="rId1"/>
          <a:stretch/>
        </p:blipFill>
        <p:spPr>
          <a:xfrm>
            <a:off x="4392000" y="3960000"/>
            <a:ext cx="3038040" cy="150444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TextShape 1"/>
          <p:cNvSpPr txBox="1"/>
          <p:nvPr/>
        </p:nvSpPr>
        <p:spPr>
          <a:xfrm>
            <a:off x="1620000" y="216000"/>
            <a:ext cx="8100000" cy="936000"/>
          </a:xfrm>
          <a:prstGeom prst="rect">
            <a:avLst/>
          </a:prstGeom>
          <a:noFill/>
          <a:ln>
            <a:noFill/>
          </a:ln>
        </p:spPr>
        <p:txBody>
          <a:bodyPr lIns="0" rIns="0" tIns="0" bIns="0" anchor="ctr">
            <a:normAutofit/>
          </a:bodyPr>
          <a:p>
            <a:pPr algn="ctr"/>
            <a:r>
              <a:rPr b="0" lang="es-UY" sz="3300" spc="-1" strike="noStrike">
                <a:solidFill>
                  <a:srgbClr val="050505"/>
                </a:solidFill>
                <a:latin typeface="Times New Roman"/>
              </a:rPr>
              <a:t>Una Concepción Metodológica Dialéctica</a:t>
            </a:r>
            <a:endParaRPr b="0" lang="es-UY" sz="3300" spc="-1" strike="noStrike">
              <a:solidFill>
                <a:srgbClr val="050505"/>
              </a:solidFill>
              <a:latin typeface="Times New Roman"/>
            </a:endParaRPr>
          </a:p>
        </p:txBody>
      </p:sp>
      <p:sp>
        <p:nvSpPr>
          <p:cNvPr id="64" name="TextShape 2"/>
          <p:cNvSpPr txBox="1"/>
          <p:nvPr/>
        </p:nvSpPr>
        <p:spPr>
          <a:xfrm>
            <a:off x="1620000" y="1368000"/>
            <a:ext cx="8100000" cy="3288240"/>
          </a:xfrm>
          <a:prstGeom prst="rect">
            <a:avLst/>
          </a:prstGeom>
          <a:noFill/>
          <a:ln>
            <a:noFill/>
          </a:ln>
        </p:spPr>
        <p:txBody>
          <a:bodyPr lIns="0" rIns="0" tIns="0" bIns="0">
            <a:normAutofit fontScale="54000"/>
          </a:bodyPr>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Desde una perspectiva bastante generalizada entre las experiencias latinoamericanas de educación popular, los criterios y principios metodológicos se sustentan en una concepción metodológica dialéctica, afirmándose que ella permite articular lo particular con lo general, lo concreto y lo abstracto; permite responder a la dinámica cambiante y contradictoria de la realidad; permite vincular la práctica con la teoría, permite conocer la realidad y transformarla.</a:t>
            </a:r>
            <a:endParaRPr b="0" lang="es-UY" sz="2400" spc="-1" strike="noStrike">
              <a:solidFill>
                <a:srgbClr val="050505"/>
              </a:solidFill>
              <a:latin typeface="Arial"/>
            </a:endParaRPr>
          </a:p>
          <a:p>
            <a:pPr marL="432000" indent="-324000">
              <a:spcAft>
                <a:spcPts val="1060"/>
              </a:spcAft>
              <a:buClr>
                <a:srgbClr val="0066ff"/>
              </a:buClr>
              <a:buSzPct val="40000"/>
              <a:buFont typeface="Wingdings" charset="2"/>
              <a:buChar char=""/>
            </a:pPr>
            <a:r>
              <a:rPr b="0" lang="es-UY" sz="2400" spc="-1" strike="noStrike">
                <a:solidFill>
                  <a:srgbClr val="050505"/>
                </a:solidFill>
                <a:latin typeface="Arial"/>
              </a:rPr>
              <a:t>La Concepción metodológica dialéctica, es una manera de concebir la realidad, de aproximarse a ella para conocerla y de actuar sobre ella para transformarla. Es, por ello, una manera integral de pensar y de vivir: una filosofía.</a:t>
            </a:r>
            <a:endParaRPr b="0" lang="es-UY" sz="2400" spc="-1" strike="noStrike">
              <a:solidFill>
                <a:srgbClr val="050505"/>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48</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2021-09-13T12:27:45Z</dcterms:created>
  <dc:creator/>
  <dc:description/>
  <dc:language>es-UY</dc:language>
  <cp:lastModifiedBy/>
  <dcterms:modified xsi:type="dcterms:W3CDTF">2021-09-13T21:15:14Z</dcterms:modified>
  <cp:revision>3</cp:revision>
  <dc:subject/>
  <dc:title>DNA</dc:title>
</cp:coreProperties>
</file>