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79457-43DE-4092-A810-FDF912BE0EAC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16A50-43F6-45C9-B39B-2C90FB46FD2C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16002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3BCE5-1864-4EAA-85B5-AA4DF3A6B6BB}" type="slidenum">
              <a:rPr lang="es-UY" smtClean="0"/>
              <a:t>1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68185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08382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44287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5459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691497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635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0722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26842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74509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02613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76125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28130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CA8A5-85F5-492F-8494-23EF478FAE86}" type="datetimeFigureOut">
              <a:rPr lang="es-UY" smtClean="0"/>
              <a:t>23/05/2016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535B7-7A5B-4854-B8E7-FDC43AADDAA5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4735295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/>
          <a:lstStyle/>
          <a:p>
            <a:r>
              <a:rPr lang="es-UY" b="1" dirty="0">
                <a:latin typeface="Arial" pitchFamily="34" charset="0"/>
                <a:cs typeface="Arial" pitchFamily="34" charset="0"/>
              </a:rPr>
              <a:t>TÉCNICAS PROYECTIVAS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es-UY" dirty="0"/>
          </a:p>
          <a:p>
            <a:endParaRPr lang="es-UY" dirty="0"/>
          </a:p>
          <a:p>
            <a:r>
              <a:rPr lang="es-UY" dirty="0"/>
              <a:t>Introducen al estudio de la personalidad</a:t>
            </a:r>
          </a:p>
        </p:txBody>
      </p:sp>
    </p:spTree>
    <p:extLst>
      <p:ext uri="{BB962C8B-B14F-4D97-AF65-F5344CB8AC3E}">
        <p14:creationId xmlns:p14="http://schemas.microsoft.com/office/powerpoint/2010/main" val="3274703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Lo que lo hace patológico es el no apelar a otros si no que queda funcionando con el mismo mecanismo de defensa, hay que ayudar al sujeto a que pueda modificar para que pueda adaptarse a la situación. 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272392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s-ES" dirty="0"/>
              <a:t>El diagnóstico nos da el espectro de procesos defensivos del sujeto, su frecuencia de uso, además de brindarnos información sobre los procesos defensivos que subyacen en diferentes situaciones con mayor o menor estrés. Con mecanismos más primitivos estamos preparados para situaciones de emergencia.</a:t>
            </a:r>
            <a:endParaRPr lang="es-UY" dirty="0"/>
          </a:p>
          <a:p>
            <a:r>
              <a:rPr lang="es-ES" dirty="0"/>
              <a:t>Defensas primitivas frente a ansiedades más psicóticas.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207637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Y" sz="4400" dirty="0"/>
              <a:t>Las defensas constituyen la «mejor solución» lograda por el sujeto en las relaciones con sus objetos, están enraizadas en la personalidad y presentes en toda forma de percibir y conectarse (tanto en la realidad interna como en la externa). (Elsa </a:t>
            </a:r>
            <a:r>
              <a:rPr lang="es-UY" sz="4400" dirty="0" err="1"/>
              <a:t>Grassano</a:t>
            </a:r>
            <a:r>
              <a:rPr lang="es-UY" sz="4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1833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/>
              <a:t>Secuencia de aparición:</a:t>
            </a:r>
          </a:p>
          <a:p>
            <a:pPr marL="0" indent="0">
              <a:buNone/>
            </a:pPr>
            <a:endParaRPr lang="es-UY" dirty="0"/>
          </a:p>
          <a:p>
            <a:pPr lvl="0"/>
            <a:r>
              <a:rPr lang="es-ES" dirty="0"/>
              <a:t>mecanismos esquizoides: disociación, idealización, negación, control omnipotente del objeto, identificación proyectiva</a:t>
            </a:r>
          </a:p>
          <a:p>
            <a:pPr marL="0" lvl="0" indent="0">
              <a:buNone/>
            </a:pPr>
            <a:endParaRPr lang="es-UY" dirty="0"/>
          </a:p>
          <a:p>
            <a:pPr lvl="0"/>
            <a:r>
              <a:rPr lang="es-ES" dirty="0"/>
              <a:t>mecanismos maníacos (los mismos evolucionados)</a:t>
            </a:r>
          </a:p>
          <a:p>
            <a:pPr marL="0" lvl="0" indent="0">
              <a:buNone/>
            </a:pPr>
            <a:endParaRPr lang="es-UY" dirty="0"/>
          </a:p>
          <a:p>
            <a:r>
              <a:rPr lang="es-ES" dirty="0"/>
              <a:t>mecanismos obsesivos(los mismos evolucionados)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La resolución adecuada de esta </a:t>
            </a:r>
            <a:r>
              <a:rPr lang="es-ES"/>
              <a:t>etapa maníaco-depresiva </a:t>
            </a:r>
            <a:r>
              <a:rPr lang="es-ES" dirty="0"/>
              <a:t>da lugar a emergencia de mecanismos neuróticos tales la inhibición, el desplazamiento y la represión; culminando con la sublimación.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045596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es-ES" dirty="0"/>
              <a:t>Nos encontramos ante mecanismos neuróticos cuando se resuelven las posiciones anteriores.</a:t>
            </a:r>
            <a:endParaRPr lang="es-UY" dirty="0"/>
          </a:p>
          <a:p>
            <a:r>
              <a:rPr lang="es-ES" dirty="0"/>
              <a:t>Si existen fracasos en la evolución temprana no se establece el mecanismo de disociación y aparece el </a:t>
            </a:r>
            <a:r>
              <a:rPr lang="es-ES" dirty="0" err="1"/>
              <a:t>splitting</a:t>
            </a:r>
            <a:r>
              <a:rPr lang="es-ES" dirty="0"/>
              <a:t> y la identificación proyectiva excesiva, estamos ante un proceso psicótico, específicamente ante una patología del apego.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644922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El diagnóstico nos permite visualizar la organización más o menos psicótica del sujeto.</a:t>
            </a:r>
          </a:p>
          <a:p>
            <a:pPr marL="0" indent="0">
              <a:buNone/>
            </a:pPr>
            <a:endParaRPr lang="es-UY" dirty="0"/>
          </a:p>
          <a:p>
            <a:pPr marL="0" indent="0">
              <a:buNone/>
            </a:pPr>
            <a:r>
              <a:rPr lang="es-ES" dirty="0"/>
              <a:t>Podemos medir el grado de patología o de adaptación defensiva:</a:t>
            </a:r>
          </a:p>
          <a:p>
            <a:pPr marL="0" indent="0">
              <a:buNone/>
            </a:pPr>
            <a:endParaRPr lang="es-UY" dirty="0"/>
          </a:p>
          <a:p>
            <a:pPr marL="514350" lvl="0" indent="-514350">
              <a:buAutoNum type="arabicPeriod"/>
            </a:pPr>
            <a:r>
              <a:rPr lang="es-ES" dirty="0"/>
              <a:t>grado de estereotipia (elasticidad): </a:t>
            </a:r>
          </a:p>
          <a:p>
            <a:pPr marL="0" lvl="0" indent="0">
              <a:buNone/>
            </a:pPr>
            <a:r>
              <a:rPr lang="es-ES" dirty="0"/>
              <a:t>-   rígida = negación</a:t>
            </a:r>
            <a:endParaRPr lang="es-UY" dirty="0"/>
          </a:p>
          <a:p>
            <a:pPr>
              <a:buFontTx/>
              <a:buChar char="-"/>
            </a:pPr>
            <a:r>
              <a:rPr lang="es-ES" dirty="0"/>
              <a:t>plástica = recurso defensivo frente a situación de shock y la modifica</a:t>
            </a:r>
          </a:p>
          <a:p>
            <a:pPr marL="0" indent="0">
              <a:buNone/>
            </a:pPr>
            <a:endParaRPr lang="es-UY" dirty="0"/>
          </a:p>
          <a:p>
            <a:pPr marL="0" lvl="0" indent="0">
              <a:buNone/>
            </a:pPr>
            <a:r>
              <a:rPr lang="es-ES" dirty="0"/>
              <a:t>2.   grado de compromiso de la personalidad que tiene la defensa, si la modalidad defensiva tiñe todos los vínculos del sujeto, siempre hace lo mismo. 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427312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/>
              <a:t>TESTS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Y" dirty="0"/>
              <a:t>Gráficos: - libre</a:t>
            </a:r>
          </a:p>
          <a:p>
            <a:pPr marL="0" indent="0">
              <a:buNone/>
            </a:pPr>
            <a:r>
              <a:rPr lang="es-UY" dirty="0"/>
              <a:t>                     - con consigna</a:t>
            </a:r>
          </a:p>
          <a:p>
            <a:endParaRPr lang="es-UY" dirty="0"/>
          </a:p>
          <a:p>
            <a:r>
              <a:rPr lang="es-UY" dirty="0"/>
              <a:t>Temáticos: - estructurados (láminas con </a:t>
            </a:r>
          </a:p>
          <a:p>
            <a:pPr marL="0" indent="0">
              <a:buNone/>
            </a:pPr>
            <a:r>
              <a:rPr lang="es-UY" dirty="0"/>
              <a:t>                                                     escenas definidas)</a:t>
            </a:r>
          </a:p>
          <a:p>
            <a:pPr marL="0" indent="0">
              <a:buNone/>
            </a:pPr>
            <a:r>
              <a:rPr lang="es-UY" dirty="0"/>
              <a:t>                        - no estructurados (manchas sin </a:t>
            </a:r>
          </a:p>
          <a:p>
            <a:pPr marL="0" indent="0">
              <a:buNone/>
            </a:pPr>
            <a:r>
              <a:rPr lang="es-UY" dirty="0"/>
              <a:t>                                                              significado)</a:t>
            </a:r>
          </a:p>
        </p:txBody>
      </p:sp>
    </p:spTree>
    <p:extLst>
      <p:ext uri="{BB962C8B-B14F-4D97-AF65-F5344CB8AC3E}">
        <p14:creationId xmlns:p14="http://schemas.microsoft.com/office/powerpoint/2010/main" val="1694193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b="1" dirty="0"/>
              <a:t>GRÁFICOS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Y" dirty="0"/>
              <a:t>Libre</a:t>
            </a:r>
          </a:p>
          <a:p>
            <a:r>
              <a:rPr lang="es-UY" dirty="0"/>
              <a:t>Test de familia (para niños)</a:t>
            </a:r>
          </a:p>
          <a:p>
            <a:r>
              <a:rPr lang="es-UY" dirty="0" err="1"/>
              <a:t>Machover</a:t>
            </a:r>
            <a:endParaRPr lang="es-UY" dirty="0"/>
          </a:p>
          <a:p>
            <a:r>
              <a:rPr lang="es-UY" dirty="0"/>
              <a:t>HTP (</a:t>
            </a:r>
            <a:r>
              <a:rPr lang="es-UY" dirty="0" err="1"/>
              <a:t>house</a:t>
            </a:r>
            <a:r>
              <a:rPr lang="es-UY" dirty="0"/>
              <a:t> </a:t>
            </a:r>
            <a:r>
              <a:rPr lang="es-UY" dirty="0" err="1"/>
              <a:t>tree</a:t>
            </a:r>
            <a:r>
              <a:rPr lang="es-UY" dirty="0"/>
              <a:t> </a:t>
            </a:r>
            <a:r>
              <a:rPr lang="es-UY" dirty="0" err="1"/>
              <a:t>person</a:t>
            </a:r>
            <a:r>
              <a:rPr lang="es-UY" dirty="0"/>
              <a:t>)</a:t>
            </a:r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33589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Qué debemos observar en los gráficos?</a:t>
            </a:r>
            <a:endParaRPr lang="es-UY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el tipo de líneas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cómo toma el lápiz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cómo traza la línea, punteo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qué espacio ocupa en la hoja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el trazo tenue traduce una debilidad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yoica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trazo entrecortado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trazo fuerte impulsividad</a:t>
            </a:r>
            <a:endParaRPr lang="es-UY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8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ritmo del trazo diferente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qué sector de la hoja ocupa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qué zona de la hoja no utiliza, no se trata de sectores vacíos sino prohibidos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movimiento del dibujo, derecha – izquierda regresión, izquierda – derecha progresivo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dibujo sensorial: espontáneo, vital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dibujo racional: rigidez = se pierde la espontaneidad, escaso movimiento, meticuloso, predominio de líneas rectas</a:t>
            </a:r>
            <a:endParaRPr lang="es-UY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62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UY" dirty="0"/>
              <a:t>Proyección: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UY" dirty="0"/>
          </a:p>
          <a:p>
            <a:pPr marL="0" indent="0">
              <a:buNone/>
            </a:pPr>
            <a:r>
              <a:rPr lang="es-UY" dirty="0"/>
              <a:t>«… una operación por medio de la cual el sujeto expulsa de sí y localiza en el otro (persona o cosa) cualidades, sentimientos, deseos e incluso «objetos» que no reconoce o que rechaza de si mismo» (Diccionario de Psicoanálisis de </a:t>
            </a:r>
            <a:r>
              <a:rPr lang="es-UY" dirty="0" err="1"/>
              <a:t>Laplanche-Pontalis</a:t>
            </a:r>
            <a:r>
              <a:rPr lang="es-UY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14420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u="sng" dirty="0"/>
              <a:t>DIBUJO LIBRE</a:t>
            </a:r>
            <a:br>
              <a:rPr lang="es-UY" dirty="0"/>
            </a:b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Material: hoja, lápiz, goma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 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Consigna: “Dibuja lo que quieras”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(también podemos iniciar la entrevista con un BENDER es menos 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ansiógena</a:t>
            </a:r>
            <a:r>
              <a:rPr lang="es-ES" dirty="0">
                <a:latin typeface="Arial" pitchFamily="34" charset="0"/>
                <a:cs typeface="Arial" pitchFamily="34" charset="0"/>
              </a:rPr>
              <a:t> la situación)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UY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La hoja (tamaño oficio) representa el mundo interno del sujeto. El sujeto se presenta.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endParaRPr lang="es-ES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La hoja se entrega en forma sesgada, es importante cómo la usa.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 </a:t>
            </a:r>
            <a:endParaRPr lang="es-UY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092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Mecanismo en juego, la proyección, qué nivel tiene en el sujeto: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especular: el sujeto se dibuja de acuerdo a como se ve, a como se vive, esto es lo que yo pienso de mi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ideal: como él espera ser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catártica: aspectos que expulsa, descargarse de aquello que le resulta penoso o intolerable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dirty="0">
                <a:latin typeface="Arial" pitchFamily="34" charset="0"/>
                <a:cs typeface="Arial" pitchFamily="34" charset="0"/>
              </a:rPr>
              <a:t>justificativa: el dibujo justifica su propio modo de ser en el mundo (por ej. Sujeto que dibuja cosas agresivas)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1578818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r>
              <a:rPr lang="es-ES" dirty="0">
                <a:latin typeface="Arial" pitchFamily="34" charset="0"/>
                <a:cs typeface="Arial" pitchFamily="34" charset="0"/>
              </a:rPr>
              <a:t>Reactivo verbal: (después que dibujó)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Qué es? Quienes son? Podemos utilizar los reactivos verbales de las técnicas específicas.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“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Contame</a:t>
            </a:r>
            <a:r>
              <a:rPr lang="es-ES" dirty="0">
                <a:latin typeface="Arial" pitchFamily="34" charset="0"/>
                <a:cs typeface="Arial" pitchFamily="34" charset="0"/>
              </a:rPr>
              <a:t> que dibujaste” 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Preguntar que están haciendo los personajes.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Si el dibujo es abstracto preguntar que quiso hacer o representar.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 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Tiempo de reacción: medir segundos, minutos, sobre todo si no dibuja nada.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 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r>
              <a:rPr lang="es-ES" dirty="0">
                <a:latin typeface="Arial" pitchFamily="34" charset="0"/>
                <a:cs typeface="Arial" pitchFamily="34" charset="0"/>
              </a:rPr>
              <a:t>Si no puede dibujar, preguntarle “qué te pasa?”. Es nuestro deber ver que le pasa y no hacer como que aquí no pasó nada. Si la situación se pone muy tensa dar una consigna, por ejemplo la de persona bajo la lluvia.</a:t>
            </a:r>
            <a:endParaRPr lang="es-UY" dirty="0">
              <a:latin typeface="Arial" pitchFamily="34" charset="0"/>
              <a:cs typeface="Arial" pitchFamily="34" charset="0"/>
            </a:endParaRPr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475452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/>
              <a:t>TEST DE FAMILIA 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s-ES" dirty="0"/>
          </a:p>
          <a:p>
            <a:pPr lvl="0"/>
            <a:r>
              <a:rPr lang="es-ES" dirty="0"/>
              <a:t>Se aplica sobre todo en niños hasta los 9/10 años</a:t>
            </a:r>
          </a:p>
          <a:p>
            <a:pPr marL="0" lvl="0" indent="0">
              <a:buNone/>
            </a:pPr>
            <a:endParaRPr lang="es-UY" dirty="0"/>
          </a:p>
          <a:p>
            <a:r>
              <a:rPr lang="es-ES" dirty="0"/>
              <a:t>Técnica proyectiva, obtención de aspectos de la personalidad de ese sujeto</a:t>
            </a:r>
            <a:endParaRPr lang="es-UY" dirty="0"/>
          </a:p>
          <a:p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/>
              <a:t>Psic. Cristina Palás                                                                                                        Facultad de Psicología                                                                CENUR Noroeste      Sede Salto</a:t>
            </a:r>
          </a:p>
        </p:txBody>
      </p:sp>
    </p:spTree>
    <p:extLst>
      <p:ext uri="{BB962C8B-B14F-4D97-AF65-F5344CB8AC3E}">
        <p14:creationId xmlns:p14="http://schemas.microsoft.com/office/powerpoint/2010/main" val="28275466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ES" dirty="0"/>
              <a:t>Consigna: “DIBUJA UNA FAMILIA”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r>
              <a:rPr lang="es-ES" dirty="0"/>
              <a:t>Se entrega la hoja horizontal. </a:t>
            </a:r>
            <a:endParaRPr lang="es-UY" dirty="0"/>
          </a:p>
          <a:p>
            <a:r>
              <a:rPr lang="es-ES" dirty="0"/>
              <a:t>Lo que entiende por familia, cual es su proyección. El niño advierte los sentimientos que siente frente a su núcleo familiar, permite ver cómo se ubica en su familia.</a:t>
            </a:r>
            <a:endParaRPr lang="es-UY" dirty="0"/>
          </a:p>
          <a:p>
            <a:r>
              <a:rPr lang="es-ES" dirty="0"/>
              <a:t>Nosotros correlacionamos su dibujo con la familia que él tiene, cuál es el orden de las personas, los tamaños.</a:t>
            </a:r>
            <a:endParaRPr lang="es-UY" dirty="0"/>
          </a:p>
          <a:p>
            <a:r>
              <a:rPr lang="es-ES" dirty="0"/>
              <a:t>Observamos la secuencia </a:t>
            </a:r>
            <a:r>
              <a:rPr lang="es-ES" dirty="0" err="1"/>
              <a:t>intra</a:t>
            </a:r>
            <a:r>
              <a:rPr lang="es-ES" dirty="0"/>
              <a:t> – inter familia de las figuras y de la realización con la figura humana.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5171942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Qué investiga?? El conflicto </a:t>
            </a:r>
            <a:r>
              <a:rPr lang="es-ES" dirty="0" err="1"/>
              <a:t>edípico</a:t>
            </a:r>
            <a:r>
              <a:rPr lang="es-ES" dirty="0"/>
              <a:t> y la revalidad fraterna.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r>
              <a:rPr lang="es-ES" dirty="0"/>
              <a:t>Es significativo qué familia dibuja, si son personajes, animales, cosas. Preguntar por qué dibujó lo que dibujó, si sabe qué es. </a:t>
            </a:r>
          </a:p>
          <a:p>
            <a:pPr marL="0" indent="0">
              <a:buNone/>
            </a:pPr>
            <a:endParaRPr lang="es-UY" dirty="0"/>
          </a:p>
          <a:p>
            <a:r>
              <a:rPr lang="es-ES" i="1" dirty="0"/>
              <a:t>No es una técnica introductoria, no es para empezar un proceso diagnóstico.</a:t>
            </a:r>
          </a:p>
          <a:p>
            <a:pPr marL="0" indent="0">
              <a:buNone/>
            </a:pPr>
            <a:endParaRPr lang="es-UY" dirty="0"/>
          </a:p>
          <a:p>
            <a:r>
              <a:rPr lang="es-ES" dirty="0"/>
              <a:t>Si dibuja fosforitos </a:t>
            </a:r>
            <a:r>
              <a:rPr lang="es-ES" dirty="0" err="1"/>
              <a:t>reconsignar</a:t>
            </a:r>
            <a:r>
              <a:rPr lang="es-ES" dirty="0"/>
              <a:t> para que dibuje personas.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2531424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es-ES" dirty="0"/>
              <a:t>El reactivo: quienes son? Cómo se llaman? Sexo y edad de cada uno. Qué están haciendo? Cuál está más triste y por qué? Cuál está más contento y por qué? Qué relaciones hay entre los personajes?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r>
              <a:rPr lang="es-ES" dirty="0"/>
              <a:t>A partir de los 5 años se agrega el siguiente reactivo: la familia va  a pasear, uno no va, quién se queda?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5081847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/>
              <a:t>Test de familia cromática</a:t>
            </a:r>
            <a:br>
              <a:rPr lang="es-UY" dirty="0"/>
            </a:b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endParaRPr lang="es-ES" dirty="0"/>
          </a:p>
          <a:p>
            <a:r>
              <a:rPr lang="es-ES" dirty="0"/>
              <a:t>Misma consigna. Al culminar el dibujo se le dan seis colores para que lo pinte.</a:t>
            </a:r>
            <a:endParaRPr lang="es-UY" dirty="0"/>
          </a:p>
          <a:p>
            <a:endParaRPr lang="es-ES" dirty="0"/>
          </a:p>
          <a:p>
            <a:r>
              <a:rPr lang="es-ES" dirty="0"/>
              <a:t>Después se le muestra un cartón con los seis colores y se realizan las preguntas sobre cuales le gustan más y cuales le gustan menos. Analizamos los aspectos afectivos del sujeto.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43088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dirty="0"/>
              <a:t>Test de familia cinética</a:t>
            </a:r>
            <a:br>
              <a:rPr lang="es-UY" dirty="0"/>
            </a:b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Consigna: Dibuja una familia donde todos estén haciendo algo, una familia en movimiento.</a:t>
            </a:r>
            <a:endParaRPr lang="es-UY" dirty="0"/>
          </a:p>
          <a:p>
            <a:endParaRPr lang="es-UY" dirty="0"/>
          </a:p>
          <a:p>
            <a:r>
              <a:rPr lang="es-ES" dirty="0"/>
              <a:t>Luego se le pide al niño que diga lo que hace cada uno, lo correlacionamos con el test de familia.</a:t>
            </a:r>
            <a:endParaRPr lang="es-UY" dirty="0"/>
          </a:p>
          <a:p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/>
              <a:t>Psic. Cristina Palás                                                                                                        Facultad de Psicología                                                                CENUR Noroeste      Sede Salto</a:t>
            </a:r>
          </a:p>
        </p:txBody>
      </p:sp>
    </p:spTree>
    <p:extLst>
      <p:ext uri="{BB962C8B-B14F-4D97-AF65-F5344CB8AC3E}">
        <p14:creationId xmlns:p14="http://schemas.microsoft.com/office/powerpoint/2010/main" val="28700827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dirty="0"/>
              <a:t>Test de familia prospectiva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Consigna: Dibuja una familia y después como te la </a:t>
            </a:r>
            <a:r>
              <a:rPr lang="es-ES" dirty="0" err="1"/>
              <a:t>imaginás</a:t>
            </a:r>
            <a:r>
              <a:rPr lang="es-ES" dirty="0"/>
              <a:t> dentro de 5 años.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r>
              <a:rPr lang="es-ES" dirty="0"/>
              <a:t>Se busca la visión de futuro, como se proyecta.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r>
              <a:rPr lang="es-ES" dirty="0"/>
              <a:t>Se aplica cuando el niño está en situación de crisis o situaciones de conflicto. Vemos como se organiza, como se piensa él dentro de su situación familiar, cómo ve los padres.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86853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es-UY" dirty="0"/>
              <a:t>La proyección es un mecanismo de defensa primitivo que permite al sujeto constituirse como tal.</a:t>
            </a:r>
          </a:p>
          <a:p>
            <a:r>
              <a:rPr lang="es-UY" dirty="0"/>
              <a:t>Opera en situaciones normales, no sólo patológicas, en la vida cotidiana.</a:t>
            </a:r>
          </a:p>
          <a:p>
            <a:r>
              <a:rPr lang="es-UY" dirty="0"/>
              <a:t>La persona se «refleja», según organiza y estructura sus percepciones.</a:t>
            </a:r>
          </a:p>
          <a:p>
            <a:r>
              <a:rPr lang="es-UY" dirty="0"/>
              <a:t>El campo de la percepción es selectivo. Cada sujeto realiza un recorte de la multiplicidad de estímulos que lo rodean.</a:t>
            </a:r>
          </a:p>
        </p:txBody>
      </p:sp>
    </p:spTree>
    <p:extLst>
      <p:ext uri="{BB962C8B-B14F-4D97-AF65-F5344CB8AC3E}">
        <p14:creationId xmlns:p14="http://schemas.microsoft.com/office/powerpoint/2010/main" val="3628889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u="sng" dirty="0"/>
              <a:t>MACHOVER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Consigna: Dibuja una persona. Si pregunta cuál, la que quieras.</a:t>
            </a:r>
            <a:endParaRPr lang="es-UY" dirty="0"/>
          </a:p>
          <a:p>
            <a:r>
              <a:rPr lang="es-ES" dirty="0"/>
              <a:t>Cuando termine se le pide que dibuje una del otro sexo.</a:t>
            </a:r>
            <a:endParaRPr lang="es-UY" dirty="0"/>
          </a:p>
          <a:p>
            <a:r>
              <a:rPr lang="es-ES" dirty="0"/>
              <a:t> Luego, dejando los dos dibujos sobre la mesa, se le pide que elija uno de los</a:t>
            </a:r>
            <a:r>
              <a:rPr lang="es-UY" dirty="0"/>
              <a:t> </a:t>
            </a:r>
            <a:r>
              <a:rPr lang="es-ES" dirty="0"/>
              <a:t>dos para hacer una pequeña historia.</a:t>
            </a:r>
            <a:endParaRPr lang="es-UY" dirty="0"/>
          </a:p>
          <a:p>
            <a:r>
              <a:rPr lang="es-ES" dirty="0"/>
              <a:t>Se aplica el reactivo verbal.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4329743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r>
              <a:rPr lang="es-ES" dirty="0"/>
              <a:t>Materiales: hoja, lápiz, goma. Se da la hoja verticalmente.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r>
              <a:rPr lang="es-ES" dirty="0"/>
              <a:t>No se permite el dibujo de fosforitos, si falta una parte del cuerpo se le da otra hoja que lo haga completo. Por lo menos tienen que estar presentes: cabeza, tronco, brazos, piernas.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r>
              <a:rPr lang="es-ES" dirty="0"/>
              <a:t>Es importante observar y registrar el orden en que va realizando el dibujo. Qué parte de la figura dibuja primero.</a:t>
            </a:r>
            <a:endParaRPr lang="es-UY" dirty="0"/>
          </a:p>
          <a:p>
            <a:pPr marL="0" indent="0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1221426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u="sng" dirty="0"/>
              <a:t>Qué investiga? </a:t>
            </a:r>
            <a:endParaRPr lang="es-UY" u="sng" dirty="0"/>
          </a:p>
          <a:p>
            <a:pPr lvl="0"/>
            <a:r>
              <a:rPr lang="es-ES" dirty="0"/>
              <a:t>la identidad primaria</a:t>
            </a:r>
            <a:endParaRPr lang="es-UY" dirty="0"/>
          </a:p>
          <a:p>
            <a:pPr lvl="0"/>
            <a:r>
              <a:rPr lang="es-ES" dirty="0"/>
              <a:t>la identidad secundaria o sexual</a:t>
            </a:r>
            <a:endParaRPr lang="es-UY" dirty="0"/>
          </a:p>
          <a:p>
            <a:pPr lvl="0"/>
            <a:r>
              <a:rPr lang="es-ES" dirty="0"/>
              <a:t>la imagen corporal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7436164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La imagen corporal.</a:t>
            </a:r>
          </a:p>
          <a:p>
            <a:pPr marL="0" indent="0">
              <a:buNone/>
            </a:pPr>
            <a:endParaRPr lang="es-UY" dirty="0"/>
          </a:p>
          <a:p>
            <a:pPr lvl="0"/>
            <a:r>
              <a:rPr lang="es-ES" dirty="0"/>
              <a:t>cómo se presenta, cómo se vive a si mismo el sujeto (</a:t>
            </a:r>
            <a:r>
              <a:rPr lang="es-ES" dirty="0" err="1"/>
              <a:t>Schulder</a:t>
            </a:r>
            <a:r>
              <a:rPr lang="es-ES" dirty="0"/>
              <a:t>)</a:t>
            </a:r>
          </a:p>
          <a:p>
            <a:pPr lvl="0"/>
            <a:endParaRPr lang="es-UY" dirty="0"/>
          </a:p>
          <a:p>
            <a:pPr lvl="0"/>
            <a:r>
              <a:rPr lang="es-ES" dirty="0"/>
              <a:t>fusiona o condensa todas las imágenes que el sujeto tiene de si mismo y de las Imago internalizadas</a:t>
            </a:r>
          </a:p>
          <a:p>
            <a:pPr lvl="0"/>
            <a:endParaRPr lang="es-UY" dirty="0"/>
          </a:p>
          <a:p>
            <a:pPr lvl="0"/>
            <a:r>
              <a:rPr lang="es-ES" dirty="0"/>
              <a:t>implica procesos de proyección, identificación e introyección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5808724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es-ES" dirty="0"/>
              <a:t>Qué significa para el sujeto</a:t>
            </a:r>
            <a:r>
              <a:rPr lang="es-ES" u="sng" dirty="0"/>
              <a:t>? Son los deseos más profundos del sujeto</a:t>
            </a:r>
            <a:r>
              <a:rPr lang="es-ES" dirty="0"/>
              <a:t>, la exposición de carencias o defectos, los intentos de compensar las carencias o defectos, o la combinación de lo anterior.</a:t>
            </a:r>
            <a:endParaRPr lang="es-UY" dirty="0"/>
          </a:p>
          <a:p>
            <a:endParaRPr lang="es-UY" dirty="0"/>
          </a:p>
          <a:p>
            <a:r>
              <a:rPr lang="es-ES" dirty="0"/>
              <a:t>El dibujo es diferente de lo que el sujeto es, es la zona conflictiva del sujeto.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6479307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endParaRPr lang="es-ES" dirty="0"/>
          </a:p>
          <a:p>
            <a:endParaRPr lang="es-ES" dirty="0"/>
          </a:p>
          <a:p>
            <a:r>
              <a:rPr lang="es-ES" dirty="0"/>
              <a:t>Es importante la proyección heterosexual. Qué dibuja primero, por la identidad secundaria.</a:t>
            </a:r>
            <a:endParaRPr lang="es-UY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De quién hace la historia, qué figura elije.</a:t>
            </a:r>
            <a:endParaRPr lang="es-UY" dirty="0"/>
          </a:p>
          <a:p>
            <a:endParaRPr lang="es-UY" dirty="0"/>
          </a:p>
          <a:p>
            <a:r>
              <a:rPr lang="es-ES" dirty="0"/>
              <a:t>El test nos da indicadores de cuando la identidad se encuentra atacada, cuando hay compromisos.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9613859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/>
              <a:t>Imagen atacada:</a:t>
            </a:r>
          </a:p>
          <a:p>
            <a:pPr marL="0" indent="0">
              <a:buNone/>
            </a:pPr>
            <a:endParaRPr lang="es-ES" dirty="0"/>
          </a:p>
          <a:p>
            <a:pPr lvl="0"/>
            <a:r>
              <a:rPr lang="es-ES" dirty="0" err="1"/>
              <a:t>gestalt</a:t>
            </a:r>
            <a:r>
              <a:rPr lang="es-ES" dirty="0"/>
              <a:t> poco reconocible, aparece como fragmentada, si existe algo que está atacando la identidad primaria</a:t>
            </a:r>
            <a:endParaRPr lang="es-UY" dirty="0"/>
          </a:p>
          <a:p>
            <a:pPr lvl="0"/>
            <a:r>
              <a:rPr lang="es-ES" dirty="0"/>
              <a:t>el rostro, es una de las primeras cosas que habla de la identidad primaria (problema en los psicóticos)</a:t>
            </a:r>
            <a:endParaRPr lang="es-UY" dirty="0"/>
          </a:p>
          <a:p>
            <a:pPr lvl="0"/>
            <a:r>
              <a:rPr lang="es-ES" dirty="0"/>
              <a:t>el cuerpo, qué es lo que se muestra más, son aspectos de la identidad secundaria (problema en los neuróticos)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955083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/>
              <a:t>Identidad:</a:t>
            </a:r>
          </a:p>
          <a:p>
            <a:pPr marL="0" indent="0">
              <a:buNone/>
            </a:pPr>
            <a:endParaRPr lang="es-UY" dirty="0"/>
          </a:p>
          <a:p>
            <a:pPr lvl="0"/>
            <a:r>
              <a:rPr lang="es-ES" dirty="0"/>
              <a:t>conflictos primitivos</a:t>
            </a:r>
            <a:endParaRPr lang="es-UY" dirty="0"/>
          </a:p>
          <a:p>
            <a:pPr lvl="0"/>
            <a:r>
              <a:rPr lang="es-ES" dirty="0" err="1"/>
              <a:t>gestalt</a:t>
            </a:r>
            <a:r>
              <a:rPr lang="es-ES" dirty="0"/>
              <a:t> atacada</a:t>
            </a:r>
            <a:endParaRPr lang="es-UY" dirty="0"/>
          </a:p>
          <a:p>
            <a:pPr lvl="0"/>
            <a:r>
              <a:rPr lang="es-ES" dirty="0"/>
              <a:t>rostro faltan elementos, uno se pregunta quién es ese sujeto, fallo en la integración del yo, problemas en la identidad primaria</a:t>
            </a:r>
            <a:endParaRPr lang="es-UY" dirty="0"/>
          </a:p>
          <a:p>
            <a:pPr lvl="0"/>
            <a:r>
              <a:rPr lang="es-ES" dirty="0"/>
              <a:t>quién soy??? Gran pregunta de la identidad.</a:t>
            </a:r>
            <a:endParaRPr lang="es-UY" dirty="0"/>
          </a:p>
          <a:p>
            <a:pPr lvl="0"/>
            <a:r>
              <a:rPr lang="es-ES" dirty="0"/>
              <a:t>La identidad sexual o secundaria aparece lograda a través del pasaje por el complejo de Edipo (estructuras neuróticas)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6832297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/>
              <a:t>En el cómo haya logrado la identidad primaria está la base para como logrará la identidad secundaria, con cuanta libido llega a esta última.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Tenemos fijaciones, identificaciones, zonas conflicto con respecto a la sexualidad.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Conflictos:</a:t>
            </a:r>
          </a:p>
          <a:p>
            <a:pPr lvl="0"/>
            <a:r>
              <a:rPr lang="es-ES" dirty="0"/>
              <a:t>fortaleza e integración de los sujetos que dibujan la primera figura de su propio sexo, muestra una adecuación a su propia imagen corporal.</a:t>
            </a:r>
            <a:endParaRPr lang="es-UY" dirty="0"/>
          </a:p>
          <a:p>
            <a:pPr lvl="0"/>
            <a:r>
              <a:rPr lang="es-ES" dirty="0"/>
              <a:t>por otro lado inversión sexual, dependencia o fijación al sexo opuesto; regresión más hacia lo materno; todo conlleva a una confusión a nivel de la identidad secundaria.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6138988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Debemos observar si existe una diferenciación entre las dos figuras, todo lo </a:t>
            </a:r>
            <a:r>
              <a:rPr lang="es-ES" dirty="0" err="1"/>
              <a:t>guestáltico</a:t>
            </a:r>
            <a:r>
              <a:rPr lang="es-ES" dirty="0"/>
              <a:t> es muy importante.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r>
              <a:rPr lang="es-ES" dirty="0"/>
              <a:t>Podemos observar la regresión en el cómo dibuja la figura, y por su emplazamiento.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930076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Y" dirty="0"/>
              <a:t>MECANISMOS DE DEFENSA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La defensa es una función del yo.</a:t>
            </a:r>
            <a:endParaRPr lang="es-UY" dirty="0"/>
          </a:p>
          <a:p>
            <a:r>
              <a:rPr lang="es-ES" dirty="0"/>
              <a:t>Del punto de vista dinámico: el yo es el polo defensivo de la personalidad en el conflicto, pone en funcionamiento las defensas.</a:t>
            </a:r>
            <a:endParaRPr lang="es-UY" dirty="0"/>
          </a:p>
          <a:p>
            <a:r>
              <a:rPr lang="es-ES" dirty="0"/>
              <a:t>La defensa es una señal de angustia ante la percepción de algo </a:t>
            </a:r>
            <a:r>
              <a:rPr lang="es-ES" dirty="0" err="1"/>
              <a:t>displacentero</a:t>
            </a:r>
            <a:r>
              <a:rPr lang="es-ES" dirty="0"/>
              <a:t>, aparece como una señal de alarma.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0167393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/>
              <a:t>Lo vincular.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Qué:</a:t>
            </a:r>
          </a:p>
          <a:p>
            <a:pPr marL="0" indent="0">
              <a:buNone/>
            </a:pPr>
            <a:endParaRPr lang="es-ES" dirty="0"/>
          </a:p>
          <a:p>
            <a:pPr lvl="0"/>
            <a:r>
              <a:rPr lang="es-ES" dirty="0"/>
              <a:t>identidad</a:t>
            </a:r>
            <a:endParaRPr lang="es-UY" dirty="0"/>
          </a:p>
          <a:p>
            <a:pPr lvl="0"/>
            <a:r>
              <a:rPr lang="es-ES" dirty="0"/>
              <a:t>identificaciones: primaria, secundaria</a:t>
            </a:r>
            <a:endParaRPr lang="es-UY" dirty="0"/>
          </a:p>
          <a:p>
            <a:pPr lvl="0"/>
            <a:r>
              <a:rPr lang="es-ES" dirty="0"/>
              <a:t>imago parentales (tipo de elaboración del dibujo)</a:t>
            </a:r>
            <a:endParaRPr lang="es-UY" dirty="0"/>
          </a:p>
          <a:p>
            <a:r>
              <a:rPr lang="es-ES" dirty="0"/>
              <a:t>Vínculos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dirty="0"/>
              <a:t>Qué imagen corporal tiene de lo masculino o de lo femenino, coincide con la realidad de cómo es.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5559223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dirty="0"/>
              <a:t>Indicadores: diferentes partes del cuerpo</a:t>
            </a:r>
            <a:endParaRPr lang="es-UY" dirty="0"/>
          </a:p>
          <a:p>
            <a:pPr marL="0" indent="0">
              <a:buNone/>
            </a:pPr>
            <a:r>
              <a:rPr lang="es-ES" u="sng" dirty="0"/>
              <a:t>cabeza:</a:t>
            </a:r>
            <a:r>
              <a:rPr lang="es-ES" dirty="0"/>
              <a:t> </a:t>
            </a:r>
          </a:p>
          <a:p>
            <a:pPr lvl="0"/>
            <a:r>
              <a:rPr lang="es-ES" dirty="0"/>
              <a:t>funciones del yo, nivel intelectual</a:t>
            </a:r>
            <a:endParaRPr lang="es-UY" dirty="0"/>
          </a:p>
          <a:p>
            <a:pPr lvl="0"/>
            <a:r>
              <a:rPr lang="es-ES" dirty="0"/>
              <a:t>proyecciones – aspiraciones intelectuales</a:t>
            </a:r>
            <a:endParaRPr lang="es-UY" dirty="0"/>
          </a:p>
          <a:p>
            <a:pPr lvl="0"/>
            <a:r>
              <a:rPr lang="es-ES" dirty="0"/>
              <a:t>parte más expuesta</a:t>
            </a:r>
            <a:endParaRPr lang="es-UY" dirty="0"/>
          </a:p>
          <a:p>
            <a:pPr lvl="0"/>
            <a:r>
              <a:rPr lang="es-ES" dirty="0"/>
              <a:t>ver si hay sobre elaboración o fragmentación</a:t>
            </a:r>
            <a:endParaRPr lang="es-UY" dirty="0"/>
          </a:p>
          <a:p>
            <a:pPr lvl="0"/>
            <a:r>
              <a:rPr lang="es-ES" dirty="0"/>
              <a:t>cabeza muy grande = problemas orgánicos, problemas de  aprendizaje, control externo intelectual, ver si sólo en una de las personas (dibujos)</a:t>
            </a:r>
            <a:endParaRPr lang="es-UY" dirty="0"/>
          </a:p>
          <a:p>
            <a:pPr lvl="0"/>
            <a:r>
              <a:rPr lang="es-ES" dirty="0"/>
              <a:t>cabeza muy chica = inferioridad, dificultad de aprendizaje, minusvalía, poco control de impulsos</a:t>
            </a:r>
            <a:endParaRPr lang="es-UY" dirty="0"/>
          </a:p>
          <a:p>
            <a:pPr lvl="0"/>
            <a:r>
              <a:rPr lang="es-ES" dirty="0"/>
              <a:t>al referirnos a la cabeza estamos incluyendo el rostro y el pelo. El rostro revela la identidad del sujeto, el pelo los aspectos impulsivos (parado = agresivo, cola de caballo = fálico)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4919253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u="sng" dirty="0"/>
              <a:t>boca:</a:t>
            </a:r>
            <a:endParaRPr lang="es-UY" dirty="0"/>
          </a:p>
          <a:p>
            <a:pPr lvl="0"/>
            <a:r>
              <a:rPr lang="es-ES" dirty="0"/>
              <a:t>zona erógena, condición de fijaciones tempranas, son sujetos más regresivos</a:t>
            </a:r>
            <a:endParaRPr lang="es-UY" dirty="0"/>
          </a:p>
          <a:p>
            <a:pPr lvl="0"/>
            <a:r>
              <a:rPr lang="es-ES" dirty="0"/>
              <a:t>oralmente receptiva en forma de “O” (pajarito para comida)</a:t>
            </a:r>
            <a:endParaRPr lang="es-UY" dirty="0"/>
          </a:p>
          <a:p>
            <a:pPr lvl="0"/>
            <a:r>
              <a:rPr lang="es-ES" dirty="0"/>
              <a:t>en tajo “- “, agresividad contenida</a:t>
            </a:r>
            <a:endParaRPr lang="es-UY" dirty="0"/>
          </a:p>
          <a:p>
            <a:pPr lvl="0"/>
            <a:r>
              <a:rPr lang="es-ES" dirty="0"/>
              <a:t>mueca de payaso (sonrisa forzada), necesidad de afecto</a:t>
            </a:r>
            <a:endParaRPr lang="es-UY" dirty="0"/>
          </a:p>
          <a:p>
            <a:pPr lvl="0"/>
            <a:r>
              <a:rPr lang="es-ES" dirty="0"/>
              <a:t>omisión de la boca, aislamiento, no quiere comunicarse</a:t>
            </a:r>
            <a:endParaRPr lang="es-UY" dirty="0"/>
          </a:p>
          <a:p>
            <a:pPr lvl="0"/>
            <a:r>
              <a:rPr lang="es-ES" dirty="0"/>
              <a:t>labios muy detallados, elementos de seducción. Si los labios se encuentran muy remarcados en la figura masculina son indicadores de lo afeminado</a:t>
            </a:r>
            <a:endParaRPr lang="es-UY" dirty="0"/>
          </a:p>
          <a:p>
            <a:pPr lvl="0"/>
            <a:r>
              <a:rPr lang="es-ES" dirty="0"/>
              <a:t> mentón muy reforzado, dominante socialmente</a:t>
            </a:r>
            <a:endParaRPr lang="es-UY" dirty="0"/>
          </a:p>
          <a:p>
            <a:pPr lvl="0"/>
            <a:r>
              <a:rPr lang="es-ES" dirty="0"/>
              <a:t>Dientes, oral sádico</a:t>
            </a:r>
            <a:endParaRPr lang="es-UY" dirty="0"/>
          </a:p>
          <a:p>
            <a:pPr marL="0" indent="0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8474522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es-ES" u="sng" dirty="0"/>
              <a:t>ojos:</a:t>
            </a:r>
            <a:endParaRPr lang="es-UY" dirty="0"/>
          </a:p>
          <a:p>
            <a:pPr lvl="0"/>
            <a:r>
              <a:rPr lang="es-ES" dirty="0"/>
              <a:t>elementos que tienen que ver con el mundo exterior</a:t>
            </a:r>
            <a:endParaRPr lang="es-UY" dirty="0"/>
          </a:p>
          <a:p>
            <a:pPr lvl="0"/>
            <a:r>
              <a:rPr lang="es-ES" dirty="0"/>
              <a:t>pupilas grandes, persecutorio</a:t>
            </a:r>
            <a:endParaRPr lang="es-UY" dirty="0"/>
          </a:p>
          <a:p>
            <a:pPr lvl="0"/>
            <a:r>
              <a:rPr lang="es-ES" dirty="0"/>
              <a:t>cerrados, no ver, no querer comunicarse con el mundo externo</a:t>
            </a:r>
            <a:endParaRPr lang="es-UY" dirty="0"/>
          </a:p>
          <a:p>
            <a:pPr lvl="0"/>
            <a:r>
              <a:rPr lang="es-ES" dirty="0"/>
              <a:t>sin pupila, vacío interior, alguien que no puede contactarse con el mundo exterior</a:t>
            </a:r>
            <a:endParaRPr lang="es-UY" dirty="0"/>
          </a:p>
          <a:p>
            <a:pPr lvl="0"/>
            <a:r>
              <a:rPr lang="es-ES" dirty="0"/>
              <a:t>cejas muy elaboradas, seducción</a:t>
            </a:r>
            <a:endParaRPr lang="es-UY" dirty="0"/>
          </a:p>
          <a:p>
            <a:pPr lvl="0"/>
            <a:r>
              <a:rPr lang="es-ES" dirty="0"/>
              <a:t>peludas, contenidos impulsivos o primitivos</a:t>
            </a:r>
            <a:endParaRPr lang="es-UY" dirty="0"/>
          </a:p>
          <a:p>
            <a:pPr marL="0" indent="0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320469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u="sng" dirty="0"/>
              <a:t>orejas:</a:t>
            </a:r>
            <a:endParaRPr lang="es-UY" dirty="0"/>
          </a:p>
          <a:p>
            <a:pPr lvl="0"/>
            <a:r>
              <a:rPr lang="es-ES" dirty="0"/>
              <a:t>no es común que aparezcan</a:t>
            </a:r>
            <a:endParaRPr lang="es-UY" dirty="0"/>
          </a:p>
          <a:p>
            <a:pPr lvl="0"/>
            <a:r>
              <a:rPr lang="es-ES" dirty="0"/>
              <a:t>si están actitud de alerta hacia el medio, paranoide</a:t>
            </a:r>
            <a:endParaRPr lang="es-UY" dirty="0"/>
          </a:p>
          <a:p>
            <a:pPr marL="0" indent="0">
              <a:buNone/>
            </a:pPr>
            <a:r>
              <a:rPr lang="es-ES" u="sng" dirty="0"/>
              <a:t>nariz:</a:t>
            </a:r>
            <a:endParaRPr lang="es-UY" dirty="0"/>
          </a:p>
          <a:p>
            <a:pPr lvl="0"/>
            <a:r>
              <a:rPr lang="es-ES" dirty="0"/>
              <a:t>elemento fálico por excelencia</a:t>
            </a:r>
            <a:endParaRPr lang="es-UY" dirty="0"/>
          </a:p>
          <a:p>
            <a:pPr lvl="0"/>
            <a:r>
              <a:rPr lang="es-ES" dirty="0"/>
              <a:t>acentuación u omisión, angustia de castración</a:t>
            </a:r>
            <a:endParaRPr lang="es-UY" dirty="0"/>
          </a:p>
          <a:p>
            <a:pPr marL="0" indent="0">
              <a:buNone/>
            </a:pPr>
            <a:r>
              <a:rPr lang="es-ES" u="sng" dirty="0"/>
              <a:t>cuello:</a:t>
            </a:r>
            <a:endParaRPr lang="es-UY" dirty="0"/>
          </a:p>
          <a:p>
            <a:pPr lvl="0"/>
            <a:r>
              <a:rPr lang="es-ES" dirty="0"/>
              <a:t>primera vía de paso = lo intelectual con lo pulsional o lo impulsivo (cabeza – pulsiones)</a:t>
            </a:r>
            <a:endParaRPr lang="es-UY" dirty="0"/>
          </a:p>
          <a:p>
            <a:pPr lvl="0"/>
            <a:r>
              <a:rPr lang="es-ES" dirty="0"/>
              <a:t>si no existe, el control de lo pulsional es escaso</a:t>
            </a:r>
            <a:endParaRPr lang="es-UY" dirty="0"/>
          </a:p>
          <a:p>
            <a:pPr marL="0" indent="0">
              <a:buNone/>
            </a:pPr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/>
              <a:t>Psic. Cristina Palás                                                                                                        Facultad de Psicología                                                                CENUR Noroeste      Sede Salto</a:t>
            </a:r>
          </a:p>
        </p:txBody>
      </p:sp>
    </p:spTree>
    <p:extLst>
      <p:ext uri="{BB962C8B-B14F-4D97-AF65-F5344CB8AC3E}">
        <p14:creationId xmlns:p14="http://schemas.microsoft.com/office/powerpoint/2010/main" val="22109802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u="sng" dirty="0"/>
              <a:t>tronco:</a:t>
            </a:r>
            <a:endParaRPr lang="es-UY" dirty="0"/>
          </a:p>
          <a:p>
            <a:pPr lvl="0"/>
            <a:r>
              <a:rPr lang="es-ES" dirty="0"/>
              <a:t>atributos genitales que hacen a la diferenciación de los sexos</a:t>
            </a:r>
            <a:endParaRPr lang="es-UY" dirty="0"/>
          </a:p>
          <a:p>
            <a:pPr lvl="0"/>
            <a:r>
              <a:rPr lang="es-ES" dirty="0"/>
              <a:t>énfasis en los senos, imagen materna muy fuerte</a:t>
            </a:r>
            <a:endParaRPr lang="es-UY" dirty="0"/>
          </a:p>
          <a:p>
            <a:pPr lvl="0"/>
            <a:r>
              <a:rPr lang="es-ES" dirty="0"/>
              <a:t>el ombligo por lo general no aparece, si aparece es indicador de dependencia como los botones</a:t>
            </a:r>
            <a:endParaRPr lang="es-UY" dirty="0"/>
          </a:p>
          <a:p>
            <a:pPr lvl="0"/>
            <a:r>
              <a:rPr lang="es-ES" dirty="0"/>
              <a:t>dibujo que muestra los genitales = perversión, psicopatías, actitudes exhibicionistas, </a:t>
            </a:r>
            <a:r>
              <a:rPr lang="es-ES" dirty="0" err="1"/>
              <a:t>voyeuristas</a:t>
            </a:r>
            <a:r>
              <a:rPr lang="es-ES" dirty="0"/>
              <a:t>, impactar al otro</a:t>
            </a:r>
            <a:endParaRPr lang="es-UY" dirty="0"/>
          </a:p>
          <a:p>
            <a:pPr marL="0" indent="0">
              <a:buNone/>
            </a:pPr>
            <a:endParaRPr lang="es-ES" u="sng" dirty="0"/>
          </a:p>
          <a:p>
            <a:pPr marL="0" indent="0">
              <a:buNone/>
            </a:pPr>
            <a:r>
              <a:rPr lang="es-ES" u="sng" dirty="0"/>
              <a:t>cintura:</a:t>
            </a:r>
            <a:endParaRPr lang="es-UY" dirty="0"/>
          </a:p>
          <a:p>
            <a:pPr lvl="0"/>
            <a:r>
              <a:rPr lang="es-ES" dirty="0"/>
              <a:t>segunda vía de paso </a:t>
            </a:r>
            <a:endParaRPr lang="es-UY" dirty="0"/>
          </a:p>
          <a:p>
            <a:pPr lvl="0"/>
            <a:r>
              <a:rPr lang="es-ES" dirty="0"/>
              <a:t>represión o no de la sexualidad del sujeto</a:t>
            </a:r>
            <a:endParaRPr lang="es-UY" dirty="0"/>
          </a:p>
          <a:p>
            <a:pPr lvl="0"/>
            <a:r>
              <a:rPr lang="es-ES" dirty="0"/>
              <a:t>separa los genitales del resto del cuerpo</a:t>
            </a:r>
            <a:endParaRPr lang="es-UY" dirty="0"/>
          </a:p>
          <a:p>
            <a:pPr lvl="0"/>
            <a:r>
              <a:rPr lang="es-ES" dirty="0"/>
              <a:t>si muy repasada hay un conflicto en esa zona</a:t>
            </a:r>
            <a:endParaRPr lang="es-UY" dirty="0"/>
          </a:p>
          <a:p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/>
              <a:t>Psic. Cristina Palás                                                                                                        Facultad de Psicología                                                                CENUR Noroeste      Sede Salto</a:t>
            </a:r>
          </a:p>
        </p:txBody>
      </p:sp>
    </p:spTree>
    <p:extLst>
      <p:ext uri="{BB962C8B-B14F-4D97-AF65-F5344CB8AC3E}">
        <p14:creationId xmlns:p14="http://schemas.microsoft.com/office/powerpoint/2010/main" val="2324959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/>
              <a:t>extremidades:</a:t>
            </a:r>
            <a:endParaRPr lang="es-UY" dirty="0"/>
          </a:p>
          <a:p>
            <a:pPr lvl="0"/>
            <a:r>
              <a:rPr lang="es-ES" dirty="0"/>
              <a:t>brazos = contacto con el mundo, cómo se da la apertura al medio</a:t>
            </a:r>
            <a:endParaRPr lang="es-UY" dirty="0"/>
          </a:p>
          <a:p>
            <a:pPr lvl="0"/>
            <a:r>
              <a:rPr lang="es-ES" dirty="0"/>
              <a:t>brazos pegados al cuerpo = poca apertura con el ambiente</a:t>
            </a:r>
            <a:endParaRPr lang="es-UY" dirty="0"/>
          </a:p>
          <a:p>
            <a:pPr lvl="0"/>
            <a:r>
              <a:rPr lang="es-ES" dirty="0"/>
              <a:t>brazos colgados = actitud pasiva</a:t>
            </a:r>
            <a:endParaRPr lang="es-UY" dirty="0"/>
          </a:p>
          <a:p>
            <a:pPr lvl="0"/>
            <a:r>
              <a:rPr lang="es-ES" dirty="0"/>
              <a:t>omisión de brazos = incomunicación afectiva, temor al contacto</a:t>
            </a:r>
            <a:endParaRPr lang="es-UY" dirty="0"/>
          </a:p>
          <a:p>
            <a:pPr lvl="0"/>
            <a:r>
              <a:rPr lang="es-ES" dirty="0"/>
              <a:t>manos grandes = masturbación, tendencias agresivas, culpabilidad sexual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8814008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lvl="0"/>
            <a:r>
              <a:rPr lang="es-ES" dirty="0"/>
              <a:t>manos escondidas = </a:t>
            </a:r>
            <a:r>
              <a:rPr lang="es-ES" dirty="0" err="1"/>
              <a:t>masturbatorio</a:t>
            </a:r>
            <a:endParaRPr lang="es-UY" dirty="0"/>
          </a:p>
          <a:p>
            <a:pPr lvl="0"/>
            <a:r>
              <a:rPr lang="es-ES" dirty="0"/>
              <a:t>dedos en racimo = infantil</a:t>
            </a:r>
            <a:endParaRPr lang="es-UY" dirty="0"/>
          </a:p>
          <a:p>
            <a:pPr lvl="0"/>
            <a:r>
              <a:rPr lang="es-ES" dirty="0"/>
              <a:t>dedos en garra = agresividad</a:t>
            </a:r>
            <a:endParaRPr lang="es-UY" dirty="0"/>
          </a:p>
          <a:p>
            <a:pPr lvl="0"/>
            <a:r>
              <a:rPr lang="es-ES" dirty="0"/>
              <a:t>dedos omitidos = angustia de castración</a:t>
            </a:r>
            <a:endParaRPr lang="es-UY" dirty="0"/>
          </a:p>
          <a:p>
            <a:pPr lvl="0"/>
            <a:r>
              <a:rPr lang="es-ES" dirty="0"/>
              <a:t>piernas = órganos de locomoción, equilibrio</a:t>
            </a:r>
            <a:endParaRPr lang="es-UY" dirty="0"/>
          </a:p>
          <a:p>
            <a:pPr lvl="0"/>
            <a:r>
              <a:rPr lang="es-ES" dirty="0"/>
              <a:t>omisión de las piernas = problema sexual</a:t>
            </a:r>
            <a:endParaRPr lang="es-UY" dirty="0"/>
          </a:p>
          <a:p>
            <a:pPr lvl="0"/>
            <a:r>
              <a:rPr lang="es-ES" dirty="0"/>
              <a:t>piernas muy apretadas = temor o deseo de contacto sexual</a:t>
            </a:r>
            <a:endParaRPr lang="es-UY" dirty="0"/>
          </a:p>
          <a:p>
            <a:pPr lvl="0"/>
            <a:r>
              <a:rPr lang="es-ES" dirty="0"/>
              <a:t>proporción de las piernas</a:t>
            </a:r>
            <a:endParaRPr lang="es-UY" dirty="0"/>
          </a:p>
          <a:p>
            <a:pPr lvl="0"/>
            <a:r>
              <a:rPr lang="es-ES" dirty="0"/>
              <a:t>pies = base, sostén, símbolos fálicos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5809534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u="sng" dirty="0"/>
              <a:t>vestimenta:</a:t>
            </a:r>
            <a:endParaRPr lang="es-UY" dirty="0"/>
          </a:p>
          <a:p>
            <a:pPr lvl="0"/>
            <a:r>
              <a:rPr lang="es-ES" dirty="0"/>
              <a:t>pollera larga = ocultar</a:t>
            </a:r>
            <a:endParaRPr lang="es-UY" dirty="0"/>
          </a:p>
          <a:p>
            <a:pPr lvl="0"/>
            <a:r>
              <a:rPr lang="es-ES" dirty="0"/>
              <a:t>muy recargada = narcisismo</a:t>
            </a:r>
            <a:endParaRPr lang="es-UY" dirty="0"/>
          </a:p>
          <a:p>
            <a:pPr lvl="0"/>
            <a:r>
              <a:rPr lang="es-ES" dirty="0"/>
              <a:t>muchos botones = ocultar</a:t>
            </a:r>
            <a:endParaRPr lang="es-UY" dirty="0"/>
          </a:p>
          <a:p>
            <a:pPr lvl="0"/>
            <a:r>
              <a:rPr lang="es-ES" dirty="0"/>
              <a:t>corbata = símbolo fálico, desplazamiento</a:t>
            </a:r>
            <a:endParaRPr lang="es-UY" dirty="0"/>
          </a:p>
          <a:p>
            <a:pPr lvl="0"/>
            <a:r>
              <a:rPr lang="es-ES" dirty="0"/>
              <a:t>zapatos con cordones detallados = dependencia</a:t>
            </a:r>
            <a:endParaRPr lang="es-UY" dirty="0"/>
          </a:p>
          <a:p>
            <a:pPr lvl="0"/>
            <a:r>
              <a:rPr lang="es-ES" dirty="0"/>
              <a:t>bolsillos = dependencia</a:t>
            </a:r>
            <a:endParaRPr lang="es-UY" dirty="0"/>
          </a:p>
          <a:p>
            <a:pPr lvl="0"/>
            <a:r>
              <a:rPr lang="es-ES" dirty="0"/>
              <a:t>cartera = aparece más lo femenino, desplazamiento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/>
              <a:t>Psic. Cristina Palás                                                                                                        Facultad de Psicología                                                                CENUR Noroeste      Sede Salto</a:t>
            </a:r>
          </a:p>
        </p:txBody>
      </p:sp>
    </p:spTree>
    <p:extLst>
      <p:ext uri="{BB962C8B-B14F-4D97-AF65-F5344CB8AC3E}">
        <p14:creationId xmlns:p14="http://schemas.microsoft.com/office/powerpoint/2010/main" val="11020038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" u="sng" dirty="0"/>
              <a:t>HTP  (casa árbol persona)</a:t>
            </a:r>
            <a:br>
              <a:rPr lang="es-UY" dirty="0"/>
            </a:b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Existen dos modalidades de aplicación. Todo en una hoja o tres hojas (una para cada dibujo).</a:t>
            </a:r>
            <a:endParaRPr lang="es-UY" dirty="0"/>
          </a:p>
          <a:p>
            <a:r>
              <a:rPr lang="es-ES" dirty="0"/>
              <a:t>Si se realiza en una hoja sola, ésta se entrega sesgada.</a:t>
            </a:r>
            <a:endParaRPr lang="es-UY" dirty="0"/>
          </a:p>
          <a:p>
            <a:r>
              <a:rPr lang="es-ES" dirty="0"/>
              <a:t>La consigna es “dibuja una casa, un árbol y una persona”. Al dar tres hojas se le pide que dibuje una por hoja. 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/>
              <a:t>Psic. Cristina Palás                                                                                                        Facultad de Psicología                                                                CENUR Noroeste      Sede Salto</a:t>
            </a:r>
          </a:p>
        </p:txBody>
      </p:sp>
    </p:spTree>
    <p:extLst>
      <p:ext uri="{BB962C8B-B14F-4D97-AF65-F5344CB8AC3E}">
        <p14:creationId xmlns:p14="http://schemas.microsoft.com/office/powerpoint/2010/main" val="2522280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s-ES" dirty="0"/>
              <a:t>Los mecanismos de defensa son procesos psíquicos inconscientes que no son patológicos son propios del psiquismo.</a:t>
            </a:r>
          </a:p>
          <a:p>
            <a:r>
              <a:rPr lang="es-ES" dirty="0"/>
              <a:t>La normalidad y la patología dependen del monto e intensidad del uso.</a:t>
            </a:r>
            <a:endParaRPr lang="es-UY" dirty="0"/>
          </a:p>
          <a:p>
            <a:r>
              <a:rPr lang="es-ES" dirty="0"/>
              <a:t>Las defensas pueden ser más o menos evolucionadas, elaboradas, depende ante que situación se usan. </a:t>
            </a:r>
          </a:p>
          <a:p>
            <a:r>
              <a:rPr lang="es-ES" dirty="0"/>
              <a:t>Lo patológico se da por el uso excesivo de un mecanismo de defensa.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5084162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Se aplica a cualquier edad. En niños a partir de los 8 años.</a:t>
            </a:r>
            <a:endParaRPr lang="es-UY" dirty="0"/>
          </a:p>
          <a:p>
            <a:endParaRPr lang="es-UY" dirty="0"/>
          </a:p>
          <a:p>
            <a:r>
              <a:rPr lang="es-ES" dirty="0"/>
              <a:t>La técnica investiga la construcción del yo, de lo </a:t>
            </a:r>
            <a:r>
              <a:rPr lang="es-ES" dirty="0" err="1"/>
              <a:t>edípico</a:t>
            </a:r>
            <a:r>
              <a:rPr lang="es-ES" dirty="0"/>
              <a:t>. La casa = femenino, árbol = masculino, persona = si mismo.</a:t>
            </a:r>
          </a:p>
          <a:p>
            <a:pPr marL="0" indent="0">
              <a:buNone/>
            </a:pPr>
            <a:endParaRPr lang="es-UY" dirty="0"/>
          </a:p>
          <a:p>
            <a:r>
              <a:rPr lang="es-ES" dirty="0"/>
              <a:t>Si es lo </a:t>
            </a:r>
            <a:r>
              <a:rPr lang="es-ES" dirty="0" err="1"/>
              <a:t>edípico</a:t>
            </a:r>
            <a:r>
              <a:rPr lang="es-ES" dirty="0"/>
              <a:t> que nos interesa investigar pedimos el dibujo en una hoja sola y ponemos atención en como empieza. (No es como el </a:t>
            </a:r>
            <a:r>
              <a:rPr lang="es-ES" dirty="0" err="1"/>
              <a:t>Machover</a:t>
            </a:r>
            <a:r>
              <a:rPr lang="es-ES" dirty="0"/>
              <a:t> que apunta a la identidad)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r>
              <a:rPr lang="es-ES" dirty="0"/>
              <a:t>Luego se le pide que elabore una historia, un cuento.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9039287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Terminado el gráfico, también se puede aplicar el reactivo verbal, según lo que se quiera investigar, y si no apareció en la historia</a:t>
            </a:r>
          </a:p>
          <a:p>
            <a:endParaRPr lang="es-ES" dirty="0"/>
          </a:p>
          <a:p>
            <a:r>
              <a:rPr lang="es-ES" dirty="0"/>
              <a:t>El orden de las preguntas tiene su razón, para evitar lo </a:t>
            </a:r>
            <a:r>
              <a:rPr lang="es-ES" dirty="0" err="1"/>
              <a:t>ansiógeno</a:t>
            </a:r>
            <a:r>
              <a:rPr lang="es-ES" dirty="0"/>
              <a:t>. Primero sobre la casa, luego el árbol y por último la persona.  </a:t>
            </a:r>
            <a:endParaRPr lang="es-UY" dirty="0"/>
          </a:p>
          <a:p>
            <a:endParaRPr lang="es-UY" dirty="0"/>
          </a:p>
          <a:p>
            <a:r>
              <a:rPr lang="es-ES" dirty="0"/>
              <a:t>La casa representa el vínculo interno con la figura materna, lo continente.</a:t>
            </a:r>
            <a:endParaRPr lang="es-UY" dirty="0"/>
          </a:p>
          <a:p>
            <a:r>
              <a:rPr lang="es-ES" dirty="0"/>
              <a:t>El árbol con lo paterno y la autoridad.</a:t>
            </a:r>
            <a:endParaRPr lang="es-UY" dirty="0"/>
          </a:p>
          <a:p>
            <a:r>
              <a:rPr lang="es-ES" dirty="0"/>
              <a:t>La persona con el sujeto mismo.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8414007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/>
              <a:t>Se trata de elementos conocidos para cualquiera, pero que poseen símbolos </a:t>
            </a:r>
            <a:r>
              <a:rPr lang="es-ES" dirty="0" err="1"/>
              <a:t>inconcientes</a:t>
            </a:r>
            <a:r>
              <a:rPr lang="es-ES" dirty="0"/>
              <a:t> muy fuertes.</a:t>
            </a:r>
            <a:endParaRPr lang="es-UY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Son tres áreas de la personalidad:</a:t>
            </a:r>
          </a:p>
          <a:p>
            <a:pPr marL="0" indent="0">
              <a:buNone/>
            </a:pPr>
            <a:r>
              <a:rPr lang="es-ES" u="sng" dirty="0"/>
              <a:t>casa </a:t>
            </a:r>
            <a:endParaRPr lang="es-UY" dirty="0"/>
          </a:p>
          <a:p>
            <a:pPr lvl="0"/>
            <a:r>
              <a:rPr lang="es-ES" dirty="0"/>
              <a:t>donde vive, vida hogareña, lo intrafamiliar, hogar parental/figura materna, esquema corporal</a:t>
            </a:r>
            <a:endParaRPr lang="es-UY" dirty="0"/>
          </a:p>
          <a:p>
            <a:pPr lvl="0"/>
            <a:r>
              <a:rPr lang="es-ES" dirty="0"/>
              <a:t>casa cliché = fosforito, empobrecimiento</a:t>
            </a:r>
            <a:endParaRPr lang="es-UY" dirty="0"/>
          </a:p>
          <a:p>
            <a:pPr marL="0" indent="0">
              <a:buNone/>
            </a:pPr>
            <a:endParaRPr lang="es-UY" dirty="0"/>
          </a:p>
          <a:p>
            <a:pPr marL="0" indent="0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2005055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/>
          </a:bodyPr>
          <a:lstStyle/>
          <a:p>
            <a:pPr lvl="0"/>
            <a:r>
              <a:rPr lang="es-ES" dirty="0"/>
              <a:t>casa castillo = aislamiento, control</a:t>
            </a:r>
            <a:endParaRPr lang="es-UY" dirty="0"/>
          </a:p>
          <a:p>
            <a:pPr lvl="0"/>
            <a:r>
              <a:rPr lang="es-ES" dirty="0"/>
              <a:t>exhibicionista = narcisista</a:t>
            </a:r>
            <a:endParaRPr lang="es-UY" dirty="0"/>
          </a:p>
          <a:p>
            <a:pPr lvl="0"/>
            <a:r>
              <a:rPr lang="es-ES" dirty="0"/>
              <a:t>vacía = rígido, defendido</a:t>
            </a:r>
            <a:endParaRPr lang="es-UY" dirty="0"/>
          </a:p>
          <a:p>
            <a:pPr lvl="0"/>
            <a:r>
              <a:rPr lang="es-ES" dirty="0"/>
              <a:t>techo = símbolo de la fantasía y de lo mental</a:t>
            </a:r>
            <a:endParaRPr lang="es-UY" dirty="0"/>
          </a:p>
          <a:p>
            <a:pPr lvl="0"/>
            <a:r>
              <a:rPr lang="es-ES" dirty="0"/>
              <a:t>techo grande = pacientes inmersos en la fantasía</a:t>
            </a:r>
            <a:endParaRPr lang="es-UY" dirty="0"/>
          </a:p>
          <a:p>
            <a:pPr lvl="0"/>
            <a:r>
              <a:rPr lang="es-ES" dirty="0"/>
              <a:t>sin techo = fantasía</a:t>
            </a:r>
            <a:endParaRPr lang="es-UY" dirty="0"/>
          </a:p>
          <a:p>
            <a:pPr lvl="0"/>
            <a:r>
              <a:rPr lang="es-ES" dirty="0"/>
              <a:t>techo reforzado = ansiedad, temor al descontrol</a:t>
            </a:r>
            <a:endParaRPr lang="es-UY" dirty="0"/>
          </a:p>
          <a:p>
            <a:pPr lvl="0"/>
            <a:r>
              <a:rPr lang="es-ES" dirty="0"/>
              <a:t>paredes = fortaleza del yo, derrumbe es debilidad, reforzadas es un esfuerzo para mantenerse integrado</a:t>
            </a:r>
            <a:endParaRPr lang="es-UY" dirty="0"/>
          </a:p>
          <a:p>
            <a:endParaRPr lang="es-UY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/>
              <a:t>Psic. Cristina Palás                                                                                                        Facultad de Psicología                                                                CENUR Noroeste      Sede Salto</a:t>
            </a:r>
          </a:p>
        </p:txBody>
      </p:sp>
    </p:spTree>
    <p:extLst>
      <p:ext uri="{BB962C8B-B14F-4D97-AF65-F5344CB8AC3E}">
        <p14:creationId xmlns:p14="http://schemas.microsoft.com/office/powerpoint/2010/main" val="79781132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s-ES" dirty="0"/>
              <a:t>aberturas = si se puede entrar</a:t>
            </a:r>
            <a:endParaRPr lang="es-UY" dirty="0"/>
          </a:p>
          <a:p>
            <a:pPr lvl="0"/>
            <a:r>
              <a:rPr lang="es-ES" dirty="0"/>
              <a:t>puerta = contacto con el ambiente; si es chiquita hay reticencia, inhibición timidez; grande hay una dependencia excesiva; cerraduras/bisagras rasgos paranoides, obsesivos </a:t>
            </a:r>
            <a:endParaRPr lang="es-UY" dirty="0"/>
          </a:p>
          <a:p>
            <a:pPr lvl="0"/>
            <a:r>
              <a:rPr lang="es-ES" dirty="0"/>
              <a:t>ventanas = contacto al afuera, da cuenta de la comunicación</a:t>
            </a:r>
            <a:endParaRPr lang="es-UY" dirty="0"/>
          </a:p>
          <a:p>
            <a:pPr lvl="0"/>
            <a:r>
              <a:rPr lang="es-ES" dirty="0"/>
              <a:t>ventanas cerradas o abiertas = tipo de contacto con el exterior</a:t>
            </a:r>
            <a:endParaRPr lang="es-UY" dirty="0"/>
          </a:p>
          <a:p>
            <a:pPr lvl="0"/>
            <a:r>
              <a:rPr lang="es-ES" dirty="0"/>
              <a:t>ausencia de ventanas = alteraciones con el ambiente</a:t>
            </a:r>
            <a:endParaRPr lang="es-UY" dirty="0"/>
          </a:p>
          <a:p>
            <a:pPr lvl="0"/>
            <a:r>
              <a:rPr lang="es-ES" dirty="0"/>
              <a:t>chimenea = fálico</a:t>
            </a:r>
            <a:endParaRPr lang="es-UY" dirty="0"/>
          </a:p>
          <a:p>
            <a:pPr lvl="0"/>
            <a:r>
              <a:rPr lang="es-ES" dirty="0"/>
              <a:t>humo = calor afectivo; si muy repasado conflicto familiar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54905673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u="sng" dirty="0"/>
              <a:t>árbol </a:t>
            </a:r>
            <a:r>
              <a:rPr lang="es-ES" dirty="0"/>
              <a:t> </a:t>
            </a:r>
            <a:endParaRPr lang="es-UY" dirty="0"/>
          </a:p>
          <a:p>
            <a:pPr lvl="0"/>
            <a:r>
              <a:rPr lang="es-ES" dirty="0"/>
              <a:t>raíces muy en el borde de la hoja y pequeño = aspectos depresivos</a:t>
            </a:r>
            <a:endParaRPr lang="es-UY" dirty="0"/>
          </a:p>
          <a:p>
            <a:pPr lvl="0"/>
            <a:r>
              <a:rPr lang="es-ES" dirty="0"/>
              <a:t>ramas = comunicación con el medio ambiente (equivale a los brazos en la figura humana para la interpretación)</a:t>
            </a:r>
            <a:endParaRPr lang="es-UY" dirty="0"/>
          </a:p>
          <a:p>
            <a:pPr lvl="0"/>
            <a:r>
              <a:rPr lang="es-ES" dirty="0"/>
              <a:t>ramas hacia arriba y hacia el costado = normal</a:t>
            </a:r>
            <a:endParaRPr lang="es-UY" dirty="0"/>
          </a:p>
          <a:p>
            <a:pPr lvl="0"/>
            <a:r>
              <a:rPr lang="es-ES" dirty="0"/>
              <a:t>aplastamiento del follaje = </a:t>
            </a:r>
            <a:r>
              <a:rPr lang="es-ES" dirty="0" err="1"/>
              <a:t>pb</a:t>
            </a:r>
            <a:r>
              <a:rPr lang="es-ES" dirty="0"/>
              <a:t> fantasía</a:t>
            </a:r>
            <a:endParaRPr lang="es-UY" dirty="0"/>
          </a:p>
          <a:p>
            <a:pPr lvl="0"/>
            <a:r>
              <a:rPr lang="es-ES" dirty="0"/>
              <a:t>ramas tipo garrote = intensos aspectos agresivos</a:t>
            </a:r>
            <a:endParaRPr lang="es-UY" dirty="0"/>
          </a:p>
          <a:p>
            <a:pPr lvl="0"/>
            <a:r>
              <a:rPr lang="es-ES" dirty="0"/>
              <a:t>ramas rotas = castración</a:t>
            </a:r>
            <a:endParaRPr lang="es-UY" dirty="0"/>
          </a:p>
          <a:p>
            <a:pPr lvl="0"/>
            <a:r>
              <a:rPr lang="es-ES" dirty="0"/>
              <a:t>ramas grandes = búsqueda de satisfacción</a:t>
            </a:r>
            <a:endParaRPr lang="es-UY" dirty="0"/>
          </a:p>
          <a:p>
            <a:pPr lvl="0"/>
            <a:r>
              <a:rPr lang="es-ES" dirty="0"/>
              <a:t>ramas pequeñas = insatisfacción</a:t>
            </a:r>
            <a:endParaRPr lang="es-UY" dirty="0"/>
          </a:p>
          <a:p>
            <a:pPr lvl="0"/>
            <a:r>
              <a:rPr lang="es-ES" dirty="0"/>
              <a:t>árbol muerto = pulsión de muerte</a:t>
            </a:r>
            <a:endParaRPr lang="es-UY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53162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endParaRPr lang="es-ES" dirty="0"/>
          </a:p>
          <a:p>
            <a:endParaRPr lang="es-ES" dirty="0"/>
          </a:p>
          <a:p>
            <a:r>
              <a:rPr lang="es-ES" dirty="0"/>
              <a:t>Para </a:t>
            </a:r>
            <a:r>
              <a:rPr lang="es-ES" dirty="0" err="1"/>
              <a:t>Bergeret</a:t>
            </a:r>
            <a:r>
              <a:rPr lang="es-ES" dirty="0"/>
              <a:t>, lo patológico aparece cuando las defensas son rígidas o mal adaptadas. Se frena todo lo que tiene que ver con la flexibilidad y la adaptación, es la rigidez patológica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024808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es-ES" dirty="0"/>
              <a:t>M. Klein. Elabora un casamiento teórico importante. Los mecanismos de defensa son métodos que utiliza el yo para controlar la angustia y tienen significado dentro de una configuración específica de la relación </a:t>
            </a:r>
            <a:r>
              <a:rPr lang="es-ES" dirty="0" err="1"/>
              <a:t>objetal</a:t>
            </a:r>
            <a:r>
              <a:rPr lang="es-ES" dirty="0"/>
              <a:t> (objetos parciales posición esquizoparanoide, objetos totales posición depresiva) (hay que considerar cuales son los mecanismos más o menos evolucionados).</a:t>
            </a:r>
            <a:endParaRPr lang="es-UY" dirty="0"/>
          </a:p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214254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es-ES" dirty="0"/>
              <a:t>Para M Klein desde el nacimiento el bebé tiene suficiente yo como para sentir ansiedad, utilizar mecanismos de defensa y establecer primitivas relaciones de objeto desde la realidad y de la fantasía.</a:t>
            </a:r>
            <a:endParaRPr lang="es-UY" dirty="0"/>
          </a:p>
          <a:p>
            <a:r>
              <a:rPr lang="es-ES" dirty="0"/>
              <a:t>Los mecanismos no actúan en forma aislada si no en estructuras, forman estructuras. Por ejemplo defensas maníacas o defensas obsesivas.</a:t>
            </a:r>
            <a:endParaRPr lang="es-UY" dirty="0"/>
          </a:p>
          <a:p>
            <a:r>
              <a:rPr lang="es-ES" dirty="0"/>
              <a:t>Si podemos diagnosticar las defensas podemos diagnosticar la personalidad.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898530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UY" dirty="0"/>
          </a:p>
          <a:p>
            <a:r>
              <a:rPr lang="es-ES" dirty="0"/>
              <a:t>Cada grupo tiene que ver con lo evolutivo y no evolutivo.</a:t>
            </a:r>
            <a:endParaRPr lang="es-UY" dirty="0"/>
          </a:p>
          <a:p>
            <a:endParaRPr lang="es-ES" dirty="0"/>
          </a:p>
          <a:p>
            <a:r>
              <a:rPr lang="es-ES" dirty="0"/>
              <a:t>Las defensas se van modificando a medida que el yo tiene más capacidad para tolerar la angustia, esto nos permite comprender el proceso dinámico. Conocer la fantasía que subyace, conocer el por qué y el para qué, evaluar el monto de la defensa, la intensidad de la calidad, el grado de rigidez o variabilidad y su efectividad.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859945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2921</Words>
  <Application>Microsoft Office PowerPoint</Application>
  <PresentationFormat>Presentación en pantalla (4:3)</PresentationFormat>
  <Paragraphs>340</Paragraphs>
  <Slides>55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58" baseType="lpstr">
      <vt:lpstr>Arial</vt:lpstr>
      <vt:lpstr>Calibri</vt:lpstr>
      <vt:lpstr>Tema de Office</vt:lpstr>
      <vt:lpstr>TÉCNICAS PROYECTIVAS</vt:lpstr>
      <vt:lpstr>Proyección:</vt:lpstr>
      <vt:lpstr>Presentación de PowerPoint</vt:lpstr>
      <vt:lpstr>MECANISMOS DE DEFENSA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TESTS</vt:lpstr>
      <vt:lpstr>GRÁFICOS</vt:lpstr>
      <vt:lpstr>Qué debemos observar en los gráficos?</vt:lpstr>
      <vt:lpstr>Presentación de PowerPoint</vt:lpstr>
      <vt:lpstr>DIBUJO LIBRE </vt:lpstr>
      <vt:lpstr>Presentación de PowerPoint</vt:lpstr>
      <vt:lpstr>Presentación de PowerPoint</vt:lpstr>
      <vt:lpstr>TEST DE FAMILIA </vt:lpstr>
      <vt:lpstr>Presentación de PowerPoint</vt:lpstr>
      <vt:lpstr>Presentación de PowerPoint</vt:lpstr>
      <vt:lpstr>Presentación de PowerPoint</vt:lpstr>
      <vt:lpstr>Test de familia cromática </vt:lpstr>
      <vt:lpstr>Test de familia cinética </vt:lpstr>
      <vt:lpstr>Test de familia prospectiva</vt:lpstr>
      <vt:lpstr>MACHOVER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HTP  (casa árbol persona)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TÉCNICAS PROYECTIVAS</dc:title>
  <dc:creator>cristina palas</dc:creator>
  <cp:lastModifiedBy>Mario Clair Mayea</cp:lastModifiedBy>
  <cp:revision>7</cp:revision>
  <dcterms:created xsi:type="dcterms:W3CDTF">2014-09-08T04:08:22Z</dcterms:created>
  <dcterms:modified xsi:type="dcterms:W3CDTF">2016-05-23T18:39:09Z</dcterms:modified>
</cp:coreProperties>
</file>